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3.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1" r:id="rId5"/>
    <p:sldMasterId id="2147483693" r:id="rId6"/>
    <p:sldMasterId id="2147483705" r:id="rId7"/>
  </p:sldMasterIdLst>
  <p:notesMasterIdLst>
    <p:notesMasterId r:id="rId110"/>
  </p:notesMasterIdLst>
  <p:sldIdLst>
    <p:sldId id="816" r:id="rId8"/>
    <p:sldId id="844" r:id="rId9"/>
    <p:sldId id="826" r:id="rId10"/>
    <p:sldId id="2147476525" r:id="rId11"/>
    <p:sldId id="2147476526" r:id="rId12"/>
    <p:sldId id="823" r:id="rId13"/>
    <p:sldId id="2147476524" r:id="rId14"/>
    <p:sldId id="2147476576" r:id="rId15"/>
    <p:sldId id="2147476583" r:id="rId16"/>
    <p:sldId id="2147476591" r:id="rId17"/>
    <p:sldId id="2147476590" r:id="rId18"/>
    <p:sldId id="2147476593" r:id="rId19"/>
    <p:sldId id="2147476582" r:id="rId20"/>
    <p:sldId id="2147476499" r:id="rId21"/>
    <p:sldId id="2147476521" r:id="rId22"/>
    <p:sldId id="2147476497" r:id="rId23"/>
    <p:sldId id="2147476574" r:id="rId24"/>
    <p:sldId id="2147476592" r:id="rId25"/>
    <p:sldId id="2147476529" r:id="rId26"/>
    <p:sldId id="2147476571" r:id="rId27"/>
    <p:sldId id="2147476522" r:id="rId28"/>
    <p:sldId id="2147476572" r:id="rId29"/>
    <p:sldId id="2147476573" r:id="rId30"/>
    <p:sldId id="2147476594" r:id="rId31"/>
    <p:sldId id="2147476575" r:id="rId32"/>
    <p:sldId id="2147476523" r:id="rId33"/>
    <p:sldId id="915" r:id="rId34"/>
    <p:sldId id="2147476202" r:id="rId35"/>
    <p:sldId id="2147476201" r:id="rId36"/>
    <p:sldId id="2147476198" r:id="rId37"/>
    <p:sldId id="2147476480" r:id="rId38"/>
    <p:sldId id="2147476199" r:id="rId39"/>
    <p:sldId id="2147476204" r:id="rId40"/>
    <p:sldId id="2147476578" r:id="rId41"/>
    <p:sldId id="918" r:id="rId42"/>
    <p:sldId id="948" r:id="rId43"/>
    <p:sldId id="2147476579" r:id="rId44"/>
    <p:sldId id="2147476518" r:id="rId45"/>
    <p:sldId id="2147476520" r:id="rId46"/>
    <p:sldId id="860" r:id="rId47"/>
    <p:sldId id="937" r:id="rId48"/>
    <p:sldId id="946" r:id="rId49"/>
    <p:sldId id="2147476482" r:id="rId50"/>
    <p:sldId id="942" r:id="rId51"/>
    <p:sldId id="941" r:id="rId52"/>
    <p:sldId id="943" r:id="rId53"/>
    <p:sldId id="944" r:id="rId54"/>
    <p:sldId id="945" r:id="rId55"/>
    <p:sldId id="939" r:id="rId56"/>
    <p:sldId id="2147476584" r:id="rId57"/>
    <p:sldId id="909" r:id="rId58"/>
    <p:sldId id="935" r:id="rId59"/>
    <p:sldId id="2147476483" r:id="rId60"/>
    <p:sldId id="2147476484" r:id="rId61"/>
    <p:sldId id="882" r:id="rId62"/>
    <p:sldId id="2147476527" r:id="rId63"/>
    <p:sldId id="2147476530" r:id="rId64"/>
    <p:sldId id="2147476531" r:id="rId65"/>
    <p:sldId id="2147476532" r:id="rId66"/>
    <p:sldId id="2147476538" r:id="rId67"/>
    <p:sldId id="2147476539" r:id="rId68"/>
    <p:sldId id="2147476585" r:id="rId69"/>
    <p:sldId id="2147476580" r:id="rId70"/>
    <p:sldId id="2147476586" r:id="rId71"/>
    <p:sldId id="2147476581" r:id="rId72"/>
    <p:sldId id="2147476587" r:id="rId73"/>
    <p:sldId id="2147476588" r:id="rId74"/>
    <p:sldId id="2147476589" r:id="rId75"/>
    <p:sldId id="2147476546" r:id="rId76"/>
    <p:sldId id="2147476547" r:id="rId77"/>
    <p:sldId id="2147476603" r:id="rId78"/>
    <p:sldId id="2147476597" r:id="rId79"/>
    <p:sldId id="2147476604" r:id="rId80"/>
    <p:sldId id="2147476598" r:id="rId81"/>
    <p:sldId id="2147476599" r:id="rId82"/>
    <p:sldId id="2147476601" r:id="rId83"/>
    <p:sldId id="2147476605" r:id="rId84"/>
    <p:sldId id="2147476602" r:id="rId85"/>
    <p:sldId id="2147476607" r:id="rId86"/>
    <p:sldId id="2147476608" r:id="rId87"/>
    <p:sldId id="2147476609" r:id="rId88"/>
    <p:sldId id="2147476610" r:id="rId89"/>
    <p:sldId id="2147476595" r:id="rId90"/>
    <p:sldId id="2147476596" r:id="rId91"/>
    <p:sldId id="2147476548" r:id="rId92"/>
    <p:sldId id="2147476540" r:id="rId93"/>
    <p:sldId id="2147476541" r:id="rId94"/>
    <p:sldId id="2147476535" r:id="rId95"/>
    <p:sldId id="2147476536" r:id="rId96"/>
    <p:sldId id="2147476549" r:id="rId97"/>
    <p:sldId id="2147476559" r:id="rId98"/>
    <p:sldId id="2147476560" r:id="rId99"/>
    <p:sldId id="2147476561" r:id="rId100"/>
    <p:sldId id="2147476562" r:id="rId101"/>
    <p:sldId id="2147476563" r:id="rId102"/>
    <p:sldId id="2147476564" r:id="rId103"/>
    <p:sldId id="2147476565" r:id="rId104"/>
    <p:sldId id="2147476566" r:id="rId105"/>
    <p:sldId id="2147476567" r:id="rId106"/>
    <p:sldId id="2147476568" r:id="rId107"/>
    <p:sldId id="2147476569" r:id="rId108"/>
    <p:sldId id="2147476570" r:id="rId10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41E25D5-6FC5-F9B6-BB8B-3DF1AA552BA8}" name="Fatima Yahia" initials="FY" userId="S::F.yahia@mii-research.sa::e786649f-4169-4212-9653-d4ab571b208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7244"/>
    <a:srgbClr val="7C6938"/>
    <a:srgbClr val="D3D7BD"/>
    <a:srgbClr val="8C9642"/>
    <a:srgbClr val="A5AD6E"/>
    <a:srgbClr val="8D9742"/>
    <a:srgbClr val="2DB463"/>
    <a:srgbClr val="695C6C"/>
    <a:srgbClr val="75AC6B"/>
    <a:srgbClr val="8690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9EBE8AF-3127-4D13-950E-8F2764E3B91F}" v="53" dt="2025-11-11T23:21:45.3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301" autoAdjust="0"/>
    <p:restoredTop sz="94256" autoAdjust="0"/>
  </p:normalViewPr>
  <p:slideViewPr>
    <p:cSldViewPr snapToGrid="0">
      <p:cViewPr varScale="1">
        <p:scale>
          <a:sx n="71" d="100"/>
          <a:sy n="71" d="100"/>
        </p:scale>
        <p:origin x="364" y="44"/>
      </p:cViewPr>
      <p:guideLst/>
    </p:cSldViewPr>
  </p:slideViewPr>
  <p:notesTextViewPr>
    <p:cViewPr>
      <p:scale>
        <a:sx n="1" d="1"/>
        <a:sy n="1" d="1"/>
      </p:scale>
      <p:origin x="0" y="0"/>
    </p:cViewPr>
  </p:notesTextViewPr>
  <p:sorterViewPr>
    <p:cViewPr>
      <p:scale>
        <a:sx n="100" d="100"/>
        <a:sy n="100" d="100"/>
      </p:scale>
      <p:origin x="0" y="-276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slide" Target="slides/slide61.xml"/><Relationship Id="rId84" Type="http://schemas.openxmlformats.org/officeDocument/2006/relationships/slide" Target="slides/slide77.xml"/><Relationship Id="rId89" Type="http://schemas.openxmlformats.org/officeDocument/2006/relationships/slide" Target="slides/slide82.xml"/><Relationship Id="rId112" Type="http://schemas.openxmlformats.org/officeDocument/2006/relationships/viewProps" Target="viewProps.xml"/><Relationship Id="rId16" Type="http://schemas.openxmlformats.org/officeDocument/2006/relationships/slide" Target="slides/slide9.xml"/><Relationship Id="rId107" Type="http://schemas.openxmlformats.org/officeDocument/2006/relationships/slide" Target="slides/slide100.xml"/><Relationship Id="rId11" Type="http://schemas.openxmlformats.org/officeDocument/2006/relationships/slide" Target="slides/slide4.xml"/><Relationship Id="rId32" Type="http://schemas.openxmlformats.org/officeDocument/2006/relationships/slide" Target="slides/slide25.xml"/><Relationship Id="rId37" Type="http://schemas.openxmlformats.org/officeDocument/2006/relationships/slide" Target="slides/slide30.xml"/><Relationship Id="rId53" Type="http://schemas.openxmlformats.org/officeDocument/2006/relationships/slide" Target="slides/slide46.xml"/><Relationship Id="rId58" Type="http://schemas.openxmlformats.org/officeDocument/2006/relationships/slide" Target="slides/slide51.xml"/><Relationship Id="rId74" Type="http://schemas.openxmlformats.org/officeDocument/2006/relationships/slide" Target="slides/slide67.xml"/><Relationship Id="rId79" Type="http://schemas.openxmlformats.org/officeDocument/2006/relationships/slide" Target="slides/slide72.xml"/><Relationship Id="rId102" Type="http://schemas.openxmlformats.org/officeDocument/2006/relationships/slide" Target="slides/slide95.xml"/><Relationship Id="rId5" Type="http://schemas.openxmlformats.org/officeDocument/2006/relationships/slideMaster" Target="slideMasters/slideMaster2.xml"/><Relationship Id="rId90" Type="http://schemas.openxmlformats.org/officeDocument/2006/relationships/slide" Target="slides/slide83.xml"/><Relationship Id="rId95" Type="http://schemas.openxmlformats.org/officeDocument/2006/relationships/slide" Target="slides/slide88.xml"/><Relationship Id="rId22" Type="http://schemas.openxmlformats.org/officeDocument/2006/relationships/slide" Target="slides/slide15.xml"/><Relationship Id="rId27" Type="http://schemas.openxmlformats.org/officeDocument/2006/relationships/slide" Target="slides/slide20.xml"/><Relationship Id="rId43" Type="http://schemas.openxmlformats.org/officeDocument/2006/relationships/slide" Target="slides/slide36.xml"/><Relationship Id="rId48" Type="http://schemas.openxmlformats.org/officeDocument/2006/relationships/slide" Target="slides/slide41.xml"/><Relationship Id="rId64" Type="http://schemas.openxmlformats.org/officeDocument/2006/relationships/slide" Target="slides/slide57.xml"/><Relationship Id="rId69" Type="http://schemas.openxmlformats.org/officeDocument/2006/relationships/slide" Target="slides/slide62.xml"/><Relationship Id="rId113" Type="http://schemas.openxmlformats.org/officeDocument/2006/relationships/theme" Target="theme/theme1.xml"/><Relationship Id="rId80" Type="http://schemas.openxmlformats.org/officeDocument/2006/relationships/slide" Target="slides/slide73.xml"/><Relationship Id="rId85" Type="http://schemas.openxmlformats.org/officeDocument/2006/relationships/slide" Target="slides/slide78.xml"/><Relationship Id="rId12" Type="http://schemas.openxmlformats.org/officeDocument/2006/relationships/slide" Target="slides/slide5.xml"/><Relationship Id="rId17" Type="http://schemas.openxmlformats.org/officeDocument/2006/relationships/slide" Target="slides/slide10.xml"/><Relationship Id="rId33" Type="http://schemas.openxmlformats.org/officeDocument/2006/relationships/slide" Target="slides/slide26.xml"/><Relationship Id="rId38" Type="http://schemas.openxmlformats.org/officeDocument/2006/relationships/slide" Target="slides/slide31.xml"/><Relationship Id="rId59" Type="http://schemas.openxmlformats.org/officeDocument/2006/relationships/slide" Target="slides/slide52.xml"/><Relationship Id="rId103" Type="http://schemas.openxmlformats.org/officeDocument/2006/relationships/slide" Target="slides/slide96.xml"/><Relationship Id="rId108" Type="http://schemas.openxmlformats.org/officeDocument/2006/relationships/slide" Target="slides/slide101.xml"/><Relationship Id="rId54" Type="http://schemas.openxmlformats.org/officeDocument/2006/relationships/slide" Target="slides/slide47.xml"/><Relationship Id="rId70" Type="http://schemas.openxmlformats.org/officeDocument/2006/relationships/slide" Target="slides/slide63.xml"/><Relationship Id="rId75" Type="http://schemas.openxmlformats.org/officeDocument/2006/relationships/slide" Target="slides/slide68.xml"/><Relationship Id="rId91" Type="http://schemas.openxmlformats.org/officeDocument/2006/relationships/slide" Target="slides/slide84.xml"/><Relationship Id="rId96" Type="http://schemas.openxmlformats.org/officeDocument/2006/relationships/slide" Target="slides/slide89.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6" Type="http://schemas.openxmlformats.org/officeDocument/2006/relationships/slide" Target="slides/slide99.xml"/><Relationship Id="rId114" Type="http://schemas.openxmlformats.org/officeDocument/2006/relationships/tableStyles" Target="tableStyles.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slide" Target="slides/slide66.xml"/><Relationship Id="rId78" Type="http://schemas.openxmlformats.org/officeDocument/2006/relationships/slide" Target="slides/slide71.xml"/><Relationship Id="rId81" Type="http://schemas.openxmlformats.org/officeDocument/2006/relationships/slide" Target="slides/slide74.xml"/><Relationship Id="rId86" Type="http://schemas.openxmlformats.org/officeDocument/2006/relationships/slide" Target="slides/slide79.xml"/><Relationship Id="rId94" Type="http://schemas.openxmlformats.org/officeDocument/2006/relationships/slide" Target="slides/slide87.xml"/><Relationship Id="rId99" Type="http://schemas.openxmlformats.org/officeDocument/2006/relationships/slide" Target="slides/slide92.xml"/><Relationship Id="rId101" Type="http://schemas.openxmlformats.org/officeDocument/2006/relationships/slide" Target="slides/slide94.xml"/><Relationship Id="rId4" Type="http://schemas.openxmlformats.org/officeDocument/2006/relationships/slideMaster" Target="slideMasters/slideMaster1.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109" Type="http://schemas.openxmlformats.org/officeDocument/2006/relationships/slide" Target="slides/slide10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openxmlformats.org/officeDocument/2006/relationships/slide" Target="slides/slide69.xml"/><Relationship Id="rId97" Type="http://schemas.openxmlformats.org/officeDocument/2006/relationships/slide" Target="slides/slide90.xml"/><Relationship Id="rId104" Type="http://schemas.openxmlformats.org/officeDocument/2006/relationships/slide" Target="slides/slide97.xml"/><Relationship Id="rId7" Type="http://schemas.openxmlformats.org/officeDocument/2006/relationships/slideMaster" Target="slideMasters/slideMaster4.xml"/><Relationship Id="rId71" Type="http://schemas.openxmlformats.org/officeDocument/2006/relationships/slide" Target="slides/slide64.xml"/><Relationship Id="rId92" Type="http://schemas.openxmlformats.org/officeDocument/2006/relationships/slide" Target="slides/slide85.xml"/><Relationship Id="rId2" Type="http://schemas.openxmlformats.org/officeDocument/2006/relationships/customXml" Target="../customXml/item2.xml"/><Relationship Id="rId29" Type="http://schemas.openxmlformats.org/officeDocument/2006/relationships/slide" Target="slides/slide22.xml"/><Relationship Id="rId24" Type="http://schemas.openxmlformats.org/officeDocument/2006/relationships/slide" Target="slides/slide17.xml"/><Relationship Id="rId40" Type="http://schemas.openxmlformats.org/officeDocument/2006/relationships/slide" Target="slides/slide33.xml"/><Relationship Id="rId45" Type="http://schemas.openxmlformats.org/officeDocument/2006/relationships/slide" Target="slides/slide38.xml"/><Relationship Id="rId66" Type="http://schemas.openxmlformats.org/officeDocument/2006/relationships/slide" Target="slides/slide59.xml"/><Relationship Id="rId87" Type="http://schemas.openxmlformats.org/officeDocument/2006/relationships/slide" Target="slides/slide80.xml"/><Relationship Id="rId110" Type="http://schemas.openxmlformats.org/officeDocument/2006/relationships/notesMaster" Target="notesMasters/notesMaster1.xml"/><Relationship Id="rId115" Type="http://schemas.microsoft.com/office/2015/10/relationships/revisionInfo" Target="revisionInfo.xml"/><Relationship Id="rId61" Type="http://schemas.openxmlformats.org/officeDocument/2006/relationships/slide" Target="slides/slide54.xml"/><Relationship Id="rId82" Type="http://schemas.openxmlformats.org/officeDocument/2006/relationships/slide" Target="slides/slide75.xml"/><Relationship Id="rId19" Type="http://schemas.openxmlformats.org/officeDocument/2006/relationships/slide" Target="slides/slide12.xml"/><Relationship Id="rId14" Type="http://schemas.openxmlformats.org/officeDocument/2006/relationships/slide" Target="slides/slide7.xml"/><Relationship Id="rId30" Type="http://schemas.openxmlformats.org/officeDocument/2006/relationships/slide" Target="slides/slide23.xml"/><Relationship Id="rId35" Type="http://schemas.openxmlformats.org/officeDocument/2006/relationships/slide" Target="slides/slide28.xml"/><Relationship Id="rId56" Type="http://schemas.openxmlformats.org/officeDocument/2006/relationships/slide" Target="slides/slide49.xml"/><Relationship Id="rId77" Type="http://schemas.openxmlformats.org/officeDocument/2006/relationships/slide" Target="slides/slide70.xml"/><Relationship Id="rId100" Type="http://schemas.openxmlformats.org/officeDocument/2006/relationships/slide" Target="slides/slide93.xml"/><Relationship Id="rId105" Type="http://schemas.openxmlformats.org/officeDocument/2006/relationships/slide" Target="slides/slide98.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slide" Target="slides/slide65.xml"/><Relationship Id="rId93" Type="http://schemas.openxmlformats.org/officeDocument/2006/relationships/slide" Target="slides/slide86.xml"/><Relationship Id="rId98" Type="http://schemas.openxmlformats.org/officeDocument/2006/relationships/slide" Target="slides/slide91.xml"/><Relationship Id="rId3" Type="http://schemas.openxmlformats.org/officeDocument/2006/relationships/customXml" Target="../customXml/item3.xml"/><Relationship Id="rId25" Type="http://schemas.openxmlformats.org/officeDocument/2006/relationships/slide" Target="slides/slide18.xml"/><Relationship Id="rId46" Type="http://schemas.openxmlformats.org/officeDocument/2006/relationships/slide" Target="slides/slide39.xml"/><Relationship Id="rId67" Type="http://schemas.openxmlformats.org/officeDocument/2006/relationships/slide" Target="slides/slide60.xml"/><Relationship Id="rId116" Type="http://schemas.microsoft.com/office/2018/10/relationships/authors" Target="authors.xml"/><Relationship Id="rId20" Type="http://schemas.openxmlformats.org/officeDocument/2006/relationships/slide" Target="slides/slide13.xml"/><Relationship Id="rId41" Type="http://schemas.openxmlformats.org/officeDocument/2006/relationships/slide" Target="slides/slide34.xml"/><Relationship Id="rId62" Type="http://schemas.openxmlformats.org/officeDocument/2006/relationships/slide" Target="slides/slide55.xml"/><Relationship Id="rId83" Type="http://schemas.openxmlformats.org/officeDocument/2006/relationships/slide" Target="slides/slide76.xml"/><Relationship Id="rId88" Type="http://schemas.openxmlformats.org/officeDocument/2006/relationships/slide" Target="slides/slide81.xml"/><Relationship Id="rId11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B9152A-029F-4091-B1E3-48E6B073E068}" type="datetimeFigureOut">
              <a:rPr lang="en-US" smtClean="0"/>
              <a:t>11/11/2025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A50486-CC42-4A1E-AA1C-5A468524439E}" type="slidenum">
              <a:rPr lang="en-US" smtClean="0"/>
              <a:t>‹#›</a:t>
            </a:fld>
            <a:endParaRPr lang="en-US"/>
          </a:p>
        </p:txBody>
      </p:sp>
    </p:spTree>
    <p:extLst>
      <p:ext uri="{BB962C8B-B14F-4D97-AF65-F5344CB8AC3E}">
        <p14:creationId xmlns:p14="http://schemas.microsoft.com/office/powerpoint/2010/main" val="34117110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914400" rtl="1" eaLnBrk="1" latinLnBrk="0" hangingPunct="1"/>
            <a:r>
              <a:rPr lang="en-US" dirty="0"/>
              <a:t>Add date &amp; kafa2et </a:t>
            </a:r>
            <a:r>
              <a:rPr lang="en-US" dirty="0" err="1"/>
              <a:t>taqa</a:t>
            </a:r>
            <a:endParaRPr lang="en-US" dirty="0"/>
          </a:p>
          <a:p>
            <a:pPr marL="0" algn="r" defTabSz="914400" rtl="1" eaLnBrk="1" latinLnBrk="0" hangingPunct="1"/>
            <a:endParaRPr lang="en-SA"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114557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79855E-9EC4-8ABF-0361-A383BF2E57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6BC8BE-FB81-D168-2439-0DA1AA1E7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046E0A-13CF-C850-1E5A-8EF63096256D}"/>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9A8F7E5D-9E8B-301B-40EF-D69CC80761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9041060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F5559-46CF-4DCA-1F6B-1CE4D7B469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3781EC-AF5B-0014-395E-1AC2444CB4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831996-6079-C2BA-0FF2-47FDC584E7E5}"/>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19507D82-B6B0-F5FB-C175-C7F522CD98D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591020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5360F5-3204-2D35-7A95-622F8E320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6C7526-4840-1E15-5049-EB1B3049F6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B41B63-769E-C6C7-3F35-D4F74538E6FD}"/>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972249D6-5BA5-064F-5DAB-D8A4763328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85032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0320DE-ED2D-FA91-3522-0C2B56501B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0C9353-C0E0-1269-5070-39264C5A09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0EDE12-AA8F-D99B-F609-1265B36341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19BA36-70FD-BF85-9D01-5A14A715D977}"/>
              </a:ext>
            </a:extLst>
          </p:cNvPr>
          <p:cNvSpPr>
            <a:spLocks noGrp="1"/>
          </p:cNvSpPr>
          <p:nvPr>
            <p:ph type="sldNum" sz="quarter" idx="5"/>
          </p:nvPr>
        </p:nvSpPr>
        <p:spPr/>
        <p:txBody>
          <a:bodyPr/>
          <a:lstStyle/>
          <a:p>
            <a:fld id="{96A50486-CC42-4A1E-AA1C-5A468524439E}" type="slidenum">
              <a:rPr lang="en-US" smtClean="0"/>
              <a:t>7</a:t>
            </a:fld>
            <a:endParaRPr lang="en-US"/>
          </a:p>
        </p:txBody>
      </p:sp>
    </p:spTree>
    <p:extLst>
      <p:ext uri="{BB962C8B-B14F-4D97-AF65-F5344CB8AC3E}">
        <p14:creationId xmlns:p14="http://schemas.microsoft.com/office/powerpoint/2010/main" val="2348276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D1F72-5EB5-E6B1-CC13-66F13D95CF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E3B9DA-82C1-AA85-9A6A-102965EFDF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A7D5776-8CEF-9FCA-3BA4-7EC8B90CE7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9F47E5-6940-6C2F-5102-1665DD260A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A50486-CC42-4A1E-AA1C-5A468524439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731850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3E51BA-418E-E13F-58E1-B258E95716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B34B49-F8D1-AFAF-8170-BD121EEEF7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F9B45F-0DF8-21B0-A481-214E89AC8EB5}"/>
              </a:ext>
            </a:extLst>
          </p:cNvPr>
          <p:cNvSpPr>
            <a:spLocks noGrp="1"/>
          </p:cNvSpPr>
          <p:nvPr>
            <p:ph type="body" idx="1"/>
          </p:nvPr>
        </p:nvSpPr>
        <p:spPr/>
        <p:txBody>
          <a:bodyPr/>
          <a:lstStyle/>
          <a:p>
            <a:endParaRPr lang="en-US" dirty="0"/>
          </a:p>
          <a:p>
            <a:r>
              <a:rPr lang="en-US" dirty="0"/>
              <a:t>Font</a:t>
            </a:r>
          </a:p>
        </p:txBody>
      </p:sp>
      <p:sp>
        <p:nvSpPr>
          <p:cNvPr id="4" name="Slide Number Placeholder 3">
            <a:extLst>
              <a:ext uri="{FF2B5EF4-FFF2-40B4-BE49-F238E27FC236}">
                <a16:creationId xmlns:a16="http://schemas.microsoft.com/office/drawing/2014/main" id="{0E58CA8D-5F66-EFA0-1674-3CF1B1414F45}"/>
              </a:ext>
            </a:extLst>
          </p:cNvPr>
          <p:cNvSpPr>
            <a:spLocks noGrp="1"/>
          </p:cNvSpPr>
          <p:nvPr>
            <p:ph type="sldNum" sz="quarter" idx="5"/>
          </p:nvPr>
        </p:nvSpPr>
        <p:spPr/>
        <p:txBody>
          <a:bodyPr/>
          <a:lstStyle/>
          <a:p>
            <a:fld id="{96A50486-CC42-4A1E-AA1C-5A468524439E}" type="slidenum">
              <a:rPr lang="en-US" smtClean="0"/>
              <a:t>10</a:t>
            </a:fld>
            <a:endParaRPr lang="en-US"/>
          </a:p>
        </p:txBody>
      </p:sp>
    </p:spTree>
    <p:extLst>
      <p:ext uri="{BB962C8B-B14F-4D97-AF65-F5344CB8AC3E}">
        <p14:creationId xmlns:p14="http://schemas.microsoft.com/office/powerpoint/2010/main" val="25153135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8EF9F-1950-20BE-07F1-74CCE7B432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FF9844-E8C1-8966-5470-03CB1D7EB6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B93BE3-B8D8-3DCA-82B0-3329D39E81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D5F26FE-BD34-CAB9-BD95-712051814E8C}"/>
              </a:ext>
            </a:extLst>
          </p:cNvPr>
          <p:cNvSpPr>
            <a:spLocks noGrp="1"/>
          </p:cNvSpPr>
          <p:nvPr>
            <p:ph type="sldNum" sz="quarter" idx="5"/>
          </p:nvPr>
        </p:nvSpPr>
        <p:spPr/>
        <p:txBody>
          <a:bodyPr/>
          <a:lstStyle/>
          <a:p>
            <a:fld id="{96A50486-CC42-4A1E-AA1C-5A468524439E}" type="slidenum">
              <a:rPr lang="en-US" smtClean="0"/>
              <a:t>12</a:t>
            </a:fld>
            <a:endParaRPr lang="en-US"/>
          </a:p>
        </p:txBody>
      </p:sp>
    </p:spTree>
    <p:extLst>
      <p:ext uri="{BB962C8B-B14F-4D97-AF65-F5344CB8AC3E}">
        <p14:creationId xmlns:p14="http://schemas.microsoft.com/office/powerpoint/2010/main" val="1284798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26ED2-8CA1-BBDE-7BCA-8F5359AE9C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449CF8-48EB-6F98-42D2-88AD65381E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7B6E5C-AB4D-364C-E3F5-3B522DC5D50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1A1C906-F8FF-520B-4924-0EE0AA04599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A50486-CC42-4A1E-AA1C-5A468524439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874288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2A1E9-AFB8-54FF-8715-AF2C831168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81D529-8239-5B59-B60A-4EE8D17D25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0470BC-1339-348B-B1EB-674E0C40089D}"/>
              </a:ext>
            </a:extLst>
          </p:cNvPr>
          <p:cNvSpPr>
            <a:spLocks noGrp="1"/>
          </p:cNvSpPr>
          <p:nvPr>
            <p:ph type="body" idx="1"/>
          </p:nvPr>
        </p:nvSpPr>
        <p:spPr/>
        <p:txBody>
          <a:bodyPr/>
          <a:lstStyle/>
          <a:p>
            <a:endParaRPr lang="en-US" dirty="0"/>
          </a:p>
          <a:p>
            <a:r>
              <a:rPr lang="en-US" dirty="0"/>
              <a:t>Font</a:t>
            </a:r>
          </a:p>
        </p:txBody>
      </p:sp>
      <p:sp>
        <p:nvSpPr>
          <p:cNvPr id="4" name="Slide Number Placeholder 3">
            <a:extLst>
              <a:ext uri="{FF2B5EF4-FFF2-40B4-BE49-F238E27FC236}">
                <a16:creationId xmlns:a16="http://schemas.microsoft.com/office/drawing/2014/main" id="{5E943AFA-F186-90B3-4E19-8132AD93EB39}"/>
              </a:ext>
            </a:extLst>
          </p:cNvPr>
          <p:cNvSpPr>
            <a:spLocks noGrp="1"/>
          </p:cNvSpPr>
          <p:nvPr>
            <p:ph type="sldNum" sz="quarter" idx="5"/>
          </p:nvPr>
        </p:nvSpPr>
        <p:spPr/>
        <p:txBody>
          <a:bodyPr/>
          <a:lstStyle/>
          <a:p>
            <a:fld id="{96A50486-CC42-4A1E-AA1C-5A468524439E}" type="slidenum">
              <a:rPr lang="en-US" smtClean="0"/>
              <a:t>15</a:t>
            </a:fld>
            <a:endParaRPr lang="en-US"/>
          </a:p>
        </p:txBody>
      </p:sp>
    </p:spTree>
    <p:extLst>
      <p:ext uri="{BB962C8B-B14F-4D97-AF65-F5344CB8AC3E}">
        <p14:creationId xmlns:p14="http://schemas.microsoft.com/office/powerpoint/2010/main" val="20111657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95F9B-2167-1C58-509B-745615A8C9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33A095-A4C2-03AB-962A-9EAB3C50C5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42EF64-0762-02AA-842A-F2157D136AE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9C45B80-63DE-5790-2E96-96A4AF7BC112}"/>
              </a:ext>
            </a:extLst>
          </p:cNvPr>
          <p:cNvSpPr>
            <a:spLocks noGrp="1"/>
          </p:cNvSpPr>
          <p:nvPr>
            <p:ph type="sldNum" sz="quarter" idx="5"/>
          </p:nvPr>
        </p:nvSpPr>
        <p:spPr/>
        <p:txBody>
          <a:bodyPr/>
          <a:lstStyle/>
          <a:p>
            <a:fld id="{96A50486-CC42-4A1E-AA1C-5A468524439E}" type="slidenum">
              <a:rPr lang="en-US" smtClean="0"/>
              <a:t>17</a:t>
            </a:fld>
            <a:endParaRPr lang="en-US"/>
          </a:p>
        </p:txBody>
      </p:sp>
    </p:spTree>
    <p:extLst>
      <p:ext uri="{BB962C8B-B14F-4D97-AF65-F5344CB8AC3E}">
        <p14:creationId xmlns:p14="http://schemas.microsoft.com/office/powerpoint/2010/main" val="1214889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71B2D-355C-913B-C41C-3D517085CF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DA819D-CC38-35C7-8939-5D833BE773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4D8F3CE-03A8-AEC3-AD34-C3FEF56402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E6CDAC4-F2DE-8AD8-F646-55DF6F17CE26}"/>
              </a:ext>
            </a:extLst>
          </p:cNvPr>
          <p:cNvSpPr>
            <a:spLocks noGrp="1"/>
          </p:cNvSpPr>
          <p:nvPr>
            <p:ph type="sldNum" sz="quarter" idx="5"/>
          </p:nvPr>
        </p:nvSpPr>
        <p:spPr/>
        <p:txBody>
          <a:bodyPr/>
          <a:lstStyle/>
          <a:p>
            <a:fld id="{96A50486-CC42-4A1E-AA1C-5A468524439E}" type="slidenum">
              <a:rPr lang="en-US" smtClean="0"/>
              <a:t>18</a:t>
            </a:fld>
            <a:endParaRPr lang="en-US"/>
          </a:p>
        </p:txBody>
      </p:sp>
    </p:spTree>
    <p:extLst>
      <p:ext uri="{BB962C8B-B14F-4D97-AF65-F5344CB8AC3E}">
        <p14:creationId xmlns:p14="http://schemas.microsoft.com/office/powerpoint/2010/main" val="25296893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8C607-AB3C-248C-7C5F-43A010AC54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B5CA4B-4DC1-AEC7-0BD0-085B3230A0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DBDBBF-7C2F-E3D1-7B25-ABBFD9611A3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7A3661B-D426-9490-39C9-CC82637D2CD0}"/>
              </a:ext>
            </a:extLst>
          </p:cNvPr>
          <p:cNvSpPr>
            <a:spLocks noGrp="1"/>
          </p:cNvSpPr>
          <p:nvPr>
            <p:ph type="sldNum" sz="quarter" idx="5"/>
          </p:nvPr>
        </p:nvSpPr>
        <p:spPr/>
        <p:txBody>
          <a:bodyPr/>
          <a:lstStyle/>
          <a:p>
            <a:fld id="{96A50486-CC42-4A1E-AA1C-5A468524439E}" type="slidenum">
              <a:rPr lang="en-US" smtClean="0"/>
              <a:t>19</a:t>
            </a:fld>
            <a:endParaRPr lang="en-US"/>
          </a:p>
        </p:txBody>
      </p:sp>
    </p:spTree>
    <p:extLst>
      <p:ext uri="{BB962C8B-B14F-4D97-AF65-F5344CB8AC3E}">
        <p14:creationId xmlns:p14="http://schemas.microsoft.com/office/powerpoint/2010/main" val="8151683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3FCDF-E7F3-7B41-04A8-02C4DBBE38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364FF5-FE53-D8E4-B833-7A19320EEF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0D8C10-5CFF-3827-2816-5D9B926CE6E9}"/>
              </a:ext>
            </a:extLst>
          </p:cNvPr>
          <p:cNvSpPr>
            <a:spLocks noGrp="1"/>
          </p:cNvSpPr>
          <p:nvPr>
            <p:ph type="body" idx="1"/>
          </p:nvPr>
        </p:nvSpPr>
        <p:spPr/>
        <p:txBody>
          <a:bodyPr/>
          <a:lstStyle/>
          <a:p>
            <a:endParaRPr lang="en-US" dirty="0"/>
          </a:p>
          <a:p>
            <a:r>
              <a:rPr lang="en-US" dirty="0"/>
              <a:t>Font</a:t>
            </a:r>
          </a:p>
        </p:txBody>
      </p:sp>
      <p:sp>
        <p:nvSpPr>
          <p:cNvPr id="4" name="Slide Number Placeholder 3">
            <a:extLst>
              <a:ext uri="{FF2B5EF4-FFF2-40B4-BE49-F238E27FC236}">
                <a16:creationId xmlns:a16="http://schemas.microsoft.com/office/drawing/2014/main" id="{D40A11CB-2A7B-E3C5-59E8-23E556371D89}"/>
              </a:ext>
            </a:extLst>
          </p:cNvPr>
          <p:cNvSpPr>
            <a:spLocks noGrp="1"/>
          </p:cNvSpPr>
          <p:nvPr>
            <p:ph type="sldNum" sz="quarter" idx="5"/>
          </p:nvPr>
        </p:nvSpPr>
        <p:spPr/>
        <p:txBody>
          <a:bodyPr/>
          <a:lstStyle/>
          <a:p>
            <a:fld id="{96A50486-CC42-4A1E-AA1C-5A468524439E}" type="slidenum">
              <a:rPr lang="en-US" smtClean="0"/>
              <a:t>21</a:t>
            </a:fld>
            <a:endParaRPr lang="en-US"/>
          </a:p>
        </p:txBody>
      </p:sp>
    </p:spTree>
    <p:extLst>
      <p:ext uri="{BB962C8B-B14F-4D97-AF65-F5344CB8AC3E}">
        <p14:creationId xmlns:p14="http://schemas.microsoft.com/office/powerpoint/2010/main" val="2644521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564B76-0248-E81F-1D49-0643C1511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F45A2C-5FD1-0F86-B983-8829B2497E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33243D-3A58-5CE1-5FE5-087F8E02517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901227A-DA9B-0398-9330-F781977AFF66}"/>
              </a:ext>
            </a:extLst>
          </p:cNvPr>
          <p:cNvSpPr>
            <a:spLocks noGrp="1"/>
          </p:cNvSpPr>
          <p:nvPr>
            <p:ph type="sldNum" sz="quarter" idx="5"/>
          </p:nvPr>
        </p:nvSpPr>
        <p:spPr/>
        <p:txBody>
          <a:bodyPr/>
          <a:lstStyle/>
          <a:p>
            <a:fld id="{96A50486-CC42-4A1E-AA1C-5A468524439E}" type="slidenum">
              <a:rPr lang="en-US" smtClean="0"/>
              <a:t>23</a:t>
            </a:fld>
            <a:endParaRPr lang="en-US"/>
          </a:p>
        </p:txBody>
      </p:sp>
    </p:spTree>
    <p:extLst>
      <p:ext uri="{BB962C8B-B14F-4D97-AF65-F5344CB8AC3E}">
        <p14:creationId xmlns:p14="http://schemas.microsoft.com/office/powerpoint/2010/main" val="27750416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F6DDC0-B88A-12F4-7811-FDE3DB41EC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B27FBC-9CD3-3733-1EB8-3D77CA6605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F6D5DB-3A6D-F769-469D-7A3DED8707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C137F8F-BB68-8C65-3BB4-D0785E7C5E1A}"/>
              </a:ext>
            </a:extLst>
          </p:cNvPr>
          <p:cNvSpPr>
            <a:spLocks noGrp="1"/>
          </p:cNvSpPr>
          <p:nvPr>
            <p:ph type="sldNum" sz="quarter" idx="5"/>
          </p:nvPr>
        </p:nvSpPr>
        <p:spPr/>
        <p:txBody>
          <a:bodyPr/>
          <a:lstStyle/>
          <a:p>
            <a:fld id="{96A50486-CC42-4A1E-AA1C-5A468524439E}" type="slidenum">
              <a:rPr lang="en-US" smtClean="0"/>
              <a:t>24</a:t>
            </a:fld>
            <a:endParaRPr lang="en-US"/>
          </a:p>
        </p:txBody>
      </p:sp>
    </p:spTree>
    <p:extLst>
      <p:ext uri="{BB962C8B-B14F-4D97-AF65-F5344CB8AC3E}">
        <p14:creationId xmlns:p14="http://schemas.microsoft.com/office/powerpoint/2010/main" val="24444679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34522-EC1C-72BF-9957-B9E1A8854A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475964-8A0C-9185-8F13-82E4ACF0DD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BEEAE-664C-6ABE-E48B-94503CFDD6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75DCFE-42F3-1B94-50F4-1F435BEA177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6A50486-CC42-4A1E-AA1C-5A468524439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4932738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75C1F-8BBF-8F71-0FCA-0F322402D0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B99FCA-041B-0C27-B7F1-96B7A521AB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C49D69-0C0E-883F-4F8B-3F5DC2544B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34929B5-1417-3772-360A-797B14CC4B49}"/>
              </a:ext>
            </a:extLst>
          </p:cNvPr>
          <p:cNvSpPr>
            <a:spLocks noGrp="1"/>
          </p:cNvSpPr>
          <p:nvPr>
            <p:ph type="sldNum" sz="quarter" idx="5"/>
          </p:nvPr>
        </p:nvSpPr>
        <p:spPr/>
        <p:txBody>
          <a:bodyPr/>
          <a:lstStyle/>
          <a:p>
            <a:fld id="{96A50486-CC42-4A1E-AA1C-5A468524439E}" type="slidenum">
              <a:rPr lang="en-US" smtClean="0"/>
              <a:t>26</a:t>
            </a:fld>
            <a:endParaRPr lang="en-US"/>
          </a:p>
        </p:txBody>
      </p:sp>
    </p:spTree>
    <p:extLst>
      <p:ext uri="{BB962C8B-B14F-4D97-AF65-F5344CB8AC3E}">
        <p14:creationId xmlns:p14="http://schemas.microsoft.com/office/powerpoint/2010/main" val="31689026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A8F8F-F299-7D30-B81B-C8ADA5A108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F33A16-317E-1608-DA5E-347A1C8CBF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B9EA9E-A731-EDE3-41EB-80D2541B6F1A}"/>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C8533605-F164-A9EB-D62B-7F673BB65E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047931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A50486-CC42-4A1E-AA1C-5A468524439E}" type="slidenum">
              <a:rPr lang="en-US" smtClean="0"/>
              <a:t>28</a:t>
            </a:fld>
            <a:endParaRPr lang="en-US"/>
          </a:p>
        </p:txBody>
      </p:sp>
    </p:spTree>
    <p:extLst>
      <p:ext uri="{BB962C8B-B14F-4D97-AF65-F5344CB8AC3E}">
        <p14:creationId xmlns:p14="http://schemas.microsoft.com/office/powerpoint/2010/main" val="396266755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number</a:t>
            </a:r>
          </a:p>
        </p:txBody>
      </p:sp>
      <p:sp>
        <p:nvSpPr>
          <p:cNvPr id="4" name="Slide Number Placeholder 3"/>
          <p:cNvSpPr>
            <a:spLocks noGrp="1"/>
          </p:cNvSpPr>
          <p:nvPr>
            <p:ph type="sldNum" sz="quarter" idx="5"/>
          </p:nvPr>
        </p:nvSpPr>
        <p:spPr/>
        <p:txBody>
          <a:bodyPr/>
          <a:lstStyle/>
          <a:p>
            <a:fld id="{96A50486-CC42-4A1E-AA1C-5A468524439E}" type="slidenum">
              <a:rPr lang="en-US" smtClean="0"/>
              <a:t>36</a:t>
            </a:fld>
            <a:endParaRPr lang="en-US"/>
          </a:p>
        </p:txBody>
      </p:sp>
    </p:spTree>
    <p:extLst>
      <p:ext uri="{BB962C8B-B14F-4D97-AF65-F5344CB8AC3E}">
        <p14:creationId xmlns:p14="http://schemas.microsoft.com/office/powerpoint/2010/main" val="39602497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7738CF-D9F5-FFFA-5BC9-A06AA3CAD3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93AA90-7A13-CE31-59A4-F2E52721DA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AB8E99-EF4F-B909-2F53-D0E004B274F2}"/>
              </a:ext>
            </a:extLst>
          </p:cNvPr>
          <p:cNvSpPr>
            <a:spLocks noGrp="1"/>
          </p:cNvSpPr>
          <p:nvPr>
            <p:ph type="body" idx="1"/>
          </p:nvPr>
        </p:nvSpPr>
        <p:spPr/>
        <p:txBody>
          <a:bodyPr/>
          <a:lstStyle/>
          <a:p>
            <a:r>
              <a:rPr lang="en-US" dirty="0"/>
              <a:t>Page number</a:t>
            </a:r>
          </a:p>
        </p:txBody>
      </p:sp>
      <p:sp>
        <p:nvSpPr>
          <p:cNvPr id="4" name="Slide Number Placeholder 3">
            <a:extLst>
              <a:ext uri="{FF2B5EF4-FFF2-40B4-BE49-F238E27FC236}">
                <a16:creationId xmlns:a16="http://schemas.microsoft.com/office/drawing/2014/main" id="{FA1FC5E2-8B4B-BD43-5B38-ADFDE14A636F}"/>
              </a:ext>
            </a:extLst>
          </p:cNvPr>
          <p:cNvSpPr>
            <a:spLocks noGrp="1"/>
          </p:cNvSpPr>
          <p:nvPr>
            <p:ph type="sldNum" sz="quarter" idx="5"/>
          </p:nvPr>
        </p:nvSpPr>
        <p:spPr/>
        <p:txBody>
          <a:bodyPr/>
          <a:lstStyle/>
          <a:p>
            <a:fld id="{96A50486-CC42-4A1E-AA1C-5A468524439E}" type="slidenum">
              <a:rPr lang="en-US" smtClean="0"/>
              <a:t>37</a:t>
            </a:fld>
            <a:endParaRPr lang="en-US"/>
          </a:p>
        </p:txBody>
      </p:sp>
    </p:spTree>
    <p:extLst>
      <p:ext uri="{BB962C8B-B14F-4D97-AF65-F5344CB8AC3E}">
        <p14:creationId xmlns:p14="http://schemas.microsoft.com/office/powerpoint/2010/main" val="29074056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180B5-2C78-84C8-D65D-720C9C466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51EBCD-7475-D7E7-3848-1C84E9C703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E62DFE-2024-0AF7-E6F3-2763013B4A7B}"/>
              </a:ext>
            </a:extLst>
          </p:cNvPr>
          <p:cNvSpPr>
            <a:spLocks noGrp="1"/>
          </p:cNvSpPr>
          <p:nvPr>
            <p:ph type="body" idx="1"/>
          </p:nvPr>
        </p:nvSpPr>
        <p:spPr/>
        <p:txBody>
          <a:bodyPr/>
          <a:lstStyle/>
          <a:p>
            <a:r>
              <a:rPr lang="en-US" dirty="0"/>
              <a:t>Page number</a:t>
            </a:r>
          </a:p>
        </p:txBody>
      </p:sp>
      <p:sp>
        <p:nvSpPr>
          <p:cNvPr id="4" name="Slide Number Placeholder 3">
            <a:extLst>
              <a:ext uri="{FF2B5EF4-FFF2-40B4-BE49-F238E27FC236}">
                <a16:creationId xmlns:a16="http://schemas.microsoft.com/office/drawing/2014/main" id="{99093629-1CF3-5551-1D10-6A167366E8FB}"/>
              </a:ext>
            </a:extLst>
          </p:cNvPr>
          <p:cNvSpPr>
            <a:spLocks noGrp="1"/>
          </p:cNvSpPr>
          <p:nvPr>
            <p:ph type="sldNum" sz="quarter" idx="5"/>
          </p:nvPr>
        </p:nvSpPr>
        <p:spPr/>
        <p:txBody>
          <a:bodyPr/>
          <a:lstStyle/>
          <a:p>
            <a:fld id="{96A50486-CC42-4A1E-AA1C-5A468524439E}" type="slidenum">
              <a:rPr lang="en-US" smtClean="0"/>
              <a:t>38</a:t>
            </a:fld>
            <a:endParaRPr lang="en-US"/>
          </a:p>
        </p:txBody>
      </p:sp>
    </p:spTree>
    <p:extLst>
      <p:ext uri="{BB962C8B-B14F-4D97-AF65-F5344CB8AC3E}">
        <p14:creationId xmlns:p14="http://schemas.microsoft.com/office/powerpoint/2010/main" val="212476030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80915-229D-0BA0-D6F0-8DB8868A4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BD1B34-504B-381C-B2C6-FF3F5A000A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4B1F50-1EFD-2A5B-3405-26713A3D4E1B}"/>
              </a:ext>
            </a:extLst>
          </p:cNvPr>
          <p:cNvSpPr>
            <a:spLocks noGrp="1"/>
          </p:cNvSpPr>
          <p:nvPr>
            <p:ph type="body" idx="1"/>
          </p:nvPr>
        </p:nvSpPr>
        <p:spPr/>
        <p:txBody>
          <a:bodyPr/>
          <a:lstStyle/>
          <a:p>
            <a:r>
              <a:rPr lang="en-US" dirty="0"/>
              <a:t>Page number</a:t>
            </a:r>
          </a:p>
        </p:txBody>
      </p:sp>
      <p:sp>
        <p:nvSpPr>
          <p:cNvPr id="4" name="Slide Number Placeholder 3">
            <a:extLst>
              <a:ext uri="{FF2B5EF4-FFF2-40B4-BE49-F238E27FC236}">
                <a16:creationId xmlns:a16="http://schemas.microsoft.com/office/drawing/2014/main" id="{46D2E71C-0A0A-FF4C-6410-96827F41EE21}"/>
              </a:ext>
            </a:extLst>
          </p:cNvPr>
          <p:cNvSpPr>
            <a:spLocks noGrp="1"/>
          </p:cNvSpPr>
          <p:nvPr>
            <p:ph type="sldNum" sz="quarter" idx="5"/>
          </p:nvPr>
        </p:nvSpPr>
        <p:spPr/>
        <p:txBody>
          <a:bodyPr/>
          <a:lstStyle/>
          <a:p>
            <a:fld id="{96A50486-CC42-4A1E-AA1C-5A468524439E}" type="slidenum">
              <a:rPr lang="en-US" smtClean="0"/>
              <a:t>39</a:t>
            </a:fld>
            <a:endParaRPr lang="en-US"/>
          </a:p>
        </p:txBody>
      </p:sp>
    </p:spTree>
    <p:extLst>
      <p:ext uri="{BB962C8B-B14F-4D97-AF65-F5344CB8AC3E}">
        <p14:creationId xmlns:p14="http://schemas.microsoft.com/office/powerpoint/2010/main" val="1406251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4FE448-C2AE-8D64-C992-545C9A4413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4B2EAD-E70B-83F5-70AB-4606EBC513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5D613F-49EB-19D8-4BE9-C8A2E1281201}"/>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33C33A09-8DF7-7703-BDFA-A69B690651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94535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8F4D0-583B-2EBE-BE09-EA468D019C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50D6E3-29E1-B7ED-06C5-62349A7E9E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2EA934-ED96-F51F-52D8-514A3BFB63C5}"/>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F9BF6E1E-73AF-ECB1-038D-173F7DB5D83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929324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6FB22-A3F6-EEAB-CF17-350CB7035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1082C-B000-556F-3167-40773A1AD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31F9C-9D8E-E5A3-BB31-2399C7AD3E41}"/>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67BFE221-A569-3B66-23D8-1326BB9585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5008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6FB22-A3F6-EEAB-CF17-350CB70356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1082C-B000-556F-3167-40773A1AD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231F9C-9D8E-E5A3-BB31-2399C7AD3E41}"/>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67BFE221-A569-3B66-23D8-1326BB95854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850088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97839-E0ED-E506-B0D0-D1CF015432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9C7B67-5898-3F83-5FEA-61E99119E2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2B4BCE-749A-07BB-D974-ADC8B6909577}"/>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95C73B5F-2AB6-E937-1DEC-47C11E8D6A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5029373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999F54-6EDB-2651-E44E-516CE2C4B4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F6372F-7668-E91B-B923-6EE285180B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94AC09-80BD-3548-923F-610B30B8FCC8}"/>
              </a:ext>
            </a:extLst>
          </p:cNvPr>
          <p:cNvSpPr>
            <a:spLocks noGrp="1"/>
          </p:cNvSpPr>
          <p:nvPr>
            <p:ph type="body" idx="1"/>
          </p:nvPr>
        </p:nvSpPr>
        <p:spPr/>
        <p:txBody>
          <a:bodyPr/>
          <a:lstStyle/>
          <a:p>
            <a:pPr marL="0" algn="r" defTabSz="914400" rtl="1" eaLnBrk="1" latinLnBrk="0" hangingPunct="1"/>
            <a:endParaRPr lang="en-SA" dirty="0"/>
          </a:p>
        </p:txBody>
      </p:sp>
      <p:sp>
        <p:nvSpPr>
          <p:cNvPr id="4" name="Slide Number Placeholder 3">
            <a:extLst>
              <a:ext uri="{FF2B5EF4-FFF2-40B4-BE49-F238E27FC236}">
                <a16:creationId xmlns:a16="http://schemas.microsoft.com/office/drawing/2014/main" id="{2E5A5BAA-9B89-E47C-00C6-AD4E7CD2A5E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081E12-087D-524E-931C-4B526FEC2DF0}" type="slidenum">
              <a:rPr kumimoji="0" lang="en-S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S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3799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987990"/>
            <a:ext cx="10363200" cy="610820"/>
          </a:xfrm>
        </p:spPr>
        <p:txBody>
          <a:bodyPr/>
          <a:lstStyle>
            <a:lvl1pPr algn="ctr">
              <a:defRPr lang="en-US" sz="4000" kern="1200" smtClean="0">
                <a:solidFill>
                  <a:schemeClr val="tx1">
                    <a:lumMod val="75000"/>
                    <a:lumOff val="25000"/>
                  </a:schemeClr>
                </a:solidFill>
                <a:latin typeface="+mj-lt"/>
                <a:ea typeface="+mj-ea"/>
                <a:cs typeface="+mj-cs"/>
              </a:defRPr>
            </a:lvl1pPr>
          </a:lstStyle>
          <a:p>
            <a:r>
              <a:rPr lang="en-US" dirty="0"/>
              <a:t>Click to edit Master title style</a:t>
            </a:r>
          </a:p>
        </p:txBody>
      </p:sp>
      <p:sp>
        <p:nvSpPr>
          <p:cNvPr id="3" name="Subtitle 2"/>
          <p:cNvSpPr>
            <a:spLocks noGrp="1"/>
          </p:cNvSpPr>
          <p:nvPr>
            <p:ph type="subTitle" idx="1"/>
          </p:nvPr>
        </p:nvSpPr>
        <p:spPr>
          <a:xfrm>
            <a:off x="1828800" y="5509360"/>
            <a:ext cx="8534400" cy="764440"/>
          </a:xfrm>
        </p:spPr>
        <p:txBody>
          <a:bodyPr>
            <a:normAutofit/>
          </a:bodyPr>
          <a:lstStyle>
            <a:lvl1pPr marL="0" indent="0" algn="ctr">
              <a:buNone/>
              <a:defRPr lang="en-US" sz="2400" kern="1200" smtClean="0">
                <a:solidFill>
                  <a:schemeClr val="tx1">
                    <a:lumMod val="65000"/>
                    <a:lumOff val="35000"/>
                  </a:schemeClr>
                </a:solidFill>
                <a:latin typeface="+mj-lt"/>
                <a:ea typeface="+mj-ea"/>
                <a:cs typeface="+mj-cs"/>
              </a:defRPr>
            </a:lvl1pPr>
            <a:lvl2pPr marL="609534" indent="0" algn="ctr">
              <a:buNone/>
              <a:defRPr>
                <a:solidFill>
                  <a:schemeClr val="tx1">
                    <a:tint val="75000"/>
                  </a:schemeClr>
                </a:solidFill>
              </a:defRPr>
            </a:lvl2pPr>
            <a:lvl3pPr marL="1219068" indent="0" algn="ctr">
              <a:buNone/>
              <a:defRPr>
                <a:solidFill>
                  <a:schemeClr val="tx1">
                    <a:tint val="75000"/>
                  </a:schemeClr>
                </a:solidFill>
              </a:defRPr>
            </a:lvl3pPr>
            <a:lvl4pPr marL="1828602" indent="0" algn="ctr">
              <a:buNone/>
              <a:defRPr>
                <a:solidFill>
                  <a:schemeClr val="tx1">
                    <a:tint val="75000"/>
                  </a:schemeClr>
                </a:solidFill>
              </a:defRPr>
            </a:lvl4pPr>
            <a:lvl5pPr marL="2438136" indent="0" algn="ctr">
              <a:buNone/>
              <a:defRPr>
                <a:solidFill>
                  <a:schemeClr val="tx1">
                    <a:tint val="75000"/>
                  </a:schemeClr>
                </a:solidFill>
              </a:defRPr>
            </a:lvl5pPr>
            <a:lvl6pPr marL="3047670" indent="0" algn="ctr">
              <a:buNone/>
              <a:defRPr>
                <a:solidFill>
                  <a:schemeClr val="tx1">
                    <a:tint val="75000"/>
                  </a:schemeClr>
                </a:solidFill>
              </a:defRPr>
            </a:lvl6pPr>
            <a:lvl7pPr marL="3657205" indent="0" algn="ctr">
              <a:buNone/>
              <a:defRPr>
                <a:solidFill>
                  <a:schemeClr val="tx1">
                    <a:tint val="75000"/>
                  </a:schemeClr>
                </a:solidFill>
              </a:defRPr>
            </a:lvl7pPr>
            <a:lvl8pPr marL="4266737" indent="0" algn="ctr">
              <a:buNone/>
              <a:defRPr>
                <a:solidFill>
                  <a:schemeClr val="tx1">
                    <a:tint val="75000"/>
                  </a:schemeClr>
                </a:solidFill>
              </a:defRPr>
            </a:lvl8pPr>
            <a:lvl9pPr marL="487627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920619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59" indent="0" algn="ctr">
              <a:buNone/>
              <a:defRPr>
                <a:solidFill>
                  <a:schemeClr val="tx1">
                    <a:tint val="75000"/>
                  </a:schemeClr>
                </a:solidFill>
              </a:defRPr>
            </a:lvl2pPr>
            <a:lvl3pPr marL="1219119" indent="0" algn="ctr">
              <a:buNone/>
              <a:defRPr>
                <a:solidFill>
                  <a:schemeClr val="tx1">
                    <a:tint val="75000"/>
                  </a:schemeClr>
                </a:solidFill>
              </a:defRPr>
            </a:lvl3pPr>
            <a:lvl4pPr marL="1828678" indent="0" algn="ctr">
              <a:buNone/>
              <a:defRPr>
                <a:solidFill>
                  <a:schemeClr val="tx1">
                    <a:tint val="75000"/>
                  </a:schemeClr>
                </a:solidFill>
              </a:defRPr>
            </a:lvl4pPr>
            <a:lvl5pPr marL="2438238" indent="0" algn="ctr">
              <a:buNone/>
              <a:defRPr>
                <a:solidFill>
                  <a:schemeClr val="tx1">
                    <a:tint val="75000"/>
                  </a:schemeClr>
                </a:solidFill>
              </a:defRPr>
            </a:lvl5pPr>
            <a:lvl6pPr marL="3047797" indent="0" algn="ctr">
              <a:buNone/>
              <a:defRPr>
                <a:solidFill>
                  <a:schemeClr val="tx1">
                    <a:tint val="75000"/>
                  </a:schemeClr>
                </a:solidFill>
              </a:defRPr>
            </a:lvl6pPr>
            <a:lvl7pPr marL="3657357" indent="0" algn="ctr">
              <a:buNone/>
              <a:defRPr>
                <a:solidFill>
                  <a:schemeClr val="tx1">
                    <a:tint val="75000"/>
                  </a:schemeClr>
                </a:solidFill>
              </a:defRPr>
            </a:lvl7pPr>
            <a:lvl8pPr marL="4266915" indent="0" algn="ctr">
              <a:buNone/>
              <a:defRPr>
                <a:solidFill>
                  <a:schemeClr val="tx1">
                    <a:tint val="75000"/>
                  </a:schemeClr>
                </a:solidFill>
              </a:defRPr>
            </a:lvl8pPr>
            <a:lvl9pPr marL="4876475"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486974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2006084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59" indent="0">
              <a:buNone/>
              <a:defRPr sz="2400">
                <a:solidFill>
                  <a:schemeClr val="tx1">
                    <a:tint val="75000"/>
                  </a:schemeClr>
                </a:solidFill>
              </a:defRPr>
            </a:lvl2pPr>
            <a:lvl3pPr marL="1219119" indent="0">
              <a:buNone/>
              <a:defRPr sz="2133">
                <a:solidFill>
                  <a:schemeClr val="tx1">
                    <a:tint val="75000"/>
                  </a:schemeClr>
                </a:solidFill>
              </a:defRPr>
            </a:lvl3pPr>
            <a:lvl4pPr marL="1828678" indent="0">
              <a:buNone/>
              <a:defRPr sz="1867">
                <a:solidFill>
                  <a:schemeClr val="tx1">
                    <a:tint val="75000"/>
                  </a:schemeClr>
                </a:solidFill>
              </a:defRPr>
            </a:lvl4pPr>
            <a:lvl5pPr marL="2438238" indent="0">
              <a:buNone/>
              <a:defRPr sz="1867">
                <a:solidFill>
                  <a:schemeClr val="tx1">
                    <a:tint val="75000"/>
                  </a:schemeClr>
                </a:solidFill>
              </a:defRPr>
            </a:lvl5pPr>
            <a:lvl6pPr marL="3047797" indent="0">
              <a:buNone/>
              <a:defRPr sz="1867">
                <a:solidFill>
                  <a:schemeClr val="tx1">
                    <a:tint val="75000"/>
                  </a:schemeClr>
                </a:solidFill>
              </a:defRPr>
            </a:lvl6pPr>
            <a:lvl7pPr marL="3657357" indent="0">
              <a:buNone/>
              <a:defRPr sz="1867">
                <a:solidFill>
                  <a:schemeClr val="tx1">
                    <a:tint val="75000"/>
                  </a:schemeClr>
                </a:solidFill>
              </a:defRPr>
            </a:lvl7pPr>
            <a:lvl8pPr marL="4266915" indent="0">
              <a:buNone/>
              <a:defRPr sz="1867">
                <a:solidFill>
                  <a:schemeClr val="tx1">
                    <a:tint val="75000"/>
                  </a:schemeClr>
                </a:solidFill>
              </a:defRPr>
            </a:lvl8pPr>
            <a:lvl9pPr marL="4876475"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2200263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0490221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59" indent="0">
              <a:buNone/>
              <a:defRPr sz="2667" b="1"/>
            </a:lvl2pPr>
            <a:lvl3pPr marL="1219119" indent="0">
              <a:buNone/>
              <a:defRPr sz="2400" b="1"/>
            </a:lvl3pPr>
            <a:lvl4pPr marL="1828678" indent="0">
              <a:buNone/>
              <a:defRPr sz="2133" b="1"/>
            </a:lvl4pPr>
            <a:lvl5pPr marL="2438238" indent="0">
              <a:buNone/>
              <a:defRPr sz="2133" b="1"/>
            </a:lvl5pPr>
            <a:lvl6pPr marL="3047797" indent="0">
              <a:buNone/>
              <a:defRPr sz="2133" b="1"/>
            </a:lvl6pPr>
            <a:lvl7pPr marL="3657357" indent="0">
              <a:buNone/>
              <a:defRPr sz="2133" b="1"/>
            </a:lvl7pPr>
            <a:lvl8pPr marL="4266915" indent="0">
              <a:buNone/>
              <a:defRPr sz="2133" b="1"/>
            </a:lvl8pPr>
            <a:lvl9pPr marL="4876475"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0" y="1535113"/>
            <a:ext cx="5389033" cy="639763"/>
          </a:xfrm>
        </p:spPr>
        <p:txBody>
          <a:bodyPr anchor="b"/>
          <a:lstStyle>
            <a:lvl1pPr marL="0" indent="0">
              <a:buNone/>
              <a:defRPr sz="3200" b="1"/>
            </a:lvl1pPr>
            <a:lvl2pPr marL="609559" indent="0">
              <a:buNone/>
              <a:defRPr sz="2667" b="1"/>
            </a:lvl2pPr>
            <a:lvl3pPr marL="1219119" indent="0">
              <a:buNone/>
              <a:defRPr sz="2400" b="1"/>
            </a:lvl3pPr>
            <a:lvl4pPr marL="1828678" indent="0">
              <a:buNone/>
              <a:defRPr sz="2133" b="1"/>
            </a:lvl4pPr>
            <a:lvl5pPr marL="2438238" indent="0">
              <a:buNone/>
              <a:defRPr sz="2133" b="1"/>
            </a:lvl5pPr>
            <a:lvl6pPr marL="3047797" indent="0">
              <a:buNone/>
              <a:defRPr sz="2133" b="1"/>
            </a:lvl6pPr>
            <a:lvl7pPr marL="3657357" indent="0">
              <a:buNone/>
              <a:defRPr sz="2133" b="1"/>
            </a:lvl7pPr>
            <a:lvl8pPr marL="4266915" indent="0">
              <a:buNone/>
              <a:defRPr sz="2133" b="1"/>
            </a:lvl8pPr>
            <a:lvl9pPr marL="4876475"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0"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731376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tx1">
                    <a:lumMod val="65000"/>
                    <a:lumOff val="35000"/>
                  </a:schemeClr>
                </a:solidFill>
              </a:defRPr>
            </a:lvl1pPr>
          </a:lstStyle>
          <a:p>
            <a:r>
              <a:rPr lang="en-US" dirty="0"/>
              <a:t>Click to edit Master title style</a:t>
            </a:r>
          </a:p>
        </p:txBody>
      </p:sp>
    </p:spTree>
    <p:extLst>
      <p:ext uri="{BB962C8B-B14F-4D97-AF65-F5344CB8AC3E}">
        <p14:creationId xmlns:p14="http://schemas.microsoft.com/office/powerpoint/2010/main" val="38276581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bg1">
                    <a:lumMod val="50000"/>
                  </a:schemeClr>
                </a:solidFill>
              </a:defRPr>
            </a:lvl1pPr>
          </a:lstStyle>
          <a:p>
            <a:r>
              <a:rPr lang="en-US" dirty="0"/>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35380459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1728923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Only">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a:extLst>
              <a:ext uri="{FF2B5EF4-FFF2-40B4-BE49-F238E27FC236}">
                <a16:creationId xmlns:a16="http://schemas.microsoft.com/office/drawing/2014/main" id="{A21A299E-7CAE-4C46-AB1D-C68244C3B1E5}"/>
              </a:ext>
            </a:extLst>
          </p:cNvPr>
          <p:cNvSpPr>
            <a:spLocks noGrp="1"/>
          </p:cNvSpPr>
          <p:nvPr>
            <p:ph type="title"/>
          </p:nvPr>
        </p:nvSpPr>
        <p:spPr>
          <a:xfrm>
            <a:off x="609600" y="274640"/>
            <a:ext cx="10972800" cy="715961"/>
          </a:xfrm>
        </p:spPr>
        <p:txBody>
          <a:bodyPr>
            <a:normAutofit/>
          </a:bodyPr>
          <a:lstStyle>
            <a:lvl1pPr algn="l">
              <a:defRPr sz="3733">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9330603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bg1">
                    <a:lumMod val="50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3067697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867"/>
            </a:lvl1pPr>
            <a:lvl2pPr marL="609559" indent="0">
              <a:buNone/>
              <a:defRPr sz="1600"/>
            </a:lvl2pPr>
            <a:lvl3pPr marL="1219119" indent="0">
              <a:buNone/>
              <a:defRPr sz="1333"/>
            </a:lvl3pPr>
            <a:lvl4pPr marL="1828678" indent="0">
              <a:buNone/>
              <a:defRPr sz="1200"/>
            </a:lvl4pPr>
            <a:lvl5pPr marL="2438238" indent="0">
              <a:buNone/>
              <a:defRPr sz="1200"/>
            </a:lvl5pPr>
            <a:lvl6pPr marL="3047797" indent="0">
              <a:buNone/>
              <a:defRPr sz="1200"/>
            </a:lvl6pPr>
            <a:lvl7pPr marL="3657357" indent="0">
              <a:buNone/>
              <a:defRPr sz="1200"/>
            </a:lvl7pPr>
            <a:lvl8pPr marL="4266915" indent="0">
              <a:buNone/>
              <a:defRPr sz="1200"/>
            </a:lvl8pPr>
            <a:lvl9pPr marL="4876475"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8454552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1"/>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59" indent="0">
              <a:buNone/>
              <a:defRPr sz="3733"/>
            </a:lvl2pPr>
            <a:lvl3pPr marL="1219119" indent="0">
              <a:buNone/>
              <a:defRPr sz="3200"/>
            </a:lvl3pPr>
            <a:lvl4pPr marL="1828678" indent="0">
              <a:buNone/>
              <a:defRPr sz="2667"/>
            </a:lvl4pPr>
            <a:lvl5pPr marL="2438238" indent="0">
              <a:buNone/>
              <a:defRPr sz="2667"/>
            </a:lvl5pPr>
            <a:lvl6pPr marL="3047797" indent="0">
              <a:buNone/>
              <a:defRPr sz="2667"/>
            </a:lvl6pPr>
            <a:lvl7pPr marL="3657357" indent="0">
              <a:buNone/>
              <a:defRPr sz="2667"/>
            </a:lvl7pPr>
            <a:lvl8pPr marL="4266915" indent="0">
              <a:buNone/>
              <a:defRPr sz="2667"/>
            </a:lvl8pPr>
            <a:lvl9pPr marL="4876475" indent="0">
              <a:buNone/>
              <a:defRPr sz="2667"/>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59" indent="0">
              <a:buNone/>
              <a:defRPr sz="1600"/>
            </a:lvl2pPr>
            <a:lvl3pPr marL="1219119" indent="0">
              <a:buNone/>
              <a:defRPr sz="1333"/>
            </a:lvl3pPr>
            <a:lvl4pPr marL="1828678" indent="0">
              <a:buNone/>
              <a:defRPr sz="1200"/>
            </a:lvl4pPr>
            <a:lvl5pPr marL="2438238" indent="0">
              <a:buNone/>
              <a:defRPr sz="1200"/>
            </a:lvl5pPr>
            <a:lvl6pPr marL="3047797" indent="0">
              <a:buNone/>
              <a:defRPr sz="1200"/>
            </a:lvl6pPr>
            <a:lvl7pPr marL="3657357" indent="0">
              <a:buNone/>
              <a:defRPr sz="1200"/>
            </a:lvl7pPr>
            <a:lvl8pPr marL="4266915" indent="0">
              <a:buNone/>
              <a:defRPr sz="1200"/>
            </a:lvl8pPr>
            <a:lvl9pPr marL="4876475"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9113370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34852842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166728550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lidemodel2">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243512721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Tree>
    <p:extLst>
      <p:ext uri="{BB962C8B-B14F-4D97-AF65-F5344CB8AC3E}">
        <p14:creationId xmlns:p14="http://schemas.microsoft.com/office/powerpoint/2010/main" val="40970414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tx1">
                    <a:lumMod val="65000"/>
                    <a:lumOff val="35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tx1">
                    <a:lumMod val="65000"/>
                    <a:lumOff val="35000"/>
                  </a:schemeClr>
                </a:solidFill>
              </a:defRPr>
            </a:lvl1pPr>
          </a:lstStyle>
          <a:p>
            <a:pPr lvl="0"/>
            <a:r>
              <a:rPr lang="en-US"/>
              <a:t>Subtitle</a:t>
            </a:r>
          </a:p>
        </p:txBody>
      </p:sp>
    </p:spTree>
    <p:extLst>
      <p:ext uri="{BB962C8B-B14F-4D97-AF65-F5344CB8AC3E}">
        <p14:creationId xmlns:p14="http://schemas.microsoft.com/office/powerpoint/2010/main" val="15240772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slidemodel2">
    <p:bg>
      <p:bgPr>
        <a:gradFill flip="none" rotWithShape="1">
          <a:gsLst>
            <a:gs pos="55000">
              <a:srgbClr val="1181AE"/>
            </a:gs>
            <a:gs pos="0">
              <a:srgbClr val="1181AE"/>
            </a:gs>
            <a:gs pos="100000">
              <a:srgbClr val="09547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dirty="0"/>
          </a:p>
        </p:txBody>
      </p:sp>
    </p:spTree>
    <p:extLst>
      <p:ext uri="{BB962C8B-B14F-4D97-AF65-F5344CB8AC3E}">
        <p14:creationId xmlns:p14="http://schemas.microsoft.com/office/powerpoint/2010/main" val="8010008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939B1FA-81F2-4940-9AF3-5EAFB5D6669B}" type="slidenum">
              <a:rPr lang="en-US" smtClean="0"/>
              <a:pPr/>
              <a:t>‹#›</a:t>
            </a:fld>
            <a:endParaRPr lang="en-US"/>
          </a:p>
        </p:txBody>
      </p:sp>
      <p:sp>
        <p:nvSpPr>
          <p:cNvPr id="6" name="Title 1"/>
          <p:cNvSpPr>
            <a:spLocks noGrp="1"/>
          </p:cNvSpPr>
          <p:nvPr>
            <p:ph type="title"/>
          </p:nvPr>
        </p:nvSpPr>
        <p:spPr>
          <a:xfrm>
            <a:off x="609600" y="274640"/>
            <a:ext cx="10972800" cy="715961"/>
          </a:xfrm>
        </p:spPr>
        <p:txBody>
          <a:bodyPr>
            <a:normAutofit/>
          </a:bodyPr>
          <a:lstStyle>
            <a:lvl1pPr algn="l">
              <a:defRPr sz="3733">
                <a:solidFill>
                  <a:schemeClr val="bg1">
                    <a:lumMod val="50000"/>
                  </a:schemeClr>
                </a:solidFill>
              </a:defRPr>
            </a:lvl1pPr>
          </a:lstStyle>
          <a:p>
            <a:r>
              <a:rPr lang="en-US"/>
              <a:t>Click to edit Master title style</a:t>
            </a:r>
          </a:p>
        </p:txBody>
      </p:sp>
      <p:sp>
        <p:nvSpPr>
          <p:cNvPr id="7" name="Text Placeholder 9"/>
          <p:cNvSpPr>
            <a:spLocks noGrp="1"/>
          </p:cNvSpPr>
          <p:nvPr>
            <p:ph type="body" sz="quarter" idx="13" hasCustomPrompt="1"/>
          </p:nvPr>
        </p:nvSpPr>
        <p:spPr>
          <a:xfrm>
            <a:off x="609600" y="990600"/>
            <a:ext cx="10972800" cy="508000"/>
          </a:xfrm>
        </p:spPr>
        <p:txBody>
          <a:bodyPr>
            <a:noAutofit/>
          </a:bodyPr>
          <a:lstStyle>
            <a:lvl1pPr marL="0" indent="0">
              <a:buNone/>
              <a:defRPr sz="1867">
                <a:solidFill>
                  <a:schemeClr val="bg1">
                    <a:lumMod val="50000"/>
                  </a:schemeClr>
                </a:solidFill>
              </a:defRPr>
            </a:lvl1pPr>
          </a:lstStyle>
          <a:p>
            <a:pPr lvl="0"/>
            <a:r>
              <a:rPr lang="en-US"/>
              <a:t>Subtitle</a:t>
            </a:r>
          </a:p>
        </p:txBody>
      </p:sp>
    </p:spTree>
    <p:extLst>
      <p:ext uri="{BB962C8B-B14F-4D97-AF65-F5344CB8AC3E}">
        <p14:creationId xmlns:p14="http://schemas.microsoft.com/office/powerpoint/2010/main" val="9417248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00732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F968-558A-3164-5904-E7B28619D5C1}"/>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A702CCED-9E3E-304D-D732-5D838AA6CB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5347935-91E0-9F7D-CE28-ADA0B2FE8255}"/>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13C6F040-0351-49D1-ED44-12A4F1541EE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CBA0AB4D-83AA-B8B5-6A27-0F1BE9F8BF57}"/>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02688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8E00-6B26-D7A0-D2BC-8D9E9B552F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A"/>
          </a:p>
        </p:txBody>
      </p:sp>
      <p:sp>
        <p:nvSpPr>
          <p:cNvPr id="3" name="Text Placeholder 2">
            <a:extLst>
              <a:ext uri="{FF2B5EF4-FFF2-40B4-BE49-F238E27FC236}">
                <a16:creationId xmlns:a16="http://schemas.microsoft.com/office/drawing/2014/main" id="{F3B6879F-B712-2563-4449-6DA3021264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F9C932-9507-0791-738B-A843A3BA2142}"/>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DF387372-DEB8-D8A1-737A-9C1856D4EDD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655A429E-9551-D071-1D0C-3B611D4918C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10497939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C71F-F9DC-71A0-020A-E5DD0016D24C}"/>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E620E068-1CA1-69FF-7960-F4C32C740C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Content Placeholder 3">
            <a:extLst>
              <a:ext uri="{FF2B5EF4-FFF2-40B4-BE49-F238E27FC236}">
                <a16:creationId xmlns:a16="http://schemas.microsoft.com/office/drawing/2014/main" id="{FA92299E-FDCA-EFE5-CFB4-A404C6DB9B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Date Placeholder 4">
            <a:extLst>
              <a:ext uri="{FF2B5EF4-FFF2-40B4-BE49-F238E27FC236}">
                <a16:creationId xmlns:a16="http://schemas.microsoft.com/office/drawing/2014/main" id="{36DFEC87-A168-673D-5022-FE38A3CF5DBD}"/>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EC844D38-0F98-98C0-EF8E-F8A676742A81}"/>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CA5A4-2238-58E1-6962-13F32253EAB1}"/>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88351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10F9-54BC-C6BD-B6F9-A174610221C6}"/>
              </a:ext>
            </a:extLst>
          </p:cNvPr>
          <p:cNvSpPr>
            <a:spLocks noGrp="1"/>
          </p:cNvSpPr>
          <p:nvPr>
            <p:ph type="title"/>
          </p:nvPr>
        </p:nvSpPr>
        <p:spPr>
          <a:xfrm>
            <a:off x="839788" y="365125"/>
            <a:ext cx="10515600" cy="1325563"/>
          </a:xfrm>
        </p:spPr>
        <p:txBody>
          <a:bodyPr/>
          <a:lstStyle/>
          <a:p>
            <a:r>
              <a:rPr lang="en-US"/>
              <a:t>Click to edit Master title style</a:t>
            </a:r>
            <a:endParaRPr lang="en-SA"/>
          </a:p>
        </p:txBody>
      </p:sp>
      <p:sp>
        <p:nvSpPr>
          <p:cNvPr id="3" name="Text Placeholder 2">
            <a:extLst>
              <a:ext uri="{FF2B5EF4-FFF2-40B4-BE49-F238E27FC236}">
                <a16:creationId xmlns:a16="http://schemas.microsoft.com/office/drawing/2014/main" id="{2F8FFD9A-B842-DDF6-64A8-2EE3265A4F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BC41D0-6514-A2F2-59B9-A77CC0AF3C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Text Placeholder 4">
            <a:extLst>
              <a:ext uri="{FF2B5EF4-FFF2-40B4-BE49-F238E27FC236}">
                <a16:creationId xmlns:a16="http://schemas.microsoft.com/office/drawing/2014/main" id="{71B4B65A-518D-608C-6275-628BD25C69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7BBB31-C671-D102-0CDA-6224894552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7" name="Date Placeholder 6">
            <a:extLst>
              <a:ext uri="{FF2B5EF4-FFF2-40B4-BE49-F238E27FC236}">
                <a16:creationId xmlns:a16="http://schemas.microsoft.com/office/drawing/2014/main" id="{FA2A1D22-5A1E-5E68-AC88-680222590C93}"/>
              </a:ext>
            </a:extLst>
          </p:cNvPr>
          <p:cNvSpPr>
            <a:spLocks noGrp="1"/>
          </p:cNvSpPr>
          <p:nvPr>
            <p:ph type="dt" sz="half" idx="10"/>
          </p:nvPr>
        </p:nvSpPr>
        <p:spPr/>
        <p:txBody>
          <a:bodyPr/>
          <a:lstStyle/>
          <a:p>
            <a:endParaRPr lang="en-SA"/>
          </a:p>
        </p:txBody>
      </p:sp>
      <p:sp>
        <p:nvSpPr>
          <p:cNvPr id="8" name="Footer Placeholder 7">
            <a:extLst>
              <a:ext uri="{FF2B5EF4-FFF2-40B4-BE49-F238E27FC236}">
                <a16:creationId xmlns:a16="http://schemas.microsoft.com/office/drawing/2014/main" id="{17DEC400-26BC-A52F-8F6B-D2F90E057F30}"/>
              </a:ext>
            </a:extLst>
          </p:cNvPr>
          <p:cNvSpPr>
            <a:spLocks noGrp="1"/>
          </p:cNvSpPr>
          <p:nvPr>
            <p:ph type="ftr" sz="quarter" idx="11"/>
          </p:nvPr>
        </p:nvSpPr>
        <p:spPr/>
        <p:txBody>
          <a:bodyPr/>
          <a:lstStyle/>
          <a:p>
            <a:endParaRPr lang="en-SA"/>
          </a:p>
        </p:txBody>
      </p:sp>
      <p:sp>
        <p:nvSpPr>
          <p:cNvPr id="9" name="Slide Number Placeholder 8">
            <a:extLst>
              <a:ext uri="{FF2B5EF4-FFF2-40B4-BE49-F238E27FC236}">
                <a16:creationId xmlns:a16="http://schemas.microsoft.com/office/drawing/2014/main" id="{524D3DBE-211F-55F3-1840-9500B57657F5}"/>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19916942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D2CC-A089-4D18-4C4A-1A82A69D6375}"/>
              </a:ext>
            </a:extLst>
          </p:cNvPr>
          <p:cNvSpPr>
            <a:spLocks noGrp="1"/>
          </p:cNvSpPr>
          <p:nvPr>
            <p:ph type="title"/>
          </p:nvPr>
        </p:nvSpPr>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E90D0504-0ABA-0768-7655-75E79AC623FD}"/>
              </a:ext>
            </a:extLst>
          </p:cNvPr>
          <p:cNvSpPr>
            <a:spLocks noGrp="1"/>
          </p:cNvSpPr>
          <p:nvPr>
            <p:ph type="dt" sz="half" idx="10"/>
          </p:nvPr>
        </p:nvSpPr>
        <p:spPr/>
        <p:txBody>
          <a:bodyPr/>
          <a:lstStyle/>
          <a:p>
            <a:endParaRPr lang="en-SA"/>
          </a:p>
        </p:txBody>
      </p:sp>
      <p:sp>
        <p:nvSpPr>
          <p:cNvPr id="4" name="Footer Placeholder 3">
            <a:extLst>
              <a:ext uri="{FF2B5EF4-FFF2-40B4-BE49-F238E27FC236}">
                <a16:creationId xmlns:a16="http://schemas.microsoft.com/office/drawing/2014/main" id="{50E0BA6D-2A15-3E40-6974-E065E91D3F92}"/>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BD6A081A-EC0E-5521-2AAE-15642D02C8B8}"/>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24989867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4D1283-E06F-BE1B-017A-1CB19482C03D}"/>
              </a:ext>
            </a:extLst>
          </p:cNvPr>
          <p:cNvSpPr>
            <a:spLocks noGrp="1"/>
          </p:cNvSpPr>
          <p:nvPr>
            <p:ph type="dt" sz="half" idx="10"/>
          </p:nvPr>
        </p:nvSpPr>
        <p:spPr/>
        <p:txBody>
          <a:bodyPr/>
          <a:lstStyle/>
          <a:p>
            <a:endParaRPr lang="en-SA"/>
          </a:p>
        </p:txBody>
      </p:sp>
      <p:sp>
        <p:nvSpPr>
          <p:cNvPr id="3" name="Footer Placeholder 2">
            <a:extLst>
              <a:ext uri="{FF2B5EF4-FFF2-40B4-BE49-F238E27FC236}">
                <a16:creationId xmlns:a16="http://schemas.microsoft.com/office/drawing/2014/main" id="{7F3B3C9D-5F80-6B95-ADA5-ADC4B05721E1}"/>
              </a:ext>
            </a:extLst>
          </p:cNvPr>
          <p:cNvSpPr>
            <a:spLocks noGrp="1"/>
          </p:cNvSpPr>
          <p:nvPr>
            <p:ph type="ftr" sz="quarter" idx="11"/>
          </p:nvPr>
        </p:nvSpPr>
        <p:spPr/>
        <p:txBody>
          <a:bodyPr/>
          <a:lstStyle/>
          <a:p>
            <a:endParaRPr lang="en-SA"/>
          </a:p>
        </p:txBody>
      </p:sp>
      <p:sp>
        <p:nvSpPr>
          <p:cNvPr id="4" name="Slide Number Placeholder 3">
            <a:extLst>
              <a:ext uri="{FF2B5EF4-FFF2-40B4-BE49-F238E27FC236}">
                <a16:creationId xmlns:a16="http://schemas.microsoft.com/office/drawing/2014/main" id="{943BD98A-8B21-DCAE-72A1-86316513599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7759040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EA2E6-D802-95C4-B85A-2258F68508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Content Placeholder 2">
            <a:extLst>
              <a:ext uri="{FF2B5EF4-FFF2-40B4-BE49-F238E27FC236}">
                <a16:creationId xmlns:a16="http://schemas.microsoft.com/office/drawing/2014/main" id="{41752898-2F3D-76DD-AB6B-9F0D01B043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Text Placeholder 3">
            <a:extLst>
              <a:ext uri="{FF2B5EF4-FFF2-40B4-BE49-F238E27FC236}">
                <a16:creationId xmlns:a16="http://schemas.microsoft.com/office/drawing/2014/main" id="{997A09C7-7D18-D27F-E571-C1C099D049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C92523-20F6-92A9-8F33-1755EDE0D7F8}"/>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F97D820A-6412-C30F-15D7-8841754D3F63}"/>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DC1DC9-FCB9-ECAA-32C4-13D8A82701C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9289479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D19E1-EA09-7907-A57C-C14E4BEB47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Picture Placeholder 2">
            <a:extLst>
              <a:ext uri="{FF2B5EF4-FFF2-40B4-BE49-F238E27FC236}">
                <a16:creationId xmlns:a16="http://schemas.microsoft.com/office/drawing/2014/main" id="{401AC4E6-75C4-7BA6-3D7B-C4CE9624E0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A"/>
          </a:p>
        </p:txBody>
      </p:sp>
      <p:sp>
        <p:nvSpPr>
          <p:cNvPr id="4" name="Text Placeholder 3">
            <a:extLst>
              <a:ext uri="{FF2B5EF4-FFF2-40B4-BE49-F238E27FC236}">
                <a16:creationId xmlns:a16="http://schemas.microsoft.com/office/drawing/2014/main" id="{DD549D1E-3DA9-C419-64A2-C8E07EEEE9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691B5E-6419-5CCF-C7DB-107298A461D0}"/>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BE3AFAAA-6FC4-4C18-D2D3-A06682774620}"/>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B162E-D10D-4E6D-ACAB-E4FDA6ECC67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40819367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1594-A9A8-6D50-7D0C-BDDB461407E5}"/>
              </a:ext>
            </a:extLst>
          </p:cNvPr>
          <p:cNvSpPr>
            <a:spLocks noGrp="1"/>
          </p:cNvSpPr>
          <p:nvPr>
            <p:ph type="title"/>
          </p:nvPr>
        </p:nvSpPr>
        <p:spPr/>
        <p:txBody>
          <a:bodyPr/>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FE41506F-1796-10C8-8388-D595229B3B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F209E3A-221F-A790-CAE4-57906D0B0AB5}"/>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7B54DE74-9B7B-5960-58BB-C82EB0B4153C}"/>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E7DBC36D-AA69-2C1A-2DB7-7864D4D1D7ED}"/>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14964810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25C51-5AF6-9346-D094-BB48A27D6E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4117273E-DF04-C118-4CE2-2FEADE00BD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35B8B2A1-4CC6-B5DD-5AD0-5E64405A6E32}"/>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A7AD4E64-B862-366E-7E4D-0FD41FCC0F1E}"/>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909FD960-16DD-794E-E504-BA81828AA46C}"/>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30899615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91651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8F968-558A-3164-5904-E7B28619D5C1}"/>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A702CCED-9E3E-304D-D732-5D838AA6CB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5347935-91E0-9F7D-CE28-ADA0B2FE8255}"/>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13C6F040-0351-49D1-ED44-12A4F1541EE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CBA0AB4D-83AA-B8B5-6A27-0F1BE9F8BF57}"/>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70336952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D8E00-6B26-D7A0-D2BC-8D9E9B552FB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SA"/>
          </a:p>
        </p:txBody>
      </p:sp>
      <p:sp>
        <p:nvSpPr>
          <p:cNvPr id="3" name="Text Placeholder 2">
            <a:extLst>
              <a:ext uri="{FF2B5EF4-FFF2-40B4-BE49-F238E27FC236}">
                <a16:creationId xmlns:a16="http://schemas.microsoft.com/office/drawing/2014/main" id="{F3B6879F-B712-2563-4449-6DA3021264B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8F9C932-9507-0791-738B-A843A3BA2142}"/>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DF387372-DEB8-D8A1-737A-9C1856D4EDDF}"/>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655A429E-9551-D071-1D0C-3B611D4918C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6453192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1C71F-F9DC-71A0-020A-E5DD0016D24C}"/>
              </a:ext>
            </a:extLst>
          </p:cNvPr>
          <p:cNvSpPr>
            <a:spLocks noGrp="1"/>
          </p:cNvSpPr>
          <p:nvPr>
            <p:ph type="title"/>
          </p:nvPr>
        </p:nvSpPr>
        <p:spPr/>
        <p:txBody>
          <a:bodyPr/>
          <a:lstStyle/>
          <a:p>
            <a:r>
              <a:rPr lang="en-US"/>
              <a:t>Click to edit Master title style</a:t>
            </a:r>
            <a:endParaRPr lang="en-SA"/>
          </a:p>
        </p:txBody>
      </p:sp>
      <p:sp>
        <p:nvSpPr>
          <p:cNvPr id="3" name="Content Placeholder 2">
            <a:extLst>
              <a:ext uri="{FF2B5EF4-FFF2-40B4-BE49-F238E27FC236}">
                <a16:creationId xmlns:a16="http://schemas.microsoft.com/office/drawing/2014/main" id="{E620E068-1CA1-69FF-7960-F4C32C740CB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Content Placeholder 3">
            <a:extLst>
              <a:ext uri="{FF2B5EF4-FFF2-40B4-BE49-F238E27FC236}">
                <a16:creationId xmlns:a16="http://schemas.microsoft.com/office/drawing/2014/main" id="{FA92299E-FDCA-EFE5-CFB4-A404C6DB9B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Date Placeholder 4">
            <a:extLst>
              <a:ext uri="{FF2B5EF4-FFF2-40B4-BE49-F238E27FC236}">
                <a16:creationId xmlns:a16="http://schemas.microsoft.com/office/drawing/2014/main" id="{36DFEC87-A168-673D-5022-FE38A3CF5DBD}"/>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EC844D38-0F98-98C0-EF8E-F8A676742A81}"/>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CA5A4-2238-58E1-6962-13F32253EAB1}"/>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1603080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C110F9-54BC-C6BD-B6F9-A174610221C6}"/>
              </a:ext>
            </a:extLst>
          </p:cNvPr>
          <p:cNvSpPr>
            <a:spLocks noGrp="1"/>
          </p:cNvSpPr>
          <p:nvPr>
            <p:ph type="title"/>
          </p:nvPr>
        </p:nvSpPr>
        <p:spPr>
          <a:xfrm>
            <a:off x="839788" y="365125"/>
            <a:ext cx="10515600" cy="1325563"/>
          </a:xfrm>
        </p:spPr>
        <p:txBody>
          <a:bodyPr/>
          <a:lstStyle/>
          <a:p>
            <a:r>
              <a:rPr lang="en-US"/>
              <a:t>Click to edit Master title style</a:t>
            </a:r>
            <a:endParaRPr lang="en-SA"/>
          </a:p>
        </p:txBody>
      </p:sp>
      <p:sp>
        <p:nvSpPr>
          <p:cNvPr id="3" name="Text Placeholder 2">
            <a:extLst>
              <a:ext uri="{FF2B5EF4-FFF2-40B4-BE49-F238E27FC236}">
                <a16:creationId xmlns:a16="http://schemas.microsoft.com/office/drawing/2014/main" id="{2F8FFD9A-B842-DDF6-64A8-2EE3265A4F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6BC41D0-6514-A2F2-59B9-A77CC0AF3CD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5" name="Text Placeholder 4">
            <a:extLst>
              <a:ext uri="{FF2B5EF4-FFF2-40B4-BE49-F238E27FC236}">
                <a16:creationId xmlns:a16="http://schemas.microsoft.com/office/drawing/2014/main" id="{71B4B65A-518D-608C-6275-628BD25C69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7BBB31-C671-D102-0CDA-6224894552F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7" name="Date Placeholder 6">
            <a:extLst>
              <a:ext uri="{FF2B5EF4-FFF2-40B4-BE49-F238E27FC236}">
                <a16:creationId xmlns:a16="http://schemas.microsoft.com/office/drawing/2014/main" id="{FA2A1D22-5A1E-5E68-AC88-680222590C93}"/>
              </a:ext>
            </a:extLst>
          </p:cNvPr>
          <p:cNvSpPr>
            <a:spLocks noGrp="1"/>
          </p:cNvSpPr>
          <p:nvPr>
            <p:ph type="dt" sz="half" idx="10"/>
          </p:nvPr>
        </p:nvSpPr>
        <p:spPr/>
        <p:txBody>
          <a:bodyPr/>
          <a:lstStyle/>
          <a:p>
            <a:endParaRPr lang="en-SA"/>
          </a:p>
        </p:txBody>
      </p:sp>
      <p:sp>
        <p:nvSpPr>
          <p:cNvPr id="8" name="Footer Placeholder 7">
            <a:extLst>
              <a:ext uri="{FF2B5EF4-FFF2-40B4-BE49-F238E27FC236}">
                <a16:creationId xmlns:a16="http://schemas.microsoft.com/office/drawing/2014/main" id="{17DEC400-26BC-A52F-8F6B-D2F90E057F30}"/>
              </a:ext>
            </a:extLst>
          </p:cNvPr>
          <p:cNvSpPr>
            <a:spLocks noGrp="1"/>
          </p:cNvSpPr>
          <p:nvPr>
            <p:ph type="ftr" sz="quarter" idx="11"/>
          </p:nvPr>
        </p:nvSpPr>
        <p:spPr/>
        <p:txBody>
          <a:bodyPr/>
          <a:lstStyle/>
          <a:p>
            <a:endParaRPr lang="en-SA"/>
          </a:p>
        </p:txBody>
      </p:sp>
      <p:sp>
        <p:nvSpPr>
          <p:cNvPr id="9" name="Slide Number Placeholder 8">
            <a:extLst>
              <a:ext uri="{FF2B5EF4-FFF2-40B4-BE49-F238E27FC236}">
                <a16:creationId xmlns:a16="http://schemas.microsoft.com/office/drawing/2014/main" id="{524D3DBE-211F-55F3-1840-9500B57657F5}"/>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3146774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24D2CC-A089-4D18-4C4A-1A82A69D6375}"/>
              </a:ext>
            </a:extLst>
          </p:cNvPr>
          <p:cNvSpPr>
            <a:spLocks noGrp="1"/>
          </p:cNvSpPr>
          <p:nvPr>
            <p:ph type="title"/>
          </p:nvPr>
        </p:nvSpPr>
        <p:spPr/>
        <p:txBody>
          <a:bodyPr/>
          <a:lstStyle/>
          <a:p>
            <a:r>
              <a:rPr lang="en-US"/>
              <a:t>Click to edit Master title style</a:t>
            </a:r>
            <a:endParaRPr lang="en-SA"/>
          </a:p>
        </p:txBody>
      </p:sp>
      <p:sp>
        <p:nvSpPr>
          <p:cNvPr id="3" name="Date Placeholder 2">
            <a:extLst>
              <a:ext uri="{FF2B5EF4-FFF2-40B4-BE49-F238E27FC236}">
                <a16:creationId xmlns:a16="http://schemas.microsoft.com/office/drawing/2014/main" id="{E90D0504-0ABA-0768-7655-75E79AC623FD}"/>
              </a:ext>
            </a:extLst>
          </p:cNvPr>
          <p:cNvSpPr>
            <a:spLocks noGrp="1"/>
          </p:cNvSpPr>
          <p:nvPr>
            <p:ph type="dt" sz="half" idx="10"/>
          </p:nvPr>
        </p:nvSpPr>
        <p:spPr/>
        <p:txBody>
          <a:bodyPr/>
          <a:lstStyle/>
          <a:p>
            <a:endParaRPr lang="en-SA"/>
          </a:p>
        </p:txBody>
      </p:sp>
      <p:sp>
        <p:nvSpPr>
          <p:cNvPr id="4" name="Footer Placeholder 3">
            <a:extLst>
              <a:ext uri="{FF2B5EF4-FFF2-40B4-BE49-F238E27FC236}">
                <a16:creationId xmlns:a16="http://schemas.microsoft.com/office/drawing/2014/main" id="{50E0BA6D-2A15-3E40-6974-E065E91D3F92}"/>
              </a:ext>
            </a:extLst>
          </p:cNvPr>
          <p:cNvSpPr>
            <a:spLocks noGrp="1"/>
          </p:cNvSpPr>
          <p:nvPr>
            <p:ph type="ftr" sz="quarter" idx="11"/>
          </p:nvPr>
        </p:nvSpPr>
        <p:spPr/>
        <p:txBody>
          <a:bodyPr/>
          <a:lstStyle/>
          <a:p>
            <a:endParaRPr lang="en-SA"/>
          </a:p>
        </p:txBody>
      </p:sp>
      <p:sp>
        <p:nvSpPr>
          <p:cNvPr id="5" name="Slide Number Placeholder 4">
            <a:extLst>
              <a:ext uri="{FF2B5EF4-FFF2-40B4-BE49-F238E27FC236}">
                <a16:creationId xmlns:a16="http://schemas.microsoft.com/office/drawing/2014/main" id="{BD6A081A-EC0E-5521-2AAE-15642D02C8B8}"/>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3410422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14D1283-E06F-BE1B-017A-1CB19482C03D}"/>
              </a:ext>
            </a:extLst>
          </p:cNvPr>
          <p:cNvSpPr>
            <a:spLocks noGrp="1"/>
          </p:cNvSpPr>
          <p:nvPr>
            <p:ph type="dt" sz="half" idx="10"/>
          </p:nvPr>
        </p:nvSpPr>
        <p:spPr/>
        <p:txBody>
          <a:bodyPr/>
          <a:lstStyle/>
          <a:p>
            <a:endParaRPr lang="en-SA"/>
          </a:p>
        </p:txBody>
      </p:sp>
      <p:sp>
        <p:nvSpPr>
          <p:cNvPr id="3" name="Footer Placeholder 2">
            <a:extLst>
              <a:ext uri="{FF2B5EF4-FFF2-40B4-BE49-F238E27FC236}">
                <a16:creationId xmlns:a16="http://schemas.microsoft.com/office/drawing/2014/main" id="{7F3B3C9D-5F80-6B95-ADA5-ADC4B05721E1}"/>
              </a:ext>
            </a:extLst>
          </p:cNvPr>
          <p:cNvSpPr>
            <a:spLocks noGrp="1"/>
          </p:cNvSpPr>
          <p:nvPr>
            <p:ph type="ftr" sz="quarter" idx="11"/>
          </p:nvPr>
        </p:nvSpPr>
        <p:spPr/>
        <p:txBody>
          <a:bodyPr/>
          <a:lstStyle/>
          <a:p>
            <a:endParaRPr lang="en-SA"/>
          </a:p>
        </p:txBody>
      </p:sp>
      <p:sp>
        <p:nvSpPr>
          <p:cNvPr id="4" name="Slide Number Placeholder 3">
            <a:extLst>
              <a:ext uri="{FF2B5EF4-FFF2-40B4-BE49-F238E27FC236}">
                <a16:creationId xmlns:a16="http://schemas.microsoft.com/office/drawing/2014/main" id="{943BD98A-8B21-DCAE-72A1-86316513599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11551219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2EA2E6-D802-95C4-B85A-2258F68508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Content Placeholder 2">
            <a:extLst>
              <a:ext uri="{FF2B5EF4-FFF2-40B4-BE49-F238E27FC236}">
                <a16:creationId xmlns:a16="http://schemas.microsoft.com/office/drawing/2014/main" id="{41752898-2F3D-76DD-AB6B-9F0D01B043D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Text Placeholder 3">
            <a:extLst>
              <a:ext uri="{FF2B5EF4-FFF2-40B4-BE49-F238E27FC236}">
                <a16:creationId xmlns:a16="http://schemas.microsoft.com/office/drawing/2014/main" id="{997A09C7-7D18-D27F-E571-C1C099D049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C92523-20F6-92A9-8F33-1755EDE0D7F8}"/>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F97D820A-6412-C30F-15D7-8841754D3F63}"/>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DC1DC9-FCB9-ECAA-32C4-13D8A82701CB}"/>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3042132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D19E1-EA09-7907-A57C-C14E4BEB47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SA"/>
          </a:p>
        </p:txBody>
      </p:sp>
      <p:sp>
        <p:nvSpPr>
          <p:cNvPr id="3" name="Picture Placeholder 2">
            <a:extLst>
              <a:ext uri="{FF2B5EF4-FFF2-40B4-BE49-F238E27FC236}">
                <a16:creationId xmlns:a16="http://schemas.microsoft.com/office/drawing/2014/main" id="{401AC4E6-75C4-7BA6-3D7B-C4CE9624E0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SA"/>
          </a:p>
        </p:txBody>
      </p:sp>
      <p:sp>
        <p:nvSpPr>
          <p:cNvPr id="4" name="Text Placeholder 3">
            <a:extLst>
              <a:ext uri="{FF2B5EF4-FFF2-40B4-BE49-F238E27FC236}">
                <a16:creationId xmlns:a16="http://schemas.microsoft.com/office/drawing/2014/main" id="{DD549D1E-3DA9-C419-64A2-C8E07EEEE9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691B5E-6419-5CCF-C7DB-107298A461D0}"/>
              </a:ext>
            </a:extLst>
          </p:cNvPr>
          <p:cNvSpPr>
            <a:spLocks noGrp="1"/>
          </p:cNvSpPr>
          <p:nvPr>
            <p:ph type="dt" sz="half" idx="10"/>
          </p:nvPr>
        </p:nvSpPr>
        <p:spPr/>
        <p:txBody>
          <a:bodyPr/>
          <a:lstStyle/>
          <a:p>
            <a:endParaRPr lang="en-SA"/>
          </a:p>
        </p:txBody>
      </p:sp>
      <p:sp>
        <p:nvSpPr>
          <p:cNvPr id="6" name="Footer Placeholder 5">
            <a:extLst>
              <a:ext uri="{FF2B5EF4-FFF2-40B4-BE49-F238E27FC236}">
                <a16:creationId xmlns:a16="http://schemas.microsoft.com/office/drawing/2014/main" id="{BE3AFAAA-6FC4-4C18-D2D3-A06682774620}"/>
              </a:ext>
            </a:extLst>
          </p:cNvPr>
          <p:cNvSpPr>
            <a:spLocks noGrp="1"/>
          </p:cNvSpPr>
          <p:nvPr>
            <p:ph type="ftr" sz="quarter" idx="11"/>
          </p:nvPr>
        </p:nvSpPr>
        <p:spPr/>
        <p:txBody>
          <a:bodyPr/>
          <a:lstStyle/>
          <a:p>
            <a:endParaRPr lang="en-SA"/>
          </a:p>
        </p:txBody>
      </p:sp>
      <p:sp>
        <p:nvSpPr>
          <p:cNvPr id="7" name="Slide Number Placeholder 6">
            <a:extLst>
              <a:ext uri="{FF2B5EF4-FFF2-40B4-BE49-F238E27FC236}">
                <a16:creationId xmlns:a16="http://schemas.microsoft.com/office/drawing/2014/main" id="{957B162E-D10D-4E6D-ACAB-E4FDA6ECC670}"/>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3217181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71594-A9A8-6D50-7D0C-BDDB461407E5}"/>
              </a:ext>
            </a:extLst>
          </p:cNvPr>
          <p:cNvSpPr>
            <a:spLocks noGrp="1"/>
          </p:cNvSpPr>
          <p:nvPr>
            <p:ph type="title"/>
          </p:nvPr>
        </p:nvSpPr>
        <p:spPr/>
        <p:txBody>
          <a:bodyPr/>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FE41506F-1796-10C8-8388-D595229B3BB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DF209E3A-221F-A790-CAE4-57906D0B0AB5}"/>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7B54DE74-9B7B-5960-58BB-C82EB0B4153C}"/>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E7DBC36D-AA69-2C1A-2DB7-7864D4D1D7ED}"/>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40030554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8B25C51-5AF6-9346-D094-BB48A27D6ED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SA"/>
          </a:p>
        </p:txBody>
      </p:sp>
      <p:sp>
        <p:nvSpPr>
          <p:cNvPr id="3" name="Vertical Text Placeholder 2">
            <a:extLst>
              <a:ext uri="{FF2B5EF4-FFF2-40B4-BE49-F238E27FC236}">
                <a16:creationId xmlns:a16="http://schemas.microsoft.com/office/drawing/2014/main" id="{4117273E-DF04-C118-4CE2-2FEADE00BD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35B8B2A1-4CC6-B5DD-5AD0-5E64405A6E32}"/>
              </a:ext>
            </a:extLst>
          </p:cNvPr>
          <p:cNvSpPr>
            <a:spLocks noGrp="1"/>
          </p:cNvSpPr>
          <p:nvPr>
            <p:ph type="dt" sz="half" idx="10"/>
          </p:nvPr>
        </p:nvSpPr>
        <p:spPr/>
        <p:txBody>
          <a:bodyPr/>
          <a:lstStyle/>
          <a:p>
            <a:endParaRPr lang="en-SA"/>
          </a:p>
        </p:txBody>
      </p:sp>
      <p:sp>
        <p:nvSpPr>
          <p:cNvPr id="5" name="Footer Placeholder 4">
            <a:extLst>
              <a:ext uri="{FF2B5EF4-FFF2-40B4-BE49-F238E27FC236}">
                <a16:creationId xmlns:a16="http://schemas.microsoft.com/office/drawing/2014/main" id="{A7AD4E64-B862-366E-7E4D-0FD41FCC0F1E}"/>
              </a:ext>
            </a:extLst>
          </p:cNvPr>
          <p:cNvSpPr>
            <a:spLocks noGrp="1"/>
          </p:cNvSpPr>
          <p:nvPr>
            <p:ph type="ftr" sz="quarter" idx="11"/>
          </p:nvPr>
        </p:nvSpPr>
        <p:spPr/>
        <p:txBody>
          <a:bodyPr/>
          <a:lstStyle/>
          <a:p>
            <a:endParaRPr lang="en-SA"/>
          </a:p>
        </p:txBody>
      </p:sp>
      <p:sp>
        <p:nvSpPr>
          <p:cNvPr id="6" name="Slide Number Placeholder 5">
            <a:extLst>
              <a:ext uri="{FF2B5EF4-FFF2-40B4-BE49-F238E27FC236}">
                <a16:creationId xmlns:a16="http://schemas.microsoft.com/office/drawing/2014/main" id="{909FD960-16DD-794E-E504-BA81828AA46C}"/>
              </a:ext>
            </a:extLst>
          </p:cNvPr>
          <p:cNvSpPr>
            <a:spLocks noGrp="1"/>
          </p:cNvSpPr>
          <p:nvPr>
            <p:ph type="sldNum" sz="quarter" idx="12"/>
          </p:nvPr>
        </p:nvSpPr>
        <p:spPr/>
        <p:txBody>
          <a:bodyPr/>
          <a:lstStyle/>
          <a:p>
            <a:fld id="{F16618AB-A980-1A4C-A806-1E2585C9C1CC}" type="slidenum">
              <a:rPr lang="en-SA" smtClean="0"/>
              <a:t>‹#›</a:t>
            </a:fld>
            <a:endParaRPr lang="en-SA"/>
          </a:p>
        </p:txBody>
      </p:sp>
    </p:spTree>
    <p:extLst>
      <p:ext uri="{BB962C8B-B14F-4D97-AF65-F5344CB8AC3E}">
        <p14:creationId xmlns:p14="http://schemas.microsoft.com/office/powerpoint/2010/main" val="232818550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1EEE-2E2E-35EB-E327-E2B6579FA55F}"/>
              </a:ext>
            </a:extLst>
          </p:cNvPr>
          <p:cNvSpPr>
            <a:spLocks noGrp="1"/>
          </p:cNvSpPr>
          <p:nvPr>
            <p:ph type="ctrTitle"/>
          </p:nvPr>
        </p:nvSpPr>
        <p:spPr>
          <a:xfrm>
            <a:off x="585216" y="1122363"/>
            <a:ext cx="4754880" cy="2387600"/>
          </a:xfrm>
          <a:prstGeom prst="rect">
            <a:avLst/>
          </a:prstGeom>
        </p:spPr>
        <p:txBody>
          <a:bodyPr anchor="b">
            <a:noAutofit/>
          </a:bodyPr>
          <a:lstStyle>
            <a:lvl1pPr algn="ctr">
              <a:defRPr sz="3600">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6FC88226-3E07-64EE-26D8-EC74CDF9A727}"/>
              </a:ext>
            </a:extLst>
          </p:cNvPr>
          <p:cNvSpPr>
            <a:spLocks noGrp="1"/>
          </p:cNvSpPr>
          <p:nvPr>
            <p:ph type="subTitle" idx="1"/>
          </p:nvPr>
        </p:nvSpPr>
        <p:spPr>
          <a:xfrm>
            <a:off x="585216" y="3840480"/>
            <a:ext cx="4754880" cy="1417320"/>
          </a:xfrm>
          <a:prstGeom prst="rect">
            <a:avLst/>
          </a:prstGeom>
        </p:spPr>
        <p:txBody>
          <a:bodyPr>
            <a:normAutofit/>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66645198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1EEE-2E2E-35EB-E327-E2B6579FA55F}"/>
              </a:ext>
            </a:extLst>
          </p:cNvPr>
          <p:cNvSpPr>
            <a:spLocks noGrp="1"/>
          </p:cNvSpPr>
          <p:nvPr>
            <p:ph type="ctrTitle"/>
          </p:nvPr>
        </p:nvSpPr>
        <p:spPr>
          <a:xfrm>
            <a:off x="585216" y="1122363"/>
            <a:ext cx="4754880" cy="2387600"/>
          </a:xfrm>
          <a:prstGeom prst="rect">
            <a:avLst/>
          </a:prstGeom>
        </p:spPr>
        <p:txBody>
          <a:bodyPr anchor="b">
            <a:noAutofit/>
          </a:bodyPr>
          <a:lstStyle>
            <a:lvl1pPr algn="ctr">
              <a:defRPr sz="3600">
                <a:latin typeface="+mn-lt"/>
              </a:defRPr>
            </a:lvl1pPr>
          </a:lstStyle>
          <a:p>
            <a:r>
              <a:rPr lang="en-US" dirty="0"/>
              <a:t>Click to edit Master title style</a:t>
            </a:r>
          </a:p>
        </p:txBody>
      </p:sp>
      <p:sp>
        <p:nvSpPr>
          <p:cNvPr id="3" name="Subtitle 2">
            <a:extLst>
              <a:ext uri="{FF2B5EF4-FFF2-40B4-BE49-F238E27FC236}">
                <a16:creationId xmlns:a16="http://schemas.microsoft.com/office/drawing/2014/main" id="{6FC88226-3E07-64EE-26D8-EC74CDF9A727}"/>
              </a:ext>
            </a:extLst>
          </p:cNvPr>
          <p:cNvSpPr>
            <a:spLocks noGrp="1"/>
          </p:cNvSpPr>
          <p:nvPr>
            <p:ph type="subTitle" idx="1"/>
          </p:nvPr>
        </p:nvSpPr>
        <p:spPr>
          <a:xfrm>
            <a:off x="585216" y="3840480"/>
            <a:ext cx="4754880" cy="1417320"/>
          </a:xfrm>
          <a:prstGeom prst="rect">
            <a:avLst/>
          </a:prstGeom>
        </p:spPr>
        <p:txBody>
          <a:bodyPr>
            <a:normAutofit/>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8" name="Rectangle 7">
            <a:extLst>
              <a:ext uri="{FF2B5EF4-FFF2-40B4-BE49-F238E27FC236}">
                <a16:creationId xmlns:a16="http://schemas.microsoft.com/office/drawing/2014/main" id="{51CD4D91-6C48-0CE8-F90C-ED3A2B703A03}"/>
              </a:ext>
            </a:extLst>
          </p:cNvPr>
          <p:cNvSpPr/>
          <p:nvPr userDrawn="1"/>
        </p:nvSpPr>
        <p:spPr>
          <a:xfrm>
            <a:off x="0" y="6673754"/>
            <a:ext cx="12192000" cy="184246"/>
          </a:xfrm>
          <a:prstGeom prst="rect">
            <a:avLst/>
          </a:prstGeom>
          <a:gradFill flip="none" rotWithShape="1">
            <a:gsLst>
              <a:gs pos="0">
                <a:srgbClr val="42A420"/>
              </a:gs>
              <a:gs pos="47000">
                <a:srgbClr val="00856F"/>
              </a:gs>
              <a:gs pos="83000">
                <a:schemeClr val="tx1"/>
              </a:gs>
              <a:gs pos="100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Tree>
    <p:extLst>
      <p:ext uri="{BB962C8B-B14F-4D97-AF65-F5344CB8AC3E}">
        <p14:creationId xmlns:p14="http://schemas.microsoft.com/office/powerpoint/2010/main" val="403401451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1EEE-2E2E-35EB-E327-E2B6579FA55F}"/>
              </a:ext>
            </a:extLst>
          </p:cNvPr>
          <p:cNvSpPr>
            <a:spLocks noGrp="1"/>
          </p:cNvSpPr>
          <p:nvPr>
            <p:ph type="ctrTitle"/>
          </p:nvPr>
        </p:nvSpPr>
        <p:spPr>
          <a:xfrm>
            <a:off x="585216" y="1122363"/>
            <a:ext cx="4754880" cy="2387600"/>
          </a:xfrm>
          <a:prstGeom prst="rect">
            <a:avLst/>
          </a:prstGeom>
        </p:spPr>
        <p:txBody>
          <a:bodyPr anchor="b">
            <a:noAutofit/>
          </a:bodyPr>
          <a:lstStyle>
            <a:lvl1pPr algn="ctr">
              <a:defRPr sz="3600" b="0" i="0">
                <a:latin typeface="+mn-lt"/>
                <a:ea typeface="Helvetica Neue" panose="02000503000000020004" pitchFamily="2" charset="0"/>
                <a:cs typeface="Helvetica Neue" panose="02000503000000020004"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6FC88226-3E07-64EE-26D8-EC74CDF9A727}"/>
              </a:ext>
            </a:extLst>
          </p:cNvPr>
          <p:cNvSpPr>
            <a:spLocks noGrp="1"/>
          </p:cNvSpPr>
          <p:nvPr>
            <p:ph type="subTitle" idx="1"/>
          </p:nvPr>
        </p:nvSpPr>
        <p:spPr>
          <a:xfrm>
            <a:off x="585216" y="3840480"/>
            <a:ext cx="4754880" cy="1417320"/>
          </a:xfrm>
          <a:prstGeom prst="rect">
            <a:avLst/>
          </a:prstGeom>
        </p:spPr>
        <p:txBody>
          <a:bodyPr>
            <a:normAutofit/>
          </a:bodyPr>
          <a:lstStyle>
            <a:lvl1pPr marL="0" indent="0" algn="ctr">
              <a:buNone/>
              <a:defRPr sz="2000" b="0" i="0">
                <a:latin typeface="+mn-lt"/>
                <a:ea typeface="Helvetica Neue" panose="02000503000000020004" pitchFamily="2" charset="0"/>
                <a:cs typeface="Helvetica Neue" panose="02000503000000020004"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0846794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E1EEE-2E2E-35EB-E327-E2B6579FA55F}"/>
              </a:ext>
            </a:extLst>
          </p:cNvPr>
          <p:cNvSpPr>
            <a:spLocks noGrp="1"/>
          </p:cNvSpPr>
          <p:nvPr>
            <p:ph type="ctrTitle"/>
          </p:nvPr>
        </p:nvSpPr>
        <p:spPr>
          <a:xfrm>
            <a:off x="585216" y="1122363"/>
            <a:ext cx="10497312" cy="2387600"/>
          </a:xfrm>
          <a:prstGeom prst="rect">
            <a:avLst/>
          </a:prstGeom>
        </p:spPr>
        <p:txBody>
          <a:bodyPr anchor="b">
            <a:noAutofit/>
          </a:bodyPr>
          <a:lstStyle>
            <a:lvl1pPr algn="ctr">
              <a:defRPr sz="3600">
                <a:latin typeface="Montserrat Medium" pitchFamily="2" charset="77"/>
              </a:defRPr>
            </a:lvl1pPr>
          </a:lstStyle>
          <a:p>
            <a:r>
              <a:rPr lang="en-US" dirty="0"/>
              <a:t>Click to edit Master title style</a:t>
            </a:r>
          </a:p>
        </p:txBody>
      </p:sp>
      <p:sp>
        <p:nvSpPr>
          <p:cNvPr id="3" name="Subtitle 2">
            <a:extLst>
              <a:ext uri="{FF2B5EF4-FFF2-40B4-BE49-F238E27FC236}">
                <a16:creationId xmlns:a16="http://schemas.microsoft.com/office/drawing/2014/main" id="{6FC88226-3E07-64EE-26D8-EC74CDF9A727}"/>
              </a:ext>
            </a:extLst>
          </p:cNvPr>
          <p:cNvSpPr>
            <a:spLocks noGrp="1"/>
          </p:cNvSpPr>
          <p:nvPr>
            <p:ph type="subTitle" idx="1"/>
          </p:nvPr>
        </p:nvSpPr>
        <p:spPr>
          <a:xfrm>
            <a:off x="585216" y="3840480"/>
            <a:ext cx="10497312" cy="1417320"/>
          </a:xfrm>
          <a:prstGeom prst="rect">
            <a:avLst/>
          </a:prstGeom>
        </p:spPr>
        <p:txBody>
          <a:bodyPr>
            <a:normAutofit/>
          </a:bodyPr>
          <a:lstStyle>
            <a:lvl1pPr marL="0" indent="0" algn="ctr">
              <a:buNone/>
              <a:defRPr sz="2000">
                <a:latin typeface="Montserrat Medium" pitchFamily="2" charset="77"/>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9300839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9" name="Picture 8" descr="A black text on a white background&#10;&#10;Description automatically generated">
            <a:extLst>
              <a:ext uri="{FF2B5EF4-FFF2-40B4-BE49-F238E27FC236}">
                <a16:creationId xmlns:a16="http://schemas.microsoft.com/office/drawing/2014/main" id="{3ECB5C8D-AA9B-615C-26C9-362684CA22FD}"/>
              </a:ext>
            </a:extLst>
          </p:cNvPr>
          <p:cNvPicPr>
            <a:picLocks noChangeAspect="1"/>
          </p:cNvPicPr>
          <p:nvPr userDrawn="1"/>
        </p:nvPicPr>
        <p:blipFill rotWithShape="1">
          <a:blip r:embed="rId2" cstate="email">
            <a:clrChange>
              <a:clrFrom>
                <a:srgbClr val="FFFFFF"/>
              </a:clrFrom>
              <a:clrTo>
                <a:srgbClr val="FFFFFF">
                  <a:alpha val="0"/>
                </a:srgbClr>
              </a:clrTo>
            </a:clrChange>
            <a:duotone>
              <a:schemeClr val="bg2">
                <a:shade val="45000"/>
                <a:satMod val="135000"/>
              </a:schemeClr>
              <a:prstClr val="white"/>
            </a:duotone>
            <a:extLst>
              <a:ext uri="{28A0092B-C50C-407E-A947-70E740481C1C}">
                <a14:useLocalDpi xmlns:a14="http://schemas.microsoft.com/office/drawing/2010/main"/>
              </a:ext>
            </a:extLst>
          </a:blip>
          <a:srcRect/>
          <a:stretch/>
        </p:blipFill>
        <p:spPr>
          <a:xfrm>
            <a:off x="0" y="4918216"/>
            <a:ext cx="1543051" cy="1755537"/>
          </a:xfrm>
          <a:prstGeom prst="rect">
            <a:avLst/>
          </a:prstGeom>
        </p:spPr>
      </p:pic>
      <p:sp>
        <p:nvSpPr>
          <p:cNvPr id="3" name="Rectangle 2">
            <a:extLst>
              <a:ext uri="{FF2B5EF4-FFF2-40B4-BE49-F238E27FC236}">
                <a16:creationId xmlns:a16="http://schemas.microsoft.com/office/drawing/2014/main" id="{4FB3BAC8-9317-A7CE-0E23-9FD263A19109}"/>
              </a:ext>
            </a:extLst>
          </p:cNvPr>
          <p:cNvSpPr/>
          <p:nvPr userDrawn="1"/>
        </p:nvSpPr>
        <p:spPr>
          <a:xfrm>
            <a:off x="0" y="6673754"/>
            <a:ext cx="12192000" cy="184246"/>
          </a:xfrm>
          <a:prstGeom prst="rect">
            <a:avLst/>
          </a:prstGeom>
          <a:gradFill flip="none" rotWithShape="1">
            <a:gsLst>
              <a:gs pos="0">
                <a:srgbClr val="42A420"/>
              </a:gs>
              <a:gs pos="47000">
                <a:srgbClr val="00856F"/>
              </a:gs>
              <a:gs pos="83000">
                <a:schemeClr val="tx1"/>
              </a:gs>
              <a:gs pos="100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2" name="Title 1">
            <a:extLst>
              <a:ext uri="{FF2B5EF4-FFF2-40B4-BE49-F238E27FC236}">
                <a16:creationId xmlns:a16="http://schemas.microsoft.com/office/drawing/2014/main" id="{37A80626-678E-4D14-79BE-000CDE9E7207}"/>
              </a:ext>
            </a:extLst>
          </p:cNvPr>
          <p:cNvSpPr>
            <a:spLocks noGrp="1"/>
          </p:cNvSpPr>
          <p:nvPr>
            <p:ph type="title"/>
          </p:nvPr>
        </p:nvSpPr>
        <p:spPr>
          <a:xfrm>
            <a:off x="1480072" y="175603"/>
            <a:ext cx="10515600" cy="641396"/>
          </a:xfrm>
        </p:spPr>
        <p:txBody>
          <a:bodyPr>
            <a:normAutofit/>
          </a:bodyPr>
          <a:lstStyle>
            <a:lvl1pPr algn="r" rtl="1">
              <a:defRPr sz="3600">
                <a:latin typeface="+mn-lt"/>
              </a:defRPr>
            </a:lvl1pPr>
          </a:lstStyle>
          <a:p>
            <a:r>
              <a:rPr lang="en-US"/>
              <a:t>Click to edit Master title style</a:t>
            </a:r>
          </a:p>
        </p:txBody>
      </p:sp>
      <p:sp>
        <p:nvSpPr>
          <p:cNvPr id="5" name="Slide Number Placeholder 1">
            <a:extLst>
              <a:ext uri="{FF2B5EF4-FFF2-40B4-BE49-F238E27FC236}">
                <a16:creationId xmlns:a16="http://schemas.microsoft.com/office/drawing/2014/main" id="{4A68D93A-00FF-EF83-B9B2-7C45E73397AE}"/>
              </a:ext>
            </a:extLst>
          </p:cNvPr>
          <p:cNvSpPr>
            <a:spLocks noGrp="1"/>
          </p:cNvSpPr>
          <p:nvPr>
            <p:ph type="sldNum" sz="quarter" idx="12"/>
          </p:nvPr>
        </p:nvSpPr>
        <p:spPr>
          <a:xfrm>
            <a:off x="9671050" y="6673754"/>
            <a:ext cx="2520950" cy="184246"/>
          </a:xfrm>
          <a:prstGeom prst="rect">
            <a:avLst/>
          </a:prstGeom>
        </p:spPr>
        <p:txBody>
          <a:bodyPr anchor="ctr"/>
          <a:lstStyle>
            <a:lvl1pPr>
              <a:defRPr>
                <a:solidFill>
                  <a:schemeClr val="bg1"/>
                </a:solidFill>
              </a:defRPr>
            </a:lvl1pPr>
          </a:lstStyle>
          <a:p>
            <a:pPr algn="r">
              <a:defRPr/>
            </a:pPr>
            <a:fld id="{393F40CA-E456-43DC-8849-C37CB1A408FD}" type="slidenum">
              <a:rPr lang="en-US" sz="1400" smtClean="0">
                <a:cs typeface="Arial" panose="020B0604020202020204" pitchFamily="34" charset="0"/>
              </a:rPr>
              <a:pPr algn="r">
                <a:defRPr/>
              </a:pPr>
              <a:t>‹#›</a:t>
            </a:fld>
            <a:endParaRPr lang="en-US" sz="1400" dirty="0">
              <a:cs typeface="Arial" panose="020B0604020202020204" pitchFamily="34" charset="0"/>
            </a:endParaRPr>
          </a:p>
        </p:txBody>
      </p:sp>
    </p:spTree>
    <p:extLst>
      <p:ext uri="{BB962C8B-B14F-4D97-AF65-F5344CB8AC3E}">
        <p14:creationId xmlns:p14="http://schemas.microsoft.com/office/powerpoint/2010/main" val="15315823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0626-678E-4D14-79BE-000CDE9E7207}"/>
              </a:ext>
            </a:extLst>
          </p:cNvPr>
          <p:cNvSpPr>
            <a:spLocks noGrp="1"/>
          </p:cNvSpPr>
          <p:nvPr>
            <p:ph type="title"/>
          </p:nvPr>
        </p:nvSpPr>
        <p:spPr/>
        <p:txBody>
          <a:bodyPr>
            <a:normAutofit/>
          </a:bodyPr>
          <a:lstStyle>
            <a:lvl1pPr>
              <a:defRPr sz="3600">
                <a:latin typeface="+mn-lt"/>
              </a:defRPr>
            </a:lvl1pPr>
          </a:lstStyle>
          <a:p>
            <a:r>
              <a:rPr lang="en-US"/>
              <a:t>Click to edit Master title style</a:t>
            </a:r>
          </a:p>
        </p:txBody>
      </p:sp>
      <p:sp>
        <p:nvSpPr>
          <p:cNvPr id="6" name="Content Placeholder 5">
            <a:extLst>
              <a:ext uri="{FF2B5EF4-FFF2-40B4-BE49-F238E27FC236}">
                <a16:creationId xmlns:a16="http://schemas.microsoft.com/office/drawing/2014/main" id="{A7578761-BE2C-B491-1A9F-455865CED0ED}"/>
              </a:ext>
            </a:extLst>
          </p:cNvPr>
          <p:cNvSpPr>
            <a:spLocks noGrp="1"/>
          </p:cNvSpPr>
          <p:nvPr>
            <p:ph sz="quarter" idx="10"/>
          </p:nvPr>
        </p:nvSpPr>
        <p:spPr>
          <a:xfrm>
            <a:off x="250825" y="1133475"/>
            <a:ext cx="11837988" cy="5322888"/>
          </a:xfrm>
        </p:spPr>
        <p:txBody>
          <a:bodyPr>
            <a:norm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A black background with text&#10;&#10;Description automatically generated">
            <a:extLst>
              <a:ext uri="{FF2B5EF4-FFF2-40B4-BE49-F238E27FC236}">
                <a16:creationId xmlns:a16="http://schemas.microsoft.com/office/drawing/2014/main" id="{A5CD2868-E2B4-007B-1AD8-F88A4ADDF9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199043" y="0"/>
            <a:ext cx="889770" cy="1013542"/>
          </a:xfrm>
          <a:prstGeom prst="rect">
            <a:avLst/>
          </a:prstGeom>
        </p:spPr>
      </p:pic>
      <p:sp>
        <p:nvSpPr>
          <p:cNvPr id="7" name="Rectangle 6">
            <a:extLst>
              <a:ext uri="{FF2B5EF4-FFF2-40B4-BE49-F238E27FC236}">
                <a16:creationId xmlns:a16="http://schemas.microsoft.com/office/drawing/2014/main" id="{2C83F067-7724-5764-F106-4F2041C89B1D}"/>
              </a:ext>
            </a:extLst>
          </p:cNvPr>
          <p:cNvSpPr/>
          <p:nvPr userDrawn="1"/>
        </p:nvSpPr>
        <p:spPr>
          <a:xfrm>
            <a:off x="0" y="6673754"/>
            <a:ext cx="12192000" cy="184246"/>
          </a:xfrm>
          <a:prstGeom prst="rect">
            <a:avLst/>
          </a:prstGeom>
          <a:gradFill flip="none" rotWithShape="1">
            <a:gsLst>
              <a:gs pos="0">
                <a:srgbClr val="42A420"/>
              </a:gs>
              <a:gs pos="47000">
                <a:srgbClr val="00856F"/>
              </a:gs>
              <a:gs pos="83000">
                <a:schemeClr val="tx1"/>
              </a:gs>
              <a:gs pos="100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Tree>
    <p:extLst>
      <p:ext uri="{BB962C8B-B14F-4D97-AF65-F5344CB8AC3E}">
        <p14:creationId xmlns:p14="http://schemas.microsoft.com/office/powerpoint/2010/main" val="29927721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0626-678E-4D14-79BE-000CDE9E7207}"/>
              </a:ext>
            </a:extLst>
          </p:cNvPr>
          <p:cNvSpPr>
            <a:spLocks noGrp="1"/>
          </p:cNvSpPr>
          <p:nvPr>
            <p:ph type="title"/>
          </p:nvPr>
        </p:nvSpPr>
        <p:spPr/>
        <p:txBody>
          <a:bodyPr>
            <a:normAutofit/>
          </a:bodyPr>
          <a:lstStyle>
            <a:lvl1pPr>
              <a:defRPr sz="3600">
                <a:latin typeface="+mn-lt"/>
              </a:defRPr>
            </a:lvl1pPr>
          </a:lstStyle>
          <a:p>
            <a:r>
              <a:rPr lang="en-US" dirty="0"/>
              <a:t>Click to edit Master title style</a:t>
            </a:r>
          </a:p>
        </p:txBody>
      </p:sp>
      <p:sp>
        <p:nvSpPr>
          <p:cNvPr id="6" name="Content Placeholder 5">
            <a:extLst>
              <a:ext uri="{FF2B5EF4-FFF2-40B4-BE49-F238E27FC236}">
                <a16:creationId xmlns:a16="http://schemas.microsoft.com/office/drawing/2014/main" id="{A7578761-BE2C-B491-1A9F-455865CED0ED}"/>
              </a:ext>
            </a:extLst>
          </p:cNvPr>
          <p:cNvSpPr>
            <a:spLocks noGrp="1"/>
          </p:cNvSpPr>
          <p:nvPr>
            <p:ph sz="quarter" idx="10"/>
          </p:nvPr>
        </p:nvSpPr>
        <p:spPr>
          <a:xfrm>
            <a:off x="250825" y="1363580"/>
            <a:ext cx="11837988" cy="5092784"/>
          </a:xfrm>
        </p:spPr>
        <p:txBody>
          <a:bodyPr>
            <a:norm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3" name="Picture 2" descr="A black background with text&#10;&#10;Description automatically generated">
            <a:extLst>
              <a:ext uri="{FF2B5EF4-FFF2-40B4-BE49-F238E27FC236}">
                <a16:creationId xmlns:a16="http://schemas.microsoft.com/office/drawing/2014/main" id="{A5CD2868-E2B4-007B-1AD8-F88A4ADDF94B}"/>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199043" y="0"/>
            <a:ext cx="889770" cy="1013542"/>
          </a:xfrm>
          <a:prstGeom prst="rect">
            <a:avLst/>
          </a:prstGeom>
        </p:spPr>
      </p:pic>
      <p:sp>
        <p:nvSpPr>
          <p:cNvPr id="7" name="Rectangle 6">
            <a:extLst>
              <a:ext uri="{FF2B5EF4-FFF2-40B4-BE49-F238E27FC236}">
                <a16:creationId xmlns:a16="http://schemas.microsoft.com/office/drawing/2014/main" id="{2C83F067-7724-5764-F106-4F2041C89B1D}"/>
              </a:ext>
            </a:extLst>
          </p:cNvPr>
          <p:cNvSpPr/>
          <p:nvPr userDrawn="1"/>
        </p:nvSpPr>
        <p:spPr>
          <a:xfrm>
            <a:off x="0" y="6673754"/>
            <a:ext cx="12192000" cy="184246"/>
          </a:xfrm>
          <a:prstGeom prst="rect">
            <a:avLst/>
          </a:prstGeom>
          <a:gradFill flip="none" rotWithShape="1">
            <a:gsLst>
              <a:gs pos="0">
                <a:srgbClr val="42A420"/>
              </a:gs>
              <a:gs pos="47000">
                <a:srgbClr val="00856F"/>
              </a:gs>
              <a:gs pos="83000">
                <a:schemeClr val="tx1"/>
              </a:gs>
              <a:gs pos="100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latin typeface="+mn-lt"/>
            </a:endParaRPr>
          </a:p>
        </p:txBody>
      </p:sp>
      <p:sp>
        <p:nvSpPr>
          <p:cNvPr id="8" name="Content Placeholder 7">
            <a:extLst>
              <a:ext uri="{FF2B5EF4-FFF2-40B4-BE49-F238E27FC236}">
                <a16:creationId xmlns:a16="http://schemas.microsoft.com/office/drawing/2014/main" id="{DDDB53E3-3ECD-E882-10FE-95DDC54FB8C3}"/>
              </a:ext>
            </a:extLst>
          </p:cNvPr>
          <p:cNvSpPr>
            <a:spLocks noGrp="1"/>
          </p:cNvSpPr>
          <p:nvPr>
            <p:ph sz="quarter" idx="11"/>
          </p:nvPr>
        </p:nvSpPr>
        <p:spPr>
          <a:xfrm>
            <a:off x="250825" y="874725"/>
            <a:ext cx="10515600" cy="312738"/>
          </a:xfrm>
        </p:spPr>
        <p:txBody>
          <a:bodyPr>
            <a:noAutofit/>
          </a:bodyPr>
          <a:lstStyle>
            <a:lvl1pPr marL="0" indent="0">
              <a:buNone/>
              <a:defRPr sz="2400">
                <a:latin typeface="+mn-lt"/>
              </a:defRPr>
            </a:lvl1pPr>
          </a:lstStyle>
          <a:p>
            <a:pPr lvl="0"/>
            <a:r>
              <a:rPr lang="en-US" dirty="0"/>
              <a:t>Click to edit Master text style</a:t>
            </a:r>
          </a:p>
        </p:txBody>
      </p:sp>
    </p:spTree>
    <p:extLst>
      <p:ext uri="{BB962C8B-B14F-4D97-AF65-F5344CB8AC3E}">
        <p14:creationId xmlns:p14="http://schemas.microsoft.com/office/powerpoint/2010/main" val="140526526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0626-678E-4D14-79BE-000CDE9E7207}"/>
              </a:ext>
            </a:extLst>
          </p:cNvPr>
          <p:cNvSpPr>
            <a:spLocks noGrp="1"/>
          </p:cNvSpPr>
          <p:nvPr>
            <p:ph type="title"/>
          </p:nvPr>
        </p:nvSpPr>
        <p:spPr/>
        <p:txBody>
          <a:bodyPr>
            <a:normAutofit/>
          </a:bodyPr>
          <a:lstStyle>
            <a:lvl1pPr>
              <a:defRPr sz="3600">
                <a:latin typeface="+mn-lt"/>
              </a:defRPr>
            </a:lvl1pPr>
          </a:lstStyle>
          <a:p>
            <a:r>
              <a:rPr lang="en-US"/>
              <a:t>Click to edit Master title style</a:t>
            </a:r>
          </a:p>
        </p:txBody>
      </p:sp>
      <p:pic>
        <p:nvPicPr>
          <p:cNvPr id="5" name="Picture 4" descr="A black background with text&#10;&#10;Description automatically generated">
            <a:extLst>
              <a:ext uri="{FF2B5EF4-FFF2-40B4-BE49-F238E27FC236}">
                <a16:creationId xmlns:a16="http://schemas.microsoft.com/office/drawing/2014/main" id="{F39B3796-80AE-5C0A-665A-DAAD4A7912F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199043" y="0"/>
            <a:ext cx="889770" cy="1013542"/>
          </a:xfrm>
          <a:prstGeom prst="rect">
            <a:avLst/>
          </a:prstGeom>
        </p:spPr>
      </p:pic>
      <p:sp>
        <p:nvSpPr>
          <p:cNvPr id="6" name="Content Placeholder 5">
            <a:extLst>
              <a:ext uri="{FF2B5EF4-FFF2-40B4-BE49-F238E27FC236}">
                <a16:creationId xmlns:a16="http://schemas.microsoft.com/office/drawing/2014/main" id="{A7578761-BE2C-B491-1A9F-455865CED0ED}"/>
              </a:ext>
            </a:extLst>
          </p:cNvPr>
          <p:cNvSpPr>
            <a:spLocks noGrp="1"/>
          </p:cNvSpPr>
          <p:nvPr>
            <p:ph sz="quarter" idx="10"/>
          </p:nvPr>
        </p:nvSpPr>
        <p:spPr>
          <a:xfrm>
            <a:off x="250825" y="1133475"/>
            <a:ext cx="11837988" cy="5322888"/>
          </a:xfrm>
        </p:spPr>
        <p:txBody>
          <a:bodyPr>
            <a:normAutofit/>
          </a:bodyPr>
          <a:lstStyle>
            <a:lvl1pPr>
              <a:defRPr sz="2000">
                <a:latin typeface="+mn-lt"/>
              </a:defRPr>
            </a:lvl1pPr>
            <a:lvl2pPr>
              <a:defRPr sz="1800">
                <a:latin typeface="+mn-lt"/>
              </a:defRPr>
            </a:lvl2pPr>
            <a:lvl3pPr>
              <a:defRPr sz="1600">
                <a:latin typeface="+mn-lt"/>
              </a:defRPr>
            </a:lvl3pPr>
            <a:lvl4pPr>
              <a:defRPr sz="1400">
                <a:latin typeface="+mn-lt"/>
              </a:defRPr>
            </a:lvl4pPr>
            <a:lvl5pPr>
              <a:defRPr sz="1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24710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80626-678E-4D14-79BE-000CDE9E7207}"/>
              </a:ext>
            </a:extLst>
          </p:cNvPr>
          <p:cNvSpPr>
            <a:spLocks noGrp="1"/>
          </p:cNvSpPr>
          <p:nvPr>
            <p:ph type="title"/>
          </p:nvPr>
        </p:nvSpPr>
        <p:spPr/>
        <p:txBody>
          <a:bodyPr>
            <a:normAutofit/>
          </a:bodyPr>
          <a:lstStyle>
            <a:lvl1pPr>
              <a:defRPr sz="3600"/>
            </a:lvl1pPr>
          </a:lstStyle>
          <a:p>
            <a:r>
              <a:rPr lang="en-US"/>
              <a:t>Click to edit Master title style</a:t>
            </a:r>
          </a:p>
        </p:txBody>
      </p:sp>
      <p:pic>
        <p:nvPicPr>
          <p:cNvPr id="5" name="Picture 4" descr="A black background with text&#10;&#10;Description automatically generated">
            <a:extLst>
              <a:ext uri="{FF2B5EF4-FFF2-40B4-BE49-F238E27FC236}">
                <a16:creationId xmlns:a16="http://schemas.microsoft.com/office/drawing/2014/main" id="{F39B3796-80AE-5C0A-665A-DAAD4A7912F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1199043" y="-97550"/>
            <a:ext cx="889770" cy="1013542"/>
          </a:xfrm>
          <a:prstGeom prst="rect">
            <a:avLst/>
          </a:prstGeom>
        </p:spPr>
      </p:pic>
      <p:sp>
        <p:nvSpPr>
          <p:cNvPr id="3" name="Rectangle 2">
            <a:extLst>
              <a:ext uri="{FF2B5EF4-FFF2-40B4-BE49-F238E27FC236}">
                <a16:creationId xmlns:a16="http://schemas.microsoft.com/office/drawing/2014/main" id="{05BE0C72-3166-0D77-7220-4C00EE8362FD}"/>
              </a:ext>
            </a:extLst>
          </p:cNvPr>
          <p:cNvSpPr/>
          <p:nvPr userDrawn="1"/>
        </p:nvSpPr>
        <p:spPr>
          <a:xfrm>
            <a:off x="0" y="3540024"/>
            <a:ext cx="12192000" cy="1950719"/>
          </a:xfrm>
          <a:prstGeom prst="rect">
            <a:avLst/>
          </a:prstGeom>
          <a:gradFill flip="none" rotWithShape="1">
            <a:gsLst>
              <a:gs pos="0">
                <a:srgbClr val="42A420"/>
              </a:gs>
              <a:gs pos="47000">
                <a:srgbClr val="00856F"/>
              </a:gs>
              <a:gs pos="83000">
                <a:schemeClr val="bg2">
                  <a:lumMod val="25000"/>
                </a:schemeClr>
              </a:gs>
              <a:gs pos="100000">
                <a:schemeClr val="tx1">
                  <a:lumMod val="85000"/>
                  <a:lumOff val="15000"/>
                </a:schemeClr>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7" name="Oval 6">
            <a:extLst>
              <a:ext uri="{FF2B5EF4-FFF2-40B4-BE49-F238E27FC236}">
                <a16:creationId xmlns:a16="http://schemas.microsoft.com/office/drawing/2014/main" id="{FA1EDCB5-CC84-6FBF-F371-4CE4B719063F}"/>
              </a:ext>
            </a:extLst>
          </p:cNvPr>
          <p:cNvSpPr>
            <a:spLocks noChangeAspect="1"/>
          </p:cNvSpPr>
          <p:nvPr userDrawn="1"/>
        </p:nvSpPr>
        <p:spPr>
          <a:xfrm>
            <a:off x="1556044" y="2002195"/>
            <a:ext cx="2926080" cy="2926080"/>
          </a:xfrm>
          <a:prstGeom prst="ellipse">
            <a:avLst/>
          </a:prstGeom>
          <a:solidFill>
            <a:srgbClr val="3BA127"/>
          </a:solidFill>
          <a:ln w="139700" cap="flat" cmpd="sng" algn="ctr">
            <a:solidFill>
              <a:sysClr val="window" lastClr="FFFFFF"/>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Roboto Light"/>
              <a:ea typeface="+mn-ea"/>
              <a:cs typeface="+mn-cs"/>
            </a:endParaRPr>
          </a:p>
        </p:txBody>
      </p:sp>
      <p:sp>
        <p:nvSpPr>
          <p:cNvPr id="8" name="Oval 7">
            <a:extLst>
              <a:ext uri="{FF2B5EF4-FFF2-40B4-BE49-F238E27FC236}">
                <a16:creationId xmlns:a16="http://schemas.microsoft.com/office/drawing/2014/main" id="{CD5179DC-45BB-C469-F9E0-28D814A3440E}"/>
              </a:ext>
            </a:extLst>
          </p:cNvPr>
          <p:cNvSpPr>
            <a:spLocks noChangeAspect="1"/>
          </p:cNvSpPr>
          <p:nvPr userDrawn="1"/>
        </p:nvSpPr>
        <p:spPr>
          <a:xfrm>
            <a:off x="6131580" y="4170041"/>
            <a:ext cx="1950720" cy="1950720"/>
          </a:xfrm>
          <a:prstGeom prst="ellipse">
            <a:avLst/>
          </a:prstGeom>
          <a:solidFill>
            <a:srgbClr val="02876A"/>
          </a:solidFill>
          <a:ln w="1143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9" name="Oval 8">
            <a:extLst>
              <a:ext uri="{FF2B5EF4-FFF2-40B4-BE49-F238E27FC236}">
                <a16:creationId xmlns:a16="http://schemas.microsoft.com/office/drawing/2014/main" id="{12C084D2-A977-4299-0F26-D2FC1B3279D3}"/>
              </a:ext>
            </a:extLst>
          </p:cNvPr>
          <p:cNvSpPr>
            <a:spLocks noChangeAspect="1"/>
          </p:cNvSpPr>
          <p:nvPr userDrawn="1"/>
        </p:nvSpPr>
        <p:spPr>
          <a:xfrm>
            <a:off x="8856990" y="2866269"/>
            <a:ext cx="1584960" cy="1584960"/>
          </a:xfrm>
          <a:prstGeom prst="ellipse">
            <a:avLst/>
          </a:prstGeom>
          <a:solidFill>
            <a:srgbClr val="175264"/>
          </a:solid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a:p>
        </p:txBody>
      </p:sp>
      <p:sp>
        <p:nvSpPr>
          <p:cNvPr id="11" name="Picture Placeholder 10">
            <a:extLst>
              <a:ext uri="{FF2B5EF4-FFF2-40B4-BE49-F238E27FC236}">
                <a16:creationId xmlns:a16="http://schemas.microsoft.com/office/drawing/2014/main" id="{62A5508E-AEA0-1A01-067B-35696B54848F}"/>
              </a:ext>
            </a:extLst>
          </p:cNvPr>
          <p:cNvSpPr>
            <a:spLocks noGrp="1"/>
          </p:cNvSpPr>
          <p:nvPr>
            <p:ph type="pic" sz="quarter" idx="10"/>
          </p:nvPr>
        </p:nvSpPr>
        <p:spPr>
          <a:xfrm>
            <a:off x="1750050" y="2205235"/>
            <a:ext cx="2520000" cy="2520000"/>
          </a:xfrm>
          <a:prstGeom prst="ellipse">
            <a:avLst/>
          </a:prstGeom>
          <a:solidFill>
            <a:schemeClr val="bg1">
              <a:lumMod val="85000"/>
            </a:schemeClr>
          </a:solidFill>
        </p:spPr>
        <p:txBody>
          <a:bodyPr>
            <a:normAutofit/>
          </a:bodyPr>
          <a:lstStyle>
            <a:lvl1pPr marL="0" indent="0">
              <a:buNone/>
              <a:defRPr sz="1400"/>
            </a:lvl1pPr>
          </a:lstStyle>
          <a:p>
            <a:endParaRPr lang="en-US" dirty="0"/>
          </a:p>
        </p:txBody>
      </p:sp>
      <p:sp>
        <p:nvSpPr>
          <p:cNvPr id="12" name="Picture Placeholder 10">
            <a:extLst>
              <a:ext uri="{FF2B5EF4-FFF2-40B4-BE49-F238E27FC236}">
                <a16:creationId xmlns:a16="http://schemas.microsoft.com/office/drawing/2014/main" id="{510F2DF0-F612-5B11-421A-D0BB3BF75178}"/>
              </a:ext>
            </a:extLst>
          </p:cNvPr>
          <p:cNvSpPr>
            <a:spLocks noGrp="1"/>
          </p:cNvSpPr>
          <p:nvPr>
            <p:ph type="pic" sz="quarter" idx="11"/>
          </p:nvPr>
        </p:nvSpPr>
        <p:spPr>
          <a:xfrm>
            <a:off x="6302411" y="4336103"/>
            <a:ext cx="1609057" cy="1609057"/>
          </a:xfrm>
          <a:prstGeom prst="ellipse">
            <a:avLst/>
          </a:prstGeom>
          <a:solidFill>
            <a:schemeClr val="bg1">
              <a:lumMod val="85000"/>
            </a:schemeClr>
          </a:solidFill>
        </p:spPr>
        <p:txBody>
          <a:bodyPr>
            <a:normAutofit/>
          </a:bodyPr>
          <a:lstStyle>
            <a:lvl1pPr marL="0" indent="0">
              <a:buNone/>
              <a:defRPr sz="1200"/>
            </a:lvl1pPr>
          </a:lstStyle>
          <a:p>
            <a:endParaRPr lang="en-US" dirty="0"/>
          </a:p>
        </p:txBody>
      </p:sp>
      <p:sp>
        <p:nvSpPr>
          <p:cNvPr id="13" name="Picture Placeholder 10">
            <a:extLst>
              <a:ext uri="{FF2B5EF4-FFF2-40B4-BE49-F238E27FC236}">
                <a16:creationId xmlns:a16="http://schemas.microsoft.com/office/drawing/2014/main" id="{C2B2483E-51AB-8B55-AA83-A82019FEA5D6}"/>
              </a:ext>
            </a:extLst>
          </p:cNvPr>
          <p:cNvSpPr>
            <a:spLocks noGrp="1"/>
          </p:cNvSpPr>
          <p:nvPr>
            <p:ph type="pic" sz="quarter" idx="12"/>
          </p:nvPr>
        </p:nvSpPr>
        <p:spPr>
          <a:xfrm>
            <a:off x="9019470" y="3018217"/>
            <a:ext cx="1260000" cy="1260000"/>
          </a:xfrm>
          <a:prstGeom prst="ellipse">
            <a:avLst/>
          </a:prstGeom>
          <a:solidFill>
            <a:schemeClr val="bg1">
              <a:lumMod val="85000"/>
            </a:schemeClr>
          </a:solidFill>
        </p:spPr>
        <p:txBody>
          <a:bodyPr>
            <a:normAutofit/>
          </a:bodyPr>
          <a:lstStyle>
            <a:lvl1pPr marL="0" indent="0">
              <a:buNone/>
              <a:defRPr sz="1200"/>
            </a:lvl1pPr>
          </a:lstStyle>
          <a:p>
            <a:endParaRPr lang="en-US" dirty="0"/>
          </a:p>
        </p:txBody>
      </p:sp>
      <p:sp>
        <p:nvSpPr>
          <p:cNvPr id="6" name="Rectangle 5">
            <a:extLst>
              <a:ext uri="{FF2B5EF4-FFF2-40B4-BE49-F238E27FC236}">
                <a16:creationId xmlns:a16="http://schemas.microsoft.com/office/drawing/2014/main" id="{3995417B-6B3C-578A-A663-681B0610D7F2}"/>
              </a:ext>
            </a:extLst>
          </p:cNvPr>
          <p:cNvSpPr/>
          <p:nvPr userDrawn="1"/>
        </p:nvSpPr>
        <p:spPr>
          <a:xfrm>
            <a:off x="0" y="6673754"/>
            <a:ext cx="12192000" cy="184246"/>
          </a:xfrm>
          <a:prstGeom prst="rect">
            <a:avLst/>
          </a:prstGeom>
          <a:gradFill flip="none" rotWithShape="1">
            <a:gsLst>
              <a:gs pos="0">
                <a:srgbClr val="42A420"/>
              </a:gs>
              <a:gs pos="47000">
                <a:srgbClr val="00856F"/>
              </a:gs>
              <a:gs pos="83000">
                <a:schemeClr val="tx1"/>
              </a:gs>
              <a:gs pos="100000">
                <a:schemeClr val="tx1"/>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19320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6096E2-7062-90EB-32DB-EEC4076C6195}"/>
              </a:ext>
            </a:extLst>
          </p:cNvPr>
          <p:cNvPicPr>
            <a:picLocks noChangeAspect="1"/>
          </p:cNvPicPr>
          <p:nvPr userDrawn="1"/>
        </p:nvPicPr>
        <p:blipFill>
          <a:blip r:embed="rId2"/>
          <a:stretch>
            <a:fillRect/>
          </a:stretch>
        </p:blipFill>
        <p:spPr>
          <a:xfrm>
            <a:off x="-43698" y="0"/>
            <a:ext cx="12235698" cy="6858000"/>
          </a:xfrm>
          <a:prstGeom prst="rect">
            <a:avLst/>
          </a:prstGeom>
        </p:spPr>
      </p:pic>
      <p:sp>
        <p:nvSpPr>
          <p:cNvPr id="12" name="Title 1">
            <a:extLst>
              <a:ext uri="{FF2B5EF4-FFF2-40B4-BE49-F238E27FC236}">
                <a16:creationId xmlns:a16="http://schemas.microsoft.com/office/drawing/2014/main" id="{25D159D2-5222-29C2-F1FD-9891058AFBD5}"/>
              </a:ext>
            </a:extLst>
          </p:cNvPr>
          <p:cNvSpPr>
            <a:spLocks noGrp="1"/>
          </p:cNvSpPr>
          <p:nvPr>
            <p:ph type="title"/>
          </p:nvPr>
        </p:nvSpPr>
        <p:spPr>
          <a:xfrm>
            <a:off x="2562225" y="175603"/>
            <a:ext cx="9442972" cy="641396"/>
          </a:xfrm>
        </p:spPr>
        <p:txBody>
          <a:bodyPr>
            <a:noAutofit/>
          </a:bodyPr>
          <a:lstStyle>
            <a:lvl1pPr algn="r" rtl="1">
              <a:defRPr sz="3800" b="1">
                <a:latin typeface="Sakkal Majalla" panose="02000000000000000000" pitchFamily="2" charset="-78"/>
                <a:cs typeface="Sakkal Majalla" panose="02000000000000000000" pitchFamily="2" charset="-78"/>
              </a:defRPr>
            </a:lvl1pPr>
          </a:lstStyle>
          <a:p>
            <a:r>
              <a:rPr lang="en-US" dirty="0"/>
              <a:t>Click to edit Master title style</a:t>
            </a:r>
          </a:p>
        </p:txBody>
      </p:sp>
    </p:spTree>
    <p:extLst>
      <p:ext uri="{BB962C8B-B14F-4D97-AF65-F5344CB8AC3E}">
        <p14:creationId xmlns:p14="http://schemas.microsoft.com/office/powerpoint/2010/main" val="774863243"/>
      </p:ext>
    </p:extLst>
  </p:cSld>
  <p:clrMapOvr>
    <a:masterClrMapping/>
  </p:clrMapOvr>
  <p:extLst>
    <p:ext uri="{DCECCB84-F9BA-43D5-87BE-67443E8EF086}">
      <p15:sldGuideLst xmlns:p15="http://schemas.microsoft.com/office/powerpoint/2012/main">
        <p15:guide id="1" orient="horz" pos="778">
          <p15:clr>
            <a:srgbClr val="FBAE40"/>
          </p15:clr>
        </p15:guide>
        <p15:guide id="2" pos="8826">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DC1DE-C77D-1124-9416-FD1646CC395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A3B4FC-798E-EAA0-1E43-A0CD286F4F0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85C1CB-95FF-0A5B-0EC7-78A71665E1F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BB0B6DC-A561-5E22-3D10-93E1BED8AB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031F27-9BCE-33AC-EB45-2C2CF820CDC1}"/>
              </a:ext>
            </a:extLst>
          </p:cNvPr>
          <p:cNvSpPr>
            <a:spLocks noGrp="1"/>
          </p:cNvSpPr>
          <p:nvPr>
            <p:ph type="sldNum" sz="quarter" idx="12"/>
          </p:nvPr>
        </p:nvSpPr>
        <p:spPr/>
        <p:txBody>
          <a:bodyPr/>
          <a:lstStyle/>
          <a:p>
            <a:fld id="{55F61BFC-3B11-4B3C-BBDF-6C4BEB503145}" type="slidenum">
              <a:rPr lang="en-US" smtClean="0"/>
              <a:t>‹#›</a:t>
            </a:fld>
            <a:endParaRPr lang="en-US"/>
          </a:p>
        </p:txBody>
      </p:sp>
      <p:sp>
        <p:nvSpPr>
          <p:cNvPr id="8" name="Slide Number Placeholder 1">
            <a:extLst>
              <a:ext uri="{FF2B5EF4-FFF2-40B4-BE49-F238E27FC236}">
                <a16:creationId xmlns:a16="http://schemas.microsoft.com/office/drawing/2014/main" id="{D0112FCE-D6AC-3104-A083-F4509E2E8ECE}"/>
              </a:ext>
            </a:extLst>
          </p:cNvPr>
          <p:cNvSpPr txBox="1">
            <a:spLocks/>
          </p:cNvSpPr>
          <p:nvPr userDrawn="1"/>
        </p:nvSpPr>
        <p:spPr>
          <a:xfrm>
            <a:off x="9671050" y="6673754"/>
            <a:ext cx="2520950" cy="184246"/>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93F40CA-E456-43DC-8849-C37CB1A408FD}" type="slidenum">
              <a:rPr lang="en-US" sz="1400" smtClean="0">
                <a:cs typeface="Arial" panose="020B0604020202020204" pitchFamily="34" charset="0"/>
              </a:rPr>
              <a:pPr>
                <a:defRPr/>
              </a:pPr>
              <a:t>‹#›</a:t>
            </a:fld>
            <a:endParaRPr lang="en-US" sz="1400" dirty="0">
              <a:cs typeface="Arial" panose="020B0604020202020204" pitchFamily="34" charset="0"/>
            </a:endParaRPr>
          </a:p>
        </p:txBody>
      </p:sp>
      <p:sp>
        <p:nvSpPr>
          <p:cNvPr id="9" name="Rectangle 8">
            <a:extLst>
              <a:ext uri="{FF2B5EF4-FFF2-40B4-BE49-F238E27FC236}">
                <a16:creationId xmlns:a16="http://schemas.microsoft.com/office/drawing/2014/main" id="{0364F2DB-9640-3EC3-ED39-0BAD564BF2C6}"/>
              </a:ext>
            </a:extLst>
          </p:cNvPr>
          <p:cNvSpPr/>
          <p:nvPr userDrawn="1"/>
        </p:nvSpPr>
        <p:spPr>
          <a:xfrm>
            <a:off x="0" y="6673754"/>
            <a:ext cx="12192000" cy="184246"/>
          </a:xfrm>
          <a:prstGeom prst="rect">
            <a:avLst/>
          </a:prstGeom>
          <a:gradFill flip="none" rotWithShape="1">
            <a:gsLst>
              <a:gs pos="27000">
                <a:srgbClr val="42A420"/>
              </a:gs>
              <a:gs pos="77000">
                <a:srgbClr val="275317"/>
              </a:gs>
            </a:gsLst>
            <a:path path="circle">
              <a:fillToRect r="100000" b="100000"/>
            </a:path>
            <a:tileRect l="-100000" t="-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latin typeface="+mn-lt"/>
            </a:endParaRPr>
          </a:p>
        </p:txBody>
      </p:sp>
    </p:spTree>
    <p:extLst>
      <p:ext uri="{BB962C8B-B14F-4D97-AF65-F5344CB8AC3E}">
        <p14:creationId xmlns:p14="http://schemas.microsoft.com/office/powerpoint/2010/main" val="615190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image" Target="../media/image1.png"/><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image" Target="../media/image1.png"/><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theme" Target="../theme/theme3.xml"/><Relationship Id="rId2" Type="http://schemas.openxmlformats.org/officeDocument/2006/relationships/slideLayout" Target="../slideLayouts/slideLayout33.xml"/><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0.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theme" Target="../theme/theme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40"/>
            <a:ext cx="10972800" cy="711081"/>
          </a:xfrm>
          <a:prstGeom prst="rect">
            <a:avLst/>
          </a:prstGeom>
        </p:spPr>
        <p:txBody>
          <a:bodyPr vert="horz" lIns="91436" tIns="45718" rIns="91436" bIns="45718" rtlCol="0" anchor="ctr">
            <a:normAutofit/>
          </a:bodyPr>
          <a:lstStyle/>
          <a:p>
            <a:r>
              <a:rPr lang="en-US"/>
              <a:t>Click to edit Master title style</a:t>
            </a:r>
          </a:p>
        </p:txBody>
      </p:sp>
      <p:sp>
        <p:nvSpPr>
          <p:cNvPr id="3" name="Text Placeholder 2"/>
          <p:cNvSpPr>
            <a:spLocks noGrp="1"/>
          </p:cNvSpPr>
          <p:nvPr>
            <p:ph type="body" idx="1"/>
          </p:nvPr>
        </p:nvSpPr>
        <p:spPr>
          <a:xfrm>
            <a:off x="609600" y="1138425"/>
            <a:ext cx="10972800" cy="4987739"/>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36" tIns="45718" rIns="91436" bIns="45718" rtlCol="0" anchor="ctr"/>
          <a:lstStyle>
            <a:lvl1pPr algn="l">
              <a:defRPr sz="16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36" tIns="45718" rIns="91436" bIns="45718"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1" y="6356352"/>
            <a:ext cx="2844800" cy="365125"/>
          </a:xfrm>
          <a:prstGeom prst="rect">
            <a:avLst/>
          </a:prstGeom>
        </p:spPr>
        <p:txBody>
          <a:bodyPr vert="horz" lIns="91436" tIns="45718" rIns="91436" bIns="45718" rtlCol="0" anchor="ctr"/>
          <a:lstStyle>
            <a:lvl1pPr algn="r">
              <a:defRPr sz="1600">
                <a:solidFill>
                  <a:schemeClr val="tx1">
                    <a:tint val="75000"/>
                  </a:schemeClr>
                </a:solidFill>
              </a:defRPr>
            </a:lvl1pPr>
          </a:lstStyle>
          <a:p>
            <a:fld id="{5939B1FA-81F2-4940-9AF3-5EAFB5D6669B}" type="slidenum">
              <a:rPr lang="en-US" smtClean="0"/>
              <a:pPr/>
              <a:t>‹#›</a:t>
            </a:fld>
            <a:endParaRPr lang="en-US"/>
          </a:p>
        </p:txBody>
      </p:sp>
    </p:spTree>
    <p:extLst>
      <p:ext uri="{BB962C8B-B14F-4D97-AF65-F5344CB8AC3E}">
        <p14:creationId xmlns:p14="http://schemas.microsoft.com/office/powerpoint/2010/main" val="26248000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hf hdr="0" ftr="0" dt="0"/>
  <p:txStyles>
    <p:titleStyle>
      <a:lvl1pPr algn="l" defTabSz="1219119" rtl="0" eaLnBrk="1" latinLnBrk="0" hangingPunct="1">
        <a:spcBef>
          <a:spcPct val="0"/>
        </a:spcBef>
        <a:buNone/>
        <a:defRPr sz="3200" kern="1200">
          <a:solidFill>
            <a:schemeClr val="tx1">
              <a:lumMod val="65000"/>
              <a:lumOff val="35000"/>
            </a:schemeClr>
          </a:solidFill>
          <a:latin typeface="+mj-lt"/>
          <a:ea typeface="+mj-ea"/>
          <a:cs typeface="+mj-cs"/>
        </a:defRPr>
      </a:lvl1pPr>
    </p:titleStyle>
    <p:bodyStyle>
      <a:lvl1pPr marL="457170" indent="-457170" algn="l" defTabSz="1219119" rtl="0" eaLnBrk="1" latinLnBrk="0" hangingPunct="1">
        <a:spcBef>
          <a:spcPct val="20000"/>
        </a:spcBef>
        <a:buFont typeface="Arial" pitchFamily="34" charset="0"/>
        <a:buChar char="•"/>
        <a:defRPr sz="3600" kern="1200">
          <a:solidFill>
            <a:schemeClr val="tx1"/>
          </a:solidFill>
          <a:latin typeface="+mj-lt"/>
          <a:ea typeface="+mn-ea"/>
          <a:cs typeface="+mn-cs"/>
        </a:defRPr>
      </a:lvl1pPr>
      <a:lvl2pPr marL="990534" indent="-380974" algn="l" defTabSz="1219119" rtl="0" eaLnBrk="1" latinLnBrk="0" hangingPunct="1">
        <a:spcBef>
          <a:spcPct val="20000"/>
        </a:spcBef>
        <a:buFont typeface="Arial" pitchFamily="34" charset="0"/>
        <a:buChar char="–"/>
        <a:defRPr sz="3200" kern="1200">
          <a:solidFill>
            <a:schemeClr val="tx1"/>
          </a:solidFill>
          <a:latin typeface="+mj-lt"/>
          <a:ea typeface="+mn-ea"/>
          <a:cs typeface="+mn-cs"/>
        </a:defRPr>
      </a:lvl2pPr>
      <a:lvl3pPr marL="1523898" indent="-304780" algn="l" defTabSz="1219119" rtl="0" eaLnBrk="1" latinLnBrk="0" hangingPunct="1">
        <a:spcBef>
          <a:spcPct val="20000"/>
        </a:spcBef>
        <a:buFont typeface="Arial" pitchFamily="34" charset="0"/>
        <a:buChar char="•"/>
        <a:defRPr sz="2400" kern="1200">
          <a:solidFill>
            <a:schemeClr val="tx1"/>
          </a:solidFill>
          <a:latin typeface="+mj-lt"/>
          <a:ea typeface="+mn-ea"/>
          <a:cs typeface="+mn-cs"/>
        </a:defRPr>
      </a:lvl3pPr>
      <a:lvl4pPr marL="2133459" indent="-304780" algn="l" defTabSz="1219119" rtl="0" eaLnBrk="1" latinLnBrk="0" hangingPunct="1">
        <a:spcBef>
          <a:spcPct val="20000"/>
        </a:spcBef>
        <a:buFont typeface="Arial" pitchFamily="34" charset="0"/>
        <a:buChar char="–"/>
        <a:defRPr sz="2000" kern="1200">
          <a:solidFill>
            <a:schemeClr val="tx1"/>
          </a:solidFill>
          <a:latin typeface="+mj-lt"/>
          <a:ea typeface="+mn-ea"/>
          <a:cs typeface="+mn-cs"/>
        </a:defRPr>
      </a:lvl4pPr>
      <a:lvl5pPr marL="2743017" indent="-304780" algn="l" defTabSz="1219119" rtl="0" eaLnBrk="1" latinLnBrk="0" hangingPunct="1">
        <a:spcBef>
          <a:spcPct val="20000"/>
        </a:spcBef>
        <a:buFont typeface="Arial" pitchFamily="34" charset="0"/>
        <a:buChar char="»"/>
        <a:defRPr sz="2000" kern="1200">
          <a:solidFill>
            <a:schemeClr val="tx1"/>
          </a:solidFill>
          <a:latin typeface="+mj-lt"/>
          <a:ea typeface="+mn-ea"/>
          <a:cs typeface="+mn-cs"/>
        </a:defRPr>
      </a:lvl5pPr>
      <a:lvl6pPr marL="3352576"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136"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695"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254" indent="-304780" algn="l" defTabSz="1219119"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19" rtl="0" eaLnBrk="1" latinLnBrk="0" hangingPunct="1">
        <a:defRPr sz="2400" kern="1200">
          <a:solidFill>
            <a:schemeClr val="tx1"/>
          </a:solidFill>
          <a:latin typeface="+mn-lt"/>
          <a:ea typeface="+mn-ea"/>
          <a:cs typeface="+mn-cs"/>
        </a:defRPr>
      </a:lvl1pPr>
      <a:lvl2pPr marL="609559" algn="l" defTabSz="1219119" rtl="0" eaLnBrk="1" latinLnBrk="0" hangingPunct="1">
        <a:defRPr sz="2400" kern="1200">
          <a:solidFill>
            <a:schemeClr val="tx1"/>
          </a:solidFill>
          <a:latin typeface="+mn-lt"/>
          <a:ea typeface="+mn-ea"/>
          <a:cs typeface="+mn-cs"/>
        </a:defRPr>
      </a:lvl2pPr>
      <a:lvl3pPr marL="1219119" algn="l" defTabSz="1219119" rtl="0" eaLnBrk="1" latinLnBrk="0" hangingPunct="1">
        <a:defRPr sz="2400" kern="1200">
          <a:solidFill>
            <a:schemeClr val="tx1"/>
          </a:solidFill>
          <a:latin typeface="+mn-lt"/>
          <a:ea typeface="+mn-ea"/>
          <a:cs typeface="+mn-cs"/>
        </a:defRPr>
      </a:lvl3pPr>
      <a:lvl4pPr marL="1828678" algn="l" defTabSz="1219119" rtl="0" eaLnBrk="1" latinLnBrk="0" hangingPunct="1">
        <a:defRPr sz="2400" kern="1200">
          <a:solidFill>
            <a:schemeClr val="tx1"/>
          </a:solidFill>
          <a:latin typeface="+mn-lt"/>
          <a:ea typeface="+mn-ea"/>
          <a:cs typeface="+mn-cs"/>
        </a:defRPr>
      </a:lvl4pPr>
      <a:lvl5pPr marL="2438238" algn="l" defTabSz="1219119" rtl="0" eaLnBrk="1" latinLnBrk="0" hangingPunct="1">
        <a:defRPr sz="2400" kern="1200">
          <a:solidFill>
            <a:schemeClr val="tx1"/>
          </a:solidFill>
          <a:latin typeface="+mn-lt"/>
          <a:ea typeface="+mn-ea"/>
          <a:cs typeface="+mn-cs"/>
        </a:defRPr>
      </a:lvl5pPr>
      <a:lvl6pPr marL="3047797" algn="l" defTabSz="1219119" rtl="0" eaLnBrk="1" latinLnBrk="0" hangingPunct="1">
        <a:defRPr sz="2400" kern="1200">
          <a:solidFill>
            <a:schemeClr val="tx1"/>
          </a:solidFill>
          <a:latin typeface="+mn-lt"/>
          <a:ea typeface="+mn-ea"/>
          <a:cs typeface="+mn-cs"/>
        </a:defRPr>
      </a:lvl6pPr>
      <a:lvl7pPr marL="3657357" algn="l" defTabSz="1219119" rtl="0" eaLnBrk="1" latinLnBrk="0" hangingPunct="1">
        <a:defRPr sz="2400" kern="1200">
          <a:solidFill>
            <a:schemeClr val="tx1"/>
          </a:solidFill>
          <a:latin typeface="+mn-lt"/>
          <a:ea typeface="+mn-ea"/>
          <a:cs typeface="+mn-cs"/>
        </a:defRPr>
      </a:lvl7pPr>
      <a:lvl8pPr marL="4266915" algn="l" defTabSz="1219119" rtl="0" eaLnBrk="1" latinLnBrk="0" hangingPunct="1">
        <a:defRPr sz="2400" kern="1200">
          <a:solidFill>
            <a:schemeClr val="tx1"/>
          </a:solidFill>
          <a:latin typeface="+mn-lt"/>
          <a:ea typeface="+mn-ea"/>
          <a:cs typeface="+mn-cs"/>
        </a:defRPr>
      </a:lvl8pPr>
      <a:lvl9pPr marL="4876475" algn="l" defTabSz="1219119"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5D70FF-8A4B-2192-48C3-51F380BD9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A"/>
          </a:p>
        </p:txBody>
      </p:sp>
      <p:sp>
        <p:nvSpPr>
          <p:cNvPr id="3" name="Text Placeholder 2">
            <a:extLst>
              <a:ext uri="{FF2B5EF4-FFF2-40B4-BE49-F238E27FC236}">
                <a16:creationId xmlns:a16="http://schemas.microsoft.com/office/drawing/2014/main" id="{010DC938-CC02-FE26-4751-B89A20E416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8478629D-65AE-833E-E4B9-2CDDCCEFAD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SA"/>
          </a:p>
        </p:txBody>
      </p:sp>
      <p:sp>
        <p:nvSpPr>
          <p:cNvPr id="5" name="Footer Placeholder 4">
            <a:extLst>
              <a:ext uri="{FF2B5EF4-FFF2-40B4-BE49-F238E27FC236}">
                <a16:creationId xmlns:a16="http://schemas.microsoft.com/office/drawing/2014/main" id="{73A46B53-53A4-A4B1-B1E1-8E40B7B94D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A"/>
          </a:p>
        </p:txBody>
      </p:sp>
      <p:sp>
        <p:nvSpPr>
          <p:cNvPr id="6" name="Slide Number Placeholder 5">
            <a:extLst>
              <a:ext uri="{FF2B5EF4-FFF2-40B4-BE49-F238E27FC236}">
                <a16:creationId xmlns:a16="http://schemas.microsoft.com/office/drawing/2014/main" id="{4071AD26-064A-3975-5379-4255FF83F3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6618AB-A980-1A4C-A806-1E2585C9C1CC}" type="slidenum">
              <a:rPr lang="en-SA" smtClean="0"/>
              <a:t>‹#›</a:t>
            </a:fld>
            <a:endParaRPr lang="en-SA"/>
          </a:p>
        </p:txBody>
      </p:sp>
    </p:spTree>
    <p:extLst>
      <p:ext uri="{BB962C8B-B14F-4D97-AF65-F5344CB8AC3E}">
        <p14:creationId xmlns:p14="http://schemas.microsoft.com/office/powerpoint/2010/main" val="92580126"/>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5D70FF-8A4B-2192-48C3-51F380BD9E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SA"/>
          </a:p>
        </p:txBody>
      </p:sp>
      <p:sp>
        <p:nvSpPr>
          <p:cNvPr id="3" name="Text Placeholder 2">
            <a:extLst>
              <a:ext uri="{FF2B5EF4-FFF2-40B4-BE49-F238E27FC236}">
                <a16:creationId xmlns:a16="http://schemas.microsoft.com/office/drawing/2014/main" id="{010DC938-CC02-FE26-4751-B89A20E416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A"/>
          </a:p>
        </p:txBody>
      </p:sp>
      <p:sp>
        <p:nvSpPr>
          <p:cNvPr id="4" name="Date Placeholder 3">
            <a:extLst>
              <a:ext uri="{FF2B5EF4-FFF2-40B4-BE49-F238E27FC236}">
                <a16:creationId xmlns:a16="http://schemas.microsoft.com/office/drawing/2014/main" id="{8478629D-65AE-833E-E4B9-2CDDCCEFAD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SA"/>
          </a:p>
        </p:txBody>
      </p:sp>
      <p:sp>
        <p:nvSpPr>
          <p:cNvPr id="5" name="Footer Placeholder 4">
            <a:extLst>
              <a:ext uri="{FF2B5EF4-FFF2-40B4-BE49-F238E27FC236}">
                <a16:creationId xmlns:a16="http://schemas.microsoft.com/office/drawing/2014/main" id="{73A46B53-53A4-A4B1-B1E1-8E40B7B94D0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SA"/>
          </a:p>
        </p:txBody>
      </p:sp>
      <p:sp>
        <p:nvSpPr>
          <p:cNvPr id="6" name="Slide Number Placeholder 5">
            <a:extLst>
              <a:ext uri="{FF2B5EF4-FFF2-40B4-BE49-F238E27FC236}">
                <a16:creationId xmlns:a16="http://schemas.microsoft.com/office/drawing/2014/main" id="{4071AD26-064A-3975-5379-4255FF83F3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16618AB-A980-1A4C-A806-1E2585C9C1CC}" type="slidenum">
              <a:rPr lang="en-SA" smtClean="0"/>
              <a:t>‹#›</a:t>
            </a:fld>
            <a:endParaRPr lang="en-SA"/>
          </a:p>
        </p:txBody>
      </p:sp>
    </p:spTree>
    <p:extLst>
      <p:ext uri="{BB962C8B-B14F-4D97-AF65-F5344CB8AC3E}">
        <p14:creationId xmlns:p14="http://schemas.microsoft.com/office/powerpoint/2010/main" val="528080916"/>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S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B90ADC3-024F-1935-9279-E764BB713CB1}"/>
              </a:ext>
            </a:extLst>
          </p:cNvPr>
          <p:cNvSpPr>
            <a:spLocks noGrp="1"/>
          </p:cNvSpPr>
          <p:nvPr>
            <p:ph type="title"/>
          </p:nvPr>
        </p:nvSpPr>
        <p:spPr>
          <a:xfrm>
            <a:off x="251347" y="175603"/>
            <a:ext cx="10515600" cy="64139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DDC44B5-DCC5-978D-D4E9-0968A100322C}"/>
              </a:ext>
            </a:extLst>
          </p:cNvPr>
          <p:cNvSpPr>
            <a:spLocks noGrp="1"/>
          </p:cNvSpPr>
          <p:nvPr>
            <p:ph type="body" idx="1"/>
          </p:nvPr>
        </p:nvSpPr>
        <p:spPr>
          <a:xfrm>
            <a:off x="251347" y="1112814"/>
            <a:ext cx="10515600" cy="508327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6249782"/>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 id="2147483710" r:id="rId5"/>
    <p:sldLayoutId id="2147483711" r:id="rId6"/>
    <p:sldLayoutId id="2147483712" r:id="rId7"/>
    <p:sldLayoutId id="2147483713" r:id="rId8"/>
    <p:sldLayoutId id="2147483714" r:id="rId9"/>
    <p:sldLayoutId id="2147483715" r:id="rId10"/>
    <p:sldLayoutId id="2147483716" r:id="rId11"/>
  </p:sldLayoutIdLst>
  <p:hf hdr="0" ftr="0" dt="0"/>
  <p:txStyles>
    <p:titleStyle>
      <a:lvl1pPr algn="l" defTabSz="914400" rtl="0" eaLnBrk="1" latinLnBrk="0" hangingPunct="1">
        <a:lnSpc>
          <a:spcPct val="90000"/>
        </a:lnSpc>
        <a:spcBef>
          <a:spcPct val="0"/>
        </a:spcBef>
        <a:buNone/>
        <a:defRPr sz="3600" kern="1200">
          <a:solidFill>
            <a:schemeClr val="tx1"/>
          </a:solidFill>
          <a:latin typeface="Montserrat Medium"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Montserrat Medium"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ontserrat Medium"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ontserrat Medium"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ontserrat Medium"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ontserrat Medium"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A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9.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7.png"/><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28.svg"/><Relationship Id="rId2" Type="http://schemas.openxmlformats.org/officeDocument/2006/relationships/image" Target="../media/image6.png"/><Relationship Id="rId16" Type="http://schemas.openxmlformats.org/officeDocument/2006/relationships/image" Target="../media/image27.png"/><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7.png"/><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28.svg"/><Relationship Id="rId2" Type="http://schemas.openxmlformats.org/officeDocument/2006/relationships/image" Target="../media/image6.png"/><Relationship Id="rId16" Type="http://schemas.openxmlformats.org/officeDocument/2006/relationships/image" Target="../media/image27.png"/><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s>
</file>

<file path=ppt/slides/_rels/slide17.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7.png"/><Relationship Id="rId9"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36.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svg"/><Relationship Id="rId3" Type="http://schemas.openxmlformats.org/officeDocument/2006/relationships/image" Target="../media/image7.png"/><Relationship Id="rId7" Type="http://schemas.openxmlformats.org/officeDocument/2006/relationships/image" Target="../media/image18.svg"/><Relationship Id="rId12" Type="http://schemas.openxmlformats.org/officeDocument/2006/relationships/image" Target="../media/image23.png"/><Relationship Id="rId17" Type="http://schemas.openxmlformats.org/officeDocument/2006/relationships/image" Target="../media/image28.svg"/><Relationship Id="rId2" Type="http://schemas.openxmlformats.org/officeDocument/2006/relationships/image" Target="../media/image6.png"/><Relationship Id="rId16" Type="http://schemas.openxmlformats.org/officeDocument/2006/relationships/image" Target="../media/image27.png"/><Relationship Id="rId1" Type="http://schemas.openxmlformats.org/officeDocument/2006/relationships/slideLayout" Target="../slideLayouts/slideLayout9.xml"/><Relationship Id="rId6" Type="http://schemas.openxmlformats.org/officeDocument/2006/relationships/image" Target="../media/image17.png"/><Relationship Id="rId11" Type="http://schemas.openxmlformats.org/officeDocument/2006/relationships/image" Target="../media/image22.svg"/><Relationship Id="rId5" Type="http://schemas.openxmlformats.org/officeDocument/2006/relationships/image" Target="../media/image16.svg"/><Relationship Id="rId15" Type="http://schemas.openxmlformats.org/officeDocument/2006/relationships/image" Target="../media/image26.svg"/><Relationship Id="rId10" Type="http://schemas.openxmlformats.org/officeDocument/2006/relationships/image" Target="../media/image21.png"/><Relationship Id="rId4" Type="http://schemas.openxmlformats.org/officeDocument/2006/relationships/image" Target="../media/image15.png"/><Relationship Id="rId9" Type="http://schemas.openxmlformats.org/officeDocument/2006/relationships/image" Target="../media/image20.svg"/><Relationship Id="rId14" Type="http://schemas.openxmlformats.org/officeDocument/2006/relationships/image" Target="../media/image25.png"/></Relationships>
</file>

<file path=ppt/slides/_rels/slide2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6.png"/><Relationship Id="rId7" Type="http://schemas.openxmlformats.org/officeDocument/2006/relationships/image" Target="../media/image32.png"/><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35.svg"/><Relationship Id="rId4" Type="http://schemas.openxmlformats.org/officeDocument/2006/relationships/image" Target="../media/image7.png"/><Relationship Id="rId9"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8" Type="http://schemas.openxmlformats.org/officeDocument/2006/relationships/image" Target="../media/image40.svg"/><Relationship Id="rId3" Type="http://schemas.openxmlformats.org/officeDocument/2006/relationships/image" Target="../media/image6.png"/><Relationship Id="rId7" Type="http://schemas.openxmlformats.org/officeDocument/2006/relationships/image" Target="../media/image39.png"/><Relationship Id="rId12" Type="http://schemas.openxmlformats.org/officeDocument/2006/relationships/image" Target="../media/image44.sv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38.svg"/><Relationship Id="rId11" Type="http://schemas.openxmlformats.org/officeDocument/2006/relationships/image" Target="../media/image43.png"/><Relationship Id="rId5" Type="http://schemas.openxmlformats.org/officeDocument/2006/relationships/image" Target="../media/image37.png"/><Relationship Id="rId10" Type="http://schemas.openxmlformats.org/officeDocument/2006/relationships/image" Target="../media/image42.svg"/><Relationship Id="rId4" Type="http://schemas.openxmlformats.org/officeDocument/2006/relationships/image" Target="../media/image7.png"/><Relationship Id="rId9"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52.xml"/><Relationship Id="rId5" Type="http://schemas.openxmlformats.org/officeDocument/2006/relationships/image" Target="../media/image29.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7.png"/><Relationship Id="rId2" Type="http://schemas.openxmlformats.org/officeDocument/2006/relationships/image" Target="../media/image45.png"/><Relationship Id="rId1" Type="http://schemas.openxmlformats.org/officeDocument/2006/relationships/slideLayout" Target="../slideLayouts/slideLayout52.xml"/><Relationship Id="rId6" Type="http://schemas.openxmlformats.org/officeDocument/2006/relationships/image" Target="../media/image6.png"/><Relationship Id="rId5" Type="http://schemas.microsoft.com/office/2007/relationships/hdphoto" Target="../media/hdphoto2.wdp"/><Relationship Id="rId4" Type="http://schemas.openxmlformats.org/officeDocument/2006/relationships/image" Target="../media/image4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5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6.png"/><Relationship Id="rId7" Type="http://schemas.openxmlformats.org/officeDocument/2006/relationships/image" Target="../media/image49.png"/><Relationship Id="rId2" Type="http://schemas.openxmlformats.org/officeDocument/2006/relationships/notesSlide" Target="../notesSlides/notesSlide21.xml"/><Relationship Id="rId1" Type="http://schemas.openxmlformats.org/officeDocument/2006/relationships/slideLayout" Target="../slideLayouts/slideLayout9.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7.png"/></Relationships>
</file>

<file path=ppt/slides/_rels/slide3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6.png"/><Relationship Id="rId7"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7.png"/><Relationship Id="rId9"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57.png"/><Relationship Id="rId5" Type="http://schemas.openxmlformats.org/officeDocument/2006/relationships/image" Target="../media/image56.png"/><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9.xml"/><Relationship Id="rId4" Type="http://schemas.openxmlformats.org/officeDocument/2006/relationships/image" Target="../media/image7.png"/></Relationships>
</file>

<file path=ppt/slides/_rels/slide4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2.PNG"/><Relationship Id="rId7" Type="http://schemas.openxmlformats.org/officeDocument/2006/relationships/image" Target="../media/image53.png"/><Relationship Id="rId2" Type="http://schemas.openxmlformats.org/officeDocument/2006/relationships/image" Target="../media/image54.PNG"/><Relationship Id="rId1" Type="http://schemas.openxmlformats.org/officeDocument/2006/relationships/slideLayout" Target="../slideLayouts/slideLayout9.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5.PNG"/><Relationship Id="rId9"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53.png"/><Relationship Id="rId5" Type="http://schemas.openxmlformats.org/officeDocument/2006/relationships/image" Target="../media/image61.svg"/><Relationship Id="rId4" Type="http://schemas.openxmlformats.org/officeDocument/2006/relationships/image" Target="../media/image60.png"/></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55.PNG"/><Relationship Id="rId5" Type="http://schemas.openxmlformats.org/officeDocument/2006/relationships/image" Target="../media/image61.svg"/><Relationship Id="rId4" Type="http://schemas.openxmlformats.org/officeDocument/2006/relationships/image" Target="../media/image60.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52.PNG"/><Relationship Id="rId5" Type="http://schemas.openxmlformats.org/officeDocument/2006/relationships/image" Target="../media/image61.svg"/><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4.PNG"/></Relationships>
</file>

<file path=ppt/slides/_rels/slide4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9.PNG"/></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6.xml"/><Relationship Id="rId6" Type="http://schemas.openxmlformats.org/officeDocument/2006/relationships/image" Target="../media/image61.svg"/><Relationship Id="rId5" Type="http://schemas.openxmlformats.org/officeDocument/2006/relationships/image" Target="../media/image60.png"/><Relationship Id="rId4" Type="http://schemas.openxmlformats.org/officeDocument/2006/relationships/image" Target="../media/image51.PN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5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2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svg"/><Relationship Id="rId3" Type="http://schemas.openxmlformats.org/officeDocument/2006/relationships/image" Target="../media/image7.png"/><Relationship Id="rId7" Type="http://schemas.openxmlformats.org/officeDocument/2006/relationships/image" Target="../media/image65.svg"/><Relationship Id="rId12" Type="http://schemas.openxmlformats.org/officeDocument/2006/relationships/image" Target="../media/image70.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64.png"/><Relationship Id="rId11" Type="http://schemas.openxmlformats.org/officeDocument/2006/relationships/image" Target="../media/image69.svg"/><Relationship Id="rId5" Type="http://schemas.openxmlformats.org/officeDocument/2006/relationships/image" Target="../media/image63.svg"/><Relationship Id="rId15" Type="http://schemas.openxmlformats.org/officeDocument/2006/relationships/image" Target="../media/image61.sv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svg"/><Relationship Id="rId14" Type="http://schemas.openxmlformats.org/officeDocument/2006/relationships/image" Target="../media/image60.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5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7.xml"/><Relationship Id="rId1" Type="http://schemas.openxmlformats.org/officeDocument/2006/relationships/slideLayout" Target="../slideLayouts/slideLayout21.xml"/></Relationships>
</file>

<file path=ppt/slides/_rels/slide5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2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6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png"/><Relationship Id="rId1" Type="http://schemas.openxmlformats.org/officeDocument/2006/relationships/slideLayout" Target="../slideLayouts/slideLayout9.xml"/><Relationship Id="rId4" Type="http://schemas.openxmlformats.org/officeDocument/2006/relationships/image" Target="../media/image73.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8.xml.rels><?xml version="1.0" encoding="UTF-8" standalone="yes"?>
<Relationships xmlns="http://schemas.openxmlformats.org/package/2006/relationships"><Relationship Id="rId8" Type="http://schemas.openxmlformats.org/officeDocument/2006/relationships/image" Target="../media/image78.png"/><Relationship Id="rId13" Type="http://schemas.openxmlformats.org/officeDocument/2006/relationships/image" Target="../media/image83.svg"/><Relationship Id="rId3" Type="http://schemas.openxmlformats.org/officeDocument/2006/relationships/image" Target="../media/image72.png"/><Relationship Id="rId7" Type="http://schemas.openxmlformats.org/officeDocument/2006/relationships/image" Target="../media/image77.svg"/><Relationship Id="rId12" Type="http://schemas.openxmlformats.org/officeDocument/2006/relationships/image" Target="../media/image82.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76.png"/><Relationship Id="rId11" Type="http://schemas.openxmlformats.org/officeDocument/2006/relationships/image" Target="../media/image81.svg"/><Relationship Id="rId5" Type="http://schemas.openxmlformats.org/officeDocument/2006/relationships/image" Target="../media/image75.svg"/><Relationship Id="rId10" Type="http://schemas.openxmlformats.org/officeDocument/2006/relationships/image" Target="../media/image80.png"/><Relationship Id="rId4" Type="http://schemas.openxmlformats.org/officeDocument/2006/relationships/image" Target="../media/image74.png"/><Relationship Id="rId9" Type="http://schemas.openxmlformats.org/officeDocument/2006/relationships/image" Target="../media/image79.svg"/></Relationships>
</file>

<file path=ppt/slides/_rels/slide7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2.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4.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9.xml"/><Relationship Id="rId1" Type="http://schemas.openxmlformats.org/officeDocument/2006/relationships/slideLayout" Target="../slideLayouts/slideLayout2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7.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86.sv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85.png"/><Relationship Id="rId5" Type="http://schemas.microsoft.com/office/2007/relationships/hdphoto" Target="../media/hdphoto3.wdp"/><Relationship Id="rId4" Type="http://schemas.openxmlformats.org/officeDocument/2006/relationships/image" Target="../media/image84.png"/></Relationships>
</file>

<file path=ppt/slides/_rels/slide9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0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9.xml"/></Relationships>
</file>

<file path=ppt/slides/_rels/slide101.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svg"/><Relationship Id="rId3" Type="http://schemas.openxmlformats.org/officeDocument/2006/relationships/image" Target="../media/image7.png"/><Relationship Id="rId7" Type="http://schemas.openxmlformats.org/officeDocument/2006/relationships/image" Target="../media/image65.svg"/><Relationship Id="rId12" Type="http://schemas.openxmlformats.org/officeDocument/2006/relationships/image" Target="../media/image70.png"/><Relationship Id="rId2" Type="http://schemas.openxmlformats.org/officeDocument/2006/relationships/image" Target="../media/image6.png"/><Relationship Id="rId1" Type="http://schemas.openxmlformats.org/officeDocument/2006/relationships/slideLayout" Target="../slideLayouts/slideLayout9.xml"/><Relationship Id="rId6" Type="http://schemas.openxmlformats.org/officeDocument/2006/relationships/image" Target="../media/image64.png"/><Relationship Id="rId11" Type="http://schemas.openxmlformats.org/officeDocument/2006/relationships/image" Target="../media/image69.svg"/><Relationship Id="rId5" Type="http://schemas.openxmlformats.org/officeDocument/2006/relationships/image" Target="../media/image63.svg"/><Relationship Id="rId10" Type="http://schemas.openxmlformats.org/officeDocument/2006/relationships/image" Target="../media/image68.png"/><Relationship Id="rId4" Type="http://schemas.openxmlformats.org/officeDocument/2006/relationships/image" Target="../media/image62.png"/><Relationship Id="rId9" Type="http://schemas.openxmlformats.org/officeDocument/2006/relationships/image" Target="../media/image67.svg"/></Relationships>
</file>

<file path=ppt/slides/_rels/slide10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AD6134E-C9CF-FD39-9619-03A4CFE1B07C}"/>
              </a:ext>
            </a:extLst>
          </p:cNvPr>
          <p:cNvPicPr>
            <a:picLocks noChangeAspect="1"/>
          </p:cNvPicPr>
          <p:nvPr/>
        </p:nvPicPr>
        <p:blipFill>
          <a:blip r:embed="rId4"/>
          <a:stretch>
            <a:fillRect/>
          </a:stretch>
        </p:blipFill>
        <p:spPr>
          <a:xfrm>
            <a:off x="9932866" y="492035"/>
            <a:ext cx="1460500" cy="558800"/>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C462FC3B-D393-F1F6-A34E-9A330669708B}"/>
              </a:ext>
            </a:extLst>
          </p:cNvPr>
          <p:cNvPicPr>
            <a:picLocks noChangeAspect="1"/>
          </p:cNvPicPr>
          <p:nvPr/>
        </p:nvPicPr>
        <p:blipFill>
          <a:blip r:embed="rId5"/>
          <a:stretch>
            <a:fillRect/>
          </a:stretch>
        </p:blipFill>
        <p:spPr>
          <a:xfrm>
            <a:off x="10193521" y="1096946"/>
            <a:ext cx="1199845" cy="1297459"/>
          </a:xfrm>
          <a:prstGeom prst="rect">
            <a:avLst/>
          </a:prstGeom>
        </p:spPr>
      </p:pic>
      <p:sp>
        <p:nvSpPr>
          <p:cNvPr id="2" name="TextBox 1">
            <a:extLst>
              <a:ext uri="{FF2B5EF4-FFF2-40B4-BE49-F238E27FC236}">
                <a16:creationId xmlns:a16="http://schemas.microsoft.com/office/drawing/2014/main" id="{D20F5093-0C6D-DA52-BF77-29D22356718B}"/>
              </a:ext>
            </a:extLst>
          </p:cNvPr>
          <p:cNvSpPr txBox="1"/>
          <p:nvPr/>
        </p:nvSpPr>
        <p:spPr>
          <a:xfrm>
            <a:off x="690948" y="2247098"/>
            <a:ext cx="8848639" cy="1815882"/>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ar-SA" sz="3600" dirty="0">
                <a:solidFill>
                  <a:prstClr val="white"/>
                </a:solidFill>
                <a:latin typeface="Aptos" panose="02110004020202020204"/>
                <a:cs typeface="IBM Plex Sans Arabic Medium" panose="020B0603050203000203" pitchFamily="34" charset="-78"/>
              </a:rPr>
              <a:t>تقرير دراسة أطفال لتبقى</a:t>
            </a:r>
            <a:endParaRPr lang="en-US" sz="3600" dirty="0">
              <a:solidFill>
                <a:prstClr val="white"/>
              </a:solidFill>
              <a:latin typeface="Aptos" panose="02110004020202020204"/>
              <a:cs typeface="IBM Plex Sans Arabic Medium" panose="020B0603050203000203" pitchFamily="34" charset="-7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4400" dirty="0">
              <a:solidFill>
                <a:prstClr val="white"/>
              </a:solidFill>
              <a:latin typeface="Aptos" panose="02110004020202020204"/>
              <a:cs typeface="IBM Plex Sans Arabic Medium" panose="020B0603050203000203" pitchFamily="34" charset="-78"/>
            </a:endParaRPr>
          </a:p>
          <a:p>
            <a:pPr marL="0" marR="0" lvl="0" indent="0" algn="r" defTabSz="914400" rtl="1" eaLnBrk="1" fontAlgn="auto" latinLnBrk="0" hangingPunct="1">
              <a:lnSpc>
                <a:spcPct val="100000"/>
              </a:lnSpc>
              <a:spcBef>
                <a:spcPts val="0"/>
              </a:spcBef>
              <a:spcAft>
                <a:spcPts val="0"/>
              </a:spcAft>
              <a:buClrTx/>
              <a:buSzTx/>
              <a:buFontTx/>
              <a:buNone/>
              <a:tabLst/>
              <a:defRPr/>
            </a:pPr>
            <a:r>
              <a:rPr lang="ar-SA" sz="3200" dirty="0">
                <a:solidFill>
                  <a:prstClr val="white"/>
                </a:solidFill>
                <a:latin typeface="Aptos" panose="02110004020202020204"/>
                <a:cs typeface="IBM Plex Sans Arabic Medium" panose="020B0603050203000203" pitchFamily="34" charset="-78"/>
              </a:rPr>
              <a:t>النتائج الرئيسية </a:t>
            </a:r>
            <a:endParaRPr lang="en-US" sz="4400" dirty="0">
              <a:solidFill>
                <a:prstClr val="white"/>
              </a:solidFill>
              <a:latin typeface="Aptos" panose="02110004020202020204"/>
              <a:cs typeface="IBM Plex Sans Arabic Medium" panose="020B0603050203000203" pitchFamily="34" charset="-78"/>
            </a:endParaRPr>
          </a:p>
        </p:txBody>
      </p:sp>
      <p:pic>
        <p:nvPicPr>
          <p:cNvPr id="3" name="Picture 2">
            <a:extLst>
              <a:ext uri="{FF2B5EF4-FFF2-40B4-BE49-F238E27FC236}">
                <a16:creationId xmlns:a16="http://schemas.microsoft.com/office/drawing/2014/main" id="{237EA550-30DF-DAA5-80D7-7F0DE8D4A078}"/>
              </a:ext>
            </a:extLst>
          </p:cNvPr>
          <p:cNvPicPr>
            <a:picLocks noChangeAspect="1" noChangeArrowheads="1"/>
          </p:cNvPicPr>
          <p:nvPr/>
        </p:nvPicPr>
        <p:blipFill>
          <a:blip r:embed="rId6">
            <a:lum bright="70000" contrast="-70000"/>
            <a:extLst>
              <a:ext uri="{28A0092B-C50C-407E-A947-70E740481C1C}">
                <a14:useLocalDpi xmlns:a14="http://schemas.microsoft.com/office/drawing/2010/main" val="0"/>
              </a:ext>
            </a:extLst>
          </a:blip>
          <a:stretch>
            <a:fillRect/>
          </a:stretch>
        </p:blipFill>
        <p:spPr bwMode="auto">
          <a:xfrm>
            <a:off x="228173" y="177815"/>
            <a:ext cx="2747379" cy="8336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5170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3D1CBB7D-2403-DF2B-A40A-A2208893543B}"/>
            </a:ext>
          </a:extLst>
        </p:cNvPr>
        <p:cNvGrpSpPr/>
        <p:nvPr/>
      </p:nvGrpSpPr>
      <p:grpSpPr>
        <a:xfrm>
          <a:off x="0" y="0"/>
          <a:ext cx="0" cy="0"/>
          <a:chOff x="0" y="0"/>
          <a:chExt cx="0" cy="0"/>
        </a:xfrm>
      </p:grpSpPr>
      <p:sp>
        <p:nvSpPr>
          <p:cNvPr id="15" name="TextBox 14">
            <a:extLst>
              <a:ext uri="{FF2B5EF4-FFF2-40B4-BE49-F238E27FC236}">
                <a16:creationId xmlns:a16="http://schemas.microsoft.com/office/drawing/2014/main" id="{C26D9BF5-0324-DC84-9520-39B3F24DCD62}"/>
              </a:ext>
            </a:extLst>
          </p:cNvPr>
          <p:cNvSpPr txBox="1"/>
          <p:nvPr/>
        </p:nvSpPr>
        <p:spPr>
          <a:xfrm>
            <a:off x="2734503" y="1421504"/>
            <a:ext cx="5652579" cy="369332"/>
          </a:xfrm>
          <a:prstGeom prst="rect">
            <a:avLst/>
          </a:prstGeom>
          <a:noFill/>
        </p:spPr>
        <p:txBody>
          <a:bodyPr wrap="squar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ar-SA" b="1"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مقدمة عن المشروع </a:t>
            </a:r>
            <a:endParaRPr kumimoji="0" lang="en-IN" b="1" i="0" u="none" strike="noStrike" kern="1200" cap="none" spc="0" normalizeH="0" baseline="0" noProof="0" dirty="0">
              <a:ln>
                <a:noFill/>
              </a:ln>
              <a:solidFill>
                <a:schemeClr val="bg1"/>
              </a:solidFill>
              <a:effectLst/>
              <a:highlight>
                <a:srgbClr val="00FF00"/>
              </a:highlight>
              <a:uLnTx/>
              <a:uFillTx/>
              <a:latin typeface="Arial" panose="020B060402020202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C543EA03-0E6A-E778-F6B6-48CEDEC2CCFA}"/>
              </a:ext>
            </a:extLst>
          </p:cNvPr>
          <p:cNvSpPr txBox="1"/>
          <p:nvPr/>
        </p:nvSpPr>
        <p:spPr>
          <a:xfrm>
            <a:off x="2734503" y="2166195"/>
            <a:ext cx="5652579" cy="369332"/>
          </a:xfrm>
          <a:prstGeom prst="rect">
            <a:avLst/>
          </a:prstGeom>
          <a:noFill/>
        </p:spPr>
        <p:txBody>
          <a:bodyPr wrap="square" rtlCol="0">
            <a:spAutoFit/>
          </a:bodyPr>
          <a:lstStyle/>
          <a:p>
            <a:pPr marL="627063" lvl="0" indent="-627063" algn="r" rtl="1">
              <a:defRPr/>
            </a:pPr>
            <a:r>
              <a:rPr lang="ar-JO" b="1" dirty="0">
                <a:solidFill>
                  <a:prstClr val="white"/>
                </a:solidFill>
                <a:latin typeface="Aptos" panose="02110004020202020204"/>
                <a:cs typeface="IBM Plex Sans Arabic Medium" panose="020B0603050203000203" pitchFamily="34" charset="-78"/>
              </a:rPr>
              <a:t>تحليل وتقييم المحتوى القائم</a:t>
            </a:r>
          </a:p>
        </p:txBody>
      </p:sp>
      <p:sp>
        <p:nvSpPr>
          <p:cNvPr id="26" name="TextBox 25">
            <a:extLst>
              <a:ext uri="{FF2B5EF4-FFF2-40B4-BE49-F238E27FC236}">
                <a16:creationId xmlns:a16="http://schemas.microsoft.com/office/drawing/2014/main" id="{20C01137-3786-08F0-EB15-6931F3E35E00}"/>
              </a:ext>
            </a:extLst>
          </p:cNvPr>
          <p:cNvSpPr txBox="1"/>
          <p:nvPr/>
        </p:nvSpPr>
        <p:spPr>
          <a:xfrm>
            <a:off x="8416266" y="2092423"/>
            <a:ext cx="527709" cy="461665"/>
          </a:xfrm>
          <a:prstGeom prst="rect">
            <a:avLst/>
          </a:prstGeom>
          <a:noFill/>
        </p:spPr>
        <p:txBody>
          <a:bodyPr wrap="non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02</a:t>
            </a:r>
          </a:p>
        </p:txBody>
      </p:sp>
      <p:sp>
        <p:nvSpPr>
          <p:cNvPr id="28" name="TextBox 27">
            <a:extLst>
              <a:ext uri="{FF2B5EF4-FFF2-40B4-BE49-F238E27FC236}">
                <a16:creationId xmlns:a16="http://schemas.microsoft.com/office/drawing/2014/main" id="{4EFA7311-CDAE-D7F1-1AAB-1AA97E2FB0A4}"/>
              </a:ext>
            </a:extLst>
          </p:cNvPr>
          <p:cNvSpPr txBox="1"/>
          <p:nvPr/>
        </p:nvSpPr>
        <p:spPr>
          <a:xfrm>
            <a:off x="2734503" y="2934844"/>
            <a:ext cx="5652579" cy="369332"/>
          </a:xfrm>
          <a:prstGeom prst="rect">
            <a:avLst/>
          </a:prstGeom>
          <a:noFill/>
        </p:spPr>
        <p:txBody>
          <a:bodyPr wrap="square" rtlCol="0">
            <a:spAutoFit/>
          </a:bodyPr>
          <a:lstStyle/>
          <a:p>
            <a:pPr marL="627063" lvl="0" indent="-627063" algn="r" rtl="1">
              <a:defRPr/>
            </a:pPr>
            <a:r>
              <a:rPr lang="ar-JO" b="1" dirty="0">
                <a:solidFill>
                  <a:prstClr val="white"/>
                </a:solidFill>
                <a:latin typeface="Aptos" panose="02110004020202020204"/>
                <a:cs typeface="IBM Plex Sans Arabic Medium" panose="020B0603050203000203" pitchFamily="34" charset="-78"/>
              </a:rPr>
              <a:t>بناء المعايير العلمية لتطوير المحتوى</a:t>
            </a:r>
          </a:p>
        </p:txBody>
      </p:sp>
      <p:sp>
        <p:nvSpPr>
          <p:cNvPr id="29" name="TextBox 28">
            <a:extLst>
              <a:ext uri="{FF2B5EF4-FFF2-40B4-BE49-F238E27FC236}">
                <a16:creationId xmlns:a16="http://schemas.microsoft.com/office/drawing/2014/main" id="{08CC9D9F-08D3-7C40-7CAE-16828D72A1BE}"/>
              </a:ext>
            </a:extLst>
          </p:cNvPr>
          <p:cNvSpPr txBox="1"/>
          <p:nvPr/>
        </p:nvSpPr>
        <p:spPr>
          <a:xfrm>
            <a:off x="8416266" y="2917154"/>
            <a:ext cx="527709" cy="401399"/>
          </a:xfrm>
          <a:prstGeom prst="rect">
            <a:avLst/>
          </a:prstGeom>
          <a:no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03</a:t>
            </a:r>
          </a:p>
        </p:txBody>
      </p:sp>
      <p:sp>
        <p:nvSpPr>
          <p:cNvPr id="31" name="TextBox 30">
            <a:extLst>
              <a:ext uri="{FF2B5EF4-FFF2-40B4-BE49-F238E27FC236}">
                <a16:creationId xmlns:a16="http://schemas.microsoft.com/office/drawing/2014/main" id="{83355E08-A653-F1FF-0DC9-E60F25E2817B}"/>
              </a:ext>
            </a:extLst>
          </p:cNvPr>
          <p:cNvSpPr txBox="1"/>
          <p:nvPr/>
        </p:nvSpPr>
        <p:spPr>
          <a:xfrm>
            <a:off x="1476834" y="4430917"/>
            <a:ext cx="6910248" cy="369332"/>
          </a:xfrm>
          <a:prstGeom prst="rect">
            <a:avLst/>
          </a:prstGeom>
          <a:noFill/>
        </p:spPr>
        <p:txBody>
          <a:bodyPr wrap="square" rtlCol="0">
            <a:spAutoFit/>
          </a:bodyPr>
          <a:lstStyle/>
          <a:p>
            <a:pPr algn="r" defTabSz="1218987" rtl="1">
              <a:defRPr/>
            </a:pPr>
            <a:r>
              <a:rPr lang="ar-SA" b="1" dirty="0">
                <a:solidFill>
                  <a:prstClr val="white"/>
                </a:solidFill>
                <a:latin typeface="Aptos" panose="02110004020202020204"/>
                <a:cs typeface="IBM Plex Sans Arabic Medium" panose="020B0603050203000203" pitchFamily="34" charset="-78"/>
              </a:rPr>
              <a:t>بناء التوجه الاستراتيجي للحملة</a:t>
            </a:r>
          </a:p>
        </p:txBody>
      </p:sp>
      <p:sp>
        <p:nvSpPr>
          <p:cNvPr id="32" name="TextBox 31">
            <a:extLst>
              <a:ext uri="{FF2B5EF4-FFF2-40B4-BE49-F238E27FC236}">
                <a16:creationId xmlns:a16="http://schemas.microsoft.com/office/drawing/2014/main" id="{34BC8EA1-56DC-8D21-4D3B-8A5A9F508504}"/>
              </a:ext>
            </a:extLst>
          </p:cNvPr>
          <p:cNvSpPr txBox="1"/>
          <p:nvPr/>
        </p:nvSpPr>
        <p:spPr>
          <a:xfrm>
            <a:off x="8416266" y="3682642"/>
            <a:ext cx="527709" cy="401399"/>
          </a:xfrm>
          <a:prstGeom prst="rect">
            <a:avLst/>
          </a:prstGeom>
          <a:no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04</a:t>
            </a:r>
          </a:p>
        </p:txBody>
      </p:sp>
      <p:cxnSp>
        <p:nvCxnSpPr>
          <p:cNvPr id="39" name="Straight Connector 38">
            <a:extLst>
              <a:ext uri="{FF2B5EF4-FFF2-40B4-BE49-F238E27FC236}">
                <a16:creationId xmlns:a16="http://schemas.microsoft.com/office/drawing/2014/main" id="{C3191FB8-4AA7-98FA-7718-688EC1F935D6}"/>
              </a:ext>
            </a:extLst>
          </p:cNvPr>
          <p:cNvCxnSpPr>
            <a:cxnSpLocks/>
          </p:cNvCxnSpPr>
          <p:nvPr/>
        </p:nvCxnSpPr>
        <p:spPr>
          <a:xfrm>
            <a:off x="1362162" y="2744193"/>
            <a:ext cx="7714461" cy="0"/>
          </a:xfrm>
          <a:prstGeom prst="line">
            <a:avLst/>
          </a:prstGeom>
          <a:noFill/>
          <a:ln w="9525" cap="flat" cmpd="sng" algn="ctr">
            <a:solidFill>
              <a:schemeClr val="accent6">
                <a:lumMod val="40000"/>
                <a:lumOff val="60000"/>
              </a:schemeClr>
            </a:solidFill>
            <a:prstDash val="solid"/>
          </a:ln>
          <a:effectLst/>
        </p:spPr>
      </p:cxnSp>
      <p:cxnSp>
        <p:nvCxnSpPr>
          <p:cNvPr id="40" name="Straight Connector 39">
            <a:extLst>
              <a:ext uri="{FF2B5EF4-FFF2-40B4-BE49-F238E27FC236}">
                <a16:creationId xmlns:a16="http://schemas.microsoft.com/office/drawing/2014/main" id="{B641A76B-182A-B0E8-DD67-A14D6D33E1B5}"/>
              </a:ext>
            </a:extLst>
          </p:cNvPr>
          <p:cNvCxnSpPr>
            <a:cxnSpLocks/>
          </p:cNvCxnSpPr>
          <p:nvPr/>
        </p:nvCxnSpPr>
        <p:spPr>
          <a:xfrm>
            <a:off x="1362162" y="3505162"/>
            <a:ext cx="7714461" cy="0"/>
          </a:xfrm>
          <a:prstGeom prst="line">
            <a:avLst/>
          </a:prstGeom>
          <a:noFill/>
          <a:ln w="9525" cap="flat" cmpd="sng" algn="ctr">
            <a:solidFill>
              <a:schemeClr val="accent6">
                <a:lumMod val="40000"/>
                <a:lumOff val="60000"/>
              </a:schemeClr>
            </a:solidFill>
            <a:prstDash val="solid"/>
          </a:ln>
          <a:effectLst/>
        </p:spPr>
      </p:cxnSp>
      <p:cxnSp>
        <p:nvCxnSpPr>
          <p:cNvPr id="41" name="Straight Connector 40">
            <a:extLst>
              <a:ext uri="{FF2B5EF4-FFF2-40B4-BE49-F238E27FC236}">
                <a16:creationId xmlns:a16="http://schemas.microsoft.com/office/drawing/2014/main" id="{66F674F4-D3E2-F0C9-90B6-938A204C3A8D}"/>
              </a:ext>
            </a:extLst>
          </p:cNvPr>
          <p:cNvCxnSpPr>
            <a:cxnSpLocks/>
          </p:cNvCxnSpPr>
          <p:nvPr/>
        </p:nvCxnSpPr>
        <p:spPr>
          <a:xfrm>
            <a:off x="1362162" y="4258533"/>
            <a:ext cx="7714461" cy="0"/>
          </a:xfrm>
          <a:prstGeom prst="line">
            <a:avLst/>
          </a:prstGeom>
          <a:noFill/>
          <a:ln w="9525" cap="flat" cmpd="sng" algn="ctr">
            <a:solidFill>
              <a:schemeClr val="accent6">
                <a:lumMod val="40000"/>
                <a:lumOff val="60000"/>
              </a:schemeClr>
            </a:solidFill>
            <a:prstDash val="solid"/>
          </a:ln>
          <a:effectLst/>
        </p:spPr>
      </p:cxnSp>
      <p:sp>
        <p:nvSpPr>
          <p:cNvPr id="16" name="TextBox 15">
            <a:extLst>
              <a:ext uri="{FF2B5EF4-FFF2-40B4-BE49-F238E27FC236}">
                <a16:creationId xmlns:a16="http://schemas.microsoft.com/office/drawing/2014/main" id="{1AE94957-4B0F-6B4D-776E-FBB80ACAB969}"/>
              </a:ext>
            </a:extLst>
          </p:cNvPr>
          <p:cNvSpPr txBox="1"/>
          <p:nvPr/>
        </p:nvSpPr>
        <p:spPr>
          <a:xfrm>
            <a:off x="8416266" y="1403697"/>
            <a:ext cx="527709" cy="461665"/>
          </a:xfrm>
          <a:prstGeom prst="rect">
            <a:avLst/>
          </a:prstGeom>
          <a:noFill/>
        </p:spPr>
        <p:txBody>
          <a:bodyPr wrap="none" rtlCol="0">
            <a:spAutoFit/>
          </a:bodyPr>
          <a:lstStyle/>
          <a:p>
            <a:pPr marL="0" marR="0" lvl="0" indent="0" algn="r" defTabSz="1218987" rtl="1"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01</a:t>
            </a:r>
          </a:p>
        </p:txBody>
      </p:sp>
      <p:cxnSp>
        <p:nvCxnSpPr>
          <p:cNvPr id="17" name="Straight Connector 16">
            <a:extLst>
              <a:ext uri="{FF2B5EF4-FFF2-40B4-BE49-F238E27FC236}">
                <a16:creationId xmlns:a16="http://schemas.microsoft.com/office/drawing/2014/main" id="{171EEC48-B3B9-D6E0-63CB-B82E967FA7BD}"/>
              </a:ext>
            </a:extLst>
          </p:cNvPr>
          <p:cNvCxnSpPr>
            <a:cxnSpLocks/>
          </p:cNvCxnSpPr>
          <p:nvPr/>
        </p:nvCxnSpPr>
        <p:spPr>
          <a:xfrm>
            <a:off x="1362162" y="1969934"/>
            <a:ext cx="7714461" cy="0"/>
          </a:xfrm>
          <a:prstGeom prst="line">
            <a:avLst/>
          </a:prstGeom>
          <a:noFill/>
          <a:ln w="9525" cap="flat" cmpd="sng" algn="ctr">
            <a:solidFill>
              <a:schemeClr val="accent6">
                <a:lumMod val="40000"/>
                <a:lumOff val="60000"/>
              </a:schemeClr>
            </a:solidFill>
            <a:prstDash val="solid"/>
          </a:ln>
          <a:effectLst/>
        </p:spPr>
      </p:cxnSp>
      <p:cxnSp>
        <p:nvCxnSpPr>
          <p:cNvPr id="2" name="Straight Connector 1">
            <a:extLst>
              <a:ext uri="{FF2B5EF4-FFF2-40B4-BE49-F238E27FC236}">
                <a16:creationId xmlns:a16="http://schemas.microsoft.com/office/drawing/2014/main" id="{BB316080-0DDE-79CB-9927-C655AD508D99}"/>
              </a:ext>
            </a:extLst>
          </p:cNvPr>
          <p:cNvCxnSpPr>
            <a:cxnSpLocks/>
          </p:cNvCxnSpPr>
          <p:nvPr/>
        </p:nvCxnSpPr>
        <p:spPr>
          <a:xfrm>
            <a:off x="1362162" y="1282712"/>
            <a:ext cx="7714461" cy="0"/>
          </a:xfrm>
          <a:prstGeom prst="line">
            <a:avLst/>
          </a:prstGeom>
          <a:noFill/>
          <a:ln w="9525" cap="flat" cmpd="sng" algn="ctr">
            <a:solidFill>
              <a:schemeClr val="accent6">
                <a:lumMod val="40000"/>
                <a:lumOff val="60000"/>
              </a:schemeClr>
            </a:solidFill>
            <a:prstDash val="solid"/>
          </a:ln>
          <a:effectLst/>
        </p:spPr>
      </p:cxnSp>
      <p:sp>
        <p:nvSpPr>
          <p:cNvPr id="4" name="TextBox 3">
            <a:extLst>
              <a:ext uri="{FF2B5EF4-FFF2-40B4-BE49-F238E27FC236}">
                <a16:creationId xmlns:a16="http://schemas.microsoft.com/office/drawing/2014/main" id="{4D3F2407-1058-1663-EAEA-F1DDBBC4317A}"/>
              </a:ext>
            </a:extLst>
          </p:cNvPr>
          <p:cNvSpPr txBox="1"/>
          <p:nvPr/>
        </p:nvSpPr>
        <p:spPr>
          <a:xfrm>
            <a:off x="1476834" y="3717620"/>
            <a:ext cx="6910248" cy="369332"/>
          </a:xfrm>
          <a:prstGeom prst="rect">
            <a:avLst/>
          </a:prstGeom>
          <a:noFill/>
        </p:spPr>
        <p:txBody>
          <a:bodyPr wrap="square" rtlCol="0">
            <a:spAutoFit/>
          </a:bodyPr>
          <a:lstStyle/>
          <a:p>
            <a:pPr algn="r" defTabSz="1218987" rtl="1">
              <a:defRPr/>
            </a:pPr>
            <a:r>
              <a:rPr lang="ar-JO" b="1" dirty="0">
                <a:solidFill>
                  <a:prstClr val="white"/>
                </a:solidFill>
                <a:latin typeface="Aptos" panose="02110004020202020204"/>
                <a:cs typeface="IBM Plex Sans Arabic Medium" panose="020B0603050203000203" pitchFamily="34" charset="-78"/>
              </a:rPr>
              <a:t>النتائج النهائية</a:t>
            </a:r>
            <a:endParaRPr lang="ar-SA" b="1" dirty="0">
              <a:solidFill>
                <a:prstClr val="white"/>
              </a:solidFill>
              <a:latin typeface="Aptos" panose="02110004020202020204"/>
              <a:cs typeface="IBM Plex Sans Arabic Medium" panose="020B0603050203000203" pitchFamily="34" charset="-78"/>
            </a:endParaRPr>
          </a:p>
        </p:txBody>
      </p:sp>
      <p:sp>
        <p:nvSpPr>
          <p:cNvPr id="5" name="TextBox 4">
            <a:extLst>
              <a:ext uri="{FF2B5EF4-FFF2-40B4-BE49-F238E27FC236}">
                <a16:creationId xmlns:a16="http://schemas.microsoft.com/office/drawing/2014/main" id="{1E5DBA29-B561-2EE2-7C3C-5E2D63B65048}"/>
              </a:ext>
            </a:extLst>
          </p:cNvPr>
          <p:cNvSpPr txBox="1"/>
          <p:nvPr/>
        </p:nvSpPr>
        <p:spPr>
          <a:xfrm>
            <a:off x="8416266" y="4384751"/>
            <a:ext cx="527709" cy="461665"/>
          </a:xfrm>
          <a:prstGeom prst="rect">
            <a:avLst/>
          </a:prstGeom>
          <a:noFill/>
        </p:spPr>
        <p:txBody>
          <a:bodyPr wrap="none" rtlCol="0">
            <a:spAutoFit/>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0</a:t>
            </a:r>
            <a:r>
              <a:rPr kumimoji="0" lang="ar-JO"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5</a:t>
            </a:r>
            <a:endParaRPr kumimoji="0" lang="en-IN" sz="2400" b="1"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4713392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7A3EAC76-1652-4409-0290-2EA682D4FA0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329BDD-E23D-4651-7B0A-6B2A3EB77D8B}"/>
              </a:ext>
            </a:extLst>
          </p:cNvPr>
          <p:cNvSpPr txBox="1"/>
          <p:nvPr/>
        </p:nvSpPr>
        <p:spPr>
          <a:xfrm>
            <a:off x="2367062" y="2046238"/>
            <a:ext cx="6382872" cy="769441"/>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مقدمة عن المشروع </a:t>
            </a:r>
            <a:endParaRPr kumimoji="0" lang="en-US" sz="4400" b="0" i="0" u="none" strike="noStrike" kern="1200" cap="none" spc="0" normalizeH="0" baseline="0" noProof="0" dirty="0">
              <a:ln>
                <a:noFill/>
              </a:ln>
              <a:solidFill>
                <a:prstClr val="white"/>
              </a:solidFill>
              <a:effectLst/>
              <a:highlight>
                <a:srgbClr val="00FF00"/>
              </a:highlight>
              <a:uLnTx/>
              <a:uFillTx/>
              <a:latin typeface="Aptos" panose="02110004020202020204"/>
              <a:ea typeface="+mn-ea"/>
              <a:cs typeface="IBM Plex Sans Arabic Medium" panose="020B0603050203000203" pitchFamily="34" charset="-78"/>
            </a:endParaRPr>
          </a:p>
        </p:txBody>
      </p:sp>
    </p:spTree>
    <p:extLst>
      <p:ext uri="{BB962C8B-B14F-4D97-AF65-F5344CB8AC3E}">
        <p14:creationId xmlns:p14="http://schemas.microsoft.com/office/powerpoint/2010/main" val="13133940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E6755C-13A2-1CA6-6039-D984C8DF403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36A586C-8DB7-2401-ED3A-6B86FC9276C2}"/>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EDDC4B04-5FF3-8B2B-652B-D687A470F89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5D086C70-EAFC-78C2-19D9-2F4D1C290CD3}"/>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6" name="Title 1">
            <a:extLst>
              <a:ext uri="{FF2B5EF4-FFF2-40B4-BE49-F238E27FC236}">
                <a16:creationId xmlns:a16="http://schemas.microsoft.com/office/drawing/2014/main" id="{BE400308-92F4-029A-C91C-916DAF5E6AF0}"/>
              </a:ext>
            </a:extLst>
          </p:cNvPr>
          <p:cNvSpPr txBox="1">
            <a:spLocks/>
          </p:cNvSpPr>
          <p:nvPr/>
        </p:nvSpPr>
        <p:spPr>
          <a:xfrm>
            <a:off x="7294773" y="451285"/>
            <a:ext cx="3832697" cy="63824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endParaRPr kumimoji="0" lang="en-US" sz="2800" b="1" i="0" u="none" strike="noStrike" kern="1200" cap="none" spc="0" normalizeH="0" baseline="0" noProof="0" dirty="0">
              <a:ln>
                <a:noFill/>
              </a:ln>
              <a:solidFill>
                <a:srgbClr val="44546A"/>
              </a:solidFill>
              <a:effectLst/>
              <a:highlight>
                <a:srgbClr val="FFFF00"/>
              </a:highlight>
              <a:uLnTx/>
              <a:uFillTx/>
              <a:latin typeface="Calibri"/>
              <a:ea typeface="+mj-ea"/>
              <a:cs typeface="Bahij TheSansArabic Plain" panose="02040503050201020203" pitchFamily="18" charset="-78"/>
            </a:endParaRPr>
          </a:p>
        </p:txBody>
      </p:sp>
      <p:sp>
        <p:nvSpPr>
          <p:cNvPr id="7" name="Title 1">
            <a:extLst>
              <a:ext uri="{FF2B5EF4-FFF2-40B4-BE49-F238E27FC236}">
                <a16:creationId xmlns:a16="http://schemas.microsoft.com/office/drawing/2014/main" id="{2AEEB362-E52A-B3F8-6BB2-6FE6641B2222}"/>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مقدمة للمشروع</a:t>
            </a:r>
          </a:p>
        </p:txBody>
      </p:sp>
      <p:sp>
        <p:nvSpPr>
          <p:cNvPr id="8" name="Slide Number Placeholder 7">
            <a:extLst>
              <a:ext uri="{FF2B5EF4-FFF2-40B4-BE49-F238E27FC236}">
                <a16:creationId xmlns:a16="http://schemas.microsoft.com/office/drawing/2014/main" id="{EFB54492-E35B-CE2C-4A8C-B942DF47A71D}"/>
              </a:ext>
            </a:extLst>
          </p:cNvPr>
          <p:cNvSpPr>
            <a:spLocks noGrp="1"/>
          </p:cNvSpPr>
          <p:nvPr>
            <p:ph type="sldNum" sz="quarter" idx="12"/>
          </p:nvPr>
        </p:nvSpPr>
        <p:spPr/>
        <p:txBody>
          <a:bodyPr/>
          <a:lstStyle/>
          <a:p>
            <a:fld id="{5939B1FA-81F2-4940-9AF3-5EAFB5D6669B}" type="slidenum">
              <a:rPr lang="en-US" smtClean="0"/>
              <a:pPr/>
              <a:t>4</a:t>
            </a:fld>
            <a:endParaRPr lang="en-US"/>
          </a:p>
        </p:txBody>
      </p:sp>
      <p:sp>
        <p:nvSpPr>
          <p:cNvPr id="10" name="TextBox 9">
            <a:extLst>
              <a:ext uri="{FF2B5EF4-FFF2-40B4-BE49-F238E27FC236}">
                <a16:creationId xmlns:a16="http://schemas.microsoft.com/office/drawing/2014/main" id="{28D20288-7BC6-195D-8FA4-AAAE8379CCE3}"/>
              </a:ext>
            </a:extLst>
          </p:cNvPr>
          <p:cNvSpPr txBox="1"/>
          <p:nvPr/>
        </p:nvSpPr>
        <p:spPr>
          <a:xfrm>
            <a:off x="1123556" y="4123286"/>
            <a:ext cx="4669274" cy="1815882"/>
          </a:xfrm>
          <a:prstGeom prst="rect">
            <a:avLst/>
          </a:prstGeom>
          <a:noFill/>
        </p:spPr>
        <p:txBody>
          <a:bodyPr wrap="square" rtlCol="0">
            <a:spAutoFit/>
          </a:bodyPr>
          <a:lstStyle/>
          <a:p>
            <a:pPr algn="just" rtl="1"/>
            <a:r>
              <a:rPr lang="ar-JO" sz="1400" dirty="0"/>
              <a:t>تم في هذه المرحلة استعراض مجموعة من المواد المرئية والمسموعة التي سبق إنتاجها ضمن حملة</a:t>
            </a:r>
            <a:r>
              <a:rPr lang="en-US" sz="1400" dirty="0"/>
              <a:t> </a:t>
            </a:r>
            <a:r>
              <a:rPr lang="ar-JO" sz="1400" dirty="0"/>
              <a:t> لتبقى أطفال، بما في ذلك </a:t>
            </a:r>
            <a:r>
              <a:rPr lang="ar-JO" sz="1400" b="1" dirty="0"/>
              <a:t>الأفلام القصيرة، حلقات الرسوم المتحركة، الأناشيد، والبرامج الحوارية</a:t>
            </a:r>
            <a:r>
              <a:rPr lang="ar-JO" sz="1400" dirty="0"/>
              <a:t>.</a:t>
            </a:r>
            <a:endParaRPr lang="en-US" sz="1400" dirty="0"/>
          </a:p>
          <a:p>
            <a:pPr algn="just" rtl="1"/>
            <a:br>
              <a:rPr lang="ar-JO" sz="1400" dirty="0"/>
            </a:br>
            <a:r>
              <a:rPr lang="ar-JO" sz="1400" dirty="0"/>
              <a:t>وقد ركّز التقييم على تحليل جميع عناصر المحتوى من حيث </a:t>
            </a:r>
            <a:r>
              <a:rPr lang="ar-JO" sz="1400" b="1" dirty="0"/>
              <a:t>النص واللغة، القصة، الشخصيات، الصور والرسوم، الموسيقى، وأسلوب السرد</a:t>
            </a:r>
            <a:r>
              <a:rPr lang="ar-JO" sz="1400" dirty="0"/>
              <a:t>، وذلك بهدف تحديد </a:t>
            </a:r>
            <a:r>
              <a:rPr lang="ar-JO" sz="1400" b="1" dirty="0"/>
              <a:t>مدى ملاءمتها للفئات العمرية المستهدفة (6–8 سنوات و9–12 سنة)</a:t>
            </a:r>
            <a:r>
              <a:rPr lang="ar-JO" sz="1400" dirty="0"/>
              <a:t>، وقياس فاعليتها في توصيل الرسائل التوعوية بشكل علمي وتربوي صحيح.</a:t>
            </a:r>
          </a:p>
        </p:txBody>
      </p:sp>
      <p:sp>
        <p:nvSpPr>
          <p:cNvPr id="11" name="TextBox 10">
            <a:extLst>
              <a:ext uri="{FF2B5EF4-FFF2-40B4-BE49-F238E27FC236}">
                <a16:creationId xmlns:a16="http://schemas.microsoft.com/office/drawing/2014/main" id="{E4BEB0AF-0B67-3031-FFA1-AEDFF4E42D01}"/>
              </a:ext>
            </a:extLst>
          </p:cNvPr>
          <p:cNvSpPr txBox="1"/>
          <p:nvPr/>
        </p:nvSpPr>
        <p:spPr>
          <a:xfrm>
            <a:off x="2003908" y="3618619"/>
            <a:ext cx="2908571" cy="400110"/>
          </a:xfrm>
          <a:prstGeom prst="rect">
            <a:avLst/>
          </a:prstGeom>
          <a:noFill/>
        </p:spPr>
        <p:txBody>
          <a:bodyPr wrap="square" rtlCol="0">
            <a:spAutoFit/>
          </a:bodyPr>
          <a:lstStyle/>
          <a:p>
            <a:pPr algn="ctr" rtl="1"/>
            <a:r>
              <a:rPr lang="ar-JO" sz="2000" b="1" dirty="0"/>
              <a:t>تحليل وتقييم المحتوى القائم</a:t>
            </a:r>
            <a:endParaRPr lang="en-US" sz="2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7AD6236-7B06-CF0D-D878-E648D94B5C37}"/>
              </a:ext>
            </a:extLst>
          </p:cNvPr>
          <p:cNvSpPr txBox="1"/>
          <p:nvPr/>
        </p:nvSpPr>
        <p:spPr>
          <a:xfrm>
            <a:off x="758028" y="1113405"/>
            <a:ext cx="10369442" cy="584775"/>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انطلقت هذه الدراسة في إطار التعاون مع المركز السعودي لكفاءة الطاقة لتطوير وتحسين المحتوى التوعوي الموجَّه للأطفال ضمن حملة أطفال لتبقى، وذلك </a:t>
            </a:r>
            <a:r>
              <a:rPr kumimoji="0" lang="ar-JO"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بهدف رفع مستوى فاعلية الرسائل الموجهة وتعزيز أثرها في غرس سلوكيات ترشيد الطاقة لدى مختلف الفئات العمرية</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a:t>
            </a:r>
            <a:endParaRPr kumimoji="0" lang="en-US"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p:txBody>
      </p:sp>
      <p:pic>
        <p:nvPicPr>
          <p:cNvPr id="26" name="Picture 25" descr="A green circle with a white number on it&#10;&#10;AI-generated content may be incorrect.">
            <a:extLst>
              <a:ext uri="{FF2B5EF4-FFF2-40B4-BE49-F238E27FC236}">
                <a16:creationId xmlns:a16="http://schemas.microsoft.com/office/drawing/2014/main" id="{A4A1B6E5-6A6C-E7BE-52C0-91A3E783D1B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47212" y="1986436"/>
            <a:ext cx="1421963" cy="1421963"/>
          </a:xfrm>
          <a:prstGeom prst="rect">
            <a:avLst/>
          </a:prstGeom>
        </p:spPr>
      </p:pic>
      <p:pic>
        <p:nvPicPr>
          <p:cNvPr id="28" name="Picture 27" descr="A green circle with a white number on it&#10;&#10;AI-generated content may be incorrect.">
            <a:extLst>
              <a:ext uri="{FF2B5EF4-FFF2-40B4-BE49-F238E27FC236}">
                <a16:creationId xmlns:a16="http://schemas.microsoft.com/office/drawing/2014/main" id="{72D23166-0D14-609E-863E-6BC9E46D95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80199" y="1986436"/>
            <a:ext cx="1421963" cy="1421963"/>
          </a:xfrm>
          <a:prstGeom prst="rect">
            <a:avLst/>
          </a:prstGeom>
        </p:spPr>
      </p:pic>
      <p:sp>
        <p:nvSpPr>
          <p:cNvPr id="9" name="TextBox 8">
            <a:extLst>
              <a:ext uri="{FF2B5EF4-FFF2-40B4-BE49-F238E27FC236}">
                <a16:creationId xmlns:a16="http://schemas.microsoft.com/office/drawing/2014/main" id="{45E8B476-4A8C-0B12-FCAD-5FB0676604DE}"/>
              </a:ext>
            </a:extLst>
          </p:cNvPr>
          <p:cNvSpPr txBox="1"/>
          <p:nvPr/>
        </p:nvSpPr>
        <p:spPr>
          <a:xfrm>
            <a:off x="6254888" y="4140876"/>
            <a:ext cx="4672584" cy="2031325"/>
          </a:xfrm>
          <a:prstGeom prst="rect">
            <a:avLst/>
          </a:prstGeom>
          <a:noFill/>
        </p:spPr>
        <p:txBody>
          <a:bodyPr wrap="square">
            <a:spAutoFit/>
          </a:bodyPr>
          <a:lstStyle/>
          <a:p>
            <a:pPr algn="just" rtl="1">
              <a:buNone/>
            </a:pPr>
            <a:r>
              <a:rPr lang="ar-JO" sz="1400" dirty="0"/>
              <a:t>بدأت الدراسة بوضع إطارٍ علمي ومعايير دقيقة لإنتاج المواد التوعوية الموجّهة للأطفال، استنادًا إلى أحدث الأدبيات العلمية والمعايير التربوية والنفسية المعتمدة.</a:t>
            </a:r>
            <a:endParaRPr lang="en-US" sz="1400" dirty="0"/>
          </a:p>
          <a:p>
            <a:pPr algn="just" rtl="1">
              <a:buNone/>
            </a:pPr>
            <a:endParaRPr lang="en-US" sz="1400" dirty="0"/>
          </a:p>
          <a:p>
            <a:pPr algn="just" rtl="1">
              <a:buNone/>
            </a:pPr>
            <a:r>
              <a:rPr lang="ar-JO" sz="1400" dirty="0"/>
              <a:t> وقد شمل هذا الإطار </a:t>
            </a:r>
            <a:r>
              <a:rPr lang="ar-JO" sz="1400" b="1" dirty="0"/>
              <a:t>تحديد الجوانب المعرفية والوجدانية والسلوكية للأهداف التعليمية</a:t>
            </a:r>
            <a:r>
              <a:rPr lang="ar-JO" sz="1400" dirty="0"/>
              <a:t>، ودراسة خصائص النمو لكل فئة عمرية (6–8 و9–12 سنة)، إلى جانب وضع ضوابط واضحة لتصميم الرسائل المباشرة وغير المباشرة، وعناصر القصة والسياق والحبكة واللغة والشخصيات والرسوم والموسيقى. هذا الإطار العلمي شكّل المرجع الأساس الذي استندت إليه الحملة في جميع مراحل تطوير المحتوى وتحسين فعاليته.</a:t>
            </a:r>
          </a:p>
        </p:txBody>
      </p:sp>
      <p:sp>
        <p:nvSpPr>
          <p:cNvPr id="25" name="TextBox 24">
            <a:extLst>
              <a:ext uri="{FF2B5EF4-FFF2-40B4-BE49-F238E27FC236}">
                <a16:creationId xmlns:a16="http://schemas.microsoft.com/office/drawing/2014/main" id="{AAD46D90-C319-9A8D-2445-E023E3EE6AA4}"/>
              </a:ext>
            </a:extLst>
          </p:cNvPr>
          <p:cNvSpPr txBox="1"/>
          <p:nvPr/>
        </p:nvSpPr>
        <p:spPr>
          <a:xfrm>
            <a:off x="6928481" y="3618619"/>
            <a:ext cx="3325398" cy="400110"/>
          </a:xfrm>
          <a:prstGeom prst="rect">
            <a:avLst/>
          </a:prstGeom>
          <a:noFill/>
        </p:spPr>
        <p:txBody>
          <a:bodyPr wrap="square">
            <a:spAutoFit/>
          </a:bodyPr>
          <a:lstStyle/>
          <a:p>
            <a:pPr algn="ctr"/>
            <a:r>
              <a:rPr lang="ar-JO" sz="2000" b="1" dirty="0"/>
              <a:t>الأساس العلمي لبناء محتوى الحملة</a:t>
            </a:r>
            <a:endParaRPr lang="en-US" sz="2000" b="1" dirty="0"/>
          </a:p>
        </p:txBody>
      </p:sp>
    </p:spTree>
    <p:extLst>
      <p:ext uri="{BB962C8B-B14F-4D97-AF65-F5344CB8AC3E}">
        <p14:creationId xmlns:p14="http://schemas.microsoft.com/office/powerpoint/2010/main" val="1163109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50D6A-E836-F147-375A-FA5AAD44F294}"/>
            </a:ext>
          </a:extLst>
        </p:cNvPr>
        <p:cNvGrpSpPr/>
        <p:nvPr/>
      </p:nvGrpSpPr>
      <p:grpSpPr>
        <a:xfrm>
          <a:off x="0" y="0"/>
          <a:ext cx="0" cy="0"/>
          <a:chOff x="0" y="0"/>
          <a:chExt cx="0" cy="0"/>
        </a:xfrm>
      </p:grpSpPr>
      <p:pic>
        <p:nvPicPr>
          <p:cNvPr id="13" name="Picture 12" descr="A white number on a brown circle&#10;&#10;AI-generated content may be incorrect.">
            <a:extLst>
              <a:ext uri="{FF2B5EF4-FFF2-40B4-BE49-F238E27FC236}">
                <a16:creationId xmlns:a16="http://schemas.microsoft.com/office/drawing/2014/main" id="{01CC0388-C503-4882-D5CA-28F9C72D5E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47212" y="1986935"/>
            <a:ext cx="1426464" cy="1426464"/>
          </a:xfrm>
          <a:prstGeom prst="rect">
            <a:avLst/>
          </a:prstGeom>
        </p:spPr>
      </p:pic>
      <p:pic>
        <p:nvPicPr>
          <p:cNvPr id="5" name="Picture 4" descr="A white number on a purple circle&#10;&#10;AI-generated content may be incorrect.">
            <a:extLst>
              <a:ext uri="{FF2B5EF4-FFF2-40B4-BE49-F238E27FC236}">
                <a16:creationId xmlns:a16="http://schemas.microsoft.com/office/drawing/2014/main" id="{E7DBE609-BE2C-B3F9-770C-49383AB36D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0199" y="1989186"/>
            <a:ext cx="1421963" cy="1421963"/>
          </a:xfrm>
          <a:prstGeom prst="rect">
            <a:avLst/>
          </a:prstGeom>
        </p:spPr>
      </p:pic>
      <p:grpSp>
        <p:nvGrpSpPr>
          <p:cNvPr id="2" name="Group 1">
            <a:extLst>
              <a:ext uri="{FF2B5EF4-FFF2-40B4-BE49-F238E27FC236}">
                <a16:creationId xmlns:a16="http://schemas.microsoft.com/office/drawing/2014/main" id="{874ECB7E-70E7-DDBC-6A39-FE5BF0E2DEA8}"/>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4478C38D-5326-45B5-E7A6-25FDA3F29138}"/>
                </a:ext>
              </a:extLst>
            </p:cNvPr>
            <p:cNvPicPr>
              <a:picLocks noChangeAspect="1"/>
            </p:cNvPicPr>
            <p:nvPr/>
          </p:nvPicPr>
          <p:blipFill>
            <a:blip r:embed="rId4"/>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B4B50AA6-9DCE-2353-A23E-412861EF1372}"/>
                </a:ext>
              </a:extLst>
            </p:cNvPr>
            <p:cNvPicPr>
              <a:picLocks noChangeAspect="1"/>
            </p:cNvPicPr>
            <p:nvPr/>
          </p:nvPicPr>
          <p:blipFill>
            <a:blip r:embed="rId5"/>
            <a:stretch>
              <a:fillRect/>
            </a:stretch>
          </p:blipFill>
          <p:spPr>
            <a:xfrm>
              <a:off x="10854197" y="730181"/>
              <a:ext cx="991093" cy="1071724"/>
            </a:xfrm>
            <a:prstGeom prst="rect">
              <a:avLst/>
            </a:prstGeom>
          </p:spPr>
        </p:pic>
      </p:grpSp>
      <p:sp>
        <p:nvSpPr>
          <p:cNvPr id="6" name="Title 1">
            <a:extLst>
              <a:ext uri="{FF2B5EF4-FFF2-40B4-BE49-F238E27FC236}">
                <a16:creationId xmlns:a16="http://schemas.microsoft.com/office/drawing/2014/main" id="{8E150A2B-2130-870B-7B55-E4C49C285BF8}"/>
              </a:ext>
            </a:extLst>
          </p:cNvPr>
          <p:cNvSpPr txBox="1">
            <a:spLocks/>
          </p:cNvSpPr>
          <p:nvPr/>
        </p:nvSpPr>
        <p:spPr>
          <a:xfrm>
            <a:off x="7294773" y="451285"/>
            <a:ext cx="3832697" cy="63824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1" eaLnBrk="1" fontAlgn="auto" latinLnBrk="0" hangingPunct="1">
              <a:lnSpc>
                <a:spcPct val="90000"/>
              </a:lnSpc>
              <a:spcBef>
                <a:spcPct val="0"/>
              </a:spcBef>
              <a:spcAft>
                <a:spcPts val="0"/>
              </a:spcAft>
              <a:buClrTx/>
              <a:buSzTx/>
              <a:buFontTx/>
              <a:buNone/>
              <a:tabLst/>
              <a:defRPr/>
            </a:pPr>
            <a:endParaRPr kumimoji="0" lang="en-US" sz="2800" b="1" i="0" u="none" strike="noStrike" kern="1200" cap="none" spc="0" normalizeH="0" baseline="0" noProof="0" dirty="0">
              <a:ln>
                <a:noFill/>
              </a:ln>
              <a:solidFill>
                <a:srgbClr val="44546A"/>
              </a:solidFill>
              <a:effectLst/>
              <a:highlight>
                <a:srgbClr val="FFFF00"/>
              </a:highlight>
              <a:uLnTx/>
              <a:uFillTx/>
              <a:latin typeface="Calibri"/>
              <a:ea typeface="+mj-ea"/>
              <a:cs typeface="Bahij TheSansArabic Plain" panose="02040503050201020203" pitchFamily="18" charset="-78"/>
            </a:endParaRPr>
          </a:p>
        </p:txBody>
      </p:sp>
      <p:sp>
        <p:nvSpPr>
          <p:cNvPr id="7" name="Title 1">
            <a:extLst>
              <a:ext uri="{FF2B5EF4-FFF2-40B4-BE49-F238E27FC236}">
                <a16:creationId xmlns:a16="http://schemas.microsoft.com/office/drawing/2014/main" id="{2175CB8B-C287-3E9E-0AD3-B71A04FDE60F}"/>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مقدمة للمشروع</a:t>
            </a:r>
          </a:p>
        </p:txBody>
      </p:sp>
      <p:sp>
        <p:nvSpPr>
          <p:cNvPr id="8" name="Slide Number Placeholder 7">
            <a:extLst>
              <a:ext uri="{FF2B5EF4-FFF2-40B4-BE49-F238E27FC236}">
                <a16:creationId xmlns:a16="http://schemas.microsoft.com/office/drawing/2014/main" id="{4AE53215-54AC-6CCC-82FB-5E00DE405862}"/>
              </a:ext>
            </a:extLst>
          </p:cNvPr>
          <p:cNvSpPr>
            <a:spLocks noGrp="1"/>
          </p:cNvSpPr>
          <p:nvPr>
            <p:ph type="sldNum" sz="quarter" idx="12"/>
          </p:nvPr>
        </p:nvSpPr>
        <p:spPr/>
        <p:txBody>
          <a:bodyPr/>
          <a:lstStyle/>
          <a:p>
            <a:fld id="{5939B1FA-81F2-4940-9AF3-5EAFB5D6669B}" type="slidenum">
              <a:rPr lang="en-US" smtClean="0"/>
              <a:pPr/>
              <a:t>5</a:t>
            </a:fld>
            <a:endParaRPr lang="en-US"/>
          </a:p>
        </p:txBody>
      </p:sp>
      <p:sp>
        <p:nvSpPr>
          <p:cNvPr id="10" name="TextBox 9">
            <a:extLst>
              <a:ext uri="{FF2B5EF4-FFF2-40B4-BE49-F238E27FC236}">
                <a16:creationId xmlns:a16="http://schemas.microsoft.com/office/drawing/2014/main" id="{21410EF8-5310-DA78-9002-C52C6DFD1228}"/>
              </a:ext>
            </a:extLst>
          </p:cNvPr>
          <p:cNvSpPr txBox="1"/>
          <p:nvPr/>
        </p:nvSpPr>
        <p:spPr>
          <a:xfrm>
            <a:off x="1123556" y="4123286"/>
            <a:ext cx="4669274" cy="1815882"/>
          </a:xfrm>
          <a:prstGeom prst="rect">
            <a:avLst/>
          </a:prstGeom>
          <a:noFill/>
        </p:spPr>
        <p:txBody>
          <a:bodyPr wrap="square" rtlCol="0">
            <a:spAutoFit/>
          </a:bodyPr>
          <a:lstStyle/>
          <a:p>
            <a:pPr algn="just" rtl="1"/>
            <a:r>
              <a:rPr lang="ar-JO" sz="1400" dirty="0"/>
              <a:t>انطلاقًا من النتائج والمعايير السابقة، تهدف هذه المرحلة إلى </a:t>
            </a:r>
            <a:r>
              <a:rPr lang="ar-JO" sz="1400" b="1" dirty="0"/>
              <a:t>وضع خارطة طريق استراتيجية لتطوير حملة "لتبقى أطفال"</a:t>
            </a:r>
            <a:r>
              <a:rPr lang="ar-JO" sz="1400" dirty="0"/>
              <a:t>، تتضمن </a:t>
            </a:r>
            <a:r>
              <a:rPr lang="ar-JO" sz="1400" b="1" dirty="0"/>
              <a:t>تحديد الجهات والشركاء المناسبين، اقتراح مجالات تركيز المحتوى التوعوي، تطوير آليات لقياس الأثر والتفاعل المستقبلي.</a:t>
            </a:r>
          </a:p>
          <a:p>
            <a:pPr algn="just" rtl="1"/>
            <a:endParaRPr lang="ar-JO" sz="1400" b="1" dirty="0"/>
          </a:p>
          <a:p>
            <a:pPr algn="just" rtl="1"/>
            <a:r>
              <a:rPr lang="ar-JO" sz="1400" dirty="0"/>
              <a:t>يُعد هذا التوجه خلاصة علمية واستراتيجية تهدف إلى تحويل نتائج البحث إلى </a:t>
            </a:r>
            <a:r>
              <a:rPr lang="ar-JO" sz="1400" b="1" dirty="0"/>
              <a:t>خطة تنفيذية واضحة</a:t>
            </a:r>
            <a:r>
              <a:rPr lang="ar-JO" sz="1400" dirty="0"/>
              <a:t> تدعم تحقيق رسالة الحملة وبناء جيل أكثر وعيًا ومسؤولية تجاه الطاقة.</a:t>
            </a:r>
          </a:p>
        </p:txBody>
      </p:sp>
      <p:sp>
        <p:nvSpPr>
          <p:cNvPr id="11" name="TextBox 10">
            <a:extLst>
              <a:ext uri="{FF2B5EF4-FFF2-40B4-BE49-F238E27FC236}">
                <a16:creationId xmlns:a16="http://schemas.microsoft.com/office/drawing/2014/main" id="{28443A27-A532-6026-0BE9-616116D53B51}"/>
              </a:ext>
            </a:extLst>
          </p:cNvPr>
          <p:cNvSpPr txBox="1"/>
          <p:nvPr/>
        </p:nvSpPr>
        <p:spPr>
          <a:xfrm>
            <a:off x="2003908" y="3618619"/>
            <a:ext cx="2908571" cy="400110"/>
          </a:xfrm>
          <a:prstGeom prst="rect">
            <a:avLst/>
          </a:prstGeom>
          <a:noFill/>
        </p:spPr>
        <p:txBody>
          <a:bodyPr wrap="square" rtlCol="0">
            <a:spAutoFit/>
          </a:bodyPr>
          <a:lstStyle/>
          <a:p>
            <a:pPr algn="r" rtl="1"/>
            <a:r>
              <a:rPr lang="ar-JO" sz="2000" b="1" dirty="0"/>
              <a:t>بناء التوجه الاستراتيجي للحملة</a:t>
            </a:r>
            <a:endParaRPr lang="en-US" sz="2000" b="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7A954A2C-13A9-A5B2-485D-EF2D52106E04}"/>
              </a:ext>
            </a:extLst>
          </p:cNvPr>
          <p:cNvSpPr txBox="1"/>
          <p:nvPr/>
        </p:nvSpPr>
        <p:spPr>
          <a:xfrm>
            <a:off x="6254888" y="4140876"/>
            <a:ext cx="4672584" cy="1600438"/>
          </a:xfrm>
          <a:prstGeom prst="rect">
            <a:avLst/>
          </a:prstGeom>
          <a:noFill/>
        </p:spPr>
        <p:txBody>
          <a:bodyPr wrap="square">
            <a:spAutoFit/>
          </a:bodyPr>
          <a:lstStyle/>
          <a:p>
            <a:pPr algn="just" rtl="1"/>
            <a:r>
              <a:rPr lang="ar-JO" sz="1400" dirty="0"/>
              <a:t>استنادًا إلى نتائج التقييم، تم تطوير </a:t>
            </a:r>
            <a:r>
              <a:rPr lang="ar-JO" sz="1400" b="1" dirty="0"/>
              <a:t>إطار علمي شامل</a:t>
            </a:r>
            <a:r>
              <a:rPr lang="ar-JO" sz="1400" dirty="0"/>
              <a:t> يضع الأسس والمعايير التربوية والنفسية واللغوية والفنية لإنتاج محتوى فعّال ومؤثر للأطفال.</a:t>
            </a:r>
            <a:r>
              <a:rPr lang="en-US" sz="1400" dirty="0"/>
              <a:t> </a:t>
            </a:r>
            <a:r>
              <a:rPr lang="ar-JO" sz="1400" dirty="0"/>
              <a:t>وقد تم تحديد ضوابط دقيقة تتعلق </a:t>
            </a:r>
            <a:r>
              <a:rPr lang="ar-JO" sz="1400" b="1" dirty="0"/>
              <a:t>بمستوى اللغة، طبيعة الرسائل، أسلوب العرض البصري والموسيقي، الهوية البصرية والشخصيات.</a:t>
            </a:r>
            <a:endParaRPr lang="en-US" sz="1400" b="1" dirty="0"/>
          </a:p>
          <a:p>
            <a:pPr algn="just" rtl="1"/>
            <a:endParaRPr lang="ar-JO" sz="1400" b="1" dirty="0"/>
          </a:p>
          <a:p>
            <a:pPr algn="just" rtl="1"/>
            <a:r>
              <a:rPr lang="ar-JO" sz="1400" dirty="0"/>
              <a:t>هذا الإطار أصبح بمثابة </a:t>
            </a:r>
            <a:r>
              <a:rPr lang="ar-JO" sz="1400" b="1" dirty="0"/>
              <a:t>المرجع العلمي للحملة</a:t>
            </a:r>
            <a:r>
              <a:rPr lang="ar-JO" sz="1400" dirty="0"/>
              <a:t> لضمان اتساق جميع الرسائل الإعلامية الموجّهة للأطفال مستقبلاً.</a:t>
            </a:r>
          </a:p>
        </p:txBody>
      </p:sp>
      <p:sp>
        <p:nvSpPr>
          <p:cNvPr id="25" name="TextBox 24">
            <a:extLst>
              <a:ext uri="{FF2B5EF4-FFF2-40B4-BE49-F238E27FC236}">
                <a16:creationId xmlns:a16="http://schemas.microsoft.com/office/drawing/2014/main" id="{386A952F-E092-6B93-55F7-01D774712F3B}"/>
              </a:ext>
            </a:extLst>
          </p:cNvPr>
          <p:cNvSpPr txBox="1"/>
          <p:nvPr/>
        </p:nvSpPr>
        <p:spPr>
          <a:xfrm>
            <a:off x="6928481" y="3618619"/>
            <a:ext cx="3325398" cy="400110"/>
          </a:xfrm>
          <a:prstGeom prst="rect">
            <a:avLst/>
          </a:prstGeom>
          <a:noFill/>
        </p:spPr>
        <p:txBody>
          <a:bodyPr wrap="square">
            <a:spAutoFit/>
          </a:bodyPr>
          <a:lstStyle/>
          <a:p>
            <a:pPr algn="r" rtl="1"/>
            <a:r>
              <a:rPr lang="ar-JO" sz="2000" b="1" dirty="0"/>
              <a:t>بناء المعايير العلمية لتطوير المحتوى</a:t>
            </a:r>
            <a:endParaRPr lang="en-US" sz="2000" b="1"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0238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0B2E0FF8-2254-BF52-032C-439A5875E4D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AB0DCC-4502-B14F-DE93-91C10E55F70B}"/>
              </a:ext>
            </a:extLst>
          </p:cNvPr>
          <p:cNvSpPr txBox="1"/>
          <p:nvPr/>
        </p:nvSpPr>
        <p:spPr>
          <a:xfrm>
            <a:off x="1676398" y="2046238"/>
            <a:ext cx="6382872" cy="769441"/>
          </a:xfrm>
          <a:prstGeom prst="rect">
            <a:avLst/>
          </a:prstGeom>
          <a:noFill/>
        </p:spPr>
        <p:txBody>
          <a:bodyPr wrap="square" rtlCol="0">
            <a:spAutoFit/>
          </a:bodyPr>
          <a:lstStyle/>
          <a:p>
            <a:pPr marL="627063" indent="-627063" algn="r" rtl="1">
              <a:defRPr/>
            </a:pPr>
            <a:r>
              <a:rPr kumimoji="0" lang="ar-JO"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الأساس العلمي لبناء محتوى الحملة</a:t>
            </a:r>
          </a:p>
        </p:txBody>
      </p:sp>
    </p:spTree>
    <p:extLst>
      <p:ext uri="{BB962C8B-B14F-4D97-AF65-F5344CB8AC3E}">
        <p14:creationId xmlns:p14="http://schemas.microsoft.com/office/powerpoint/2010/main" val="20014255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63D36-7D20-F948-9420-46C04E729D0A}"/>
            </a:ext>
          </a:extLst>
        </p:cNvPr>
        <p:cNvGrpSpPr/>
        <p:nvPr/>
      </p:nvGrpSpPr>
      <p:grpSpPr>
        <a:xfrm>
          <a:off x="0" y="0"/>
          <a:ext cx="0" cy="0"/>
          <a:chOff x="0" y="0"/>
          <a:chExt cx="0" cy="0"/>
        </a:xfrm>
      </p:grpSpPr>
      <p:grpSp>
        <p:nvGrpSpPr>
          <p:cNvPr id="20" name="مجموعة 71">
            <a:extLst>
              <a:ext uri="{FF2B5EF4-FFF2-40B4-BE49-F238E27FC236}">
                <a16:creationId xmlns:a16="http://schemas.microsoft.com/office/drawing/2014/main" id="{B41AC431-CAED-584C-7288-C44FAED43367}"/>
              </a:ext>
            </a:extLst>
          </p:cNvPr>
          <p:cNvGrpSpPr/>
          <p:nvPr/>
        </p:nvGrpSpPr>
        <p:grpSpPr>
          <a:xfrm>
            <a:off x="1421976" y="2641815"/>
            <a:ext cx="4303590" cy="1718041"/>
            <a:chOff x="7436081" y="1505960"/>
            <a:chExt cx="3347205" cy="3083270"/>
          </a:xfrm>
          <a:solidFill>
            <a:srgbClr val="544457"/>
          </a:solidFill>
        </p:grpSpPr>
        <p:sp>
          <p:nvSpPr>
            <p:cNvPr id="21" name="Rectangle 9">
              <a:extLst>
                <a:ext uri="{FF2B5EF4-FFF2-40B4-BE49-F238E27FC236}">
                  <a16:creationId xmlns:a16="http://schemas.microsoft.com/office/drawing/2014/main" id="{C0755755-7F17-C32E-669B-9381BC4C2FE1}"/>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544457"/>
                </a:solidFill>
              </a:endParaRPr>
            </a:p>
          </p:txBody>
        </p:sp>
        <p:sp>
          <p:nvSpPr>
            <p:cNvPr id="22" name="Rectangle 10">
              <a:extLst>
                <a:ext uri="{FF2B5EF4-FFF2-40B4-BE49-F238E27FC236}">
                  <a16:creationId xmlns:a16="http://schemas.microsoft.com/office/drawing/2014/main" id="{C5D761A0-A222-3063-A948-758307A90BEA}"/>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600" kern="0" dirty="0">
                <a:solidFill>
                  <a:srgbClr val="544457"/>
                </a:solidFill>
                <a:latin typeface="Arial" pitchFamily="34" charset="0"/>
                <a:cs typeface="Arial" pitchFamily="34" charset="0"/>
              </a:endParaRPr>
            </a:p>
          </p:txBody>
        </p:sp>
      </p:grpSp>
      <p:sp>
        <p:nvSpPr>
          <p:cNvPr id="4" name="TextBox 49">
            <a:extLst>
              <a:ext uri="{FF2B5EF4-FFF2-40B4-BE49-F238E27FC236}">
                <a16:creationId xmlns:a16="http://schemas.microsoft.com/office/drawing/2014/main" id="{FBA55CC2-9E73-514D-451A-AB2E91CC80BC}"/>
              </a:ext>
            </a:extLst>
          </p:cNvPr>
          <p:cNvSpPr txBox="1"/>
          <p:nvPr/>
        </p:nvSpPr>
        <p:spPr>
          <a:xfrm>
            <a:off x="943583" y="1512971"/>
            <a:ext cx="10223527" cy="646331"/>
          </a:xfrm>
          <a:prstGeom prst="rect">
            <a:avLst/>
          </a:prstGeom>
          <a:noFill/>
        </p:spPr>
        <p:txBody>
          <a:bodyPr wrap="square">
            <a:spAutoFit/>
          </a:bodyPr>
          <a:lstStyle/>
          <a:p>
            <a:pPr marL="0" marR="0" lvl="0" indent="0" algn="r" defTabSz="914363" rtl="1" eaLnBrk="1" fontAlgn="auto" latinLnBrk="0" hangingPunct="1">
              <a:lnSpc>
                <a:spcPct val="100000"/>
              </a:lnSpc>
              <a:spcBef>
                <a:spcPts val="0"/>
              </a:spcBef>
              <a:spcAft>
                <a:spcPts val="0"/>
              </a:spcAft>
              <a:buClrTx/>
              <a:buSzTx/>
              <a:buFontTx/>
              <a:buNone/>
              <a:tabLst/>
              <a:defRPr/>
            </a:pPr>
            <a:r>
              <a:rPr lang="ar-JO" dirty="0">
                <a:solidFill>
                  <a:srgbClr val="000000"/>
                </a:solidFill>
                <a:latin typeface="Sakkal Majalla" panose="02000000000000000000" pitchFamily="2" charset="-78"/>
              </a:rPr>
              <a:t>تستهدف حملة أطفال لتبقى شريحتين عمريتين رئيسيتين من الأطفال تتراوح أعمارهم بين 6 و12 سنة،وقد تم تقسيم الدراسة إلى فئتين لضمان دقة التحليل وملاءمة التوصيات لكل مرحلة نمو:</a:t>
            </a:r>
            <a:endParaRPr lang="en-US" dirty="0">
              <a:solidFill>
                <a:srgbClr val="000000"/>
              </a:solidFill>
              <a:latin typeface="Sakkal Majalla" panose="02000000000000000000" pitchFamily="2" charset="-78"/>
            </a:endParaRPr>
          </a:p>
        </p:txBody>
      </p:sp>
      <p:grpSp>
        <p:nvGrpSpPr>
          <p:cNvPr id="5" name="Group 4">
            <a:extLst>
              <a:ext uri="{FF2B5EF4-FFF2-40B4-BE49-F238E27FC236}">
                <a16:creationId xmlns:a16="http://schemas.microsoft.com/office/drawing/2014/main" id="{1D19F43A-43EC-8B9C-A86C-98564F71DB1A}"/>
              </a:ext>
            </a:extLst>
          </p:cNvPr>
          <p:cNvGrpSpPr/>
          <p:nvPr/>
        </p:nvGrpSpPr>
        <p:grpSpPr>
          <a:xfrm>
            <a:off x="10980599" y="124310"/>
            <a:ext cx="982980" cy="1156686"/>
            <a:chOff x="10638890" y="223879"/>
            <a:chExt cx="1206400" cy="1578026"/>
          </a:xfrm>
        </p:grpSpPr>
        <p:pic>
          <p:nvPicPr>
            <p:cNvPr id="6" name="Picture 5">
              <a:extLst>
                <a:ext uri="{FF2B5EF4-FFF2-40B4-BE49-F238E27FC236}">
                  <a16:creationId xmlns:a16="http://schemas.microsoft.com/office/drawing/2014/main" id="{D5EC127B-53DF-1485-00B2-FF1DDFA3D523}"/>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7" name="Picture 6" descr="A group of green and purple rectangles&#10;&#10;Description automatically generated">
              <a:extLst>
                <a:ext uri="{FF2B5EF4-FFF2-40B4-BE49-F238E27FC236}">
                  <a16:creationId xmlns:a16="http://schemas.microsoft.com/office/drawing/2014/main" id="{E8C872BB-CDCB-4C11-5054-98BFFF993C9D}"/>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8" name="Title 1">
            <a:extLst>
              <a:ext uri="{FF2B5EF4-FFF2-40B4-BE49-F238E27FC236}">
                <a16:creationId xmlns:a16="http://schemas.microsoft.com/office/drawing/2014/main" id="{6001C4E8-E07B-7E1D-CB5B-D267DBCB1C09}"/>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نظرة عامة على الفئتين العمريتين المستهدفتين</a:t>
            </a:r>
          </a:p>
        </p:txBody>
      </p:sp>
      <p:sp>
        <p:nvSpPr>
          <p:cNvPr id="9" name="Slide Number Placeholder 12">
            <a:extLst>
              <a:ext uri="{FF2B5EF4-FFF2-40B4-BE49-F238E27FC236}">
                <a16:creationId xmlns:a16="http://schemas.microsoft.com/office/drawing/2014/main" id="{6EB9400F-2484-2427-D857-B887F3E13698}"/>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3" name="TextBox 2">
            <a:extLst>
              <a:ext uri="{FF2B5EF4-FFF2-40B4-BE49-F238E27FC236}">
                <a16:creationId xmlns:a16="http://schemas.microsoft.com/office/drawing/2014/main" id="{C685D7F2-8A28-CD95-1AEC-230C680A6202}"/>
              </a:ext>
            </a:extLst>
          </p:cNvPr>
          <p:cNvSpPr txBox="1"/>
          <p:nvPr/>
        </p:nvSpPr>
        <p:spPr>
          <a:xfrm>
            <a:off x="7692231" y="4631642"/>
            <a:ext cx="3072384" cy="1354217"/>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lang="ar-JO" sz="1600" dirty="0">
                <a:solidFill>
                  <a:srgbClr val="000000"/>
                </a:solidFill>
                <a:latin typeface="Sakkal Majalla" panose="02000000000000000000" pitchFamily="2" charset="-78"/>
              </a:rPr>
              <a:t>تمثل مرحلة الطفولة المبكرة التي يغلب عليها التعلّم بالمشاهدة والتقليد، ويميل فيها الأطفال إلى الرسائل البسيطة والمباشرة والألوان والحركة والموسيقى.</a:t>
            </a:r>
            <a:endParaRPr lang="en-US" sz="1600" dirty="0">
              <a:solidFill>
                <a:srgbClr val="000000"/>
              </a:solidFill>
              <a:latin typeface="Sakkal Majalla" panose="02000000000000000000" pitchFamily="2" charset="-78"/>
            </a:endParaRPr>
          </a:p>
          <a:p>
            <a:pPr marL="0" marR="0" lvl="0" indent="0" algn="r" defTabSz="914363" rtl="1" eaLnBrk="1" fontAlgn="auto" latinLnBrk="0" hangingPunct="1">
              <a:lnSpc>
                <a:spcPct val="100000"/>
              </a:lnSpc>
              <a:spcBef>
                <a:spcPts val="0"/>
              </a:spcBef>
              <a:spcAft>
                <a:spcPts val="0"/>
              </a:spcAft>
              <a:buClrTx/>
              <a:buSzTx/>
              <a:buFontTx/>
              <a:buNone/>
              <a:tabLst/>
              <a:defRPr/>
            </a:pPr>
            <a:endParaRPr lang="en-US" sz="1800" dirty="0">
              <a:solidFill>
                <a:srgbClr val="000000"/>
              </a:solidFill>
              <a:latin typeface="Sakkal Majalla" panose="02000000000000000000" pitchFamily="2" charset="-78"/>
            </a:endParaRPr>
          </a:p>
        </p:txBody>
      </p:sp>
      <p:sp>
        <p:nvSpPr>
          <p:cNvPr id="11" name="TextBox 10">
            <a:extLst>
              <a:ext uri="{FF2B5EF4-FFF2-40B4-BE49-F238E27FC236}">
                <a16:creationId xmlns:a16="http://schemas.microsoft.com/office/drawing/2014/main" id="{FCD1B26B-9A4D-2E31-DD04-2DA3F8C793DA}"/>
              </a:ext>
            </a:extLst>
          </p:cNvPr>
          <p:cNvSpPr txBox="1"/>
          <p:nvPr/>
        </p:nvSpPr>
        <p:spPr>
          <a:xfrm>
            <a:off x="2572816" y="4631642"/>
            <a:ext cx="3152749" cy="1077218"/>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تمثل مرحلة أكثر نضجًا من حيث القدرة على الفهم والتحليل والاستنتاج، ويستجيب الأطفال فيها لرسائل أعمق وأكثر واقعية تشرح الأسباب والنتائج وتشجع على المبادرة.</a:t>
            </a:r>
            <a:endParaRPr kumimoji="0" lang="en-US"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p:txBody>
      </p:sp>
      <p:sp>
        <p:nvSpPr>
          <p:cNvPr id="15" name="TextBox 14">
            <a:extLst>
              <a:ext uri="{FF2B5EF4-FFF2-40B4-BE49-F238E27FC236}">
                <a16:creationId xmlns:a16="http://schemas.microsoft.com/office/drawing/2014/main" id="{96EE74CA-1C39-416B-E1D0-AF7DCD3FAC36}"/>
              </a:ext>
            </a:extLst>
          </p:cNvPr>
          <p:cNvSpPr txBox="1"/>
          <p:nvPr/>
        </p:nvSpPr>
        <p:spPr>
          <a:xfrm>
            <a:off x="1464828" y="3290025"/>
            <a:ext cx="4260737" cy="523220"/>
          </a:xfrm>
          <a:prstGeom prst="rect">
            <a:avLst/>
          </a:prstGeom>
          <a:noFill/>
        </p:spPr>
        <p:txBody>
          <a:bodyPr wrap="square">
            <a:spAutoFit/>
          </a:bodyPr>
          <a:lstStyle/>
          <a:p>
            <a:pPr algn="ctr" rtl="1"/>
            <a:r>
              <a:rPr kumimoji="0" lang="ar-JO" sz="2800" b="1" i="0" u="none" strike="noStrike" kern="1200" cap="none" spc="0" normalizeH="0" baseline="0" noProof="0" dirty="0">
                <a:ln>
                  <a:noFill/>
                </a:ln>
                <a:solidFill>
                  <a:schemeClr val="bg1"/>
                </a:solidFill>
                <a:effectLst/>
                <a:uLnTx/>
                <a:uFillTx/>
                <a:latin typeface="Sakkal Majalla" panose="02000000000000000000" pitchFamily="2" charset="-78"/>
                <a:ea typeface="+mn-ea"/>
              </a:rPr>
              <a:t>9–12 سنة</a:t>
            </a:r>
            <a:endParaRPr lang="en-US" sz="2800" b="1" dirty="0">
              <a:solidFill>
                <a:schemeClr val="bg1"/>
              </a:solidFill>
            </a:endParaRPr>
          </a:p>
        </p:txBody>
      </p:sp>
      <p:grpSp>
        <p:nvGrpSpPr>
          <p:cNvPr id="23" name="مجموعة 71">
            <a:extLst>
              <a:ext uri="{FF2B5EF4-FFF2-40B4-BE49-F238E27FC236}">
                <a16:creationId xmlns:a16="http://schemas.microsoft.com/office/drawing/2014/main" id="{653838B9-07C8-54C2-66D8-35F15446E075}"/>
              </a:ext>
            </a:extLst>
          </p:cNvPr>
          <p:cNvGrpSpPr/>
          <p:nvPr/>
        </p:nvGrpSpPr>
        <p:grpSpPr>
          <a:xfrm>
            <a:off x="6526486" y="2641815"/>
            <a:ext cx="4214635" cy="1718041"/>
            <a:chOff x="7436081" y="1505960"/>
            <a:chExt cx="3347205" cy="3083270"/>
          </a:xfrm>
          <a:solidFill>
            <a:srgbClr val="544457"/>
          </a:solidFill>
        </p:grpSpPr>
        <p:sp>
          <p:nvSpPr>
            <p:cNvPr id="24" name="Rectangle 9">
              <a:extLst>
                <a:ext uri="{FF2B5EF4-FFF2-40B4-BE49-F238E27FC236}">
                  <a16:creationId xmlns:a16="http://schemas.microsoft.com/office/drawing/2014/main" id="{9E4418C4-46E4-768E-E0E9-677B9402175C}"/>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544457"/>
                </a:solidFill>
              </a:endParaRPr>
            </a:p>
          </p:txBody>
        </p:sp>
        <p:sp>
          <p:nvSpPr>
            <p:cNvPr id="25" name="Rectangle 10">
              <a:extLst>
                <a:ext uri="{FF2B5EF4-FFF2-40B4-BE49-F238E27FC236}">
                  <a16:creationId xmlns:a16="http://schemas.microsoft.com/office/drawing/2014/main" id="{DA0D53B8-294D-9338-7378-856DF6112DB4}"/>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600" kern="0" dirty="0">
                <a:solidFill>
                  <a:srgbClr val="544457"/>
                </a:solidFill>
                <a:latin typeface="Arial" pitchFamily="34" charset="0"/>
                <a:cs typeface="Arial" pitchFamily="34" charset="0"/>
              </a:endParaRPr>
            </a:p>
          </p:txBody>
        </p:sp>
      </p:grpSp>
      <p:sp>
        <p:nvSpPr>
          <p:cNvPr id="26" name="TextBox 25">
            <a:extLst>
              <a:ext uri="{FF2B5EF4-FFF2-40B4-BE49-F238E27FC236}">
                <a16:creationId xmlns:a16="http://schemas.microsoft.com/office/drawing/2014/main" id="{F038F186-DD7D-E335-AAC9-66B4F5009C60}"/>
              </a:ext>
            </a:extLst>
          </p:cNvPr>
          <p:cNvSpPr txBox="1"/>
          <p:nvPr/>
        </p:nvSpPr>
        <p:spPr>
          <a:xfrm>
            <a:off x="6568453" y="3290025"/>
            <a:ext cx="4172668" cy="523220"/>
          </a:xfrm>
          <a:prstGeom prst="rect">
            <a:avLst/>
          </a:prstGeom>
          <a:noFill/>
        </p:spPr>
        <p:txBody>
          <a:bodyPr wrap="square">
            <a:spAutoFit/>
          </a:bodyPr>
          <a:lstStyle/>
          <a:p>
            <a:pPr algn="ctr" rtl="1"/>
            <a:r>
              <a:rPr lang="ar-JO" sz="2800" b="1" dirty="0">
                <a:solidFill>
                  <a:schemeClr val="bg1"/>
                </a:solidFill>
                <a:latin typeface="Sakkal Majalla" panose="02000000000000000000" pitchFamily="2" charset="-78"/>
              </a:rPr>
              <a:t>6–8 سنوات </a:t>
            </a:r>
            <a:endParaRPr lang="en-US" sz="2800" b="1" dirty="0">
              <a:solidFill>
                <a:schemeClr val="bg1"/>
              </a:solidFill>
            </a:endParaRPr>
          </a:p>
        </p:txBody>
      </p:sp>
      <p:cxnSp>
        <p:nvCxnSpPr>
          <p:cNvPr id="28" name="Straight Connector 27">
            <a:extLst>
              <a:ext uri="{FF2B5EF4-FFF2-40B4-BE49-F238E27FC236}">
                <a16:creationId xmlns:a16="http://schemas.microsoft.com/office/drawing/2014/main" id="{B15BA841-EA49-8C80-6BE8-541BB17EE79E}"/>
              </a:ext>
            </a:extLst>
          </p:cNvPr>
          <p:cNvCxnSpPr>
            <a:cxnSpLocks/>
          </p:cNvCxnSpPr>
          <p:nvPr/>
        </p:nvCxnSpPr>
        <p:spPr>
          <a:xfrm flipH="1">
            <a:off x="11175488" y="1605064"/>
            <a:ext cx="1350" cy="405758"/>
          </a:xfrm>
          <a:prstGeom prst="line">
            <a:avLst/>
          </a:prstGeom>
          <a:ln w="57150">
            <a:solidFill>
              <a:srgbClr val="544457"/>
            </a:solidFill>
          </a:ln>
        </p:spPr>
        <p:style>
          <a:lnRef idx="1">
            <a:schemeClr val="accent1"/>
          </a:lnRef>
          <a:fillRef idx="0">
            <a:schemeClr val="accent1"/>
          </a:fillRef>
          <a:effectRef idx="0">
            <a:schemeClr val="accent1"/>
          </a:effectRef>
          <a:fontRef idx="minor">
            <a:schemeClr val="tx1"/>
          </a:fontRef>
        </p:style>
      </p:cxnSp>
      <p:pic>
        <p:nvPicPr>
          <p:cNvPr id="40" name="Picture 39">
            <a:extLst>
              <a:ext uri="{FF2B5EF4-FFF2-40B4-BE49-F238E27FC236}">
                <a16:creationId xmlns:a16="http://schemas.microsoft.com/office/drawing/2014/main" id="{062E5401-DCCC-D2F2-1525-1D521A342A1E}"/>
              </a:ext>
            </a:extLst>
          </p:cNvPr>
          <p:cNvPicPr>
            <a:picLocks noChangeAspect="1"/>
          </p:cNvPicPr>
          <p:nvPr/>
        </p:nvPicPr>
        <p:blipFill>
          <a:blip r:embed="rId5"/>
          <a:stretch>
            <a:fillRect/>
          </a:stretch>
        </p:blipFill>
        <p:spPr>
          <a:xfrm>
            <a:off x="6120146" y="4514081"/>
            <a:ext cx="1653683" cy="1562235"/>
          </a:xfrm>
          <a:prstGeom prst="rect">
            <a:avLst/>
          </a:prstGeom>
          <a:ln>
            <a:noFill/>
          </a:ln>
          <a:effectLst>
            <a:softEdge rad="112500"/>
          </a:effectLst>
        </p:spPr>
      </p:pic>
      <p:pic>
        <p:nvPicPr>
          <p:cNvPr id="42" name="Picture 41">
            <a:extLst>
              <a:ext uri="{FF2B5EF4-FFF2-40B4-BE49-F238E27FC236}">
                <a16:creationId xmlns:a16="http://schemas.microsoft.com/office/drawing/2014/main" id="{1713DE88-A6BC-2C56-02E4-E79EFF5EC994}"/>
              </a:ext>
            </a:extLst>
          </p:cNvPr>
          <p:cNvPicPr>
            <a:picLocks noChangeAspect="1"/>
          </p:cNvPicPr>
          <p:nvPr/>
        </p:nvPicPr>
        <p:blipFill>
          <a:blip r:embed="rId6"/>
          <a:stretch>
            <a:fillRect/>
          </a:stretch>
        </p:blipFill>
        <p:spPr>
          <a:xfrm>
            <a:off x="1131546" y="4567425"/>
            <a:ext cx="1432684" cy="1455546"/>
          </a:xfrm>
          <a:prstGeom prst="rect">
            <a:avLst/>
          </a:prstGeom>
          <a:ln>
            <a:noFill/>
          </a:ln>
          <a:effectLst>
            <a:softEdge rad="112500"/>
          </a:effectLst>
        </p:spPr>
      </p:pic>
      <p:sp>
        <p:nvSpPr>
          <p:cNvPr id="12" name="TextBox 11">
            <a:extLst>
              <a:ext uri="{FF2B5EF4-FFF2-40B4-BE49-F238E27FC236}">
                <a16:creationId xmlns:a16="http://schemas.microsoft.com/office/drawing/2014/main" id="{74E5D41A-8202-DFB7-E950-E9568FE4E270}"/>
              </a:ext>
            </a:extLst>
          </p:cNvPr>
          <p:cNvSpPr txBox="1"/>
          <p:nvPr/>
        </p:nvSpPr>
        <p:spPr>
          <a:xfrm>
            <a:off x="1209517" y="6168024"/>
            <a:ext cx="9387191" cy="307777"/>
          </a:xfrm>
          <a:prstGeom prst="rect">
            <a:avLst/>
          </a:prstGeom>
          <a:noFill/>
        </p:spPr>
        <p:txBody>
          <a:bodyPr wrap="square">
            <a:spAutoFit/>
          </a:bodyPr>
          <a:lstStyle/>
          <a:p>
            <a:pPr algn="ctr" rtl="1"/>
            <a:r>
              <a:rPr lang="ar-JO" sz="1400" b="1" dirty="0"/>
              <a:t>الأطفال دون سن السادسة يحتاجون إلى محتوى بصري بسيط وحسي يعتمد على الألوان والتكرار، أكثر من الرسائل التحليلية المباشرة.</a:t>
            </a:r>
            <a:endParaRPr lang="ar-JO" sz="1400" dirty="0"/>
          </a:p>
        </p:txBody>
      </p:sp>
    </p:spTree>
    <p:extLst>
      <p:ext uri="{BB962C8B-B14F-4D97-AF65-F5344CB8AC3E}">
        <p14:creationId xmlns:p14="http://schemas.microsoft.com/office/powerpoint/2010/main" val="2725830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3A2FE1-FC3E-63AF-B70F-125779A7D271}"/>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5C5C9AC4-E6A7-86F6-BA5C-5ED8132A0557}"/>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A0B2C7CB-9415-D9E8-D7E0-2EE365F9C656}"/>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F1387299-A373-B219-C6A7-F901EAAB02AF}"/>
              </a:ext>
            </a:extLst>
          </p:cNvPr>
          <p:cNvGrpSpPr/>
          <p:nvPr/>
        </p:nvGrpSpPr>
        <p:grpSpPr>
          <a:xfrm>
            <a:off x="1297543" y="3643713"/>
            <a:ext cx="8063425" cy="634763"/>
            <a:chOff x="810520" y="2940868"/>
            <a:chExt cx="8063425" cy="634763"/>
          </a:xfrm>
        </p:grpSpPr>
        <p:sp>
          <p:nvSpPr>
            <p:cNvPr id="10" name="TextBox 9">
              <a:extLst>
                <a:ext uri="{FF2B5EF4-FFF2-40B4-BE49-F238E27FC236}">
                  <a16:creationId xmlns:a16="http://schemas.microsoft.com/office/drawing/2014/main" id="{815D4AC1-4408-DA1E-CC9E-8FC1216BE5A9}"/>
                </a:ext>
              </a:extLst>
            </p:cNvPr>
            <p:cNvSpPr txBox="1"/>
            <p:nvPr/>
          </p:nvSpPr>
          <p:spPr>
            <a:xfrm>
              <a:off x="810520" y="2940868"/>
              <a:ext cx="8063425" cy="492443"/>
            </a:xfrm>
            <a:prstGeom prst="rect">
              <a:avLst/>
            </a:prstGeom>
            <a:noFill/>
          </p:spPr>
          <p:txBody>
            <a:bodyPr wrap="square" lIns="0" tIns="0" rIns="0" bIns="0" rtlCol="0" anchor="b">
              <a:spAutoFit/>
            </a:bodyPr>
            <a:lstStyle/>
            <a:p>
              <a:pPr lvl="0" algn="r" rtl="1">
                <a:defRPr/>
              </a:pPr>
              <a:r>
                <a:rPr lang="ar-JO" sz="3200" b="1" dirty="0">
                  <a:cs typeface="Bahij TheSansArabic Plain" panose="02040503050201020203" pitchFamily="18" charset="-78"/>
                </a:rPr>
                <a:t>ال</a:t>
              </a:r>
              <a:r>
                <a:rPr lang="ar-SA" sz="3200" b="1" dirty="0">
                  <a:cs typeface="Bahij TheSansArabic Plain" panose="02040503050201020203" pitchFamily="18" charset="-78"/>
                </a:rPr>
                <a:t>فئة العمرية </a:t>
              </a:r>
              <a:r>
                <a:rPr lang="ar-JO" sz="3200" b="1" dirty="0">
                  <a:cs typeface="Bahij TheSansArabic Plain" panose="02040503050201020203" pitchFamily="18" charset="-78"/>
                </a:rPr>
                <a:t>أقل من 6 سنوات</a:t>
              </a:r>
              <a:endParaRPr lang="ar-JO" sz="3200" b="1" dirty="0"/>
            </a:p>
          </p:txBody>
        </p:sp>
        <p:cxnSp>
          <p:nvCxnSpPr>
            <p:cNvPr id="12" name="Straight Connector 11">
              <a:extLst>
                <a:ext uri="{FF2B5EF4-FFF2-40B4-BE49-F238E27FC236}">
                  <a16:creationId xmlns:a16="http://schemas.microsoft.com/office/drawing/2014/main" id="{E3D62E95-A37D-985E-F8D7-1A2B8B30A438}"/>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3E496B3A-B9FC-F1CE-6E51-8DA7FB6B97D4}"/>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Slide Number Placeholder 13">
            <a:extLst>
              <a:ext uri="{FF2B5EF4-FFF2-40B4-BE49-F238E27FC236}">
                <a16:creationId xmlns:a16="http://schemas.microsoft.com/office/drawing/2014/main" id="{B0E1CE82-91EC-E1D6-4E7B-3608F40E48B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3131067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811DD-D4C3-150A-99FD-9EB2B30A162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92A1CC3-1EAB-ED94-5E40-35987D5D53DE}"/>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97127405-22D4-D232-AE8C-FDE3CD8E8CD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941D54D-2C30-A8A9-1D95-44864717FE82}"/>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4" name="Title 1">
            <a:extLst>
              <a:ext uri="{FF2B5EF4-FFF2-40B4-BE49-F238E27FC236}">
                <a16:creationId xmlns:a16="http://schemas.microsoft.com/office/drawing/2014/main" id="{73DDD5D7-37C7-5A59-5E84-84A7F2D68D5E}"/>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اعتبارات تصميم المحتوى</a:t>
            </a:r>
            <a:r>
              <a:rPr lang="en-US" sz="2400" b="1" dirty="0">
                <a:cs typeface="Bahij TheSansArabic Plain" panose="02040503050201020203" pitchFamily="18" charset="-78"/>
              </a:rPr>
              <a:t> </a:t>
            </a:r>
            <a:r>
              <a:rPr lang="ar-JO" sz="2400" b="1" dirty="0">
                <a:cs typeface="Bahij TheSansArabic Plain" panose="02040503050201020203" pitchFamily="18" charset="-78"/>
              </a:rPr>
              <a:t>للفئة العمرية أقل من 6 سنوات</a:t>
            </a:r>
            <a:endParaRPr lang="ar-JO" sz="2400" b="1" dirty="0">
              <a:solidFill>
                <a:srgbClr val="2FB264"/>
              </a:solidFill>
              <a:cs typeface="Bahij TheSansArabic Plain" panose="02040503050201020203" pitchFamily="18" charset="-78"/>
            </a:endParaRPr>
          </a:p>
        </p:txBody>
      </p:sp>
      <p:sp>
        <p:nvSpPr>
          <p:cNvPr id="5" name="Slide Number Placeholder 4">
            <a:extLst>
              <a:ext uri="{FF2B5EF4-FFF2-40B4-BE49-F238E27FC236}">
                <a16:creationId xmlns:a16="http://schemas.microsoft.com/office/drawing/2014/main" id="{1DD2E020-37FF-7CCE-7582-906A4D14A879}"/>
              </a:ext>
            </a:extLst>
          </p:cNvPr>
          <p:cNvSpPr>
            <a:spLocks noGrp="1"/>
          </p:cNvSpPr>
          <p:nvPr>
            <p:ph type="sldNum" sz="quarter" idx="12"/>
          </p:nvPr>
        </p:nvSpPr>
        <p:spPr/>
        <p:txBody>
          <a:bodyPr/>
          <a:lstStyle/>
          <a:p>
            <a:fld id="{5939B1FA-81F2-4940-9AF3-5EAFB5D6669B}" type="slidenum">
              <a:rPr lang="en-US" smtClean="0"/>
              <a:pPr/>
              <a:t>9</a:t>
            </a:fld>
            <a:endParaRPr lang="en-US"/>
          </a:p>
        </p:txBody>
      </p:sp>
      <p:sp>
        <p:nvSpPr>
          <p:cNvPr id="34" name="TextBox 33">
            <a:extLst>
              <a:ext uri="{FF2B5EF4-FFF2-40B4-BE49-F238E27FC236}">
                <a16:creationId xmlns:a16="http://schemas.microsoft.com/office/drawing/2014/main" id="{EB0A20D5-ED21-35F9-8130-AC0B4FADBF48}"/>
              </a:ext>
            </a:extLst>
          </p:cNvPr>
          <p:cNvSpPr txBox="1"/>
          <p:nvPr/>
        </p:nvSpPr>
        <p:spPr>
          <a:xfrm>
            <a:off x="630563" y="1430663"/>
            <a:ext cx="10523875" cy="1323439"/>
          </a:xfrm>
          <a:prstGeom prst="rect">
            <a:avLst/>
          </a:prstGeom>
          <a:noFill/>
        </p:spPr>
        <p:txBody>
          <a:bodyPr wrap="square">
            <a:spAutoFit/>
          </a:bodyPr>
          <a:lstStyle/>
          <a:p>
            <a:pPr algn="just" rtl="1"/>
            <a:r>
              <a:rPr lang="ar-SA" sz="1600" dirty="0"/>
              <a:t>تُعد الفئة العمرية دون السادسة مرحلة ما قبل المدرسة، </a:t>
            </a:r>
            <a:r>
              <a:rPr lang="ar-SA" sz="1600" b="1" dirty="0"/>
              <a:t>حيث يتعلم الطفل من خلال الملاحظة، والتقليد، واللعب</a:t>
            </a:r>
            <a:r>
              <a:rPr lang="ar-SA" sz="1600" dirty="0"/>
              <a:t>. تمتاز هذه المرحلة بقدرة محدودة على التركيز والفهم التحليلي، لكنها </a:t>
            </a:r>
            <a:r>
              <a:rPr lang="ar-SA" sz="1600" b="1" dirty="0"/>
              <a:t>غنية بالخيال والعاطفة، ويستجيب الطفل فيها للمؤثرات البصرية والصوتية أكثر من اللغة المجردة.</a:t>
            </a:r>
            <a:endParaRPr lang="en-US" sz="1600" b="1" dirty="0"/>
          </a:p>
          <a:p>
            <a:pPr algn="just" rtl="1"/>
            <a:endParaRPr lang="en-US" sz="1600" b="1" dirty="0"/>
          </a:p>
          <a:p>
            <a:pPr algn="just" rtl="1"/>
            <a:r>
              <a:rPr lang="ar-SA" sz="1600" dirty="0"/>
              <a:t>يميل الأطفال في هذا العمر إلى التفاعل مع الألوان، الحركات المتكررة، والأصوات المألوفة. لذلك يُنصح أن يُقدَّم لهم محتوى بسيط وسلس يعرض فكرة واحدة فقط في كل مشهد، مع </a:t>
            </a:r>
            <a:r>
              <a:rPr lang="ar-SA" sz="1600" b="1" dirty="0"/>
              <a:t>اعتماد أسلوب قصصي تفاعلي أو أغنية قصيرة تُكرَّر لتعزيز الفهم</a:t>
            </a:r>
            <a:r>
              <a:rPr lang="ar-SA" sz="1600" dirty="0"/>
              <a:t> وغرس السلوك المطلوب بطريقة ممتعة.</a:t>
            </a:r>
          </a:p>
        </p:txBody>
      </p:sp>
      <p:cxnSp>
        <p:nvCxnSpPr>
          <p:cNvPr id="6" name="Straight Connector 5">
            <a:extLst>
              <a:ext uri="{FF2B5EF4-FFF2-40B4-BE49-F238E27FC236}">
                <a16:creationId xmlns:a16="http://schemas.microsoft.com/office/drawing/2014/main" id="{7226E2D9-8FA1-4F9B-1198-9670D07B2A8F}"/>
              </a:ext>
            </a:extLst>
          </p:cNvPr>
          <p:cNvCxnSpPr>
            <a:cxnSpLocks/>
          </p:cNvCxnSpPr>
          <p:nvPr/>
        </p:nvCxnSpPr>
        <p:spPr>
          <a:xfrm>
            <a:off x="11167110" y="1475270"/>
            <a:ext cx="0" cy="450807"/>
          </a:xfrm>
          <a:prstGeom prst="line">
            <a:avLst/>
          </a:prstGeom>
          <a:ln w="57150">
            <a:solidFill>
              <a:srgbClr val="7C6938"/>
            </a:solidFill>
          </a:ln>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8B576569-91D8-9F89-AD04-DD46BC7F5FD1}"/>
              </a:ext>
            </a:extLst>
          </p:cNvPr>
          <p:cNvSpPr txBox="1"/>
          <p:nvPr/>
        </p:nvSpPr>
        <p:spPr>
          <a:xfrm>
            <a:off x="5060060" y="3208324"/>
            <a:ext cx="6094378" cy="369332"/>
          </a:xfrm>
          <a:prstGeom prst="rect">
            <a:avLst/>
          </a:prstGeom>
          <a:noFill/>
        </p:spPr>
        <p:txBody>
          <a:bodyPr wrap="square">
            <a:spAutoFit/>
          </a:bodyPr>
          <a:lstStyle/>
          <a:p>
            <a:pPr algn="r" rtl="1"/>
            <a:r>
              <a:rPr lang="ar-JO" b="1" dirty="0"/>
              <a:t>اهم العناصر الداعمة التي يجب مراعاتها</a:t>
            </a:r>
            <a:endParaRPr lang="en-US" b="1" dirty="0"/>
          </a:p>
        </p:txBody>
      </p:sp>
      <p:grpSp>
        <p:nvGrpSpPr>
          <p:cNvPr id="48" name="Group 47">
            <a:extLst>
              <a:ext uri="{FF2B5EF4-FFF2-40B4-BE49-F238E27FC236}">
                <a16:creationId xmlns:a16="http://schemas.microsoft.com/office/drawing/2014/main" id="{0EEE65DA-0926-F344-E0E5-197CBDFEDE00}"/>
              </a:ext>
            </a:extLst>
          </p:cNvPr>
          <p:cNvGrpSpPr/>
          <p:nvPr/>
        </p:nvGrpSpPr>
        <p:grpSpPr>
          <a:xfrm>
            <a:off x="1383033" y="3872228"/>
            <a:ext cx="9425935" cy="1726340"/>
            <a:chOff x="1142728" y="3872228"/>
            <a:chExt cx="9425935" cy="1726340"/>
          </a:xfrm>
        </p:grpSpPr>
        <p:grpSp>
          <p:nvGrpSpPr>
            <p:cNvPr id="18" name="Google Shape;214;p19">
              <a:extLst>
                <a:ext uri="{FF2B5EF4-FFF2-40B4-BE49-F238E27FC236}">
                  <a16:creationId xmlns:a16="http://schemas.microsoft.com/office/drawing/2014/main" id="{04A06261-400B-ACF1-F310-357244AA3892}"/>
                </a:ext>
              </a:extLst>
            </p:cNvPr>
            <p:cNvGrpSpPr/>
            <p:nvPr/>
          </p:nvGrpSpPr>
          <p:grpSpPr>
            <a:xfrm>
              <a:off x="8979588" y="3872228"/>
              <a:ext cx="1589075" cy="641396"/>
              <a:chOff x="826069" y="1203890"/>
              <a:chExt cx="2261395" cy="2224333"/>
            </a:xfrm>
            <a:solidFill>
              <a:srgbClr val="869037"/>
            </a:solidFill>
          </p:grpSpPr>
          <p:sp>
            <p:nvSpPr>
              <p:cNvPr id="19" name="Google Shape;215;p19">
                <a:extLst>
                  <a:ext uri="{FF2B5EF4-FFF2-40B4-BE49-F238E27FC236}">
                    <a16:creationId xmlns:a16="http://schemas.microsoft.com/office/drawing/2014/main" id="{27573691-AA32-D3A7-BD57-8D93643147D2}"/>
                  </a:ext>
                </a:extLst>
              </p:cNvPr>
              <p:cNvSpPr/>
              <p:nvPr/>
            </p:nvSpPr>
            <p:spPr>
              <a:xfrm>
                <a:off x="827442" y="1203890"/>
                <a:ext cx="2260022" cy="2224333"/>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Calibri" panose="020F0502020204030204"/>
                  <a:ea typeface="Roboto"/>
                  <a:cs typeface="Roboto"/>
                  <a:sym typeface="Roboto"/>
                </a:endParaRPr>
              </a:p>
            </p:txBody>
          </p:sp>
          <p:sp>
            <p:nvSpPr>
              <p:cNvPr id="20" name="Google Shape;216;p19">
                <a:extLst>
                  <a:ext uri="{FF2B5EF4-FFF2-40B4-BE49-F238E27FC236}">
                    <a16:creationId xmlns:a16="http://schemas.microsoft.com/office/drawing/2014/main" id="{BCD65F73-DBAB-CDD6-159E-FAF12FE3EA56}"/>
                  </a:ext>
                </a:extLst>
              </p:cNvPr>
              <p:cNvSpPr/>
              <p:nvPr/>
            </p:nvSpPr>
            <p:spPr>
              <a:xfrm>
                <a:off x="826069" y="1216482"/>
                <a:ext cx="2091605" cy="2182080"/>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rPr>
                  <a:t>الإيقاع</a:t>
                </a:r>
                <a:endParaRPr kumimoji="0"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endParaRPr>
              </a:p>
            </p:txBody>
          </p:sp>
        </p:grpSp>
        <p:grpSp>
          <p:nvGrpSpPr>
            <p:cNvPr id="21" name="Google Shape;214;p19">
              <a:extLst>
                <a:ext uri="{FF2B5EF4-FFF2-40B4-BE49-F238E27FC236}">
                  <a16:creationId xmlns:a16="http://schemas.microsoft.com/office/drawing/2014/main" id="{EA0A085F-2FE6-DAD2-5C5A-5420DC8D5D18}"/>
                </a:ext>
              </a:extLst>
            </p:cNvPr>
            <p:cNvGrpSpPr/>
            <p:nvPr/>
          </p:nvGrpSpPr>
          <p:grpSpPr>
            <a:xfrm>
              <a:off x="7020373" y="3872228"/>
              <a:ext cx="1589075" cy="641396"/>
              <a:chOff x="826069" y="1203890"/>
              <a:chExt cx="2261395" cy="2224333"/>
            </a:xfrm>
            <a:solidFill>
              <a:srgbClr val="695C6C"/>
            </a:solidFill>
          </p:grpSpPr>
          <p:sp>
            <p:nvSpPr>
              <p:cNvPr id="22" name="Google Shape;215;p19">
                <a:extLst>
                  <a:ext uri="{FF2B5EF4-FFF2-40B4-BE49-F238E27FC236}">
                    <a16:creationId xmlns:a16="http://schemas.microsoft.com/office/drawing/2014/main" id="{ED7F945A-A059-540C-E848-5EA00C30B06A}"/>
                  </a:ext>
                </a:extLst>
              </p:cNvPr>
              <p:cNvSpPr/>
              <p:nvPr/>
            </p:nvSpPr>
            <p:spPr>
              <a:xfrm>
                <a:off x="827442" y="1203890"/>
                <a:ext cx="2260022" cy="2224333"/>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Calibri" panose="020F0502020204030204"/>
                  <a:ea typeface="Roboto"/>
                  <a:cs typeface="Roboto"/>
                  <a:sym typeface="Roboto"/>
                </a:endParaRPr>
              </a:p>
            </p:txBody>
          </p:sp>
          <p:sp>
            <p:nvSpPr>
              <p:cNvPr id="23" name="Google Shape;216;p19">
                <a:extLst>
                  <a:ext uri="{FF2B5EF4-FFF2-40B4-BE49-F238E27FC236}">
                    <a16:creationId xmlns:a16="http://schemas.microsoft.com/office/drawing/2014/main" id="{71135765-1FFF-C740-66B9-8A7D3C3EF0F1}"/>
                  </a:ext>
                </a:extLst>
              </p:cNvPr>
              <p:cNvSpPr/>
              <p:nvPr/>
            </p:nvSpPr>
            <p:spPr>
              <a:xfrm>
                <a:off x="826069" y="1216482"/>
                <a:ext cx="2091605" cy="2182080"/>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rPr>
                  <a:t>الشخصيات</a:t>
                </a:r>
                <a:endParaRPr kumimoji="0"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endParaRPr>
              </a:p>
            </p:txBody>
          </p:sp>
        </p:grpSp>
        <p:grpSp>
          <p:nvGrpSpPr>
            <p:cNvPr id="27" name="Google Shape;214;p19">
              <a:extLst>
                <a:ext uri="{FF2B5EF4-FFF2-40B4-BE49-F238E27FC236}">
                  <a16:creationId xmlns:a16="http://schemas.microsoft.com/office/drawing/2014/main" id="{235E1E0A-FFFA-6D8A-3CCE-A18E039913C5}"/>
                </a:ext>
              </a:extLst>
            </p:cNvPr>
            <p:cNvGrpSpPr/>
            <p:nvPr/>
          </p:nvGrpSpPr>
          <p:grpSpPr>
            <a:xfrm>
              <a:off x="5061158" y="3872228"/>
              <a:ext cx="1589075" cy="641396"/>
              <a:chOff x="826069" y="1203890"/>
              <a:chExt cx="2261395" cy="2224333"/>
            </a:xfrm>
            <a:solidFill>
              <a:srgbClr val="869037"/>
            </a:solidFill>
          </p:grpSpPr>
          <p:sp>
            <p:nvSpPr>
              <p:cNvPr id="28" name="Google Shape;215;p19">
                <a:extLst>
                  <a:ext uri="{FF2B5EF4-FFF2-40B4-BE49-F238E27FC236}">
                    <a16:creationId xmlns:a16="http://schemas.microsoft.com/office/drawing/2014/main" id="{4638668A-25F0-7DA3-CDEE-A36F14FBD8F6}"/>
                  </a:ext>
                </a:extLst>
              </p:cNvPr>
              <p:cNvSpPr/>
              <p:nvPr/>
            </p:nvSpPr>
            <p:spPr>
              <a:xfrm>
                <a:off x="827442" y="1203890"/>
                <a:ext cx="2260022" cy="2224333"/>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Calibri" panose="020F0502020204030204"/>
                  <a:ea typeface="Roboto"/>
                  <a:cs typeface="Roboto"/>
                  <a:sym typeface="Roboto"/>
                </a:endParaRPr>
              </a:p>
            </p:txBody>
          </p:sp>
          <p:sp>
            <p:nvSpPr>
              <p:cNvPr id="30" name="Google Shape;216;p19">
                <a:extLst>
                  <a:ext uri="{FF2B5EF4-FFF2-40B4-BE49-F238E27FC236}">
                    <a16:creationId xmlns:a16="http://schemas.microsoft.com/office/drawing/2014/main" id="{9DA5BE1C-9AFC-517F-4612-13F61811A4E2}"/>
                  </a:ext>
                </a:extLst>
              </p:cNvPr>
              <p:cNvSpPr/>
              <p:nvPr/>
            </p:nvSpPr>
            <p:spPr>
              <a:xfrm>
                <a:off x="826069" y="1216482"/>
                <a:ext cx="2091605" cy="2182080"/>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rPr>
                  <a:t>السرد</a:t>
                </a:r>
                <a:endParaRPr kumimoji="0"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endParaRPr>
              </a:p>
            </p:txBody>
          </p:sp>
        </p:grpSp>
        <p:grpSp>
          <p:nvGrpSpPr>
            <p:cNvPr id="33" name="Google Shape;214;p19">
              <a:extLst>
                <a:ext uri="{FF2B5EF4-FFF2-40B4-BE49-F238E27FC236}">
                  <a16:creationId xmlns:a16="http://schemas.microsoft.com/office/drawing/2014/main" id="{700B0239-0CFF-B086-0887-49B920E06340}"/>
                </a:ext>
              </a:extLst>
            </p:cNvPr>
            <p:cNvGrpSpPr/>
            <p:nvPr/>
          </p:nvGrpSpPr>
          <p:grpSpPr>
            <a:xfrm>
              <a:off x="3101943" y="3872228"/>
              <a:ext cx="1589075" cy="641396"/>
              <a:chOff x="826069" y="1203890"/>
              <a:chExt cx="2261395" cy="2224333"/>
            </a:xfrm>
            <a:solidFill>
              <a:srgbClr val="695C6C"/>
            </a:solidFill>
          </p:grpSpPr>
          <p:sp>
            <p:nvSpPr>
              <p:cNvPr id="35" name="Google Shape;215;p19">
                <a:extLst>
                  <a:ext uri="{FF2B5EF4-FFF2-40B4-BE49-F238E27FC236}">
                    <a16:creationId xmlns:a16="http://schemas.microsoft.com/office/drawing/2014/main" id="{34A1A0E7-91EC-32BE-F785-BEA99089A8D7}"/>
                  </a:ext>
                </a:extLst>
              </p:cNvPr>
              <p:cNvSpPr/>
              <p:nvPr/>
            </p:nvSpPr>
            <p:spPr>
              <a:xfrm>
                <a:off x="827442" y="1203890"/>
                <a:ext cx="2260022" cy="2224333"/>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Calibri" panose="020F0502020204030204"/>
                  <a:ea typeface="Roboto"/>
                  <a:cs typeface="Roboto"/>
                  <a:sym typeface="Roboto"/>
                </a:endParaRPr>
              </a:p>
            </p:txBody>
          </p:sp>
          <p:sp>
            <p:nvSpPr>
              <p:cNvPr id="36" name="Google Shape;216;p19">
                <a:extLst>
                  <a:ext uri="{FF2B5EF4-FFF2-40B4-BE49-F238E27FC236}">
                    <a16:creationId xmlns:a16="http://schemas.microsoft.com/office/drawing/2014/main" id="{BD43C6B8-23E1-DB77-243A-26FD29A598C7}"/>
                  </a:ext>
                </a:extLst>
              </p:cNvPr>
              <p:cNvSpPr/>
              <p:nvPr/>
            </p:nvSpPr>
            <p:spPr>
              <a:xfrm>
                <a:off x="826069" y="1216482"/>
                <a:ext cx="2091605" cy="2182080"/>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rPr>
                  <a:t>البيئة</a:t>
                </a:r>
                <a:endParaRPr kumimoji="0"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endParaRPr>
              </a:p>
            </p:txBody>
          </p:sp>
        </p:grpSp>
        <p:grpSp>
          <p:nvGrpSpPr>
            <p:cNvPr id="37" name="Google Shape;214;p19">
              <a:extLst>
                <a:ext uri="{FF2B5EF4-FFF2-40B4-BE49-F238E27FC236}">
                  <a16:creationId xmlns:a16="http://schemas.microsoft.com/office/drawing/2014/main" id="{6DE25CBF-7E11-DDCD-6E5A-3ED29A1AE2B5}"/>
                </a:ext>
              </a:extLst>
            </p:cNvPr>
            <p:cNvGrpSpPr/>
            <p:nvPr/>
          </p:nvGrpSpPr>
          <p:grpSpPr>
            <a:xfrm>
              <a:off x="1142728" y="3872228"/>
              <a:ext cx="1589075" cy="641396"/>
              <a:chOff x="826069" y="1203890"/>
              <a:chExt cx="2261395" cy="2224333"/>
            </a:xfrm>
            <a:solidFill>
              <a:srgbClr val="869037"/>
            </a:solidFill>
          </p:grpSpPr>
          <p:sp>
            <p:nvSpPr>
              <p:cNvPr id="38" name="Google Shape;215;p19">
                <a:extLst>
                  <a:ext uri="{FF2B5EF4-FFF2-40B4-BE49-F238E27FC236}">
                    <a16:creationId xmlns:a16="http://schemas.microsoft.com/office/drawing/2014/main" id="{EFBBA312-F11E-2B73-B736-CACC484638CF}"/>
                  </a:ext>
                </a:extLst>
              </p:cNvPr>
              <p:cNvSpPr/>
              <p:nvPr/>
            </p:nvSpPr>
            <p:spPr>
              <a:xfrm>
                <a:off x="827442" y="1203890"/>
                <a:ext cx="2260022" cy="2224333"/>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1200" cap="none" spc="0" normalizeH="0" baseline="0" noProof="0">
                  <a:ln>
                    <a:noFill/>
                  </a:ln>
                  <a:solidFill>
                    <a:prstClr val="white"/>
                  </a:solidFill>
                  <a:effectLst/>
                  <a:uLnTx/>
                  <a:uFillTx/>
                  <a:latin typeface="Calibri" panose="020F0502020204030204"/>
                  <a:ea typeface="Roboto"/>
                  <a:cs typeface="Roboto"/>
                  <a:sym typeface="Roboto"/>
                </a:endParaRPr>
              </a:p>
            </p:txBody>
          </p:sp>
          <p:sp>
            <p:nvSpPr>
              <p:cNvPr id="39" name="Google Shape;216;p19">
                <a:extLst>
                  <a:ext uri="{FF2B5EF4-FFF2-40B4-BE49-F238E27FC236}">
                    <a16:creationId xmlns:a16="http://schemas.microsoft.com/office/drawing/2014/main" id="{5E80CFFB-FA5D-E1E9-B0A9-3B169521E307}"/>
                  </a:ext>
                </a:extLst>
              </p:cNvPr>
              <p:cNvSpPr/>
              <p:nvPr/>
            </p:nvSpPr>
            <p:spPr>
              <a:xfrm>
                <a:off x="826069" y="1216482"/>
                <a:ext cx="2091605" cy="2182080"/>
              </a:xfrm>
              <a:prstGeom prst="flowChartManualInput">
                <a:avLst/>
              </a:prstGeom>
              <a:grp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1" eaLnBrk="1" fontAlgn="auto" latinLnBrk="0" hangingPunct="1">
                  <a:lnSpc>
                    <a:spcPct val="100000"/>
                  </a:lnSpc>
                  <a:spcBef>
                    <a:spcPts val="0"/>
                  </a:spcBef>
                  <a:spcAft>
                    <a:spcPts val="0"/>
                  </a:spcAft>
                  <a:buClr>
                    <a:srgbClr val="000000"/>
                  </a:buClr>
                  <a:buSzTx/>
                  <a:buFont typeface="Arial"/>
                  <a:buNone/>
                  <a:tabLst/>
                  <a:defRPr/>
                </a:pPr>
                <a:r>
                  <a:rPr kumimoji="0" lang="ar-SA"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rPr>
                  <a:t>التكرار البنّاء</a:t>
                </a:r>
                <a:endParaRPr kumimoji="0" sz="2000" b="1" i="0" u="none" strike="noStrike" kern="1200" cap="none" spc="0" normalizeH="0" baseline="0" noProof="0" dirty="0">
                  <a:ln>
                    <a:noFill/>
                  </a:ln>
                  <a:solidFill>
                    <a:prstClr val="white"/>
                  </a:solidFill>
                  <a:effectLst/>
                  <a:uLnTx/>
                  <a:uFillTx/>
                  <a:latin typeface="Sakkal Majalla" panose="02000000000000000000" pitchFamily="2" charset="-78"/>
                  <a:ea typeface="Roboto"/>
                  <a:cs typeface="Sakkal Majalla" panose="02000000000000000000" pitchFamily="2" charset="-78"/>
                  <a:sym typeface="Roboto"/>
                </a:endParaRPr>
              </a:p>
            </p:txBody>
          </p:sp>
        </p:grpSp>
        <p:sp>
          <p:nvSpPr>
            <p:cNvPr id="41" name="TextBox 40">
              <a:extLst>
                <a:ext uri="{FF2B5EF4-FFF2-40B4-BE49-F238E27FC236}">
                  <a16:creationId xmlns:a16="http://schemas.microsoft.com/office/drawing/2014/main" id="{42E48F67-E1E1-351D-5F65-3BAA97BB2707}"/>
                </a:ext>
              </a:extLst>
            </p:cNvPr>
            <p:cNvSpPr txBox="1"/>
            <p:nvPr/>
          </p:nvSpPr>
          <p:spPr>
            <a:xfrm>
              <a:off x="8979588" y="4644461"/>
              <a:ext cx="1588110" cy="954107"/>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يُفضّل أن يكون بطيئًا ومتناسقًا مع قدرات التركيز المحدودة، دون انتقالات سريعة أو لقطات معقدة</a:t>
              </a:r>
              <a:endParaRPr kumimoji="0" lang="en-US"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endParaRPr>
            </a:p>
          </p:txBody>
        </p:sp>
        <p:sp>
          <p:nvSpPr>
            <p:cNvPr id="42" name="TextBox 41">
              <a:extLst>
                <a:ext uri="{FF2B5EF4-FFF2-40B4-BE49-F238E27FC236}">
                  <a16:creationId xmlns:a16="http://schemas.microsoft.com/office/drawing/2014/main" id="{7EA25746-435E-707F-90BF-B28406224C39}"/>
                </a:ext>
              </a:extLst>
            </p:cNvPr>
            <p:cNvSpPr txBox="1"/>
            <p:nvPr/>
          </p:nvSpPr>
          <p:spPr>
            <a:xfrm>
              <a:off x="7020373" y="4644461"/>
              <a:ext cx="1588110" cy="954107"/>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شخصيات بسيطة ذات ملامح واضحة وتعبيرات مبالغ فيها (فرح، دهشة، تعجب) لتسهيل الفهم العاطف</a:t>
              </a:r>
              <a:r>
                <a:rPr kumimoji="0" lang="ar-JO"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ي</a:t>
              </a:r>
              <a:endParaRPr kumimoji="0" lang="en-US"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endParaRPr>
            </a:p>
          </p:txBody>
        </p:sp>
        <p:sp>
          <p:nvSpPr>
            <p:cNvPr id="43" name="TextBox 42">
              <a:extLst>
                <a:ext uri="{FF2B5EF4-FFF2-40B4-BE49-F238E27FC236}">
                  <a16:creationId xmlns:a16="http://schemas.microsoft.com/office/drawing/2014/main" id="{345735C0-B3A2-66DD-B6AC-511C706FCC81}"/>
                </a:ext>
              </a:extLst>
            </p:cNvPr>
            <p:cNvSpPr txBox="1"/>
            <p:nvPr/>
          </p:nvSpPr>
          <p:spPr>
            <a:xfrm>
              <a:off x="5061158" y="4644461"/>
              <a:ext cx="1588110" cy="738664"/>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يُستحسن وجود راوي صوتي دافئ يربط بين المشاهد ويقدّم الرسالة بلغة محبّبة</a:t>
              </a:r>
              <a:endParaRPr kumimoji="0" lang="en-US"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endParaRPr>
            </a:p>
          </p:txBody>
        </p:sp>
        <p:sp>
          <p:nvSpPr>
            <p:cNvPr id="44" name="TextBox 43">
              <a:extLst>
                <a:ext uri="{FF2B5EF4-FFF2-40B4-BE49-F238E27FC236}">
                  <a16:creationId xmlns:a16="http://schemas.microsoft.com/office/drawing/2014/main" id="{D2ABCF38-FB83-2E52-9112-38ECD20A4AF8}"/>
                </a:ext>
              </a:extLst>
            </p:cNvPr>
            <p:cNvSpPr txBox="1"/>
            <p:nvPr/>
          </p:nvSpPr>
          <p:spPr>
            <a:xfrm>
              <a:off x="3101943" y="4644461"/>
              <a:ext cx="1588110" cy="954107"/>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مشاهد قريبة من عالم الطفل اليومي (المنزل، الروضة، الحديقة) لتعزيز الارتباط بالرسالة</a:t>
              </a:r>
              <a:endParaRPr kumimoji="0" lang="en-US"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endParaRPr>
            </a:p>
          </p:txBody>
        </p:sp>
        <p:sp>
          <p:nvSpPr>
            <p:cNvPr id="45" name="TextBox 44">
              <a:extLst>
                <a:ext uri="{FF2B5EF4-FFF2-40B4-BE49-F238E27FC236}">
                  <a16:creationId xmlns:a16="http://schemas.microsoft.com/office/drawing/2014/main" id="{CCB88C3D-D7AF-31DB-E687-8F80CB0D03FB}"/>
                </a:ext>
              </a:extLst>
            </p:cNvPr>
            <p:cNvSpPr txBox="1"/>
            <p:nvPr/>
          </p:nvSpPr>
          <p:spPr>
            <a:xfrm>
              <a:off x="1142728" y="4644461"/>
              <a:ext cx="1588110" cy="738664"/>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إعادة الفكرة أو الحركة الأساسية </a:t>
              </a:r>
              <a:r>
                <a:rPr kumimoji="0" lang="ar-JO"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على طول المقطع </a:t>
              </a:r>
              <a:r>
                <a:rPr kumimoji="0" lang="ar-SA"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rPr>
                <a:t>لترسيخ السلوك المستهدف</a:t>
              </a:r>
              <a:endParaRPr kumimoji="0" lang="en-US" sz="1400" b="0" i="0" u="none" strike="noStrike" kern="1200" cap="none" spc="0" normalizeH="0" baseline="0" noProof="1">
                <a:ln>
                  <a:noFill/>
                </a:ln>
                <a:solidFill>
                  <a:srgbClr val="000000">
                    <a:lumMod val="95000"/>
                    <a:lumOff val="5000"/>
                  </a:srgbClr>
                </a:solidFill>
                <a:effectLst/>
                <a:uLnTx/>
                <a:uFillTx/>
                <a:latin typeface="Sakkal Majalla" panose="02000000000000000000" pitchFamily="2" charset="-78"/>
                <a:ea typeface="+mn-ea"/>
                <a:cs typeface="Sakkal Majalla" panose="02000000000000000000" pitchFamily="2" charset="-78"/>
              </a:endParaRPr>
            </a:p>
          </p:txBody>
        </p:sp>
      </p:grpSp>
      <p:sp>
        <p:nvSpPr>
          <p:cNvPr id="47" name="TextBox 46">
            <a:extLst>
              <a:ext uri="{FF2B5EF4-FFF2-40B4-BE49-F238E27FC236}">
                <a16:creationId xmlns:a16="http://schemas.microsoft.com/office/drawing/2014/main" id="{7FDE3CB8-B2E9-DCC3-1D0F-6B5C4A36CED6}"/>
              </a:ext>
            </a:extLst>
          </p:cNvPr>
          <p:cNvSpPr txBox="1"/>
          <p:nvPr/>
        </p:nvSpPr>
        <p:spPr>
          <a:xfrm>
            <a:off x="1517847" y="5956900"/>
            <a:ext cx="9036996" cy="307777"/>
          </a:xfrm>
          <a:prstGeom prst="rect">
            <a:avLst/>
          </a:prstGeom>
          <a:noFill/>
        </p:spPr>
        <p:txBody>
          <a:bodyPr wrap="square">
            <a:spAutoFit/>
          </a:bodyPr>
          <a:lstStyle/>
          <a:p>
            <a:pPr algn="ctr"/>
            <a:r>
              <a:rPr lang="ar-JO" sz="1400" b="1" dirty="0"/>
              <a:t>مدة المقطع يجب ان </a:t>
            </a:r>
            <a:r>
              <a:rPr lang="ar-JO" sz="1400" dirty="0"/>
              <a:t>لا تتجاوز دقيقة واحدة، مع بداية لافتة بصريًا (صوت أو حركة) للحفاظ على انتباه الطفل</a:t>
            </a:r>
            <a:endParaRPr lang="en-US" sz="1400" dirty="0"/>
          </a:p>
        </p:txBody>
      </p:sp>
    </p:spTree>
    <p:extLst>
      <p:ext uri="{BB962C8B-B14F-4D97-AF65-F5344CB8AC3E}">
        <p14:creationId xmlns:p14="http://schemas.microsoft.com/office/powerpoint/2010/main" val="1521237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D88868-79B2-2C52-022A-B618C5070467}"/>
            </a:ext>
          </a:extLst>
        </p:cNvPr>
        <p:cNvGrpSpPr/>
        <p:nvPr/>
      </p:nvGrpSpPr>
      <p:grpSpPr>
        <a:xfrm>
          <a:off x="0" y="0"/>
          <a:ext cx="0" cy="0"/>
          <a:chOff x="0" y="0"/>
          <a:chExt cx="0" cy="0"/>
        </a:xfrm>
      </p:grpSpPr>
      <p:sp>
        <p:nvSpPr>
          <p:cNvPr id="82" name="مستطيل 81">
            <a:extLst>
              <a:ext uri="{FF2B5EF4-FFF2-40B4-BE49-F238E27FC236}">
                <a16:creationId xmlns:a16="http://schemas.microsoft.com/office/drawing/2014/main" id="{FA9C5178-32BB-A4F4-8A0A-4D20D6CB1811}"/>
              </a:ext>
            </a:extLst>
          </p:cNvPr>
          <p:cNvSpPr/>
          <p:nvPr/>
        </p:nvSpPr>
        <p:spPr>
          <a:xfrm>
            <a:off x="2488789" y="2446542"/>
            <a:ext cx="7137400" cy="241662"/>
          </a:xfrm>
          <a:prstGeom prst="rect">
            <a:avLst/>
          </a:prstGeom>
          <a:gradFill flip="none" rotWithShape="1">
            <a:gsLst>
              <a:gs pos="0">
                <a:srgbClr val="544457"/>
              </a:gs>
              <a:gs pos="49000">
                <a:srgbClr val="837244"/>
              </a:gs>
              <a:gs pos="100000">
                <a:srgbClr val="848F34"/>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2" name="Group 1">
            <a:extLst>
              <a:ext uri="{FF2B5EF4-FFF2-40B4-BE49-F238E27FC236}">
                <a16:creationId xmlns:a16="http://schemas.microsoft.com/office/drawing/2014/main" id="{49BB9AB3-969F-00B5-9198-0831024F5D3B}"/>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1AC3CA64-ADF2-7C39-FD29-233D77E2D907}"/>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6CA328E-8F7A-EECA-D139-824F36F32455}"/>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30" name="Title 1">
            <a:extLst>
              <a:ext uri="{FF2B5EF4-FFF2-40B4-BE49-F238E27FC236}">
                <a16:creationId xmlns:a16="http://schemas.microsoft.com/office/drawing/2014/main" id="{33954409-218C-C1FC-F342-C31196AA512D}"/>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المعايير</a:t>
            </a:r>
            <a:r>
              <a:rPr lang="ar-JO" sz="2400" b="1" dirty="0">
                <a:cs typeface="Bahij TheSansArabic Plain" panose="02040503050201020203" pitchFamily="18" charset="-78"/>
              </a:rPr>
              <a:t> </a:t>
            </a:r>
            <a:r>
              <a:rPr lang="ar-SA" sz="2400" b="1" dirty="0">
                <a:cs typeface="Bahij TheSansArabic Plain" panose="02040503050201020203" pitchFamily="18" charset="-78"/>
              </a:rPr>
              <a:t>العلمية للفئة </a:t>
            </a:r>
            <a:r>
              <a:rPr lang="ar-JO" sz="2400" b="1" dirty="0">
                <a:cs typeface="Bahij TheSansArabic Plain" panose="02040503050201020203" pitchFamily="18" charset="-78"/>
              </a:rPr>
              <a:t>أقل من 6 سنوات</a:t>
            </a:r>
            <a:endParaRPr lang="ar-JO" sz="2400" b="1" dirty="0">
              <a:solidFill>
                <a:srgbClr val="00B050"/>
              </a:solidFill>
              <a:cs typeface="Bahij TheSansArabic Plain" panose="02040503050201020203" pitchFamily="18" charset="-78"/>
            </a:endParaRPr>
          </a:p>
        </p:txBody>
      </p:sp>
      <p:sp>
        <p:nvSpPr>
          <p:cNvPr id="12" name="Slide Number Placeholder 11">
            <a:extLst>
              <a:ext uri="{FF2B5EF4-FFF2-40B4-BE49-F238E27FC236}">
                <a16:creationId xmlns:a16="http://schemas.microsoft.com/office/drawing/2014/main" id="{56E63792-3437-1B6D-A4CC-6BBE72834E27}"/>
              </a:ext>
            </a:extLst>
          </p:cNvPr>
          <p:cNvSpPr>
            <a:spLocks noGrp="1"/>
          </p:cNvSpPr>
          <p:nvPr>
            <p:ph type="sldNum" sz="quarter" idx="12"/>
          </p:nvPr>
        </p:nvSpPr>
        <p:spPr/>
        <p:txBody>
          <a:bodyPr/>
          <a:lstStyle/>
          <a:p>
            <a:fld id="{5939B1FA-81F2-4940-9AF3-5EAFB5D6669B}" type="slidenum">
              <a:rPr lang="en-US" smtClean="0"/>
              <a:pPr/>
              <a:t>10</a:t>
            </a:fld>
            <a:endParaRPr lang="en-US"/>
          </a:p>
        </p:txBody>
      </p:sp>
      <p:grpSp>
        <p:nvGrpSpPr>
          <p:cNvPr id="6" name="Group 30">
            <a:extLst>
              <a:ext uri="{FF2B5EF4-FFF2-40B4-BE49-F238E27FC236}">
                <a16:creationId xmlns:a16="http://schemas.microsoft.com/office/drawing/2014/main" id="{57380F3E-31F2-0F60-4424-3D24AA9FADDD}"/>
              </a:ext>
            </a:extLst>
          </p:cNvPr>
          <p:cNvGrpSpPr/>
          <p:nvPr/>
        </p:nvGrpSpPr>
        <p:grpSpPr>
          <a:xfrm>
            <a:off x="1491851" y="1397200"/>
            <a:ext cx="2259604" cy="2270298"/>
            <a:chOff x="0" y="0"/>
            <a:chExt cx="812800" cy="812800"/>
          </a:xfrm>
        </p:grpSpPr>
        <p:sp>
          <p:nvSpPr>
            <p:cNvPr id="8" name="Freeform 31">
              <a:extLst>
                <a:ext uri="{FF2B5EF4-FFF2-40B4-BE49-F238E27FC236}">
                  <a16:creationId xmlns:a16="http://schemas.microsoft.com/office/drawing/2014/main" id="{D56B5799-F1CF-61DF-7B63-109E1C02BF1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8F34"/>
            </a:solidFill>
          </p:spPr>
          <p:txBody>
            <a:bodyPr/>
            <a:lstStyle/>
            <a:p>
              <a:endParaRPr lang="en-US"/>
            </a:p>
          </p:txBody>
        </p:sp>
        <p:sp>
          <p:nvSpPr>
            <p:cNvPr id="9" name="TextBox 32">
              <a:extLst>
                <a:ext uri="{FF2B5EF4-FFF2-40B4-BE49-F238E27FC236}">
                  <a16:creationId xmlns:a16="http://schemas.microsoft.com/office/drawing/2014/main" id="{B7332285-56A4-98C8-4F97-F9A3394EAA4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33">
            <a:extLst>
              <a:ext uri="{FF2B5EF4-FFF2-40B4-BE49-F238E27FC236}">
                <a16:creationId xmlns:a16="http://schemas.microsoft.com/office/drawing/2014/main" id="{7BAB0E6D-CFE9-1829-9503-5C53AC63439A}"/>
              </a:ext>
            </a:extLst>
          </p:cNvPr>
          <p:cNvGrpSpPr/>
          <p:nvPr/>
        </p:nvGrpSpPr>
        <p:grpSpPr>
          <a:xfrm>
            <a:off x="4915894" y="1397200"/>
            <a:ext cx="2259604" cy="2270298"/>
            <a:chOff x="0" y="0"/>
            <a:chExt cx="812800" cy="812800"/>
          </a:xfrm>
        </p:grpSpPr>
        <p:sp>
          <p:nvSpPr>
            <p:cNvPr id="18" name="Freeform 34">
              <a:extLst>
                <a:ext uri="{FF2B5EF4-FFF2-40B4-BE49-F238E27FC236}">
                  <a16:creationId xmlns:a16="http://schemas.microsoft.com/office/drawing/2014/main" id="{1D1118BF-A883-8D5D-CF38-7B260AC8A09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37244"/>
            </a:solidFill>
          </p:spPr>
          <p:txBody>
            <a:bodyPr/>
            <a:lstStyle/>
            <a:p>
              <a:endParaRPr lang="en-US"/>
            </a:p>
          </p:txBody>
        </p:sp>
        <p:sp>
          <p:nvSpPr>
            <p:cNvPr id="21" name="TextBox 35">
              <a:extLst>
                <a:ext uri="{FF2B5EF4-FFF2-40B4-BE49-F238E27FC236}">
                  <a16:creationId xmlns:a16="http://schemas.microsoft.com/office/drawing/2014/main" id="{075CCCE9-6E01-1D1C-D4E6-01915656D166}"/>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36">
            <a:extLst>
              <a:ext uri="{FF2B5EF4-FFF2-40B4-BE49-F238E27FC236}">
                <a16:creationId xmlns:a16="http://schemas.microsoft.com/office/drawing/2014/main" id="{7234A7B8-6928-2FAB-CFD3-C8C94658088C}"/>
              </a:ext>
            </a:extLst>
          </p:cNvPr>
          <p:cNvGrpSpPr/>
          <p:nvPr/>
        </p:nvGrpSpPr>
        <p:grpSpPr>
          <a:xfrm>
            <a:off x="8339936" y="1397200"/>
            <a:ext cx="2259604" cy="2270298"/>
            <a:chOff x="0" y="0"/>
            <a:chExt cx="812800" cy="812800"/>
          </a:xfrm>
        </p:grpSpPr>
        <p:sp>
          <p:nvSpPr>
            <p:cNvPr id="23" name="Freeform 37">
              <a:extLst>
                <a:ext uri="{FF2B5EF4-FFF2-40B4-BE49-F238E27FC236}">
                  <a16:creationId xmlns:a16="http://schemas.microsoft.com/office/drawing/2014/main" id="{45810ADF-F189-D843-43FD-5C6B0005B0E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4457"/>
            </a:solidFill>
          </p:spPr>
          <p:txBody>
            <a:bodyPr/>
            <a:lstStyle/>
            <a:p>
              <a:endParaRPr lang="en-US"/>
            </a:p>
          </p:txBody>
        </p:sp>
        <p:sp>
          <p:nvSpPr>
            <p:cNvPr id="24" name="TextBox 38">
              <a:extLst>
                <a:ext uri="{FF2B5EF4-FFF2-40B4-BE49-F238E27FC236}">
                  <a16:creationId xmlns:a16="http://schemas.microsoft.com/office/drawing/2014/main" id="{39F9055B-F4B5-318A-AB70-49BE87CEFE20}"/>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مربع نص 25">
            <a:extLst>
              <a:ext uri="{FF2B5EF4-FFF2-40B4-BE49-F238E27FC236}">
                <a16:creationId xmlns:a16="http://schemas.microsoft.com/office/drawing/2014/main" id="{C77FE2E7-E2B5-6C21-4A62-95F9DC826118}"/>
              </a:ext>
            </a:extLst>
          </p:cNvPr>
          <p:cNvSpPr txBox="1"/>
          <p:nvPr/>
        </p:nvSpPr>
        <p:spPr>
          <a:xfrm>
            <a:off x="6421738" y="2376585"/>
            <a:ext cx="6096000" cy="369332"/>
          </a:xfrm>
          <a:prstGeom prst="rect">
            <a:avLst/>
          </a:prstGeom>
          <a:noFill/>
        </p:spPr>
        <p:txBody>
          <a:bodyPr wrap="square">
            <a:spAutoFit/>
          </a:bodyPr>
          <a:lstStyle/>
          <a:p>
            <a:pPr algn="ctr"/>
            <a:r>
              <a:rPr lang="ar-SA" dirty="0">
                <a:solidFill>
                  <a:schemeClr val="bg1"/>
                </a:solidFill>
              </a:rPr>
              <a:t>المعايير التربوية والنفسية</a:t>
            </a:r>
            <a:endParaRPr lang="en-US" dirty="0">
              <a:solidFill>
                <a:schemeClr val="bg1"/>
              </a:solidFill>
            </a:endParaRPr>
          </a:p>
        </p:txBody>
      </p:sp>
      <p:sp>
        <p:nvSpPr>
          <p:cNvPr id="28" name="مربع نص 27">
            <a:extLst>
              <a:ext uri="{FF2B5EF4-FFF2-40B4-BE49-F238E27FC236}">
                <a16:creationId xmlns:a16="http://schemas.microsoft.com/office/drawing/2014/main" id="{37A01347-4810-68EE-FD2F-34050AC78DCB}"/>
              </a:ext>
            </a:extLst>
          </p:cNvPr>
          <p:cNvSpPr txBox="1"/>
          <p:nvPr/>
        </p:nvSpPr>
        <p:spPr>
          <a:xfrm>
            <a:off x="2653620" y="2376585"/>
            <a:ext cx="6750050" cy="369332"/>
          </a:xfrm>
          <a:prstGeom prst="rect">
            <a:avLst/>
          </a:prstGeom>
          <a:noFill/>
        </p:spPr>
        <p:txBody>
          <a:bodyPr wrap="square">
            <a:spAutoFit/>
          </a:bodyPr>
          <a:lstStyle/>
          <a:p>
            <a:pPr algn="ctr"/>
            <a:r>
              <a:rPr lang="ar-JO" dirty="0">
                <a:solidFill>
                  <a:schemeClr val="bg1"/>
                </a:solidFill>
              </a:rPr>
              <a:t>المعايير الفنية والبصرية</a:t>
            </a:r>
            <a:endParaRPr lang="en-US" dirty="0">
              <a:solidFill>
                <a:schemeClr val="bg1"/>
              </a:solidFill>
            </a:endParaRPr>
          </a:p>
        </p:txBody>
      </p:sp>
      <p:sp>
        <p:nvSpPr>
          <p:cNvPr id="31" name="مربع نص 30">
            <a:extLst>
              <a:ext uri="{FF2B5EF4-FFF2-40B4-BE49-F238E27FC236}">
                <a16:creationId xmlns:a16="http://schemas.microsoft.com/office/drawing/2014/main" id="{C45BC459-6D43-9879-128A-42F53DD8D057}"/>
              </a:ext>
            </a:extLst>
          </p:cNvPr>
          <p:cNvSpPr txBox="1"/>
          <p:nvPr/>
        </p:nvSpPr>
        <p:spPr>
          <a:xfrm>
            <a:off x="-798480" y="2376585"/>
            <a:ext cx="6750050" cy="369332"/>
          </a:xfrm>
          <a:prstGeom prst="rect">
            <a:avLst/>
          </a:prstGeom>
          <a:noFill/>
        </p:spPr>
        <p:txBody>
          <a:bodyPr wrap="square">
            <a:spAutoFit/>
          </a:bodyPr>
          <a:lstStyle/>
          <a:p>
            <a:pPr algn="ctr"/>
            <a:r>
              <a:rPr lang="ar-JO" dirty="0">
                <a:solidFill>
                  <a:schemeClr val="bg1"/>
                </a:solidFill>
              </a:rPr>
              <a:t>المعايير اللغوية</a:t>
            </a:r>
            <a:endParaRPr lang="en-US" dirty="0">
              <a:solidFill>
                <a:schemeClr val="bg1"/>
              </a:solidFill>
            </a:endParaRPr>
          </a:p>
        </p:txBody>
      </p:sp>
      <p:grpSp>
        <p:nvGrpSpPr>
          <p:cNvPr id="41" name="مجموعة 40">
            <a:extLst>
              <a:ext uri="{FF2B5EF4-FFF2-40B4-BE49-F238E27FC236}">
                <a16:creationId xmlns:a16="http://schemas.microsoft.com/office/drawing/2014/main" id="{2ACE61E7-5928-8253-5B3B-1D3C4FA060F1}"/>
              </a:ext>
            </a:extLst>
          </p:cNvPr>
          <p:cNvGrpSpPr/>
          <p:nvPr/>
        </p:nvGrpSpPr>
        <p:grpSpPr>
          <a:xfrm>
            <a:off x="9798462" y="3357510"/>
            <a:ext cx="925914" cy="2625493"/>
            <a:chOff x="10781323" y="3319256"/>
            <a:chExt cx="925914" cy="2625493"/>
          </a:xfrm>
        </p:grpSpPr>
        <p:grpSp>
          <p:nvGrpSpPr>
            <p:cNvPr id="37" name="مجموعة 36">
              <a:extLst>
                <a:ext uri="{FF2B5EF4-FFF2-40B4-BE49-F238E27FC236}">
                  <a16:creationId xmlns:a16="http://schemas.microsoft.com/office/drawing/2014/main" id="{B5185E61-E07A-3B62-53AB-DB0784FB5E61}"/>
                </a:ext>
              </a:extLst>
            </p:cNvPr>
            <p:cNvGrpSpPr/>
            <p:nvPr/>
          </p:nvGrpSpPr>
          <p:grpSpPr>
            <a:xfrm>
              <a:off x="10781323" y="3319256"/>
              <a:ext cx="925914" cy="2542013"/>
              <a:chOff x="10781323" y="3319256"/>
              <a:chExt cx="925914" cy="2542013"/>
            </a:xfrm>
          </p:grpSpPr>
          <p:sp>
            <p:nvSpPr>
              <p:cNvPr id="34" name="قوس 33">
                <a:extLst>
                  <a:ext uri="{FF2B5EF4-FFF2-40B4-BE49-F238E27FC236}">
                    <a16:creationId xmlns:a16="http://schemas.microsoft.com/office/drawing/2014/main" id="{13A6A8E3-B1C3-ECD6-4820-4B44DC96B598}"/>
                  </a:ext>
                </a:extLst>
              </p:cNvPr>
              <p:cNvSpPr/>
              <p:nvPr/>
            </p:nvSpPr>
            <p:spPr>
              <a:xfrm rot="6456582">
                <a:off x="10794297" y="4159766"/>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قوس 34">
                <a:extLst>
                  <a:ext uri="{FF2B5EF4-FFF2-40B4-BE49-F238E27FC236}">
                    <a16:creationId xmlns:a16="http://schemas.microsoft.com/office/drawing/2014/main" id="{4D0E008E-6FE8-2CFC-2E44-0827DC81A662}"/>
                  </a:ext>
                </a:extLst>
              </p:cNvPr>
              <p:cNvSpPr/>
              <p:nvPr/>
            </p:nvSpPr>
            <p:spPr>
              <a:xfrm rot="6456582">
                <a:off x="10777535" y="3323044"/>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قوس 35">
                <a:extLst>
                  <a:ext uri="{FF2B5EF4-FFF2-40B4-BE49-F238E27FC236}">
                    <a16:creationId xmlns:a16="http://schemas.microsoft.com/office/drawing/2014/main" id="{2C3F800A-A319-D047-1BD3-FEF37D2548B6}"/>
                  </a:ext>
                </a:extLst>
              </p:cNvPr>
              <p:cNvSpPr/>
              <p:nvPr/>
            </p:nvSpPr>
            <p:spPr>
              <a:xfrm rot="6456582">
                <a:off x="10856748" y="5010779"/>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38" name="شكل بيضاوي 37">
              <a:extLst>
                <a:ext uri="{FF2B5EF4-FFF2-40B4-BE49-F238E27FC236}">
                  <a16:creationId xmlns:a16="http://schemas.microsoft.com/office/drawing/2014/main" id="{5DB957F3-37A0-50F7-D442-7E7297BCB5F9}"/>
                </a:ext>
              </a:extLst>
            </p:cNvPr>
            <p:cNvSpPr/>
            <p:nvPr/>
          </p:nvSpPr>
          <p:spPr>
            <a:xfrm>
              <a:off x="11156032" y="4047916"/>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39" name="شكل بيضاوي 38">
              <a:extLst>
                <a:ext uri="{FF2B5EF4-FFF2-40B4-BE49-F238E27FC236}">
                  <a16:creationId xmlns:a16="http://schemas.microsoft.com/office/drawing/2014/main" id="{0C353345-1025-3C99-819E-F700BB215EF1}"/>
                </a:ext>
              </a:extLst>
            </p:cNvPr>
            <p:cNvSpPr/>
            <p:nvPr/>
          </p:nvSpPr>
          <p:spPr>
            <a:xfrm>
              <a:off x="11164045" y="4860057"/>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40" name="شكل بيضاوي 39">
              <a:extLst>
                <a:ext uri="{FF2B5EF4-FFF2-40B4-BE49-F238E27FC236}">
                  <a16:creationId xmlns:a16="http://schemas.microsoft.com/office/drawing/2014/main" id="{5BD7FF2F-17FA-B9F4-929C-B90BA7130DCD}"/>
                </a:ext>
              </a:extLst>
            </p:cNvPr>
            <p:cNvSpPr/>
            <p:nvPr/>
          </p:nvSpPr>
          <p:spPr>
            <a:xfrm>
              <a:off x="11177968" y="5711070"/>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43" name="مربع نص 42">
            <a:extLst>
              <a:ext uri="{FF2B5EF4-FFF2-40B4-BE49-F238E27FC236}">
                <a16:creationId xmlns:a16="http://schemas.microsoft.com/office/drawing/2014/main" id="{D75D1E8D-0AFF-270D-7352-0385DE3430C4}"/>
              </a:ext>
            </a:extLst>
          </p:cNvPr>
          <p:cNvSpPr txBox="1"/>
          <p:nvPr/>
        </p:nvSpPr>
        <p:spPr>
          <a:xfrm>
            <a:off x="7351270" y="3886273"/>
            <a:ext cx="2805140" cy="461665"/>
          </a:xfrm>
          <a:prstGeom prst="rect">
            <a:avLst/>
          </a:prstGeom>
          <a:noFill/>
        </p:spPr>
        <p:txBody>
          <a:bodyPr wrap="square">
            <a:spAutoFit/>
          </a:bodyPr>
          <a:lstStyle/>
          <a:p>
            <a:pPr algn="r" rtl="1"/>
            <a:r>
              <a:rPr lang="ar-JO" sz="1200" b="1" dirty="0"/>
              <a:t>محتوى بسيط وآمن يرتكز على النهايات الإيجابية والشعور بالطمأنينة</a:t>
            </a:r>
            <a:r>
              <a:rPr lang="en-US" sz="1200" b="1" dirty="0"/>
              <a:t>.</a:t>
            </a:r>
            <a:endParaRPr lang="ar-JO" sz="1200" b="1" dirty="0">
              <a:solidFill>
                <a:schemeClr val="tx1"/>
              </a:solidFill>
            </a:endParaRPr>
          </a:p>
        </p:txBody>
      </p:sp>
      <p:sp>
        <p:nvSpPr>
          <p:cNvPr id="45" name="مربع نص 44">
            <a:extLst>
              <a:ext uri="{FF2B5EF4-FFF2-40B4-BE49-F238E27FC236}">
                <a16:creationId xmlns:a16="http://schemas.microsoft.com/office/drawing/2014/main" id="{2FD61BD6-815C-08AC-A808-EE7BC0990DF5}"/>
              </a:ext>
            </a:extLst>
          </p:cNvPr>
          <p:cNvSpPr txBox="1"/>
          <p:nvPr/>
        </p:nvSpPr>
        <p:spPr>
          <a:xfrm>
            <a:off x="7714034" y="4731829"/>
            <a:ext cx="2483108" cy="461665"/>
          </a:xfrm>
          <a:prstGeom prst="rect">
            <a:avLst/>
          </a:prstGeom>
          <a:noFill/>
        </p:spPr>
        <p:txBody>
          <a:bodyPr wrap="square">
            <a:spAutoFit/>
          </a:bodyPr>
          <a:lstStyle/>
          <a:p>
            <a:pPr algn="r" rtl="1"/>
            <a:r>
              <a:rPr lang="ar-JO" sz="1200" b="1" dirty="0"/>
              <a:t>إدخال الفكاهة الخفيفة والمواقف المضحكة الآمنة لتحفيز المتابعة والانتباه</a:t>
            </a:r>
          </a:p>
        </p:txBody>
      </p:sp>
      <p:sp>
        <p:nvSpPr>
          <p:cNvPr id="47" name="مربع نص 46">
            <a:extLst>
              <a:ext uri="{FF2B5EF4-FFF2-40B4-BE49-F238E27FC236}">
                <a16:creationId xmlns:a16="http://schemas.microsoft.com/office/drawing/2014/main" id="{A197BB0D-A908-34E2-17E8-6174383E73D1}"/>
              </a:ext>
            </a:extLst>
          </p:cNvPr>
          <p:cNvSpPr txBox="1"/>
          <p:nvPr/>
        </p:nvSpPr>
        <p:spPr>
          <a:xfrm>
            <a:off x="7701330" y="5606718"/>
            <a:ext cx="2483108" cy="461665"/>
          </a:xfrm>
          <a:prstGeom prst="rect">
            <a:avLst/>
          </a:prstGeom>
          <a:noFill/>
        </p:spPr>
        <p:txBody>
          <a:bodyPr wrap="square">
            <a:spAutoFit/>
          </a:bodyPr>
          <a:lstStyle/>
          <a:p>
            <a:pPr algn="r" rtl="1"/>
            <a:r>
              <a:rPr lang="ar-JO" sz="1200" b="1" dirty="0"/>
              <a:t> تعزيز قيم أساسية مناسبة للعمر مثل المشاركة، التعاون، والنظام عبر أمثلة واضحة</a:t>
            </a:r>
          </a:p>
        </p:txBody>
      </p:sp>
      <p:grpSp>
        <p:nvGrpSpPr>
          <p:cNvPr id="48" name="مجموعة 47">
            <a:extLst>
              <a:ext uri="{FF2B5EF4-FFF2-40B4-BE49-F238E27FC236}">
                <a16:creationId xmlns:a16="http://schemas.microsoft.com/office/drawing/2014/main" id="{B16F46D8-B959-62E3-C89D-19E6C7D3993B}"/>
              </a:ext>
            </a:extLst>
          </p:cNvPr>
          <p:cNvGrpSpPr/>
          <p:nvPr/>
        </p:nvGrpSpPr>
        <p:grpSpPr>
          <a:xfrm>
            <a:off x="6385079" y="3334136"/>
            <a:ext cx="925914" cy="2625493"/>
            <a:chOff x="10781323" y="3319256"/>
            <a:chExt cx="925914" cy="2625493"/>
          </a:xfrm>
        </p:grpSpPr>
        <p:grpSp>
          <p:nvGrpSpPr>
            <p:cNvPr id="49" name="مجموعة 48">
              <a:extLst>
                <a:ext uri="{FF2B5EF4-FFF2-40B4-BE49-F238E27FC236}">
                  <a16:creationId xmlns:a16="http://schemas.microsoft.com/office/drawing/2014/main" id="{90F90F59-4BCE-5E2B-664B-17DEC0528528}"/>
                </a:ext>
              </a:extLst>
            </p:cNvPr>
            <p:cNvGrpSpPr/>
            <p:nvPr/>
          </p:nvGrpSpPr>
          <p:grpSpPr>
            <a:xfrm>
              <a:off x="10781323" y="3319256"/>
              <a:ext cx="925914" cy="2542013"/>
              <a:chOff x="10781323" y="3319256"/>
              <a:chExt cx="925914" cy="2542013"/>
            </a:xfrm>
          </p:grpSpPr>
          <p:sp>
            <p:nvSpPr>
              <p:cNvPr id="53" name="قوس 52">
                <a:extLst>
                  <a:ext uri="{FF2B5EF4-FFF2-40B4-BE49-F238E27FC236}">
                    <a16:creationId xmlns:a16="http://schemas.microsoft.com/office/drawing/2014/main" id="{B1E8D879-8705-919E-803B-C6A2BBA10AF0}"/>
                  </a:ext>
                </a:extLst>
              </p:cNvPr>
              <p:cNvSpPr/>
              <p:nvPr/>
            </p:nvSpPr>
            <p:spPr>
              <a:xfrm rot="6456582">
                <a:off x="10794297" y="4159766"/>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قوس 53">
                <a:extLst>
                  <a:ext uri="{FF2B5EF4-FFF2-40B4-BE49-F238E27FC236}">
                    <a16:creationId xmlns:a16="http://schemas.microsoft.com/office/drawing/2014/main" id="{804D1EDD-AD8D-E4A7-7C16-154F26475FF6}"/>
                  </a:ext>
                </a:extLst>
              </p:cNvPr>
              <p:cNvSpPr/>
              <p:nvPr/>
            </p:nvSpPr>
            <p:spPr>
              <a:xfrm rot="6456582">
                <a:off x="10777535" y="3323044"/>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قوس 54">
                <a:extLst>
                  <a:ext uri="{FF2B5EF4-FFF2-40B4-BE49-F238E27FC236}">
                    <a16:creationId xmlns:a16="http://schemas.microsoft.com/office/drawing/2014/main" id="{14E2C009-3311-BB0C-A981-28CCA5597FCD}"/>
                  </a:ext>
                </a:extLst>
              </p:cNvPr>
              <p:cNvSpPr/>
              <p:nvPr/>
            </p:nvSpPr>
            <p:spPr>
              <a:xfrm rot="6456582">
                <a:off x="10856748" y="5010779"/>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50" name="شكل بيضاوي 49">
              <a:extLst>
                <a:ext uri="{FF2B5EF4-FFF2-40B4-BE49-F238E27FC236}">
                  <a16:creationId xmlns:a16="http://schemas.microsoft.com/office/drawing/2014/main" id="{64AEA21C-39F7-95C4-847F-680B66263D98}"/>
                </a:ext>
              </a:extLst>
            </p:cNvPr>
            <p:cNvSpPr/>
            <p:nvPr/>
          </p:nvSpPr>
          <p:spPr>
            <a:xfrm>
              <a:off x="11156032" y="4047916"/>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1" name="شكل بيضاوي 50">
              <a:extLst>
                <a:ext uri="{FF2B5EF4-FFF2-40B4-BE49-F238E27FC236}">
                  <a16:creationId xmlns:a16="http://schemas.microsoft.com/office/drawing/2014/main" id="{A6E18A25-9FEA-2C2F-0F59-7176088C14F3}"/>
                </a:ext>
              </a:extLst>
            </p:cNvPr>
            <p:cNvSpPr/>
            <p:nvPr/>
          </p:nvSpPr>
          <p:spPr>
            <a:xfrm>
              <a:off x="11164045" y="4860057"/>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2" name="شكل بيضاوي 51">
              <a:extLst>
                <a:ext uri="{FF2B5EF4-FFF2-40B4-BE49-F238E27FC236}">
                  <a16:creationId xmlns:a16="http://schemas.microsoft.com/office/drawing/2014/main" id="{2E8E41C3-6631-EE63-0A3B-52EEFBD6BB55}"/>
                </a:ext>
              </a:extLst>
            </p:cNvPr>
            <p:cNvSpPr/>
            <p:nvPr/>
          </p:nvSpPr>
          <p:spPr>
            <a:xfrm>
              <a:off x="11177968" y="5711070"/>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56" name="مربع نص 55">
            <a:extLst>
              <a:ext uri="{FF2B5EF4-FFF2-40B4-BE49-F238E27FC236}">
                <a16:creationId xmlns:a16="http://schemas.microsoft.com/office/drawing/2014/main" id="{78D36D91-B983-D1F4-DFAF-EEAF357F1AA6}"/>
              </a:ext>
            </a:extLst>
          </p:cNvPr>
          <p:cNvSpPr txBox="1"/>
          <p:nvPr/>
        </p:nvSpPr>
        <p:spPr>
          <a:xfrm>
            <a:off x="4209277" y="3978606"/>
            <a:ext cx="2529268" cy="461665"/>
          </a:xfrm>
          <a:prstGeom prst="rect">
            <a:avLst/>
          </a:prstGeom>
          <a:noFill/>
        </p:spPr>
        <p:txBody>
          <a:bodyPr wrap="square">
            <a:spAutoFit/>
          </a:bodyPr>
          <a:lstStyle/>
          <a:p>
            <a:pPr algn="r" rtl="1"/>
            <a:r>
              <a:rPr lang="ar-JO" sz="1200" b="1" dirty="0"/>
              <a:t>استخدام رسومات كبيرة وواضحة بألوان زاهية وشخصيات مألوفة للطفل</a:t>
            </a:r>
            <a:endParaRPr lang="ar-JO" sz="1200" b="1" dirty="0">
              <a:solidFill>
                <a:schemeClr val="tx1"/>
              </a:solidFill>
            </a:endParaRPr>
          </a:p>
        </p:txBody>
      </p:sp>
      <p:sp>
        <p:nvSpPr>
          <p:cNvPr id="57" name="مربع نص 56">
            <a:extLst>
              <a:ext uri="{FF2B5EF4-FFF2-40B4-BE49-F238E27FC236}">
                <a16:creationId xmlns:a16="http://schemas.microsoft.com/office/drawing/2014/main" id="{1F197A59-6860-571E-64A8-2013EC65B49D}"/>
              </a:ext>
            </a:extLst>
          </p:cNvPr>
          <p:cNvSpPr txBox="1"/>
          <p:nvPr/>
        </p:nvSpPr>
        <p:spPr>
          <a:xfrm>
            <a:off x="4375704" y="4752755"/>
            <a:ext cx="2327374" cy="461665"/>
          </a:xfrm>
          <a:prstGeom prst="rect">
            <a:avLst/>
          </a:prstGeom>
          <a:noFill/>
        </p:spPr>
        <p:txBody>
          <a:bodyPr wrap="square">
            <a:spAutoFit/>
          </a:bodyPr>
          <a:lstStyle/>
          <a:p>
            <a:pPr algn="r" rtl="1"/>
            <a:r>
              <a:rPr lang="ar-JO" sz="1200" b="1" dirty="0"/>
              <a:t>تقليل التفاصيل والخلفيات لتجنب التشتيت وزيادة التركيز على الفكرة</a:t>
            </a:r>
          </a:p>
        </p:txBody>
      </p:sp>
      <p:sp>
        <p:nvSpPr>
          <p:cNvPr id="58" name="مربع نص 57">
            <a:extLst>
              <a:ext uri="{FF2B5EF4-FFF2-40B4-BE49-F238E27FC236}">
                <a16:creationId xmlns:a16="http://schemas.microsoft.com/office/drawing/2014/main" id="{7996C6BA-4619-D6D2-D264-B7EDF68EA6F8}"/>
              </a:ext>
            </a:extLst>
          </p:cNvPr>
          <p:cNvSpPr txBox="1"/>
          <p:nvPr/>
        </p:nvSpPr>
        <p:spPr>
          <a:xfrm>
            <a:off x="4393040" y="5604019"/>
            <a:ext cx="2327374" cy="461665"/>
          </a:xfrm>
          <a:prstGeom prst="rect">
            <a:avLst/>
          </a:prstGeom>
          <a:noFill/>
        </p:spPr>
        <p:txBody>
          <a:bodyPr wrap="square">
            <a:spAutoFit/>
          </a:bodyPr>
          <a:lstStyle/>
          <a:p>
            <a:pPr algn="r" rtl="1"/>
            <a:r>
              <a:rPr lang="ar-JO" sz="1200" b="1" dirty="0"/>
              <a:t>توضيح المشاعر والأحداث من خلال حركات مبالغ فيها وسهلة الفهم</a:t>
            </a:r>
          </a:p>
        </p:txBody>
      </p:sp>
      <p:grpSp>
        <p:nvGrpSpPr>
          <p:cNvPr id="59" name="مجموعة 58">
            <a:extLst>
              <a:ext uri="{FF2B5EF4-FFF2-40B4-BE49-F238E27FC236}">
                <a16:creationId xmlns:a16="http://schemas.microsoft.com/office/drawing/2014/main" id="{9601406F-D78A-A143-6AF6-FED82C61C514}"/>
              </a:ext>
            </a:extLst>
          </p:cNvPr>
          <p:cNvGrpSpPr/>
          <p:nvPr/>
        </p:nvGrpSpPr>
        <p:grpSpPr>
          <a:xfrm>
            <a:off x="2877896" y="3350202"/>
            <a:ext cx="925914" cy="2625493"/>
            <a:chOff x="10781323" y="3319256"/>
            <a:chExt cx="925914" cy="2625493"/>
          </a:xfrm>
        </p:grpSpPr>
        <p:grpSp>
          <p:nvGrpSpPr>
            <p:cNvPr id="60" name="مجموعة 59">
              <a:extLst>
                <a:ext uri="{FF2B5EF4-FFF2-40B4-BE49-F238E27FC236}">
                  <a16:creationId xmlns:a16="http://schemas.microsoft.com/office/drawing/2014/main" id="{18E0F6C7-1FA4-22F6-28C2-DCEC556F4FE5}"/>
                </a:ext>
              </a:extLst>
            </p:cNvPr>
            <p:cNvGrpSpPr/>
            <p:nvPr/>
          </p:nvGrpSpPr>
          <p:grpSpPr>
            <a:xfrm>
              <a:off x="10781323" y="3319256"/>
              <a:ext cx="925914" cy="2542013"/>
              <a:chOff x="10781323" y="3319256"/>
              <a:chExt cx="925914" cy="2542013"/>
            </a:xfrm>
          </p:grpSpPr>
          <p:sp>
            <p:nvSpPr>
              <p:cNvPr id="64" name="قوس 63">
                <a:extLst>
                  <a:ext uri="{FF2B5EF4-FFF2-40B4-BE49-F238E27FC236}">
                    <a16:creationId xmlns:a16="http://schemas.microsoft.com/office/drawing/2014/main" id="{D36195BF-CF80-9CCE-701A-71E643C09B00}"/>
                  </a:ext>
                </a:extLst>
              </p:cNvPr>
              <p:cNvSpPr/>
              <p:nvPr/>
            </p:nvSpPr>
            <p:spPr>
              <a:xfrm rot="6456582">
                <a:off x="10794297" y="4159766"/>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قوس 64">
                <a:extLst>
                  <a:ext uri="{FF2B5EF4-FFF2-40B4-BE49-F238E27FC236}">
                    <a16:creationId xmlns:a16="http://schemas.microsoft.com/office/drawing/2014/main" id="{3E7F0E98-992F-1B4A-9642-37BCA6DFD849}"/>
                  </a:ext>
                </a:extLst>
              </p:cNvPr>
              <p:cNvSpPr/>
              <p:nvPr/>
            </p:nvSpPr>
            <p:spPr>
              <a:xfrm rot="6456582">
                <a:off x="10777535" y="3323044"/>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قوس 65">
                <a:extLst>
                  <a:ext uri="{FF2B5EF4-FFF2-40B4-BE49-F238E27FC236}">
                    <a16:creationId xmlns:a16="http://schemas.microsoft.com/office/drawing/2014/main" id="{CEF4D8E7-FC12-E709-1BAF-671823FF0148}"/>
                  </a:ext>
                </a:extLst>
              </p:cNvPr>
              <p:cNvSpPr/>
              <p:nvPr/>
            </p:nvSpPr>
            <p:spPr>
              <a:xfrm rot="6456582">
                <a:off x="10856748" y="5010779"/>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61" name="شكل بيضاوي 60">
              <a:extLst>
                <a:ext uri="{FF2B5EF4-FFF2-40B4-BE49-F238E27FC236}">
                  <a16:creationId xmlns:a16="http://schemas.microsoft.com/office/drawing/2014/main" id="{A3EDB5D6-A2CD-DC66-13A5-95D869366873}"/>
                </a:ext>
              </a:extLst>
            </p:cNvPr>
            <p:cNvSpPr/>
            <p:nvPr/>
          </p:nvSpPr>
          <p:spPr>
            <a:xfrm>
              <a:off x="11156032" y="4047916"/>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2" name="شكل بيضاوي 61">
              <a:extLst>
                <a:ext uri="{FF2B5EF4-FFF2-40B4-BE49-F238E27FC236}">
                  <a16:creationId xmlns:a16="http://schemas.microsoft.com/office/drawing/2014/main" id="{49A54D50-B194-1EF9-287F-AD44E55FFA51}"/>
                </a:ext>
              </a:extLst>
            </p:cNvPr>
            <p:cNvSpPr/>
            <p:nvPr/>
          </p:nvSpPr>
          <p:spPr>
            <a:xfrm>
              <a:off x="11164045" y="4860057"/>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3" name="شكل بيضاوي 62">
              <a:extLst>
                <a:ext uri="{FF2B5EF4-FFF2-40B4-BE49-F238E27FC236}">
                  <a16:creationId xmlns:a16="http://schemas.microsoft.com/office/drawing/2014/main" id="{BC4D3860-7C61-6D8B-1D13-3362FA2485CF}"/>
                </a:ext>
              </a:extLst>
            </p:cNvPr>
            <p:cNvSpPr/>
            <p:nvPr/>
          </p:nvSpPr>
          <p:spPr>
            <a:xfrm>
              <a:off x="11177968" y="5711070"/>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grpSp>
      <p:sp>
        <p:nvSpPr>
          <p:cNvPr id="67" name="مربع نص 66">
            <a:extLst>
              <a:ext uri="{FF2B5EF4-FFF2-40B4-BE49-F238E27FC236}">
                <a16:creationId xmlns:a16="http://schemas.microsoft.com/office/drawing/2014/main" id="{1DDEE755-CBF6-C349-E48C-06E63E6734AD}"/>
              </a:ext>
            </a:extLst>
          </p:cNvPr>
          <p:cNvSpPr txBox="1"/>
          <p:nvPr/>
        </p:nvSpPr>
        <p:spPr>
          <a:xfrm>
            <a:off x="904693" y="3955140"/>
            <a:ext cx="2263074" cy="461665"/>
          </a:xfrm>
          <a:prstGeom prst="rect">
            <a:avLst/>
          </a:prstGeom>
          <a:noFill/>
        </p:spPr>
        <p:txBody>
          <a:bodyPr wrap="square">
            <a:spAutoFit/>
          </a:bodyPr>
          <a:lstStyle/>
          <a:p>
            <a:pPr algn="r" rtl="1"/>
            <a:r>
              <a:rPr lang="ar-JO" sz="1200" b="1" dirty="0"/>
              <a:t>استخدام لغة بسيطة جدًا وجُمل قصيرة مأخوذة من بيئة الطفل اليومية</a:t>
            </a:r>
            <a:endParaRPr lang="ar-JO" sz="1200" b="1" dirty="0">
              <a:solidFill>
                <a:schemeClr val="tx1"/>
              </a:solidFill>
            </a:endParaRPr>
          </a:p>
        </p:txBody>
      </p:sp>
      <p:sp>
        <p:nvSpPr>
          <p:cNvPr id="68" name="مربع نص 67">
            <a:extLst>
              <a:ext uri="{FF2B5EF4-FFF2-40B4-BE49-F238E27FC236}">
                <a16:creationId xmlns:a16="http://schemas.microsoft.com/office/drawing/2014/main" id="{BF46D579-D925-DD59-0F9C-03039C28850A}"/>
              </a:ext>
            </a:extLst>
          </p:cNvPr>
          <p:cNvSpPr txBox="1"/>
          <p:nvPr/>
        </p:nvSpPr>
        <p:spPr>
          <a:xfrm>
            <a:off x="904693" y="4808035"/>
            <a:ext cx="2263074" cy="461665"/>
          </a:xfrm>
          <a:prstGeom prst="rect">
            <a:avLst/>
          </a:prstGeom>
          <a:noFill/>
        </p:spPr>
        <p:txBody>
          <a:bodyPr wrap="square">
            <a:spAutoFit/>
          </a:bodyPr>
          <a:lstStyle/>
          <a:p>
            <a:pPr algn="r" rtl="1"/>
            <a:r>
              <a:rPr lang="ar-JO" sz="1200" b="1" dirty="0"/>
              <a:t>تجنّب المفردات المجردة، مع شرح أي كلمة جديدة من خلال صورة أو مثال عملي</a:t>
            </a:r>
          </a:p>
        </p:txBody>
      </p:sp>
      <p:sp>
        <p:nvSpPr>
          <p:cNvPr id="69" name="مربع نص 68">
            <a:extLst>
              <a:ext uri="{FF2B5EF4-FFF2-40B4-BE49-F238E27FC236}">
                <a16:creationId xmlns:a16="http://schemas.microsoft.com/office/drawing/2014/main" id="{918B4CB2-099F-C565-B2C3-10EE248AAA2A}"/>
              </a:ext>
            </a:extLst>
          </p:cNvPr>
          <p:cNvSpPr txBox="1"/>
          <p:nvPr/>
        </p:nvSpPr>
        <p:spPr>
          <a:xfrm>
            <a:off x="684658" y="5656201"/>
            <a:ext cx="2483108" cy="461665"/>
          </a:xfrm>
          <a:prstGeom prst="rect">
            <a:avLst/>
          </a:prstGeom>
          <a:noFill/>
        </p:spPr>
        <p:txBody>
          <a:bodyPr wrap="square">
            <a:spAutoFit/>
          </a:bodyPr>
          <a:lstStyle/>
          <a:p>
            <a:pPr algn="r" rtl="1"/>
            <a:r>
              <a:rPr lang="ar-JO" sz="1200" b="1" dirty="0"/>
              <a:t>لاعتماد على التكرار والإيقاع الصوتي (سجع أو لحن بسيط) لدعم الفهم والانتباه</a:t>
            </a:r>
          </a:p>
        </p:txBody>
      </p:sp>
    </p:spTree>
    <p:extLst>
      <p:ext uri="{BB962C8B-B14F-4D97-AF65-F5344CB8AC3E}">
        <p14:creationId xmlns:p14="http://schemas.microsoft.com/office/powerpoint/2010/main" val="3716943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6793B3-0218-312F-4433-582453610BBB}"/>
            </a:ext>
          </a:extLst>
        </p:cNvPr>
        <p:cNvGrpSpPr/>
        <p:nvPr/>
      </p:nvGrpSpPr>
      <p:grpSpPr>
        <a:xfrm>
          <a:off x="0" y="0"/>
          <a:ext cx="0" cy="0"/>
          <a:chOff x="0" y="0"/>
          <a:chExt cx="0" cy="0"/>
        </a:xfrm>
      </p:grpSpPr>
      <p:sp>
        <p:nvSpPr>
          <p:cNvPr id="13" name="object 12">
            <a:extLst>
              <a:ext uri="{FF2B5EF4-FFF2-40B4-BE49-F238E27FC236}">
                <a16:creationId xmlns:a16="http://schemas.microsoft.com/office/drawing/2014/main" id="{007E6972-4184-67FD-1818-D159DA0B5561}"/>
              </a:ext>
            </a:extLst>
          </p:cNvPr>
          <p:cNvSpPr/>
          <p:nvPr/>
        </p:nvSpPr>
        <p:spPr>
          <a:xfrm>
            <a:off x="3083039" y="1426014"/>
            <a:ext cx="6514474" cy="3373910"/>
          </a:xfrm>
          <a:custGeom>
            <a:avLst/>
            <a:gdLst/>
            <a:ahLst/>
            <a:cxnLst/>
            <a:rect l="l" t="t" r="r" b="b"/>
            <a:pathLst>
              <a:path w="8871585" h="4046220">
                <a:moveTo>
                  <a:pt x="8871204" y="0"/>
                </a:moveTo>
                <a:lnTo>
                  <a:pt x="1984248" y="0"/>
                </a:lnTo>
                <a:lnTo>
                  <a:pt x="1984248" y="635"/>
                </a:lnTo>
                <a:lnTo>
                  <a:pt x="1870837" y="5588"/>
                </a:lnTo>
                <a:lnTo>
                  <a:pt x="1820072" y="10898"/>
                </a:lnTo>
                <a:lnTo>
                  <a:pt x="1769956" y="17930"/>
                </a:lnTo>
                <a:lnTo>
                  <a:pt x="1720531" y="26648"/>
                </a:lnTo>
                <a:lnTo>
                  <a:pt x="1671838" y="37016"/>
                </a:lnTo>
                <a:lnTo>
                  <a:pt x="1623919" y="48997"/>
                </a:lnTo>
                <a:lnTo>
                  <a:pt x="1576815" y="62556"/>
                </a:lnTo>
                <a:lnTo>
                  <a:pt x="1530569" y="77658"/>
                </a:lnTo>
                <a:lnTo>
                  <a:pt x="1485223" y="94266"/>
                </a:lnTo>
                <a:lnTo>
                  <a:pt x="1440818" y="112344"/>
                </a:lnTo>
                <a:lnTo>
                  <a:pt x="1397396" y="131858"/>
                </a:lnTo>
                <a:lnTo>
                  <a:pt x="1354999" y="152770"/>
                </a:lnTo>
                <a:lnTo>
                  <a:pt x="1313669" y="175045"/>
                </a:lnTo>
                <a:lnTo>
                  <a:pt x="1273447" y="198647"/>
                </a:lnTo>
                <a:lnTo>
                  <a:pt x="1234375" y="223541"/>
                </a:lnTo>
                <a:lnTo>
                  <a:pt x="1196496" y="249690"/>
                </a:lnTo>
                <a:lnTo>
                  <a:pt x="1159851" y="277059"/>
                </a:lnTo>
                <a:lnTo>
                  <a:pt x="1124482" y="305612"/>
                </a:lnTo>
                <a:lnTo>
                  <a:pt x="1090430" y="335313"/>
                </a:lnTo>
                <a:lnTo>
                  <a:pt x="1057738" y="366126"/>
                </a:lnTo>
                <a:lnTo>
                  <a:pt x="1026447" y="398016"/>
                </a:lnTo>
                <a:lnTo>
                  <a:pt x="996599" y="430946"/>
                </a:lnTo>
                <a:lnTo>
                  <a:pt x="968237" y="464881"/>
                </a:lnTo>
                <a:lnTo>
                  <a:pt x="941401" y="499785"/>
                </a:lnTo>
                <a:lnTo>
                  <a:pt x="916133" y="535621"/>
                </a:lnTo>
                <a:lnTo>
                  <a:pt x="892476" y="572355"/>
                </a:lnTo>
                <a:lnTo>
                  <a:pt x="870471" y="609951"/>
                </a:lnTo>
                <a:lnTo>
                  <a:pt x="850160" y="648371"/>
                </a:lnTo>
                <a:lnTo>
                  <a:pt x="831586" y="687582"/>
                </a:lnTo>
                <a:lnTo>
                  <a:pt x="814788" y="727546"/>
                </a:lnTo>
                <a:lnTo>
                  <a:pt x="799811" y="768229"/>
                </a:lnTo>
                <a:lnTo>
                  <a:pt x="786694" y="809594"/>
                </a:lnTo>
                <a:lnTo>
                  <a:pt x="775481" y="851605"/>
                </a:lnTo>
                <a:lnTo>
                  <a:pt x="766213" y="894226"/>
                </a:lnTo>
                <a:lnTo>
                  <a:pt x="758932" y="937423"/>
                </a:lnTo>
                <a:lnTo>
                  <a:pt x="753679" y="981158"/>
                </a:lnTo>
                <a:lnTo>
                  <a:pt x="750497" y="1025396"/>
                </a:lnTo>
                <a:lnTo>
                  <a:pt x="749427" y="1070102"/>
                </a:lnTo>
                <a:lnTo>
                  <a:pt x="750497" y="1114807"/>
                </a:lnTo>
                <a:lnTo>
                  <a:pt x="753679" y="1159046"/>
                </a:lnTo>
                <a:lnTo>
                  <a:pt x="758932" y="1202783"/>
                </a:lnTo>
                <a:lnTo>
                  <a:pt x="766213" y="1245981"/>
                </a:lnTo>
                <a:lnTo>
                  <a:pt x="775481" y="1288605"/>
                </a:lnTo>
                <a:lnTo>
                  <a:pt x="786694" y="1330618"/>
                </a:lnTo>
                <a:lnTo>
                  <a:pt x="799811" y="1371986"/>
                </a:lnTo>
                <a:lnTo>
                  <a:pt x="814788" y="1412672"/>
                </a:lnTo>
                <a:lnTo>
                  <a:pt x="831586" y="1452640"/>
                </a:lnTo>
                <a:lnTo>
                  <a:pt x="850160" y="1491854"/>
                </a:lnTo>
                <a:lnTo>
                  <a:pt x="870471" y="1530279"/>
                </a:lnTo>
                <a:lnTo>
                  <a:pt x="892476" y="1567879"/>
                </a:lnTo>
                <a:lnTo>
                  <a:pt x="916133" y="1604618"/>
                </a:lnTo>
                <a:lnTo>
                  <a:pt x="941401" y="1640459"/>
                </a:lnTo>
                <a:lnTo>
                  <a:pt x="968237" y="1675368"/>
                </a:lnTo>
                <a:lnTo>
                  <a:pt x="996599" y="1709308"/>
                </a:lnTo>
                <a:lnTo>
                  <a:pt x="1026447" y="1742243"/>
                </a:lnTo>
                <a:lnTo>
                  <a:pt x="1057738" y="1774138"/>
                </a:lnTo>
                <a:lnTo>
                  <a:pt x="1090430" y="1804956"/>
                </a:lnTo>
                <a:lnTo>
                  <a:pt x="1124482" y="1834662"/>
                </a:lnTo>
                <a:lnTo>
                  <a:pt x="1159851" y="1863220"/>
                </a:lnTo>
                <a:lnTo>
                  <a:pt x="1196496" y="1890594"/>
                </a:lnTo>
                <a:lnTo>
                  <a:pt x="1234375" y="1916748"/>
                </a:lnTo>
                <a:lnTo>
                  <a:pt x="1273447" y="1941647"/>
                </a:lnTo>
                <a:lnTo>
                  <a:pt x="1313669" y="1965254"/>
                </a:lnTo>
                <a:lnTo>
                  <a:pt x="1354999" y="1987533"/>
                </a:lnTo>
                <a:lnTo>
                  <a:pt x="1397396" y="2008450"/>
                </a:lnTo>
                <a:lnTo>
                  <a:pt x="1440818" y="2027967"/>
                </a:lnTo>
                <a:lnTo>
                  <a:pt x="1485223" y="2046049"/>
                </a:lnTo>
                <a:lnTo>
                  <a:pt x="1530569" y="2062660"/>
                </a:lnTo>
                <a:lnTo>
                  <a:pt x="1576815" y="2077765"/>
                </a:lnTo>
                <a:lnTo>
                  <a:pt x="1623919" y="2091327"/>
                </a:lnTo>
                <a:lnTo>
                  <a:pt x="1671838" y="2103310"/>
                </a:lnTo>
                <a:lnTo>
                  <a:pt x="1720531" y="2113679"/>
                </a:lnTo>
                <a:lnTo>
                  <a:pt x="1769956" y="2122398"/>
                </a:lnTo>
                <a:lnTo>
                  <a:pt x="1820072" y="2129431"/>
                </a:lnTo>
                <a:lnTo>
                  <a:pt x="1870837" y="2134743"/>
                </a:lnTo>
                <a:lnTo>
                  <a:pt x="1984248" y="2139696"/>
                </a:lnTo>
                <a:lnTo>
                  <a:pt x="1984248" y="2140966"/>
                </a:lnTo>
                <a:lnTo>
                  <a:pt x="7198613" y="2140966"/>
                </a:lnTo>
                <a:lnTo>
                  <a:pt x="7198613" y="2141220"/>
                </a:lnTo>
                <a:lnTo>
                  <a:pt x="7250358" y="2142377"/>
                </a:lnTo>
                <a:lnTo>
                  <a:pt x="7301400" y="2145810"/>
                </a:lnTo>
                <a:lnTo>
                  <a:pt x="7351671" y="2151461"/>
                </a:lnTo>
                <a:lnTo>
                  <a:pt x="7401104" y="2159273"/>
                </a:lnTo>
                <a:lnTo>
                  <a:pt x="7449632" y="2169188"/>
                </a:lnTo>
                <a:lnTo>
                  <a:pt x="7497187" y="2181147"/>
                </a:lnTo>
                <a:lnTo>
                  <a:pt x="7543702" y="2195095"/>
                </a:lnTo>
                <a:lnTo>
                  <a:pt x="7589110" y="2210972"/>
                </a:lnTo>
                <a:lnTo>
                  <a:pt x="7633343" y="2228721"/>
                </a:lnTo>
                <a:lnTo>
                  <a:pt x="7676334" y="2248285"/>
                </a:lnTo>
                <a:lnTo>
                  <a:pt x="7718015" y="2269606"/>
                </a:lnTo>
                <a:lnTo>
                  <a:pt x="7758320" y="2292625"/>
                </a:lnTo>
                <a:lnTo>
                  <a:pt x="7797181" y="2317287"/>
                </a:lnTo>
                <a:lnTo>
                  <a:pt x="7834530" y="2343531"/>
                </a:lnTo>
                <a:lnTo>
                  <a:pt x="7870300" y="2371302"/>
                </a:lnTo>
                <a:lnTo>
                  <a:pt x="7904425" y="2400542"/>
                </a:lnTo>
                <a:lnTo>
                  <a:pt x="7936836" y="2431192"/>
                </a:lnTo>
                <a:lnTo>
                  <a:pt x="7967466" y="2463195"/>
                </a:lnTo>
                <a:lnTo>
                  <a:pt x="7996248" y="2496493"/>
                </a:lnTo>
                <a:lnTo>
                  <a:pt x="8023114" y="2531029"/>
                </a:lnTo>
                <a:lnTo>
                  <a:pt x="8047997" y="2566746"/>
                </a:lnTo>
                <a:lnTo>
                  <a:pt x="8070831" y="2603584"/>
                </a:lnTo>
                <a:lnTo>
                  <a:pt x="8091546" y="2641487"/>
                </a:lnTo>
                <a:lnTo>
                  <a:pt x="8110077" y="2680397"/>
                </a:lnTo>
                <a:lnTo>
                  <a:pt x="8126356" y="2720257"/>
                </a:lnTo>
                <a:lnTo>
                  <a:pt x="8140314" y="2761007"/>
                </a:lnTo>
                <a:lnTo>
                  <a:pt x="8151886" y="2802592"/>
                </a:lnTo>
                <a:lnTo>
                  <a:pt x="8161004" y="2844953"/>
                </a:lnTo>
                <a:lnTo>
                  <a:pt x="8167600" y="2888033"/>
                </a:lnTo>
                <a:lnTo>
                  <a:pt x="8171607" y="2931774"/>
                </a:lnTo>
                <a:lnTo>
                  <a:pt x="8172958" y="2976118"/>
                </a:lnTo>
                <a:lnTo>
                  <a:pt x="8171601" y="3020543"/>
                </a:lnTo>
                <a:lnTo>
                  <a:pt x="8167577" y="3064362"/>
                </a:lnTo>
                <a:lnTo>
                  <a:pt x="8160953" y="3107519"/>
                </a:lnTo>
                <a:lnTo>
                  <a:pt x="8151797" y="3149954"/>
                </a:lnTo>
                <a:lnTo>
                  <a:pt x="8140177" y="3191609"/>
                </a:lnTo>
                <a:lnTo>
                  <a:pt x="8126160" y="3232427"/>
                </a:lnTo>
                <a:lnTo>
                  <a:pt x="8109814" y="3272350"/>
                </a:lnTo>
                <a:lnTo>
                  <a:pt x="8091207" y="3311318"/>
                </a:lnTo>
                <a:lnTo>
                  <a:pt x="8070407" y="3349276"/>
                </a:lnTo>
                <a:lnTo>
                  <a:pt x="8047482" y="3386163"/>
                </a:lnTo>
                <a:lnTo>
                  <a:pt x="8022498" y="3421923"/>
                </a:lnTo>
                <a:lnTo>
                  <a:pt x="7995525" y="3456497"/>
                </a:lnTo>
                <a:lnTo>
                  <a:pt x="7966630" y="3489827"/>
                </a:lnTo>
                <a:lnTo>
                  <a:pt x="7935880" y="3521855"/>
                </a:lnTo>
                <a:lnTo>
                  <a:pt x="7903343" y="3552523"/>
                </a:lnTo>
                <a:lnTo>
                  <a:pt x="7869088" y="3581773"/>
                </a:lnTo>
                <a:lnTo>
                  <a:pt x="7833181" y="3609547"/>
                </a:lnTo>
                <a:lnTo>
                  <a:pt x="7795691" y="3635787"/>
                </a:lnTo>
                <a:lnTo>
                  <a:pt x="7756686" y="3660434"/>
                </a:lnTo>
                <a:lnTo>
                  <a:pt x="7716232" y="3683432"/>
                </a:lnTo>
                <a:lnTo>
                  <a:pt x="7674399" y="3704721"/>
                </a:lnTo>
                <a:lnTo>
                  <a:pt x="7631253" y="3724244"/>
                </a:lnTo>
                <a:lnTo>
                  <a:pt x="7586863" y="3741942"/>
                </a:lnTo>
                <a:lnTo>
                  <a:pt x="7541296" y="3757758"/>
                </a:lnTo>
                <a:lnTo>
                  <a:pt x="7494620" y="3771634"/>
                </a:lnTo>
                <a:lnTo>
                  <a:pt x="7446903" y="3783511"/>
                </a:lnTo>
                <a:lnTo>
                  <a:pt x="7398212" y="3793331"/>
                </a:lnTo>
                <a:lnTo>
                  <a:pt x="7348616" y="3801037"/>
                </a:lnTo>
                <a:lnTo>
                  <a:pt x="7298182" y="3806571"/>
                </a:lnTo>
                <a:lnTo>
                  <a:pt x="7200518" y="3810762"/>
                </a:lnTo>
                <a:lnTo>
                  <a:pt x="0" y="3810762"/>
                </a:lnTo>
                <a:lnTo>
                  <a:pt x="0" y="4046220"/>
                </a:lnTo>
                <a:lnTo>
                  <a:pt x="7204075" y="4046220"/>
                </a:lnTo>
                <a:lnTo>
                  <a:pt x="7204075" y="4045966"/>
                </a:lnTo>
                <a:lnTo>
                  <a:pt x="7326249" y="4040632"/>
                </a:lnTo>
                <a:lnTo>
                  <a:pt x="7377013" y="4035321"/>
                </a:lnTo>
                <a:lnTo>
                  <a:pt x="7427129" y="4028289"/>
                </a:lnTo>
                <a:lnTo>
                  <a:pt x="7476554" y="4019571"/>
                </a:lnTo>
                <a:lnTo>
                  <a:pt x="7525247" y="4009203"/>
                </a:lnTo>
                <a:lnTo>
                  <a:pt x="7573166" y="3997222"/>
                </a:lnTo>
                <a:lnTo>
                  <a:pt x="7620270" y="3983663"/>
                </a:lnTo>
                <a:lnTo>
                  <a:pt x="7666516" y="3968561"/>
                </a:lnTo>
                <a:lnTo>
                  <a:pt x="7711862" y="3951953"/>
                </a:lnTo>
                <a:lnTo>
                  <a:pt x="7756267" y="3933875"/>
                </a:lnTo>
                <a:lnTo>
                  <a:pt x="7799689" y="3914361"/>
                </a:lnTo>
                <a:lnTo>
                  <a:pt x="7842086" y="3893449"/>
                </a:lnTo>
                <a:lnTo>
                  <a:pt x="7883416" y="3871174"/>
                </a:lnTo>
                <a:lnTo>
                  <a:pt x="7923638" y="3847572"/>
                </a:lnTo>
                <a:lnTo>
                  <a:pt x="7962710" y="3822678"/>
                </a:lnTo>
                <a:lnTo>
                  <a:pt x="8000589" y="3796529"/>
                </a:lnTo>
                <a:lnTo>
                  <a:pt x="8037234" y="3769160"/>
                </a:lnTo>
                <a:lnTo>
                  <a:pt x="8072603" y="3740607"/>
                </a:lnTo>
                <a:lnTo>
                  <a:pt x="8106655" y="3710906"/>
                </a:lnTo>
                <a:lnTo>
                  <a:pt x="8139347" y="3680093"/>
                </a:lnTo>
                <a:lnTo>
                  <a:pt x="8170638" y="3648203"/>
                </a:lnTo>
                <a:lnTo>
                  <a:pt x="8200486" y="3615273"/>
                </a:lnTo>
                <a:lnTo>
                  <a:pt x="8228848" y="3581338"/>
                </a:lnTo>
                <a:lnTo>
                  <a:pt x="8255684" y="3546434"/>
                </a:lnTo>
                <a:lnTo>
                  <a:pt x="8280952" y="3510598"/>
                </a:lnTo>
                <a:lnTo>
                  <a:pt x="8304609" y="3473864"/>
                </a:lnTo>
                <a:lnTo>
                  <a:pt x="8326614" y="3436268"/>
                </a:lnTo>
                <a:lnTo>
                  <a:pt x="8346925" y="3397848"/>
                </a:lnTo>
                <a:lnTo>
                  <a:pt x="8365499" y="3358637"/>
                </a:lnTo>
                <a:lnTo>
                  <a:pt x="8382297" y="3318673"/>
                </a:lnTo>
                <a:lnTo>
                  <a:pt x="8397274" y="3277990"/>
                </a:lnTo>
                <a:lnTo>
                  <a:pt x="8410391" y="3236625"/>
                </a:lnTo>
                <a:lnTo>
                  <a:pt x="8421604" y="3194614"/>
                </a:lnTo>
                <a:lnTo>
                  <a:pt x="8430872" y="3151993"/>
                </a:lnTo>
                <a:lnTo>
                  <a:pt x="8438153" y="3108796"/>
                </a:lnTo>
                <a:lnTo>
                  <a:pt x="8443406" y="3065061"/>
                </a:lnTo>
                <a:lnTo>
                  <a:pt x="8446588" y="3020823"/>
                </a:lnTo>
                <a:lnTo>
                  <a:pt x="8447659" y="2976118"/>
                </a:lnTo>
                <a:lnTo>
                  <a:pt x="8446588" y="2931412"/>
                </a:lnTo>
                <a:lnTo>
                  <a:pt x="8443406" y="2887173"/>
                </a:lnTo>
                <a:lnTo>
                  <a:pt x="8438153" y="2843436"/>
                </a:lnTo>
                <a:lnTo>
                  <a:pt x="8430872" y="2800238"/>
                </a:lnTo>
                <a:lnTo>
                  <a:pt x="8421604" y="2757614"/>
                </a:lnTo>
                <a:lnTo>
                  <a:pt x="8410391" y="2715601"/>
                </a:lnTo>
                <a:lnTo>
                  <a:pt x="8397274" y="2674233"/>
                </a:lnTo>
                <a:lnTo>
                  <a:pt x="8382297" y="2633547"/>
                </a:lnTo>
                <a:lnTo>
                  <a:pt x="8365499" y="2593579"/>
                </a:lnTo>
                <a:lnTo>
                  <a:pt x="8346925" y="2554365"/>
                </a:lnTo>
                <a:lnTo>
                  <a:pt x="8326614" y="2515940"/>
                </a:lnTo>
                <a:lnTo>
                  <a:pt x="8304609" y="2478340"/>
                </a:lnTo>
                <a:lnTo>
                  <a:pt x="8280952" y="2441601"/>
                </a:lnTo>
                <a:lnTo>
                  <a:pt x="8255684" y="2405760"/>
                </a:lnTo>
                <a:lnTo>
                  <a:pt x="8228848" y="2370851"/>
                </a:lnTo>
                <a:lnTo>
                  <a:pt x="8200486" y="2336911"/>
                </a:lnTo>
                <a:lnTo>
                  <a:pt x="8170638" y="2303976"/>
                </a:lnTo>
                <a:lnTo>
                  <a:pt x="8139347" y="2272081"/>
                </a:lnTo>
                <a:lnTo>
                  <a:pt x="8106655" y="2241263"/>
                </a:lnTo>
                <a:lnTo>
                  <a:pt x="8072603" y="2211557"/>
                </a:lnTo>
                <a:lnTo>
                  <a:pt x="8037234" y="2182999"/>
                </a:lnTo>
                <a:lnTo>
                  <a:pt x="8000589" y="2155625"/>
                </a:lnTo>
                <a:lnTo>
                  <a:pt x="7962710" y="2129471"/>
                </a:lnTo>
                <a:lnTo>
                  <a:pt x="7923638" y="2104572"/>
                </a:lnTo>
                <a:lnTo>
                  <a:pt x="7883416" y="2080965"/>
                </a:lnTo>
                <a:lnTo>
                  <a:pt x="7842086" y="2058686"/>
                </a:lnTo>
                <a:lnTo>
                  <a:pt x="7799689" y="2037769"/>
                </a:lnTo>
                <a:lnTo>
                  <a:pt x="7756267" y="2018252"/>
                </a:lnTo>
                <a:lnTo>
                  <a:pt x="7711862" y="2000170"/>
                </a:lnTo>
                <a:lnTo>
                  <a:pt x="7666516" y="1983559"/>
                </a:lnTo>
                <a:lnTo>
                  <a:pt x="7620270" y="1968454"/>
                </a:lnTo>
                <a:lnTo>
                  <a:pt x="7573166" y="1954892"/>
                </a:lnTo>
                <a:lnTo>
                  <a:pt x="7525247" y="1942909"/>
                </a:lnTo>
                <a:lnTo>
                  <a:pt x="7476554" y="1932540"/>
                </a:lnTo>
                <a:lnTo>
                  <a:pt x="7427129" y="1923821"/>
                </a:lnTo>
                <a:lnTo>
                  <a:pt x="7377013" y="1916788"/>
                </a:lnTo>
                <a:lnTo>
                  <a:pt x="7326249" y="1911477"/>
                </a:lnTo>
                <a:lnTo>
                  <a:pt x="7204075" y="1906143"/>
                </a:lnTo>
                <a:lnTo>
                  <a:pt x="7204075" y="1905889"/>
                </a:lnTo>
                <a:lnTo>
                  <a:pt x="1998472" y="1905889"/>
                </a:lnTo>
                <a:lnTo>
                  <a:pt x="1998472" y="1905000"/>
                </a:lnTo>
                <a:lnTo>
                  <a:pt x="1946727" y="1903842"/>
                </a:lnTo>
                <a:lnTo>
                  <a:pt x="1895685" y="1900409"/>
                </a:lnTo>
                <a:lnTo>
                  <a:pt x="1845414" y="1894758"/>
                </a:lnTo>
                <a:lnTo>
                  <a:pt x="1795981" y="1886946"/>
                </a:lnTo>
                <a:lnTo>
                  <a:pt x="1747453" y="1877031"/>
                </a:lnTo>
                <a:lnTo>
                  <a:pt x="1699898" y="1865072"/>
                </a:lnTo>
                <a:lnTo>
                  <a:pt x="1653383" y="1851124"/>
                </a:lnTo>
                <a:lnTo>
                  <a:pt x="1607975" y="1835247"/>
                </a:lnTo>
                <a:lnTo>
                  <a:pt x="1563742" y="1817498"/>
                </a:lnTo>
                <a:lnTo>
                  <a:pt x="1520751" y="1797934"/>
                </a:lnTo>
                <a:lnTo>
                  <a:pt x="1479070" y="1776613"/>
                </a:lnTo>
                <a:lnTo>
                  <a:pt x="1438765" y="1753594"/>
                </a:lnTo>
                <a:lnTo>
                  <a:pt x="1399904" y="1728932"/>
                </a:lnTo>
                <a:lnTo>
                  <a:pt x="1362555" y="1702688"/>
                </a:lnTo>
                <a:lnTo>
                  <a:pt x="1326785" y="1674917"/>
                </a:lnTo>
                <a:lnTo>
                  <a:pt x="1292660" y="1645677"/>
                </a:lnTo>
                <a:lnTo>
                  <a:pt x="1260249" y="1615027"/>
                </a:lnTo>
                <a:lnTo>
                  <a:pt x="1229619" y="1583024"/>
                </a:lnTo>
                <a:lnTo>
                  <a:pt x="1200837" y="1549726"/>
                </a:lnTo>
                <a:lnTo>
                  <a:pt x="1173971" y="1515190"/>
                </a:lnTo>
                <a:lnTo>
                  <a:pt x="1149088" y="1479473"/>
                </a:lnTo>
                <a:lnTo>
                  <a:pt x="1126254" y="1442635"/>
                </a:lnTo>
                <a:lnTo>
                  <a:pt x="1105539" y="1404732"/>
                </a:lnTo>
                <a:lnTo>
                  <a:pt x="1087008" y="1365822"/>
                </a:lnTo>
                <a:lnTo>
                  <a:pt x="1070729" y="1325962"/>
                </a:lnTo>
                <a:lnTo>
                  <a:pt x="1056771" y="1285212"/>
                </a:lnTo>
                <a:lnTo>
                  <a:pt x="1045199" y="1243627"/>
                </a:lnTo>
                <a:lnTo>
                  <a:pt x="1036081" y="1201266"/>
                </a:lnTo>
                <a:lnTo>
                  <a:pt x="1029485" y="1158186"/>
                </a:lnTo>
                <a:lnTo>
                  <a:pt x="1025478" y="1114445"/>
                </a:lnTo>
                <a:lnTo>
                  <a:pt x="1024128" y="1070102"/>
                </a:lnTo>
                <a:lnTo>
                  <a:pt x="1025478" y="1025770"/>
                </a:lnTo>
                <a:lnTo>
                  <a:pt x="1029485" y="982040"/>
                </a:lnTo>
                <a:lnTo>
                  <a:pt x="1036081" y="938971"/>
                </a:lnTo>
                <a:lnTo>
                  <a:pt x="1045199" y="896619"/>
                </a:lnTo>
                <a:lnTo>
                  <a:pt x="1056771" y="855044"/>
                </a:lnTo>
                <a:lnTo>
                  <a:pt x="1070729" y="814301"/>
                </a:lnTo>
                <a:lnTo>
                  <a:pt x="1087008" y="774449"/>
                </a:lnTo>
                <a:lnTo>
                  <a:pt x="1105539" y="735546"/>
                </a:lnTo>
                <a:lnTo>
                  <a:pt x="1126254" y="697650"/>
                </a:lnTo>
                <a:lnTo>
                  <a:pt x="1149088" y="660817"/>
                </a:lnTo>
                <a:lnTo>
                  <a:pt x="1173971" y="625106"/>
                </a:lnTo>
                <a:lnTo>
                  <a:pt x="1200837" y="590575"/>
                </a:lnTo>
                <a:lnTo>
                  <a:pt x="1229619" y="557281"/>
                </a:lnTo>
                <a:lnTo>
                  <a:pt x="1260249" y="525282"/>
                </a:lnTo>
                <a:lnTo>
                  <a:pt x="1292660" y="494635"/>
                </a:lnTo>
                <a:lnTo>
                  <a:pt x="1326785" y="465399"/>
                </a:lnTo>
                <a:lnTo>
                  <a:pt x="1362555" y="437631"/>
                </a:lnTo>
                <a:lnTo>
                  <a:pt x="1399904" y="411388"/>
                </a:lnTo>
                <a:lnTo>
                  <a:pt x="1438765" y="386729"/>
                </a:lnTo>
                <a:lnTo>
                  <a:pt x="1479070" y="363711"/>
                </a:lnTo>
                <a:lnTo>
                  <a:pt x="1520751" y="342392"/>
                </a:lnTo>
                <a:lnTo>
                  <a:pt x="1563742" y="322829"/>
                </a:lnTo>
                <a:lnTo>
                  <a:pt x="1607975" y="305081"/>
                </a:lnTo>
                <a:lnTo>
                  <a:pt x="1653383" y="289204"/>
                </a:lnTo>
                <a:lnTo>
                  <a:pt x="1699898" y="275257"/>
                </a:lnTo>
                <a:lnTo>
                  <a:pt x="1747453" y="263298"/>
                </a:lnTo>
                <a:lnTo>
                  <a:pt x="1795981" y="253384"/>
                </a:lnTo>
                <a:lnTo>
                  <a:pt x="1845414" y="245572"/>
                </a:lnTo>
                <a:lnTo>
                  <a:pt x="1895685" y="239921"/>
                </a:lnTo>
                <a:lnTo>
                  <a:pt x="1946727" y="236488"/>
                </a:lnTo>
                <a:lnTo>
                  <a:pt x="1998472" y="235331"/>
                </a:lnTo>
                <a:lnTo>
                  <a:pt x="1998472" y="235077"/>
                </a:lnTo>
                <a:lnTo>
                  <a:pt x="8871204" y="235077"/>
                </a:lnTo>
                <a:lnTo>
                  <a:pt x="8871204" y="0"/>
                </a:lnTo>
                <a:close/>
              </a:path>
            </a:pathLst>
          </a:custGeom>
          <a:solidFill>
            <a:srgbClr val="544457"/>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dirty="0">
              <a:ln>
                <a:noFill/>
              </a:ln>
              <a:solidFill>
                <a:srgbClr val="544457"/>
              </a:solidFill>
              <a:effectLst/>
              <a:uLnTx/>
              <a:uFillTx/>
              <a:latin typeface="TheSansArab Plain" panose="020B0502050302020203" pitchFamily="34" charset="-78"/>
              <a:cs typeface="TheSansArab Plain" panose="020B0502050302020203" pitchFamily="34" charset="-78"/>
            </a:endParaRPr>
          </a:p>
        </p:txBody>
      </p:sp>
      <p:sp>
        <p:nvSpPr>
          <p:cNvPr id="71" name="Freeform 260">
            <a:extLst>
              <a:ext uri="{FF2B5EF4-FFF2-40B4-BE49-F238E27FC236}">
                <a16:creationId xmlns:a16="http://schemas.microsoft.com/office/drawing/2014/main" id="{79BA7F69-5062-EE36-7A8D-0CBDBE45C698}"/>
              </a:ext>
            </a:extLst>
          </p:cNvPr>
          <p:cNvSpPr>
            <a:spLocks noChangeArrowheads="1"/>
          </p:cNvSpPr>
          <p:nvPr/>
        </p:nvSpPr>
        <p:spPr bwMode="auto">
          <a:xfrm>
            <a:off x="5566389"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sp>
        <p:nvSpPr>
          <p:cNvPr id="70" name="Freeform 260">
            <a:extLst>
              <a:ext uri="{FF2B5EF4-FFF2-40B4-BE49-F238E27FC236}">
                <a16:creationId xmlns:a16="http://schemas.microsoft.com/office/drawing/2014/main" id="{500789EF-A26D-4EAA-D506-810660EC6333}"/>
              </a:ext>
            </a:extLst>
          </p:cNvPr>
          <p:cNvSpPr>
            <a:spLocks noChangeArrowheads="1"/>
          </p:cNvSpPr>
          <p:nvPr/>
        </p:nvSpPr>
        <p:spPr bwMode="auto">
          <a:xfrm>
            <a:off x="8590916" y="3308235"/>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grpSp>
        <p:nvGrpSpPr>
          <p:cNvPr id="2" name="Group 1">
            <a:extLst>
              <a:ext uri="{FF2B5EF4-FFF2-40B4-BE49-F238E27FC236}">
                <a16:creationId xmlns:a16="http://schemas.microsoft.com/office/drawing/2014/main" id="{9672A882-5781-F490-7650-5B41E6F2D0E3}"/>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C7B741EE-7425-894A-E1D4-3F3EB5C90F0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BAD95B72-CDA4-0E9B-0DBD-59296D1EEFD4}"/>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1" name="Freeform 260">
            <a:extLst>
              <a:ext uri="{FF2B5EF4-FFF2-40B4-BE49-F238E27FC236}">
                <a16:creationId xmlns:a16="http://schemas.microsoft.com/office/drawing/2014/main" id="{BCD025D4-ABE8-C830-7AF0-7E3EE982866B}"/>
              </a:ext>
            </a:extLst>
          </p:cNvPr>
          <p:cNvSpPr>
            <a:spLocks noChangeArrowheads="1"/>
          </p:cNvSpPr>
          <p:nvPr/>
        </p:nvSpPr>
        <p:spPr bwMode="auto">
          <a:xfrm>
            <a:off x="3248490" y="1805496"/>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36" name="رسم 35" descr="متصل مع تعبئة خالصة">
            <a:extLst>
              <a:ext uri="{FF2B5EF4-FFF2-40B4-BE49-F238E27FC236}">
                <a16:creationId xmlns:a16="http://schemas.microsoft.com/office/drawing/2014/main" id="{7D75B435-71FA-4820-ACA0-3D7B25D1B58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419799" y="2028399"/>
            <a:ext cx="529862" cy="529862"/>
          </a:xfrm>
          <a:prstGeom prst="rect">
            <a:avLst/>
          </a:prstGeom>
        </p:spPr>
      </p:pic>
      <p:pic>
        <p:nvPicPr>
          <p:cNvPr id="40" name="رسم 39" descr="خطاب مع تعبئة خالصة">
            <a:extLst>
              <a:ext uri="{FF2B5EF4-FFF2-40B4-BE49-F238E27FC236}">
                <a16:creationId xmlns:a16="http://schemas.microsoft.com/office/drawing/2014/main" id="{CD08F111-5745-BF49-9B9F-4796FC0813F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889462" y="4574564"/>
            <a:ext cx="493404" cy="493404"/>
          </a:xfrm>
          <a:prstGeom prst="rect">
            <a:avLst/>
          </a:prstGeom>
        </p:spPr>
      </p:pic>
      <p:pic>
        <p:nvPicPr>
          <p:cNvPr id="42" name="رسم 41" descr="مهرّج مع تعبئة خالصة">
            <a:extLst>
              <a:ext uri="{FF2B5EF4-FFF2-40B4-BE49-F238E27FC236}">
                <a16:creationId xmlns:a16="http://schemas.microsoft.com/office/drawing/2014/main" id="{10D3FF0F-7890-7CCD-B012-58DE141F55C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769141" y="3520574"/>
            <a:ext cx="521069" cy="521069"/>
          </a:xfrm>
          <a:prstGeom prst="rect">
            <a:avLst/>
          </a:prstGeom>
        </p:spPr>
      </p:pic>
      <p:pic>
        <p:nvPicPr>
          <p:cNvPr id="46" name="رسم 45" descr="فرشاة تلوين مع تعبئة خالصة">
            <a:extLst>
              <a:ext uri="{FF2B5EF4-FFF2-40B4-BE49-F238E27FC236}">
                <a16:creationId xmlns:a16="http://schemas.microsoft.com/office/drawing/2014/main" id="{620DB02F-F005-CE61-26A1-B9F48FF8062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236556" y="3558729"/>
            <a:ext cx="416777" cy="416777"/>
          </a:xfrm>
          <a:prstGeom prst="rect">
            <a:avLst/>
          </a:prstGeom>
        </p:spPr>
      </p:pic>
      <p:pic>
        <p:nvPicPr>
          <p:cNvPr id="50" name="رسم 49" descr="شريط الفيلم مع تعبئة خالصة">
            <a:extLst>
              <a:ext uri="{FF2B5EF4-FFF2-40B4-BE49-F238E27FC236}">
                <a16:creationId xmlns:a16="http://schemas.microsoft.com/office/drawing/2014/main" id="{B909873D-9761-00E9-561B-81D243BE4F18}"/>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755061" y="2012861"/>
            <a:ext cx="515147" cy="515147"/>
          </a:xfrm>
          <a:prstGeom prst="rect">
            <a:avLst/>
          </a:prstGeom>
        </p:spPr>
      </p:pic>
      <p:sp>
        <p:nvSpPr>
          <p:cNvPr id="75" name="Rounded Rectangle 13">
            <a:extLst>
              <a:ext uri="{FF2B5EF4-FFF2-40B4-BE49-F238E27FC236}">
                <a16:creationId xmlns:a16="http://schemas.microsoft.com/office/drawing/2014/main" id="{EC18CBEE-BC1C-F23C-EA9F-55AD941452BB}"/>
              </a:ext>
            </a:extLst>
          </p:cNvPr>
          <p:cNvSpPr/>
          <p:nvPr/>
        </p:nvSpPr>
        <p:spPr>
          <a:xfrm>
            <a:off x="2564230" y="1025175"/>
            <a:ext cx="2278255" cy="330117"/>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السياق والحبكة وتسلسل الأحداث</a:t>
            </a:r>
            <a:endParaRPr lang="en-US" sz="1400" b="1" dirty="0">
              <a:solidFill>
                <a:schemeClr val="bg1"/>
              </a:solidFill>
            </a:endParaRPr>
          </a:p>
        </p:txBody>
      </p:sp>
      <p:sp>
        <p:nvSpPr>
          <p:cNvPr id="80" name="Rounded Rectangle 13">
            <a:extLst>
              <a:ext uri="{FF2B5EF4-FFF2-40B4-BE49-F238E27FC236}">
                <a16:creationId xmlns:a16="http://schemas.microsoft.com/office/drawing/2014/main" id="{24DFE66F-3BA5-92C4-A888-C1BBA0DC8A52}"/>
              </a:ext>
            </a:extLst>
          </p:cNvPr>
          <p:cNvSpPr/>
          <p:nvPr/>
        </p:nvSpPr>
        <p:spPr>
          <a:xfrm>
            <a:off x="7879257" y="2625985"/>
            <a:ext cx="2548311" cy="344692"/>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الفكاهة والرسوم</a:t>
            </a:r>
            <a:endParaRPr lang="en-US" sz="1400" b="1" dirty="0">
              <a:solidFill>
                <a:schemeClr val="bg1"/>
              </a:solidFill>
            </a:endParaRPr>
          </a:p>
        </p:txBody>
      </p:sp>
      <p:sp>
        <p:nvSpPr>
          <p:cNvPr id="84" name="Rounded Rectangle 13">
            <a:extLst>
              <a:ext uri="{FF2B5EF4-FFF2-40B4-BE49-F238E27FC236}">
                <a16:creationId xmlns:a16="http://schemas.microsoft.com/office/drawing/2014/main" id="{A83E96EF-6786-1F6B-99DC-B52FCD98E3E9}"/>
              </a:ext>
            </a:extLst>
          </p:cNvPr>
          <p:cNvSpPr/>
          <p:nvPr/>
        </p:nvSpPr>
        <p:spPr>
          <a:xfrm>
            <a:off x="4855609" y="5344299"/>
            <a:ext cx="2688973" cy="401928"/>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b="1" dirty="0">
                <a:solidFill>
                  <a:schemeClr val="bg1"/>
                </a:solidFill>
              </a:rPr>
              <a:t>اللغة والمفردات</a:t>
            </a:r>
            <a:endParaRPr lang="en-US" sz="1600" b="1" dirty="0">
              <a:solidFill>
                <a:schemeClr val="bg1"/>
              </a:solidFill>
            </a:endParaRPr>
          </a:p>
        </p:txBody>
      </p:sp>
      <p:sp>
        <p:nvSpPr>
          <p:cNvPr id="88" name="Freeform 260">
            <a:extLst>
              <a:ext uri="{FF2B5EF4-FFF2-40B4-BE49-F238E27FC236}">
                <a16:creationId xmlns:a16="http://schemas.microsoft.com/office/drawing/2014/main" id="{DCC22073-9050-D7F0-01F9-24C5FFBEBF01}"/>
              </a:ext>
            </a:extLst>
          </p:cNvPr>
          <p:cNvSpPr>
            <a:spLocks noChangeArrowheads="1"/>
          </p:cNvSpPr>
          <p:nvPr/>
        </p:nvSpPr>
        <p:spPr bwMode="auto">
          <a:xfrm>
            <a:off x="9493796" y="105950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89" name="Graphic 44" descr="Beginning with solid fill">
            <a:extLst>
              <a:ext uri="{FF2B5EF4-FFF2-40B4-BE49-F238E27FC236}">
                <a16:creationId xmlns:a16="http://schemas.microsoft.com/office/drawing/2014/main" id="{4595E03B-CF57-F81F-85B9-DE12A403CAFE}"/>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877828" y="1298433"/>
            <a:ext cx="420011" cy="416623"/>
          </a:xfrm>
          <a:prstGeom prst="rect">
            <a:avLst/>
          </a:prstGeom>
        </p:spPr>
      </p:pic>
      <p:sp>
        <p:nvSpPr>
          <p:cNvPr id="92" name="Freeform 260">
            <a:extLst>
              <a:ext uri="{FF2B5EF4-FFF2-40B4-BE49-F238E27FC236}">
                <a16:creationId xmlns:a16="http://schemas.microsoft.com/office/drawing/2014/main" id="{A3D79A87-4128-4A18-439A-07E77E94FC8D}"/>
              </a:ext>
            </a:extLst>
          </p:cNvPr>
          <p:cNvSpPr>
            <a:spLocks noChangeArrowheads="1"/>
          </p:cNvSpPr>
          <p:nvPr/>
        </p:nvSpPr>
        <p:spPr bwMode="auto">
          <a:xfrm>
            <a:off x="2060414"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93" name="Graphic 48" descr="Stop with solid fill">
            <a:extLst>
              <a:ext uri="{FF2B5EF4-FFF2-40B4-BE49-F238E27FC236}">
                <a16:creationId xmlns:a16="http://schemas.microsoft.com/office/drawing/2014/main" id="{39EFE1EC-D6F6-EC81-7D30-331B96768F7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437358" y="4587091"/>
            <a:ext cx="398260" cy="395048"/>
          </a:xfrm>
          <a:prstGeom prst="rect">
            <a:avLst/>
          </a:prstGeom>
        </p:spPr>
      </p:pic>
      <p:sp>
        <p:nvSpPr>
          <p:cNvPr id="5" name="Title 1">
            <a:extLst>
              <a:ext uri="{FF2B5EF4-FFF2-40B4-BE49-F238E27FC236}">
                <a16:creationId xmlns:a16="http://schemas.microsoft.com/office/drawing/2014/main" id="{092E7F91-B91A-C56D-E0A0-6F99DB4F8C0F}"/>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solidFill>
                <a:srgbClr val="00B050"/>
              </a:solidFill>
              <a:cs typeface="Bahij TheSansArabic Plain" panose="02040503050201020203" pitchFamily="18" charset="-78"/>
            </a:endParaRPr>
          </a:p>
        </p:txBody>
      </p:sp>
      <p:sp>
        <p:nvSpPr>
          <p:cNvPr id="7" name="Title 1">
            <a:extLst>
              <a:ext uri="{FF2B5EF4-FFF2-40B4-BE49-F238E27FC236}">
                <a16:creationId xmlns:a16="http://schemas.microsoft.com/office/drawing/2014/main" id="{44B655C0-036F-88DB-1B2B-BD65354CD068}"/>
              </a:ext>
            </a:extLst>
          </p:cNvPr>
          <p:cNvSpPr txBox="1">
            <a:spLocks/>
          </p:cNvSpPr>
          <p:nvPr/>
        </p:nvSpPr>
        <p:spPr>
          <a:xfrm>
            <a:off x="1529446" y="604318"/>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تقديم الفكرة بطريقة تناسب عمر الطفل</a:t>
            </a:r>
            <a:endParaRPr lang="ar-JO" sz="2400" b="1" dirty="0">
              <a:solidFill>
                <a:srgbClr val="00B050"/>
              </a:solidFill>
              <a:cs typeface="Bahij TheSansArabic Plain" panose="02040503050201020203" pitchFamily="18" charset="-78"/>
            </a:endParaRPr>
          </a:p>
        </p:txBody>
      </p:sp>
      <p:grpSp>
        <p:nvGrpSpPr>
          <p:cNvPr id="6" name="مجموعة 71">
            <a:extLst>
              <a:ext uri="{FF2B5EF4-FFF2-40B4-BE49-F238E27FC236}">
                <a16:creationId xmlns:a16="http://schemas.microsoft.com/office/drawing/2014/main" id="{2AAAFC4A-7D2A-2CE7-59B3-4A3571CDEC2C}"/>
              </a:ext>
            </a:extLst>
          </p:cNvPr>
          <p:cNvGrpSpPr/>
          <p:nvPr/>
        </p:nvGrpSpPr>
        <p:grpSpPr>
          <a:xfrm>
            <a:off x="247092" y="1625368"/>
            <a:ext cx="2835947" cy="2232874"/>
            <a:chOff x="7436081" y="1505960"/>
            <a:chExt cx="3347205" cy="3083270"/>
          </a:xfrm>
          <a:solidFill>
            <a:srgbClr val="544457"/>
          </a:solidFill>
        </p:grpSpPr>
        <p:sp>
          <p:nvSpPr>
            <p:cNvPr id="8" name="Rectangle 9">
              <a:extLst>
                <a:ext uri="{FF2B5EF4-FFF2-40B4-BE49-F238E27FC236}">
                  <a16:creationId xmlns:a16="http://schemas.microsoft.com/office/drawing/2014/main" id="{3F66FECA-7688-9CC5-28A9-3C01ED71186B}"/>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544457"/>
                </a:solidFill>
              </a:endParaRPr>
            </a:p>
          </p:txBody>
        </p:sp>
        <p:sp>
          <p:nvSpPr>
            <p:cNvPr id="9" name="Rectangle 10">
              <a:extLst>
                <a:ext uri="{FF2B5EF4-FFF2-40B4-BE49-F238E27FC236}">
                  <a16:creationId xmlns:a16="http://schemas.microsoft.com/office/drawing/2014/main" id="{DE0BFDD7-44C4-E955-9F0E-07C72983E02E}"/>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600" kern="0" dirty="0">
                <a:solidFill>
                  <a:srgbClr val="544457"/>
                </a:solidFill>
                <a:latin typeface="Arial" pitchFamily="34" charset="0"/>
                <a:cs typeface="Arial" pitchFamily="34" charset="0"/>
              </a:endParaRPr>
            </a:p>
          </p:txBody>
        </p:sp>
      </p:grpSp>
      <p:sp>
        <p:nvSpPr>
          <p:cNvPr id="10" name="TextBox 34">
            <a:extLst>
              <a:ext uri="{FF2B5EF4-FFF2-40B4-BE49-F238E27FC236}">
                <a16:creationId xmlns:a16="http://schemas.microsoft.com/office/drawing/2014/main" id="{7CB054E3-5AA4-EA16-7A12-26B1C0F3D9B5}"/>
              </a:ext>
            </a:extLst>
          </p:cNvPr>
          <p:cNvSpPr txBox="1"/>
          <p:nvPr/>
        </p:nvSpPr>
        <p:spPr>
          <a:xfrm>
            <a:off x="379048" y="1814731"/>
            <a:ext cx="2533848" cy="1785104"/>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استخدام مواقف حياتية بسيطة جدًا مألوفة للطفل (المنزل، الروضة، العائلة).</a:t>
            </a:r>
          </a:p>
          <a:p>
            <a:pPr marL="171450" lvl="0" indent="-171450" algn="r" rtl="1">
              <a:buFont typeface="Arial" panose="020B0604020202020204" pitchFamily="34" charset="0"/>
              <a:buChar char="•"/>
              <a:defRPr/>
            </a:pPr>
            <a:r>
              <a:rPr lang="ar-SA" sz="1100" b="1" dirty="0">
                <a:solidFill>
                  <a:schemeClr val="bg1"/>
                </a:solidFill>
              </a:rPr>
              <a:t>التركيز على هدف واضح واحد في القصة دون تفرّع لتجنب التشتيت.</a:t>
            </a:r>
          </a:p>
          <a:p>
            <a:pPr marL="171450" lvl="0" indent="-171450" algn="r" rtl="1">
              <a:buFont typeface="Arial" panose="020B0604020202020204" pitchFamily="34" charset="0"/>
              <a:buChar char="•"/>
              <a:defRPr/>
            </a:pPr>
            <a:r>
              <a:rPr lang="ar-SA" sz="1100" b="1" dirty="0">
                <a:solidFill>
                  <a:schemeClr val="bg1"/>
                </a:solidFill>
              </a:rPr>
              <a:t>أحداث قصيرة جدًا ومتتابعة بطريقة مباشرة تُشعر الطفل بالمتعة والفهم.</a:t>
            </a:r>
          </a:p>
          <a:p>
            <a:pPr marL="171450" lvl="0" indent="-171450" algn="r" rtl="1">
              <a:buFont typeface="Arial" panose="020B0604020202020204" pitchFamily="34" charset="0"/>
              <a:buChar char="•"/>
              <a:defRPr/>
            </a:pPr>
            <a:r>
              <a:rPr lang="ar-SA" sz="1100" b="1" dirty="0">
                <a:solidFill>
                  <a:schemeClr val="bg1"/>
                </a:solidFill>
              </a:rPr>
              <a:t>تقديم المشكلة والحل بشكل مبسّط وسريع حتى لا يفقد الطفل تركيزه.</a:t>
            </a:r>
          </a:p>
          <a:p>
            <a:pPr marL="171450" lvl="0" indent="-171450" algn="r" rtl="1">
              <a:buFont typeface="Arial" panose="020B0604020202020204" pitchFamily="34" charset="0"/>
              <a:buChar char="•"/>
              <a:defRPr/>
            </a:pPr>
            <a:r>
              <a:rPr lang="ar-SA" sz="1100" b="1" dirty="0">
                <a:solidFill>
                  <a:schemeClr val="bg1"/>
                </a:solidFill>
              </a:rPr>
              <a:t>الاعتماد على التكرار البصري والحركي لتثبيت الرسالة لدى الطفل.</a:t>
            </a:r>
          </a:p>
        </p:txBody>
      </p:sp>
      <p:grpSp>
        <p:nvGrpSpPr>
          <p:cNvPr id="16" name="مجموعة 76">
            <a:extLst>
              <a:ext uri="{FF2B5EF4-FFF2-40B4-BE49-F238E27FC236}">
                <a16:creationId xmlns:a16="http://schemas.microsoft.com/office/drawing/2014/main" id="{A07C9B6F-A044-5C7E-6AAF-271914EDD9D1}"/>
              </a:ext>
            </a:extLst>
          </p:cNvPr>
          <p:cNvGrpSpPr/>
          <p:nvPr/>
        </p:nvGrpSpPr>
        <p:grpSpPr>
          <a:xfrm>
            <a:off x="9157889" y="4489831"/>
            <a:ext cx="2805690" cy="2139472"/>
            <a:chOff x="7436081" y="1505960"/>
            <a:chExt cx="3347205" cy="3083270"/>
          </a:xfrm>
          <a:solidFill>
            <a:srgbClr val="544457"/>
          </a:solidFill>
        </p:grpSpPr>
        <p:sp>
          <p:nvSpPr>
            <p:cNvPr id="17" name="Rectangle 9">
              <a:extLst>
                <a:ext uri="{FF2B5EF4-FFF2-40B4-BE49-F238E27FC236}">
                  <a16:creationId xmlns:a16="http://schemas.microsoft.com/office/drawing/2014/main" id="{C1B8D55B-75D9-9422-A9C6-22DBE93EBC46}"/>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544457"/>
                </a:solidFill>
              </a:endParaRPr>
            </a:p>
          </p:txBody>
        </p:sp>
        <p:sp>
          <p:nvSpPr>
            <p:cNvPr id="18" name="Rectangle 10">
              <a:extLst>
                <a:ext uri="{FF2B5EF4-FFF2-40B4-BE49-F238E27FC236}">
                  <a16:creationId xmlns:a16="http://schemas.microsoft.com/office/drawing/2014/main" id="{377601CD-1E96-CD7A-9E66-1DD98D0FCAAE}"/>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rgbClr val="544457"/>
                </a:solidFill>
                <a:latin typeface="Arial" pitchFamily="34" charset="0"/>
                <a:cs typeface="Arial" pitchFamily="34" charset="0"/>
              </a:endParaRPr>
            </a:p>
          </p:txBody>
        </p:sp>
      </p:grpSp>
      <p:sp>
        <p:nvSpPr>
          <p:cNvPr id="19" name="TextBox 34">
            <a:extLst>
              <a:ext uri="{FF2B5EF4-FFF2-40B4-BE49-F238E27FC236}">
                <a16:creationId xmlns:a16="http://schemas.microsoft.com/office/drawing/2014/main" id="{A48CC774-6A4E-8A00-4E6A-09C4B11F071E}"/>
              </a:ext>
            </a:extLst>
          </p:cNvPr>
          <p:cNvSpPr txBox="1"/>
          <p:nvPr/>
        </p:nvSpPr>
        <p:spPr>
          <a:xfrm>
            <a:off x="9185827" y="4688312"/>
            <a:ext cx="2652887" cy="1615827"/>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الاعتماد على رسوم كبيرة وواضحة بألوان زاهية تجذب الطفل بصريًا.</a:t>
            </a:r>
          </a:p>
          <a:p>
            <a:pPr marL="171450" lvl="0" indent="-171450" algn="r" rtl="1">
              <a:buFont typeface="Arial" panose="020B0604020202020204" pitchFamily="34" charset="0"/>
              <a:buChar char="•"/>
              <a:defRPr/>
            </a:pPr>
            <a:r>
              <a:rPr lang="ar-SA" sz="1100" b="1" dirty="0">
                <a:solidFill>
                  <a:schemeClr val="bg1"/>
                </a:solidFill>
              </a:rPr>
              <a:t>استخدام شخصيات لطيفة ومألوفة (حيوانات، دمى، أطفال) تساعد على الارتباط العاطفي.</a:t>
            </a:r>
          </a:p>
          <a:p>
            <a:pPr marL="171450" lvl="0" indent="-171450" algn="r" rtl="1">
              <a:buFont typeface="Arial" panose="020B0604020202020204" pitchFamily="34" charset="0"/>
              <a:buChar char="•"/>
              <a:defRPr/>
            </a:pPr>
            <a:r>
              <a:rPr lang="ar-SA" sz="1100" b="1" dirty="0">
                <a:solidFill>
                  <a:schemeClr val="bg1"/>
                </a:solidFill>
              </a:rPr>
              <a:t>الحركات المبالغ فيها</a:t>
            </a:r>
            <a:r>
              <a:rPr lang="en-US" sz="1100" b="1" dirty="0">
                <a:solidFill>
                  <a:schemeClr val="bg1"/>
                </a:solidFill>
              </a:rPr>
              <a:t> </a:t>
            </a:r>
            <a:r>
              <a:rPr lang="ar-SA" sz="1100" b="1" dirty="0">
                <a:solidFill>
                  <a:schemeClr val="bg1"/>
                </a:solidFill>
              </a:rPr>
              <a:t>تُسهّل فهم المشاعر والأحداث.</a:t>
            </a:r>
          </a:p>
          <a:p>
            <a:pPr marL="171450" lvl="0" indent="-171450" algn="r" rtl="1">
              <a:buFont typeface="Arial" panose="020B0604020202020204" pitchFamily="34" charset="0"/>
              <a:buChar char="•"/>
              <a:defRPr/>
            </a:pPr>
            <a:r>
              <a:rPr lang="ar-SA" sz="1100" b="1" dirty="0">
                <a:solidFill>
                  <a:schemeClr val="bg1"/>
                </a:solidFill>
              </a:rPr>
              <a:t>تجنّب التعقيد في الخلفيات أو التفاصيل الدقيقة لأنها تشتت الطفل.</a:t>
            </a:r>
          </a:p>
          <a:p>
            <a:pPr marL="171450" lvl="0" indent="-171450" algn="r" rtl="1">
              <a:buFont typeface="Arial" panose="020B0604020202020204" pitchFamily="34" charset="0"/>
              <a:buChar char="•"/>
              <a:defRPr/>
            </a:pPr>
            <a:r>
              <a:rPr lang="ar-SA" sz="1100" b="1" dirty="0">
                <a:solidFill>
                  <a:schemeClr val="bg1"/>
                </a:solidFill>
              </a:rPr>
              <a:t>إدخال الفكاهة البسيطة (مواقف مضحكة آمنة) لزيادة دافعية المتابعة</a:t>
            </a:r>
          </a:p>
        </p:txBody>
      </p:sp>
      <p:sp>
        <p:nvSpPr>
          <p:cNvPr id="23" name="Rectangle 9">
            <a:extLst>
              <a:ext uri="{FF2B5EF4-FFF2-40B4-BE49-F238E27FC236}">
                <a16:creationId xmlns:a16="http://schemas.microsoft.com/office/drawing/2014/main" id="{F38CC43C-CE77-5BCF-99AB-35F8D2431CC5}"/>
              </a:ext>
            </a:extLst>
          </p:cNvPr>
          <p:cNvSpPr/>
          <p:nvPr/>
        </p:nvSpPr>
        <p:spPr>
          <a:xfrm rot="297575">
            <a:off x="306019" y="5254990"/>
            <a:ext cx="4385246" cy="1354921"/>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399" dirty="0" err="1">
                <a:solidFill>
                  <a:srgbClr val="005C46"/>
                </a:solidFill>
              </a:rPr>
              <a:t>zzzzzz</a:t>
            </a:r>
            <a:endParaRPr lang="en-US" sz="2399" dirty="0">
              <a:solidFill>
                <a:srgbClr val="005C46"/>
              </a:solidFill>
            </a:endParaRPr>
          </a:p>
        </p:txBody>
      </p:sp>
      <p:sp>
        <p:nvSpPr>
          <p:cNvPr id="24" name="Rectangle 10">
            <a:extLst>
              <a:ext uri="{FF2B5EF4-FFF2-40B4-BE49-F238E27FC236}">
                <a16:creationId xmlns:a16="http://schemas.microsoft.com/office/drawing/2014/main" id="{6B0079B6-544A-3036-E562-E1A30DB3029B}"/>
              </a:ext>
            </a:extLst>
          </p:cNvPr>
          <p:cNvSpPr/>
          <p:nvPr/>
        </p:nvSpPr>
        <p:spPr>
          <a:xfrm>
            <a:off x="266113" y="5300136"/>
            <a:ext cx="4385246" cy="1354921"/>
          </a:xfrm>
          <a:prstGeom prst="rect">
            <a:avLst/>
          </a:prstGeom>
          <a:solidFill>
            <a:srgbClr val="544457"/>
          </a:solidFill>
          <a:ln w="0">
            <a:noFill/>
            <a:prstDash val="solid"/>
            <a:round/>
            <a:headEnd/>
            <a:tailEnd/>
          </a:ln>
        </p:spPr>
        <p:txBody>
          <a:bodyPr vert="horz" wrap="square" lIns="914162" tIns="91416" rIns="914162" bIns="91416" numCol="1" anchor="ctr" anchorCtr="1" compatLnSpc="1">
            <a:prstTxWarp prst="textNoShape">
              <a:avLst/>
            </a:prstTxWarp>
          </a:bodyPr>
          <a:lstStyle/>
          <a:p>
            <a:r>
              <a:rPr lang="en-US" sz="1799" kern="0" dirty="0">
                <a:solidFill>
                  <a:srgbClr val="544457"/>
                </a:solidFill>
                <a:latin typeface="Arial" pitchFamily="34" charset="0"/>
                <a:cs typeface="Arial" pitchFamily="34" charset="0"/>
              </a:rPr>
              <a:t>z</a:t>
            </a:r>
          </a:p>
        </p:txBody>
      </p:sp>
      <p:sp>
        <p:nvSpPr>
          <p:cNvPr id="25" name="TextBox 34">
            <a:extLst>
              <a:ext uri="{FF2B5EF4-FFF2-40B4-BE49-F238E27FC236}">
                <a16:creationId xmlns:a16="http://schemas.microsoft.com/office/drawing/2014/main" id="{E2B8B481-46F4-E9B2-AAC1-78B5C64CC926}"/>
              </a:ext>
            </a:extLst>
          </p:cNvPr>
          <p:cNvSpPr txBox="1"/>
          <p:nvPr/>
        </p:nvSpPr>
        <p:spPr>
          <a:xfrm>
            <a:off x="353286" y="5520413"/>
            <a:ext cx="4199226" cy="938719"/>
          </a:xfrm>
          <a:prstGeom prst="rect">
            <a:avLst/>
          </a:prstGeom>
          <a:noFill/>
        </p:spPr>
        <p:txBody>
          <a:bodyPr wrap="square">
            <a:spAutoFit/>
          </a:bodyPr>
          <a:lstStyle/>
          <a:p>
            <a:pPr marL="285750" lvl="0" indent="-285750" algn="r" rtl="1">
              <a:buFont typeface="Arial" panose="020B0604020202020204" pitchFamily="34" charset="0"/>
              <a:buChar char="•"/>
              <a:defRPr/>
            </a:pPr>
            <a:r>
              <a:rPr lang="ar-SA" sz="1100" b="1" dirty="0">
                <a:solidFill>
                  <a:schemeClr val="bg1"/>
                </a:solidFill>
              </a:rPr>
              <a:t>لغة شديدة البساطة تعتمد على جمل قصيرة جدًا.</a:t>
            </a:r>
          </a:p>
          <a:p>
            <a:pPr marL="285750" lvl="0" indent="-285750" algn="r" rtl="1">
              <a:buFont typeface="Arial" panose="020B0604020202020204" pitchFamily="34" charset="0"/>
              <a:buChar char="•"/>
              <a:defRPr/>
            </a:pPr>
            <a:r>
              <a:rPr lang="ar-SA" sz="1100" b="1" dirty="0">
                <a:solidFill>
                  <a:schemeClr val="bg1"/>
                </a:solidFill>
              </a:rPr>
              <a:t>استخدام مفردات يومية يعرفها الطفل في حياته الطبيعية.</a:t>
            </a:r>
          </a:p>
          <a:p>
            <a:pPr marL="285750" lvl="0" indent="-285750" algn="r" rtl="1">
              <a:buFont typeface="Arial" panose="020B0604020202020204" pitchFamily="34" charset="0"/>
              <a:buChar char="•"/>
              <a:defRPr/>
            </a:pPr>
            <a:r>
              <a:rPr lang="ar-SA" sz="1100" b="1" dirty="0">
                <a:solidFill>
                  <a:schemeClr val="bg1"/>
                </a:solidFill>
              </a:rPr>
              <a:t>الاعتماد على الإيقاع الصوتي (التكرار – السجع – الأغاني القصيرة) لتسهيل الفهم.</a:t>
            </a:r>
          </a:p>
          <a:p>
            <a:pPr marL="285750" lvl="0" indent="-285750" algn="r" rtl="1">
              <a:buFont typeface="Arial" panose="020B0604020202020204" pitchFamily="34" charset="0"/>
              <a:buChar char="•"/>
              <a:defRPr/>
            </a:pPr>
            <a:r>
              <a:rPr lang="ar-SA" sz="1100" b="1" dirty="0">
                <a:solidFill>
                  <a:schemeClr val="bg1"/>
                </a:solidFill>
              </a:rPr>
              <a:t>تجنّب المصطلحات المفاهيمية المجردة، واستبدالها بتمثيل بصري مباشر.</a:t>
            </a:r>
          </a:p>
          <a:p>
            <a:pPr marL="285750" lvl="0" indent="-285750" algn="r" rtl="1">
              <a:buFont typeface="Arial" panose="020B0604020202020204" pitchFamily="34" charset="0"/>
              <a:buChar char="•"/>
              <a:defRPr/>
            </a:pPr>
            <a:r>
              <a:rPr lang="ar-SA" sz="1100" b="1" dirty="0">
                <a:solidFill>
                  <a:schemeClr val="bg1"/>
                </a:solidFill>
              </a:rPr>
              <a:t>شرح الكلمات الجديدة من خلال الصورة أو الحركة بدل الشرح اللفظي</a:t>
            </a:r>
          </a:p>
        </p:txBody>
      </p:sp>
    </p:spTree>
    <p:extLst>
      <p:ext uri="{BB962C8B-B14F-4D97-AF65-F5344CB8AC3E}">
        <p14:creationId xmlns:p14="http://schemas.microsoft.com/office/powerpoint/2010/main" val="28814001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8BC437-EC25-4A91-7135-05EDB804503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25D4AAA-4560-98A8-9EBB-A50C878BD350}"/>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B770300A-787F-5D7D-A98C-D758236FD2B0}"/>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98362F68-2DDD-07A0-1BE0-26D1C1E00DE1}"/>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9C0B370F-4244-6D6F-DE94-4BC881D3E119}"/>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ea typeface="+mn-ea"/>
              <a:cs typeface="Bahij TheSansArabic Plain" panose="02040503050201020203" pitchFamily="18" charset="-78"/>
            </a:endParaRPr>
          </a:p>
        </p:txBody>
      </p:sp>
      <p:sp>
        <p:nvSpPr>
          <p:cNvPr id="29" name="Title 1">
            <a:extLst>
              <a:ext uri="{FF2B5EF4-FFF2-40B4-BE49-F238E27FC236}">
                <a16:creationId xmlns:a16="http://schemas.microsoft.com/office/drawing/2014/main" id="{58FB5C8D-4254-C5F2-5B3F-8C99F7D7F262}"/>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دليل إنتاج المحتوى للفئة العمرية </a:t>
            </a:r>
            <a:r>
              <a:rPr lang="ar-JO" sz="2400" b="1" dirty="0">
                <a:cs typeface="Bahij TheSansArabic Plain" panose="02040503050201020203" pitchFamily="18" charset="-78"/>
              </a:rPr>
              <a:t>أقل من 6 سنوات</a:t>
            </a:r>
          </a:p>
        </p:txBody>
      </p:sp>
      <p:sp>
        <p:nvSpPr>
          <p:cNvPr id="139" name="Slide Number Placeholder 5">
            <a:extLst>
              <a:ext uri="{FF2B5EF4-FFF2-40B4-BE49-F238E27FC236}">
                <a16:creationId xmlns:a16="http://schemas.microsoft.com/office/drawing/2014/main" id="{1F63CD8F-E683-B3EA-397D-2F2866A43348}"/>
              </a:ext>
            </a:extLst>
          </p:cNvPr>
          <p:cNvSpPr>
            <a:spLocks noGrp="1"/>
          </p:cNvSpPr>
          <p:nvPr>
            <p:ph type="sldNum" sz="quarter" idx="12"/>
          </p:nvPr>
        </p:nvSpPr>
        <p:spPr>
          <a:xfrm>
            <a:off x="8737601" y="6356352"/>
            <a:ext cx="2844800" cy="365125"/>
          </a:xfrm>
        </p:spPr>
        <p:txBody>
          <a:bodyPr/>
          <a:lstStyle/>
          <a:p>
            <a:fld id="{5939B1FA-81F2-4940-9AF3-5EAFB5D6669B}" type="slidenum">
              <a:rPr lang="en-US" smtClean="0"/>
              <a:pPr/>
              <a:t>12</a:t>
            </a:fld>
            <a:endParaRPr lang="en-US"/>
          </a:p>
        </p:txBody>
      </p:sp>
      <p:graphicFrame>
        <p:nvGraphicFramePr>
          <p:cNvPr id="16" name="Table 15">
            <a:extLst>
              <a:ext uri="{FF2B5EF4-FFF2-40B4-BE49-F238E27FC236}">
                <a16:creationId xmlns:a16="http://schemas.microsoft.com/office/drawing/2014/main" id="{8026C56D-2DC9-2325-A506-81ED618B6861}"/>
              </a:ext>
            </a:extLst>
          </p:cNvPr>
          <p:cNvGraphicFramePr>
            <a:graphicFrameLocks noGrp="1"/>
          </p:cNvGraphicFramePr>
          <p:nvPr>
            <p:extLst>
              <p:ext uri="{D42A27DB-BD31-4B8C-83A1-F6EECF244321}">
                <p14:modId xmlns:p14="http://schemas.microsoft.com/office/powerpoint/2010/main" val="3096766818"/>
              </p:ext>
            </p:extLst>
          </p:nvPr>
        </p:nvGraphicFramePr>
        <p:xfrm>
          <a:off x="619761" y="1378891"/>
          <a:ext cx="10823120" cy="4885786"/>
        </p:xfrm>
        <a:graphic>
          <a:graphicData uri="http://schemas.openxmlformats.org/drawingml/2006/table">
            <a:tbl>
              <a:tblPr rtl="1" firstRow="1" bandRow="1">
                <a:tableStyleId>{2D5ABB26-0587-4C30-8999-92F81FD0307C}</a:tableStyleId>
              </a:tblPr>
              <a:tblGrid>
                <a:gridCol w="2164624">
                  <a:extLst>
                    <a:ext uri="{9D8B030D-6E8A-4147-A177-3AD203B41FA5}">
                      <a16:colId xmlns:a16="http://schemas.microsoft.com/office/drawing/2014/main" val="432244533"/>
                    </a:ext>
                  </a:extLst>
                </a:gridCol>
                <a:gridCol w="2164624">
                  <a:extLst>
                    <a:ext uri="{9D8B030D-6E8A-4147-A177-3AD203B41FA5}">
                      <a16:colId xmlns:a16="http://schemas.microsoft.com/office/drawing/2014/main" val="3903278667"/>
                    </a:ext>
                  </a:extLst>
                </a:gridCol>
                <a:gridCol w="2164624">
                  <a:extLst>
                    <a:ext uri="{9D8B030D-6E8A-4147-A177-3AD203B41FA5}">
                      <a16:colId xmlns:a16="http://schemas.microsoft.com/office/drawing/2014/main" val="3725881164"/>
                    </a:ext>
                  </a:extLst>
                </a:gridCol>
                <a:gridCol w="2164624">
                  <a:extLst>
                    <a:ext uri="{9D8B030D-6E8A-4147-A177-3AD203B41FA5}">
                      <a16:colId xmlns:a16="http://schemas.microsoft.com/office/drawing/2014/main" val="965766362"/>
                    </a:ext>
                  </a:extLst>
                </a:gridCol>
                <a:gridCol w="2164624">
                  <a:extLst>
                    <a:ext uri="{9D8B030D-6E8A-4147-A177-3AD203B41FA5}">
                      <a16:colId xmlns:a16="http://schemas.microsoft.com/office/drawing/2014/main" val="370250297"/>
                    </a:ext>
                  </a:extLst>
                </a:gridCol>
              </a:tblGrid>
              <a:tr h="533320">
                <a:tc>
                  <a:txBody>
                    <a:bodyPr/>
                    <a:lstStyle/>
                    <a:p>
                      <a:pPr algn="ctr" rtl="1" fontAlgn="ctr">
                        <a:buNone/>
                      </a:pPr>
                      <a:r>
                        <a:rPr lang="ar-JO" sz="1600" b="1" u="none" strike="noStrike" kern="1200" dirty="0">
                          <a:solidFill>
                            <a:schemeClr val="bg1"/>
                          </a:solidFill>
                          <a:effectLst/>
                        </a:rPr>
                        <a:t>اللغة والمفردات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8F8691"/>
                    </a:solidFill>
                  </a:tcPr>
                </a:tc>
                <a:tc>
                  <a:txBody>
                    <a:bodyPr/>
                    <a:lstStyle/>
                    <a:p>
                      <a:pPr algn="ctr" rtl="1" fontAlgn="ctr">
                        <a:buNone/>
                      </a:pPr>
                      <a:r>
                        <a:rPr lang="ar-JO" sz="1600" b="1" u="none" strike="noStrike" kern="1200" dirty="0">
                          <a:solidFill>
                            <a:schemeClr val="bg1"/>
                          </a:solidFill>
                          <a:effectLst/>
                        </a:rPr>
                        <a:t>الرسوم والشخصيات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A5AD6E"/>
                    </a:solidFill>
                  </a:tcPr>
                </a:tc>
                <a:tc>
                  <a:txBody>
                    <a:bodyPr/>
                    <a:lstStyle/>
                    <a:p>
                      <a:pPr algn="ctr" rtl="1" fontAlgn="ctr">
                        <a:buNone/>
                      </a:pPr>
                      <a:r>
                        <a:rPr lang="ar-JO" sz="1600" b="1" u="none" strike="noStrike" kern="1200" dirty="0">
                          <a:solidFill>
                            <a:schemeClr val="bg1"/>
                          </a:solidFill>
                          <a:effectLst/>
                        </a:rPr>
                        <a:t>السرد والحبكة</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869037"/>
                    </a:solidFill>
                  </a:tcPr>
                </a:tc>
                <a:tc>
                  <a:txBody>
                    <a:bodyPr/>
                    <a:lstStyle/>
                    <a:p>
                      <a:pPr algn="ctr" rtl="1" fontAlgn="ctr">
                        <a:buNone/>
                      </a:pPr>
                      <a:r>
                        <a:rPr lang="ar-JO" sz="1600" b="1" u="none" strike="noStrike" kern="1200" dirty="0">
                          <a:solidFill>
                            <a:schemeClr val="bg1"/>
                          </a:solidFill>
                          <a:effectLst/>
                        </a:rPr>
                        <a:t>المفاهيم والسلوكيات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75AC6B"/>
                    </a:solidFill>
                  </a:tcPr>
                </a:tc>
                <a:tc>
                  <a:txBody>
                    <a:bodyPr/>
                    <a:lstStyle/>
                    <a:p>
                      <a:pPr algn="ctr" rtl="1" fontAlgn="ctr">
                        <a:buNone/>
                      </a:pPr>
                      <a:r>
                        <a:rPr lang="ar-JO" sz="1600" b="1" u="none" strike="noStrike" kern="1200" dirty="0">
                          <a:solidFill>
                            <a:schemeClr val="bg1"/>
                          </a:solidFill>
                          <a:effectLst/>
                        </a:rPr>
                        <a:t>العناصر البصرية</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695C6C"/>
                    </a:solidFill>
                  </a:tcPr>
                </a:tc>
                <a:extLst>
                  <a:ext uri="{0D108BD9-81ED-4DB2-BD59-A6C34878D82A}">
                    <a16:rowId xmlns:a16="http://schemas.microsoft.com/office/drawing/2014/main" val="2139523501"/>
                  </a:ext>
                </a:extLst>
              </a:tr>
              <a:tr h="1450822">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استخدام لغة بسيطة جدًا وجُمل قصيرة مأخوذة من بيئة الطفل اليومية</a:t>
                      </a:r>
                      <a:endParaRPr lang="en-US" sz="1500" kern="1200" dirty="0">
                        <a:solidFill>
                          <a:schemeClr val="dk1"/>
                        </a:solidFill>
                        <a:effectLst/>
                        <a:latin typeface="+mn-lt"/>
                        <a:ea typeface="+mn-ea"/>
                        <a:cs typeface="+mn-cs"/>
                      </a:endParaRPr>
                    </a:p>
                  </a:txBody>
                  <a:tcPr anchor="ct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استخدام رسومات كبيرة وواضحة بألوان زاهية وشخصيات مألوفة للطفل</a:t>
                      </a: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تقديم قصة بسيطة جدًا تُركّز على فكرة واحدة واضحة دون تشعب أو أحداث كثيرة</a:t>
                      </a: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التركيز على السلوكيات الأساسية المناسبة للعمر مثل: النظافة، مشاركة الألعاب، النظام، والأمان</a:t>
                      </a:r>
                    </a:p>
                  </a:txBody>
                  <a:tcPr anchor="ctr">
                    <a:no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JO" sz="1600" dirty="0"/>
                        <a:t>الاعتماد على عناصر ثابتة بصريًا (حركة بسيطة – انتقالات بطيئة – ألوان واضحة)</a:t>
                      </a:r>
                    </a:p>
                  </a:txBody>
                  <a:tcPr anchor="ctr"/>
                </a:tc>
                <a:extLst>
                  <a:ext uri="{0D108BD9-81ED-4DB2-BD59-A6C34878D82A}">
                    <a16:rowId xmlns:a16="http://schemas.microsoft.com/office/drawing/2014/main" val="191792990"/>
                  </a:ext>
                </a:extLst>
              </a:tr>
              <a:tr h="1450822">
                <a:tc>
                  <a:txBody>
                    <a:bodyPr/>
                    <a:lstStyle/>
                    <a:p>
                      <a:pPr algn="ctr"/>
                      <a:r>
                        <a:rPr lang="ar-JO" sz="1600" dirty="0"/>
                        <a:t>تجنّب المصطلحات المجردة، وشرح أي كلمة جديدة من خلال صورة أو مثال بصري مباشر</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تقليل التفاصيل البصرية لتجنّب التشتت، والتركيز على تعبيرات الوجه والحركات المبسّطة</a:t>
                      </a:r>
                    </a:p>
                  </a:txBody>
                  <a:tcPr anchor="ctr">
                    <a:solidFill>
                      <a:schemeClr val="bg1">
                        <a:lumMod val="85000"/>
                      </a:schemeClr>
                    </a:solid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مشاهد قصيرة ومتتابعة بصريًا تساعد الطفل على الفهم السريع دون فقدان الانتباه</a:t>
                      </a:r>
                    </a:p>
                  </a:txBody>
                  <a:tcPr anchor="ctr">
                    <a:solidFill>
                      <a:schemeClr val="bg1">
                        <a:lumMod val="85000"/>
                      </a:schemeClr>
                    </a:solid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عرض السلوك الصحيح بشكل واضح وصريح، دون الدخول في تعقيد أو مقارنة عميقة</a:t>
                      </a:r>
                    </a:p>
                  </a:txBody>
                  <a:tcPr anchor="ctr">
                    <a:solidFill>
                      <a:schemeClr val="bg1">
                        <a:lumMod val="85000"/>
                      </a:schemeClr>
                    </a:solid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JO" sz="1600" dirty="0"/>
                        <a:t>استخدام تعبيرات وجه مبالغ فيها وحركات جسدية سهلة تساعد على فهم المشاعر</a:t>
                      </a:r>
                    </a:p>
                  </a:txBody>
                  <a:tcPr anchor="ctr">
                    <a:solidFill>
                      <a:schemeClr val="bg1">
                        <a:lumMod val="85000"/>
                      </a:schemeClr>
                    </a:solidFill>
                  </a:tcPr>
                </a:tc>
                <a:extLst>
                  <a:ext uri="{0D108BD9-81ED-4DB2-BD59-A6C34878D82A}">
                    <a16:rowId xmlns:a16="http://schemas.microsoft.com/office/drawing/2014/main" val="1832047909"/>
                  </a:ext>
                </a:extLst>
              </a:tr>
              <a:tr h="1450822">
                <a:tc>
                  <a:txBody>
                    <a:bodyPr/>
                    <a:lstStyle/>
                    <a:p>
                      <a:pPr algn="ctr"/>
                      <a:r>
                        <a:rPr lang="ar-JO" sz="1600" dirty="0"/>
                        <a:t>الاعتماد على التكرار والإيقاع (صوت أو حركة) لدعم الفهم والانتباه</a:t>
                      </a:r>
                      <a:endParaRPr lang="en-US" sz="1500" b="0" i="0" u="none" strike="noStrike" kern="1200" dirty="0">
                        <a:solidFill>
                          <a:srgbClr val="000000"/>
                        </a:solidFill>
                        <a:effectLst/>
                        <a:latin typeface="Arial" panose="020B0604020202020204" pitchFamily="34" charset="0"/>
                        <a:ea typeface="+mn-ea"/>
                        <a:cs typeface="+mn-cs"/>
                      </a:endParaRPr>
                    </a:p>
                  </a:txBody>
                  <a:tcPr anchor="ct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تجنّب الشخصيات أو المشاهد المعقدة، والاعتماد على بيئة قريبة من الطفل (المنزل، الروضة)</a:t>
                      </a: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استخدام أسلوب مباشر للحل والمشكلة، مع تكرار الحركة أو الفكرة لتعزيز الرسالة</a:t>
                      </a: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تعزيز الروتين والسلوك المطلوب من خلال التكرار البصري والحركي</a:t>
                      </a:r>
                    </a:p>
                  </a:txBody>
                  <a:tcPr anchor="ctr">
                    <a:no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JO" sz="1600" dirty="0"/>
                        <a:t>إدخال الفكاهة الخفيفة أو المواقف الطفولية الآمنة لزيادة تفاعل الطفل ورفع الانتباه</a:t>
                      </a:r>
                    </a:p>
                  </a:txBody>
                  <a:tcPr anchor="ctr"/>
                </a:tc>
                <a:extLst>
                  <a:ext uri="{0D108BD9-81ED-4DB2-BD59-A6C34878D82A}">
                    <a16:rowId xmlns:a16="http://schemas.microsoft.com/office/drawing/2014/main" val="2905903726"/>
                  </a:ext>
                </a:extLst>
              </a:tr>
            </a:tbl>
          </a:graphicData>
        </a:graphic>
      </p:graphicFrame>
    </p:spTree>
    <p:extLst>
      <p:ext uri="{BB962C8B-B14F-4D97-AF65-F5344CB8AC3E}">
        <p14:creationId xmlns:p14="http://schemas.microsoft.com/office/powerpoint/2010/main" val="2955535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4E09CA-05EF-A0D6-6158-E7846B9EE26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A1AB02B3-7D00-C374-17B4-4556E615C4B9}"/>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01821232-4E60-789F-A283-B32228F0973B}"/>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DCE1CC4D-D837-F8E4-1BB9-82D6DDF269F2}"/>
              </a:ext>
            </a:extLst>
          </p:cNvPr>
          <p:cNvGrpSpPr/>
          <p:nvPr/>
        </p:nvGrpSpPr>
        <p:grpSpPr>
          <a:xfrm>
            <a:off x="1297543" y="3643713"/>
            <a:ext cx="8063425" cy="634763"/>
            <a:chOff x="810520" y="2940868"/>
            <a:chExt cx="8063425" cy="634763"/>
          </a:xfrm>
        </p:grpSpPr>
        <p:sp>
          <p:nvSpPr>
            <p:cNvPr id="10" name="TextBox 9">
              <a:extLst>
                <a:ext uri="{FF2B5EF4-FFF2-40B4-BE49-F238E27FC236}">
                  <a16:creationId xmlns:a16="http://schemas.microsoft.com/office/drawing/2014/main" id="{AE8A25C0-C94E-3B70-8872-D84CB7BBCFED}"/>
                </a:ext>
              </a:extLst>
            </p:cNvPr>
            <p:cNvSpPr txBox="1"/>
            <p:nvPr/>
          </p:nvSpPr>
          <p:spPr>
            <a:xfrm>
              <a:off x="810520" y="2940868"/>
              <a:ext cx="8063425" cy="492443"/>
            </a:xfrm>
            <a:prstGeom prst="rect">
              <a:avLst/>
            </a:prstGeom>
            <a:noFill/>
          </p:spPr>
          <p:txBody>
            <a:bodyPr wrap="square" lIns="0" tIns="0" rIns="0" bIns="0" rtlCol="0" anchor="b">
              <a:spAutoFit/>
            </a:bodyPr>
            <a:lstStyle/>
            <a:p>
              <a:pPr lvl="0" algn="r" rtl="1">
                <a:defRPr/>
              </a:pPr>
              <a:r>
                <a:rPr lang="ar-JO" sz="3200" b="1" dirty="0">
                  <a:cs typeface="Bahij TheSansArabic Plain" panose="02040503050201020203" pitchFamily="18" charset="-78"/>
                </a:rPr>
                <a:t>ال</a:t>
              </a:r>
              <a:r>
                <a:rPr lang="ar-SA" sz="3200" b="1" dirty="0">
                  <a:cs typeface="Bahij TheSansArabic Plain" panose="02040503050201020203" pitchFamily="18" charset="-78"/>
                </a:rPr>
                <a:t>فئة العمرية </a:t>
              </a:r>
              <a:r>
                <a:rPr lang="ar-JO" sz="3200" b="1" dirty="0">
                  <a:cs typeface="Bahij TheSansArabic Plain" panose="02040503050201020203" pitchFamily="18" charset="-78"/>
                </a:rPr>
                <a:t>من </a:t>
              </a:r>
              <a:r>
                <a:rPr lang="ar-SA" sz="3200" b="1" dirty="0">
                  <a:cs typeface="Bahij TheSansArabic Plain" panose="02040503050201020203" pitchFamily="18" charset="-78"/>
                </a:rPr>
                <a:t>6-8 سنوات</a:t>
              </a:r>
              <a:endParaRPr lang="ar-JO" sz="3200" b="1" dirty="0"/>
            </a:p>
          </p:txBody>
        </p:sp>
        <p:cxnSp>
          <p:nvCxnSpPr>
            <p:cNvPr id="12" name="Straight Connector 11">
              <a:extLst>
                <a:ext uri="{FF2B5EF4-FFF2-40B4-BE49-F238E27FC236}">
                  <a16:creationId xmlns:a16="http://schemas.microsoft.com/office/drawing/2014/main" id="{74B72EE9-89D5-A822-34DD-987102119E23}"/>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E6C268FB-F299-C1E9-7BE6-E3DA53BC27EE}"/>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Slide Number Placeholder 13">
            <a:extLst>
              <a:ext uri="{FF2B5EF4-FFF2-40B4-BE49-F238E27FC236}">
                <a16:creationId xmlns:a16="http://schemas.microsoft.com/office/drawing/2014/main" id="{977F025A-4CD0-5E7C-7DA6-1301CE7033F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3847357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B793-C702-B1BE-1D2D-C8A938D5392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87859B2-91C5-CAC7-C411-A9FA79EAFAFE}"/>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CB2DFB4C-02F0-7981-058A-DD513D01F1E8}"/>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86DD2F94-16C4-E353-203F-BA7B19743745}"/>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4" name="Title 1">
            <a:extLst>
              <a:ext uri="{FF2B5EF4-FFF2-40B4-BE49-F238E27FC236}">
                <a16:creationId xmlns:a16="http://schemas.microsoft.com/office/drawing/2014/main" id="{87EF649E-9D2D-D88F-847D-A30DFF7A7FE2}"/>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أهداف المحتوى التوعوي</a:t>
            </a:r>
            <a:r>
              <a:rPr lang="ar-SA" sz="2400" b="1" dirty="0">
                <a:cs typeface="Bahij TheSansArabic Plain" panose="02040503050201020203" pitchFamily="18" charset="-78"/>
              </a:rPr>
              <a:t> للفئة العمرية</a:t>
            </a:r>
            <a:endParaRPr lang="ar-JO" sz="2400" b="1" dirty="0">
              <a:solidFill>
                <a:srgbClr val="2FB264"/>
              </a:solidFill>
              <a:cs typeface="Bahij TheSansArabic Plain" panose="02040503050201020203" pitchFamily="18" charset="-78"/>
            </a:endParaRPr>
          </a:p>
        </p:txBody>
      </p:sp>
      <p:sp>
        <p:nvSpPr>
          <p:cNvPr id="5" name="Slide Number Placeholder 4">
            <a:extLst>
              <a:ext uri="{FF2B5EF4-FFF2-40B4-BE49-F238E27FC236}">
                <a16:creationId xmlns:a16="http://schemas.microsoft.com/office/drawing/2014/main" id="{58B38ACE-1CA7-2265-D663-B88A9F2419D4}"/>
              </a:ext>
            </a:extLst>
          </p:cNvPr>
          <p:cNvSpPr>
            <a:spLocks noGrp="1"/>
          </p:cNvSpPr>
          <p:nvPr>
            <p:ph type="sldNum" sz="quarter" idx="12"/>
          </p:nvPr>
        </p:nvSpPr>
        <p:spPr/>
        <p:txBody>
          <a:bodyPr/>
          <a:lstStyle/>
          <a:p>
            <a:fld id="{5939B1FA-81F2-4940-9AF3-5EAFB5D6669B}" type="slidenum">
              <a:rPr lang="en-US" smtClean="0"/>
              <a:pPr/>
              <a:t>14</a:t>
            </a:fld>
            <a:endParaRPr lang="en-US"/>
          </a:p>
        </p:txBody>
      </p:sp>
      <p:sp>
        <p:nvSpPr>
          <p:cNvPr id="25" name="Rectangle: Top Corners One Rounded and One Snipped 24">
            <a:extLst>
              <a:ext uri="{FF2B5EF4-FFF2-40B4-BE49-F238E27FC236}">
                <a16:creationId xmlns:a16="http://schemas.microsoft.com/office/drawing/2014/main" id="{C701FA1E-9BE6-A7A3-0205-8FB1754BE3B2}"/>
              </a:ext>
            </a:extLst>
          </p:cNvPr>
          <p:cNvSpPr/>
          <p:nvPr/>
        </p:nvSpPr>
        <p:spPr>
          <a:xfrm>
            <a:off x="4539954" y="3760801"/>
            <a:ext cx="3262555"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الوجدانية</a:t>
            </a:r>
            <a:endParaRPr lang="en-US" dirty="0">
              <a:solidFill>
                <a:schemeClr val="bg1"/>
              </a:solidFill>
            </a:endParaRPr>
          </a:p>
        </p:txBody>
      </p:sp>
      <p:sp>
        <p:nvSpPr>
          <p:cNvPr id="26" name="TextBox 25">
            <a:extLst>
              <a:ext uri="{FF2B5EF4-FFF2-40B4-BE49-F238E27FC236}">
                <a16:creationId xmlns:a16="http://schemas.microsoft.com/office/drawing/2014/main" id="{E3AB642B-9604-0111-C586-10777C2A26C5}"/>
              </a:ext>
            </a:extLst>
          </p:cNvPr>
          <p:cNvSpPr txBox="1"/>
          <p:nvPr/>
        </p:nvSpPr>
        <p:spPr>
          <a:xfrm>
            <a:off x="4371912" y="4508238"/>
            <a:ext cx="3429671" cy="1846659"/>
          </a:xfrm>
          <a:prstGeom prst="rect">
            <a:avLst/>
          </a:prstGeom>
          <a:solidFill>
            <a:schemeClr val="bg1">
              <a:lumMod val="95000"/>
            </a:schemeClr>
          </a:solidFill>
          <a:ln>
            <a:noFill/>
          </a:ln>
        </p:spPr>
        <p:txBody>
          <a:bodyPr wrap="square">
            <a:spAutoFit/>
          </a:bodyPr>
          <a:lstStyle/>
          <a:p>
            <a:pPr algn="r" rtl="1"/>
            <a:r>
              <a:rPr lang="ar-SA" sz="1400" dirty="0">
                <a:solidFill>
                  <a:schemeClr val="dk1"/>
                </a:solidFill>
              </a:rPr>
              <a:t>تعزيز القيم والمشاعر الوجدانية نحو السلوك الجيد مثل</a:t>
            </a:r>
            <a:endParaRPr lang="ar-JO" sz="1400" dirty="0">
              <a:solidFill>
                <a:schemeClr val="dk1"/>
              </a:solidFill>
            </a:endParaRPr>
          </a:p>
          <a:p>
            <a:pPr algn="r" rtl="1"/>
            <a:endParaRPr lang="ar-JO" sz="1400" dirty="0">
              <a:solidFill>
                <a:schemeClr val="dk1"/>
              </a:solidFill>
            </a:endParaRPr>
          </a:p>
          <a:p>
            <a:pPr marL="285750" indent="-285750" algn="r" rtl="1">
              <a:buFont typeface="Arial" panose="020B0604020202020204" pitchFamily="34" charset="0"/>
              <a:buChar char="•"/>
            </a:pPr>
            <a:r>
              <a:rPr lang="ar-SA" sz="1400" dirty="0">
                <a:solidFill>
                  <a:schemeClr val="dk1"/>
                </a:solidFill>
              </a:rPr>
              <a:t>أن يحب الطفل النظام والنظافة .</a:t>
            </a:r>
          </a:p>
          <a:p>
            <a:pPr marL="285750" indent="-285750" algn="r" rtl="1">
              <a:buFont typeface="Arial" panose="020B0604020202020204" pitchFamily="34" charset="0"/>
              <a:buChar char="•"/>
            </a:pPr>
            <a:r>
              <a:rPr lang="ar-SA" sz="1400" dirty="0">
                <a:solidFill>
                  <a:schemeClr val="dk1"/>
                </a:solidFill>
              </a:rPr>
              <a:t>أن يشعر بأهمية احترام الاخرين وتقدير مشاعرهم.</a:t>
            </a:r>
          </a:p>
          <a:p>
            <a:pPr marL="285750" indent="-285750" algn="r" rtl="1">
              <a:buFont typeface="Arial" panose="020B0604020202020204" pitchFamily="34" charset="0"/>
              <a:buChar char="•"/>
            </a:pPr>
            <a:r>
              <a:rPr lang="ar-SA" sz="1400" dirty="0">
                <a:solidFill>
                  <a:schemeClr val="dk1"/>
                </a:solidFill>
              </a:rPr>
              <a:t>أن يقدر أهمية التعاون والمشاركة .</a:t>
            </a:r>
            <a:endParaRPr lang="ar-JO" sz="1400" dirty="0">
              <a:solidFill>
                <a:schemeClr val="dk1"/>
              </a:solidFill>
            </a:endParaRPr>
          </a:p>
          <a:p>
            <a:pPr marL="285750" indent="-285750" algn="r" rtl="1">
              <a:buFont typeface="Arial" panose="020B0604020202020204" pitchFamily="34" charset="0"/>
              <a:buChar char="•"/>
            </a:pPr>
            <a:endParaRPr lang="ar-SA" sz="1400" dirty="0">
              <a:solidFill>
                <a:schemeClr val="dk1"/>
              </a:solidFill>
            </a:endParaRPr>
          </a:p>
          <a:p>
            <a:pPr algn="r" rtl="1"/>
            <a:r>
              <a:rPr lang="ar-SA" sz="1600" b="1" dirty="0">
                <a:solidFill>
                  <a:srgbClr val="00B050"/>
                </a:solidFill>
              </a:rPr>
              <a:t>الرسالة</a:t>
            </a:r>
            <a:r>
              <a:rPr lang="ar-SA" sz="1400" dirty="0"/>
              <a:t> : تنمية اتجاهات ايجابية تزرع  في الطفل الداخلي السلوك الجيد.</a:t>
            </a:r>
            <a:endParaRPr lang="en-US" sz="1400" dirty="0"/>
          </a:p>
        </p:txBody>
      </p:sp>
      <p:sp>
        <p:nvSpPr>
          <p:cNvPr id="29" name="TextBox 28">
            <a:extLst>
              <a:ext uri="{FF2B5EF4-FFF2-40B4-BE49-F238E27FC236}">
                <a16:creationId xmlns:a16="http://schemas.microsoft.com/office/drawing/2014/main" id="{2306FFC7-7977-87DC-A6FD-CB836D0E4EE0}"/>
              </a:ext>
            </a:extLst>
          </p:cNvPr>
          <p:cNvSpPr txBox="1"/>
          <p:nvPr/>
        </p:nvSpPr>
        <p:spPr>
          <a:xfrm>
            <a:off x="8131764" y="4507604"/>
            <a:ext cx="3264408" cy="1846659"/>
          </a:xfrm>
          <a:prstGeom prst="rect">
            <a:avLst/>
          </a:prstGeom>
          <a:solidFill>
            <a:schemeClr val="bg1">
              <a:lumMod val="95000"/>
            </a:schemeClr>
          </a:solidFill>
          <a:ln>
            <a:noFill/>
          </a:ln>
        </p:spPr>
        <p:txBody>
          <a:bodyPr wrap="square">
            <a:spAutoFit/>
          </a:bodyPr>
          <a:lstStyle/>
          <a:p>
            <a:pPr algn="r" rtl="1"/>
            <a:r>
              <a:rPr lang="ar-SA" sz="1400" dirty="0"/>
              <a:t>نقل معلومات بسيطة وواضحة بأسلوب شيق مثل</a:t>
            </a:r>
            <a:endParaRPr lang="ar-JO" sz="1400" dirty="0"/>
          </a:p>
          <a:p>
            <a:pPr algn="r" rtl="1"/>
            <a:endParaRPr lang="ar-JO" sz="1400" dirty="0"/>
          </a:p>
          <a:p>
            <a:pPr marL="285750" indent="-285750" algn="r" rtl="1">
              <a:buFont typeface="Arial" panose="020B0604020202020204" pitchFamily="34" charset="0"/>
              <a:buChar char="•"/>
            </a:pPr>
            <a:r>
              <a:rPr lang="ar-JO" sz="1400" dirty="0"/>
              <a:t>أ</a:t>
            </a:r>
            <a:r>
              <a:rPr lang="ar-SA" sz="1400" dirty="0"/>
              <a:t>ن يتعرف الطفل على فوائد الغذاء الصحي.</a:t>
            </a:r>
          </a:p>
          <a:p>
            <a:pPr marL="285750" indent="-285750" algn="r" rtl="1">
              <a:buFont typeface="Arial" panose="020B0604020202020204" pitchFamily="34" charset="0"/>
              <a:buChar char="•"/>
            </a:pPr>
            <a:r>
              <a:rPr lang="ar-SA" sz="1400" dirty="0"/>
              <a:t>أن يعرف قواعد النظافة الشخصية.</a:t>
            </a:r>
          </a:p>
          <a:p>
            <a:pPr marL="285750" indent="-285750" algn="r" rtl="1">
              <a:buFont typeface="Arial" panose="020B0604020202020204" pitchFamily="34" charset="0"/>
              <a:buChar char="•"/>
            </a:pPr>
            <a:r>
              <a:rPr lang="ar-SA" sz="1400" dirty="0"/>
              <a:t>أن يعرف التصرف الصحيح في حالة الطورائ.</a:t>
            </a:r>
            <a:endParaRPr lang="ar-JO" sz="1400" dirty="0"/>
          </a:p>
          <a:p>
            <a:pPr marL="285750" indent="-285750" algn="r" rtl="1">
              <a:buFont typeface="Arial" panose="020B0604020202020204" pitchFamily="34" charset="0"/>
              <a:buChar char="•"/>
            </a:pPr>
            <a:endParaRPr lang="ar-SA" sz="1400" dirty="0"/>
          </a:p>
          <a:p>
            <a:pPr algn="r" rtl="1"/>
            <a:r>
              <a:rPr lang="ar-SA" sz="1600" b="1" dirty="0">
                <a:solidFill>
                  <a:srgbClr val="00B050"/>
                </a:solidFill>
              </a:rPr>
              <a:t>الرسالة</a:t>
            </a:r>
            <a:r>
              <a:rPr lang="ar-SA" sz="1400" b="1" dirty="0"/>
              <a:t> : </a:t>
            </a:r>
            <a:r>
              <a:rPr lang="ar-SA" sz="1400" dirty="0"/>
              <a:t>إكساب الطفل معومات أساسية تساعده على فهم العالم من حوله .</a:t>
            </a:r>
            <a:endParaRPr lang="en-US" sz="1400" dirty="0"/>
          </a:p>
        </p:txBody>
      </p:sp>
      <p:sp>
        <p:nvSpPr>
          <p:cNvPr id="31" name="Rectangle: Top Corners One Rounded and One Snipped 30">
            <a:extLst>
              <a:ext uri="{FF2B5EF4-FFF2-40B4-BE49-F238E27FC236}">
                <a16:creationId xmlns:a16="http://schemas.microsoft.com/office/drawing/2014/main" id="{0CD48B41-B4BB-1A64-C102-4A7C6D078B13}"/>
              </a:ext>
            </a:extLst>
          </p:cNvPr>
          <p:cNvSpPr/>
          <p:nvPr/>
        </p:nvSpPr>
        <p:spPr>
          <a:xfrm>
            <a:off x="922786" y="3760801"/>
            <a:ext cx="3264408"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السلوكية أو المهارية</a:t>
            </a:r>
            <a:endParaRPr lang="en-US" dirty="0">
              <a:solidFill>
                <a:schemeClr val="bg1"/>
              </a:solidFill>
            </a:endParaRPr>
          </a:p>
        </p:txBody>
      </p:sp>
      <p:sp>
        <p:nvSpPr>
          <p:cNvPr id="32" name="TextBox 31">
            <a:extLst>
              <a:ext uri="{FF2B5EF4-FFF2-40B4-BE49-F238E27FC236}">
                <a16:creationId xmlns:a16="http://schemas.microsoft.com/office/drawing/2014/main" id="{3CCD4BEE-0339-5570-463F-141D00F995C0}"/>
              </a:ext>
            </a:extLst>
          </p:cNvPr>
          <p:cNvSpPr txBox="1"/>
          <p:nvPr/>
        </p:nvSpPr>
        <p:spPr>
          <a:xfrm>
            <a:off x="630563" y="4486160"/>
            <a:ext cx="3429671" cy="1846659"/>
          </a:xfrm>
          <a:prstGeom prst="rect">
            <a:avLst/>
          </a:prstGeom>
          <a:solidFill>
            <a:schemeClr val="bg1">
              <a:lumMod val="95000"/>
            </a:schemeClr>
          </a:solidFill>
          <a:ln>
            <a:noFill/>
          </a:ln>
        </p:spPr>
        <p:txBody>
          <a:bodyPr wrap="square">
            <a:spAutoFit/>
          </a:bodyPr>
          <a:lstStyle/>
          <a:p>
            <a:pPr algn="l" rtl="1"/>
            <a:r>
              <a:rPr lang="ar-SA" sz="1400" dirty="0">
                <a:solidFill>
                  <a:schemeClr val="dk1"/>
                </a:solidFill>
              </a:rPr>
              <a:t>تعليم الطفل سلوكيات ومهارات عملية يمكن تطبيقها مثل</a:t>
            </a:r>
            <a:endParaRPr lang="ar-JO" sz="1400" dirty="0">
              <a:solidFill>
                <a:schemeClr val="dk1"/>
              </a:solidFill>
            </a:endParaRPr>
          </a:p>
          <a:p>
            <a:pPr algn="l" rtl="1"/>
            <a:endParaRPr lang="ar-SA" sz="1400" dirty="0">
              <a:solidFill>
                <a:schemeClr val="dk1"/>
              </a:solidFill>
            </a:endParaRPr>
          </a:p>
          <a:p>
            <a:pPr marL="285750" indent="-285750" algn="r" rtl="1">
              <a:buFont typeface="Arial" panose="020B0604020202020204" pitchFamily="34" charset="0"/>
              <a:buChar char="•"/>
            </a:pPr>
            <a:r>
              <a:rPr lang="ar-SA" sz="1400" dirty="0">
                <a:solidFill>
                  <a:schemeClr val="dk1"/>
                </a:solidFill>
              </a:rPr>
              <a:t>أن يغسل يديه بشكل صحيح .</a:t>
            </a:r>
          </a:p>
          <a:p>
            <a:pPr marL="285750" indent="-285750" algn="r" rtl="1">
              <a:buFont typeface="Arial" panose="020B0604020202020204" pitchFamily="34" charset="0"/>
              <a:buChar char="•"/>
            </a:pPr>
            <a:r>
              <a:rPr lang="ar-SA" sz="1400" dirty="0">
                <a:solidFill>
                  <a:schemeClr val="dk1"/>
                </a:solidFill>
              </a:rPr>
              <a:t>أن يستخدم حزام الأمان أو يعبر الطريق بسلام </a:t>
            </a:r>
          </a:p>
          <a:p>
            <a:pPr marL="285750" indent="-285750" algn="r" rtl="1">
              <a:buFont typeface="Arial" panose="020B0604020202020204" pitchFamily="34" charset="0"/>
              <a:buChar char="•"/>
            </a:pPr>
            <a:r>
              <a:rPr lang="ar-SA" sz="1400" dirty="0">
                <a:solidFill>
                  <a:schemeClr val="dk1"/>
                </a:solidFill>
              </a:rPr>
              <a:t>أن يفرز النفايات في صناديق التدوير.</a:t>
            </a:r>
            <a:endParaRPr lang="ar-JO" sz="1400" dirty="0">
              <a:solidFill>
                <a:schemeClr val="dk1"/>
              </a:solidFill>
            </a:endParaRPr>
          </a:p>
          <a:p>
            <a:pPr marL="285750" indent="-285750" algn="r" rtl="1">
              <a:buFont typeface="Arial" panose="020B0604020202020204" pitchFamily="34" charset="0"/>
              <a:buChar char="•"/>
            </a:pPr>
            <a:endParaRPr lang="ar-SA" sz="1400" dirty="0">
              <a:solidFill>
                <a:schemeClr val="dk1"/>
              </a:solidFill>
            </a:endParaRPr>
          </a:p>
          <a:p>
            <a:pPr algn="r" rtl="1"/>
            <a:r>
              <a:rPr lang="ar-SA" sz="1600" b="1" dirty="0">
                <a:solidFill>
                  <a:srgbClr val="00B050"/>
                </a:solidFill>
              </a:rPr>
              <a:t>الرسالة</a:t>
            </a:r>
            <a:r>
              <a:rPr lang="ar-SA" sz="1400" dirty="0">
                <a:solidFill>
                  <a:schemeClr val="dk1"/>
                </a:solidFill>
              </a:rPr>
              <a:t> : اكساب الطفل مهارات حياتية بسيطة تعزز استقلاله وسلامته.</a:t>
            </a:r>
            <a:endParaRPr lang="en-US" sz="1400" dirty="0"/>
          </a:p>
        </p:txBody>
      </p:sp>
      <p:sp>
        <p:nvSpPr>
          <p:cNvPr id="34" name="TextBox 33">
            <a:extLst>
              <a:ext uri="{FF2B5EF4-FFF2-40B4-BE49-F238E27FC236}">
                <a16:creationId xmlns:a16="http://schemas.microsoft.com/office/drawing/2014/main" id="{C73F6220-41CE-7211-C947-E673DBF260B0}"/>
              </a:ext>
            </a:extLst>
          </p:cNvPr>
          <p:cNvSpPr txBox="1"/>
          <p:nvPr/>
        </p:nvSpPr>
        <p:spPr>
          <a:xfrm>
            <a:off x="4606421" y="1430663"/>
            <a:ext cx="6548017" cy="1569660"/>
          </a:xfrm>
          <a:prstGeom prst="rect">
            <a:avLst/>
          </a:prstGeom>
          <a:noFill/>
        </p:spPr>
        <p:txBody>
          <a:bodyPr wrap="square">
            <a:spAutoFit/>
          </a:bodyPr>
          <a:lstStyle/>
          <a:p>
            <a:pPr algn="just" rtl="1"/>
            <a:r>
              <a:rPr lang="ar-SA" sz="1600" dirty="0"/>
              <a:t>تُعد الفئة العمرية من 6 إلى 8 سنوات مرحلة تأسيسية مهمة في نمو الطفل، حيث يكون </a:t>
            </a:r>
            <a:r>
              <a:rPr lang="ar-SA" sz="1600" b="1" dirty="0"/>
              <a:t>شديد الفضول</a:t>
            </a:r>
            <a:r>
              <a:rPr lang="ar-SA" sz="1600" dirty="0"/>
              <a:t>، </a:t>
            </a:r>
            <a:r>
              <a:rPr lang="ar-SA" sz="1600" b="1" dirty="0"/>
              <a:t>يحب الاكتشاف</a:t>
            </a:r>
            <a:r>
              <a:rPr lang="ar-SA" sz="1600" dirty="0"/>
              <a:t>، ويتعلم بشكل أفضل من </a:t>
            </a:r>
            <a:r>
              <a:rPr lang="ar-SA" sz="1600" b="1" dirty="0"/>
              <a:t>خلال اللعب والتجربة</a:t>
            </a:r>
            <a:r>
              <a:rPr lang="ar-SA" sz="1600" dirty="0"/>
              <a:t>. كما يتأثر كثيرًا بالقدوة، والمحتوى البصري، والقصص التفاعلية. في هذا العمر، يبدأ الطفل بفهم القواعد البسيطة، والتفاعل مع الآخرين،واكتساب القيم والسلوكيات الاجتماعية. لذلك يجب أن يُقدَّم له محتوى توعوي يتناسب مع نموه العقلي والعاطفي والسلوكي، ويهدف إلى تحقيق ثلاثة نواحي أساسية: معرفية، وجدانية، وسلوكية/مهارية، باستخدام أساليب ممتعة وتفاعلية بعيدًا عن التلقين المباشر.</a:t>
            </a:r>
          </a:p>
        </p:txBody>
      </p:sp>
      <p:sp>
        <p:nvSpPr>
          <p:cNvPr id="7" name="Rectangle: Top Corners One Rounded and One Snipped 24">
            <a:extLst>
              <a:ext uri="{FF2B5EF4-FFF2-40B4-BE49-F238E27FC236}">
                <a16:creationId xmlns:a16="http://schemas.microsoft.com/office/drawing/2014/main" id="{159BAE9C-5913-1BDD-E880-3E53F2BA5B9A}"/>
              </a:ext>
            </a:extLst>
          </p:cNvPr>
          <p:cNvSpPr/>
          <p:nvPr/>
        </p:nvSpPr>
        <p:spPr>
          <a:xfrm>
            <a:off x="8155268" y="3760801"/>
            <a:ext cx="3264408"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المعرفية</a:t>
            </a:r>
            <a:endParaRPr lang="en-US" dirty="0">
              <a:solidFill>
                <a:schemeClr val="bg1"/>
              </a:solidFill>
            </a:endParaRPr>
          </a:p>
        </p:txBody>
      </p:sp>
      <p:cxnSp>
        <p:nvCxnSpPr>
          <p:cNvPr id="6" name="Straight Connector 5">
            <a:extLst>
              <a:ext uri="{FF2B5EF4-FFF2-40B4-BE49-F238E27FC236}">
                <a16:creationId xmlns:a16="http://schemas.microsoft.com/office/drawing/2014/main" id="{238B19B9-4CBA-676F-37C0-5FB066C4E907}"/>
              </a:ext>
            </a:extLst>
          </p:cNvPr>
          <p:cNvCxnSpPr>
            <a:cxnSpLocks/>
          </p:cNvCxnSpPr>
          <p:nvPr/>
        </p:nvCxnSpPr>
        <p:spPr>
          <a:xfrm>
            <a:off x="11167110" y="1475270"/>
            <a:ext cx="0" cy="1456957"/>
          </a:xfrm>
          <a:prstGeom prst="line">
            <a:avLst/>
          </a:prstGeom>
          <a:ln w="57150">
            <a:solidFill>
              <a:srgbClr val="7C6938"/>
            </a:solidFill>
          </a:ln>
        </p:spPr>
        <p:style>
          <a:lnRef idx="1">
            <a:schemeClr val="accent1"/>
          </a:lnRef>
          <a:fillRef idx="0">
            <a:schemeClr val="accent1"/>
          </a:fillRef>
          <a:effectRef idx="0">
            <a:schemeClr val="accent1"/>
          </a:effectRef>
          <a:fontRef idx="minor">
            <a:schemeClr val="tx1"/>
          </a:fontRef>
        </p:style>
      </p:cxnSp>
      <p:pic>
        <p:nvPicPr>
          <p:cNvPr id="11" name="Picture 4">
            <a:extLst>
              <a:ext uri="{FF2B5EF4-FFF2-40B4-BE49-F238E27FC236}">
                <a16:creationId xmlns:a16="http://schemas.microsoft.com/office/drawing/2014/main" id="{5744A479-AB89-FDBA-171F-10FD12802E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1805" y="918848"/>
            <a:ext cx="3018429" cy="21783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6276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99901-259E-0846-82BD-2D67252849A2}"/>
            </a:ext>
          </a:extLst>
        </p:cNvPr>
        <p:cNvGrpSpPr/>
        <p:nvPr/>
      </p:nvGrpSpPr>
      <p:grpSpPr>
        <a:xfrm>
          <a:off x="0" y="0"/>
          <a:ext cx="0" cy="0"/>
          <a:chOff x="0" y="0"/>
          <a:chExt cx="0" cy="0"/>
        </a:xfrm>
      </p:grpSpPr>
      <p:sp>
        <p:nvSpPr>
          <p:cNvPr id="82" name="مستطيل 81">
            <a:extLst>
              <a:ext uri="{FF2B5EF4-FFF2-40B4-BE49-F238E27FC236}">
                <a16:creationId xmlns:a16="http://schemas.microsoft.com/office/drawing/2014/main" id="{249C30A6-3DD0-0AA9-6EA8-47998C2ED3DD}"/>
              </a:ext>
            </a:extLst>
          </p:cNvPr>
          <p:cNvSpPr/>
          <p:nvPr/>
        </p:nvSpPr>
        <p:spPr>
          <a:xfrm>
            <a:off x="2488789" y="2446542"/>
            <a:ext cx="7137400" cy="241662"/>
          </a:xfrm>
          <a:prstGeom prst="rect">
            <a:avLst/>
          </a:prstGeom>
          <a:gradFill flip="none" rotWithShape="1">
            <a:gsLst>
              <a:gs pos="0">
                <a:srgbClr val="544457"/>
              </a:gs>
              <a:gs pos="49000">
                <a:srgbClr val="837244"/>
              </a:gs>
              <a:gs pos="100000">
                <a:srgbClr val="848F34"/>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2" name="Group 1">
            <a:extLst>
              <a:ext uri="{FF2B5EF4-FFF2-40B4-BE49-F238E27FC236}">
                <a16:creationId xmlns:a16="http://schemas.microsoft.com/office/drawing/2014/main" id="{2F09865B-8875-72FE-65F8-49859D647616}"/>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DC05D2EC-5049-1CC8-FCCE-EAD24512F946}"/>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005E3073-F0DD-1949-07F4-EE2D6DEC2FAF}"/>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30" name="Title 1">
            <a:extLst>
              <a:ext uri="{FF2B5EF4-FFF2-40B4-BE49-F238E27FC236}">
                <a16:creationId xmlns:a16="http://schemas.microsoft.com/office/drawing/2014/main" id="{11C603F6-4607-2982-805C-3904327CCE87}"/>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المعايير</a:t>
            </a:r>
            <a:r>
              <a:rPr lang="ar-JO" sz="2400" b="1" dirty="0">
                <a:cs typeface="Bahij TheSansArabic Plain" panose="02040503050201020203" pitchFamily="18" charset="-78"/>
              </a:rPr>
              <a:t> </a:t>
            </a:r>
            <a:r>
              <a:rPr lang="ar-SA" sz="2400" b="1" dirty="0">
                <a:cs typeface="Bahij TheSansArabic Plain" panose="02040503050201020203" pitchFamily="18" charset="-78"/>
              </a:rPr>
              <a:t>العلمية للفئة العمرية </a:t>
            </a:r>
            <a:r>
              <a:rPr lang="ar-JO" sz="2400" b="1" dirty="0">
                <a:cs typeface="Bahij TheSansArabic Plain" panose="02040503050201020203" pitchFamily="18" charset="-78"/>
              </a:rPr>
              <a:t>من 6 إلى 8 سنوات</a:t>
            </a:r>
            <a:endParaRPr lang="ar-JO" sz="2400" b="1" dirty="0">
              <a:solidFill>
                <a:srgbClr val="00B050"/>
              </a:solidFill>
              <a:cs typeface="Bahij TheSansArabic Plain" panose="02040503050201020203" pitchFamily="18" charset="-78"/>
            </a:endParaRPr>
          </a:p>
        </p:txBody>
      </p:sp>
      <p:sp>
        <p:nvSpPr>
          <p:cNvPr id="12" name="Slide Number Placeholder 11">
            <a:extLst>
              <a:ext uri="{FF2B5EF4-FFF2-40B4-BE49-F238E27FC236}">
                <a16:creationId xmlns:a16="http://schemas.microsoft.com/office/drawing/2014/main" id="{1F13E6F0-4363-320C-83DC-CAC652457A28}"/>
              </a:ext>
            </a:extLst>
          </p:cNvPr>
          <p:cNvSpPr>
            <a:spLocks noGrp="1"/>
          </p:cNvSpPr>
          <p:nvPr>
            <p:ph type="sldNum" sz="quarter" idx="12"/>
          </p:nvPr>
        </p:nvSpPr>
        <p:spPr/>
        <p:txBody>
          <a:bodyPr/>
          <a:lstStyle/>
          <a:p>
            <a:fld id="{5939B1FA-81F2-4940-9AF3-5EAFB5D6669B}" type="slidenum">
              <a:rPr lang="en-US" smtClean="0"/>
              <a:pPr/>
              <a:t>15</a:t>
            </a:fld>
            <a:endParaRPr lang="en-US"/>
          </a:p>
        </p:txBody>
      </p:sp>
      <p:grpSp>
        <p:nvGrpSpPr>
          <p:cNvPr id="6" name="Group 30">
            <a:extLst>
              <a:ext uri="{FF2B5EF4-FFF2-40B4-BE49-F238E27FC236}">
                <a16:creationId xmlns:a16="http://schemas.microsoft.com/office/drawing/2014/main" id="{AB2DC1F7-2141-78BA-EC94-B632324993A2}"/>
              </a:ext>
            </a:extLst>
          </p:cNvPr>
          <p:cNvGrpSpPr/>
          <p:nvPr/>
        </p:nvGrpSpPr>
        <p:grpSpPr>
          <a:xfrm>
            <a:off x="1491851" y="1397200"/>
            <a:ext cx="2259604" cy="2270298"/>
            <a:chOff x="0" y="0"/>
            <a:chExt cx="812800" cy="812800"/>
          </a:xfrm>
        </p:grpSpPr>
        <p:sp>
          <p:nvSpPr>
            <p:cNvPr id="8" name="Freeform 31">
              <a:extLst>
                <a:ext uri="{FF2B5EF4-FFF2-40B4-BE49-F238E27FC236}">
                  <a16:creationId xmlns:a16="http://schemas.microsoft.com/office/drawing/2014/main" id="{15C0B73C-FAF2-2679-CDCB-7027FFC5157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8F34"/>
            </a:solidFill>
          </p:spPr>
          <p:txBody>
            <a:bodyPr/>
            <a:lstStyle/>
            <a:p>
              <a:endParaRPr lang="en-US"/>
            </a:p>
          </p:txBody>
        </p:sp>
        <p:sp>
          <p:nvSpPr>
            <p:cNvPr id="9" name="TextBox 32">
              <a:extLst>
                <a:ext uri="{FF2B5EF4-FFF2-40B4-BE49-F238E27FC236}">
                  <a16:creationId xmlns:a16="http://schemas.microsoft.com/office/drawing/2014/main" id="{A30353F9-F92A-2510-07A7-6FF3B81F5AC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33">
            <a:extLst>
              <a:ext uri="{FF2B5EF4-FFF2-40B4-BE49-F238E27FC236}">
                <a16:creationId xmlns:a16="http://schemas.microsoft.com/office/drawing/2014/main" id="{85F59CBE-7FC6-1626-D989-6C5911CB8A78}"/>
              </a:ext>
            </a:extLst>
          </p:cNvPr>
          <p:cNvGrpSpPr/>
          <p:nvPr/>
        </p:nvGrpSpPr>
        <p:grpSpPr>
          <a:xfrm>
            <a:off x="4915894" y="1397200"/>
            <a:ext cx="2259604" cy="2270298"/>
            <a:chOff x="0" y="0"/>
            <a:chExt cx="812800" cy="812800"/>
          </a:xfrm>
        </p:grpSpPr>
        <p:sp>
          <p:nvSpPr>
            <p:cNvPr id="18" name="Freeform 34">
              <a:extLst>
                <a:ext uri="{FF2B5EF4-FFF2-40B4-BE49-F238E27FC236}">
                  <a16:creationId xmlns:a16="http://schemas.microsoft.com/office/drawing/2014/main" id="{4A969834-2D5F-0E56-A49D-AE2284C9A220}"/>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37244"/>
            </a:solidFill>
          </p:spPr>
          <p:txBody>
            <a:bodyPr/>
            <a:lstStyle/>
            <a:p>
              <a:endParaRPr lang="en-US"/>
            </a:p>
          </p:txBody>
        </p:sp>
        <p:sp>
          <p:nvSpPr>
            <p:cNvPr id="21" name="TextBox 35">
              <a:extLst>
                <a:ext uri="{FF2B5EF4-FFF2-40B4-BE49-F238E27FC236}">
                  <a16:creationId xmlns:a16="http://schemas.microsoft.com/office/drawing/2014/main" id="{EB78A55A-F92F-DA68-2E08-5B8E5AE8A0E4}"/>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36">
            <a:extLst>
              <a:ext uri="{FF2B5EF4-FFF2-40B4-BE49-F238E27FC236}">
                <a16:creationId xmlns:a16="http://schemas.microsoft.com/office/drawing/2014/main" id="{31519963-8577-223B-4EEE-6BA44EADAEE3}"/>
              </a:ext>
            </a:extLst>
          </p:cNvPr>
          <p:cNvGrpSpPr/>
          <p:nvPr/>
        </p:nvGrpSpPr>
        <p:grpSpPr>
          <a:xfrm>
            <a:off x="8339936" y="1397200"/>
            <a:ext cx="2259604" cy="2270298"/>
            <a:chOff x="0" y="0"/>
            <a:chExt cx="812800" cy="812800"/>
          </a:xfrm>
        </p:grpSpPr>
        <p:sp>
          <p:nvSpPr>
            <p:cNvPr id="23" name="Freeform 37">
              <a:extLst>
                <a:ext uri="{FF2B5EF4-FFF2-40B4-BE49-F238E27FC236}">
                  <a16:creationId xmlns:a16="http://schemas.microsoft.com/office/drawing/2014/main" id="{2E49B373-CCA8-644B-5061-2528678366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4457"/>
            </a:solidFill>
          </p:spPr>
          <p:txBody>
            <a:bodyPr/>
            <a:lstStyle/>
            <a:p>
              <a:endParaRPr lang="en-US"/>
            </a:p>
          </p:txBody>
        </p:sp>
        <p:sp>
          <p:nvSpPr>
            <p:cNvPr id="24" name="TextBox 38">
              <a:extLst>
                <a:ext uri="{FF2B5EF4-FFF2-40B4-BE49-F238E27FC236}">
                  <a16:creationId xmlns:a16="http://schemas.microsoft.com/office/drawing/2014/main" id="{D17B3DF0-1E98-25D7-48C1-EE0F2C25D6C6}"/>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مربع نص 25">
            <a:extLst>
              <a:ext uri="{FF2B5EF4-FFF2-40B4-BE49-F238E27FC236}">
                <a16:creationId xmlns:a16="http://schemas.microsoft.com/office/drawing/2014/main" id="{208C8193-0E8A-CC1D-D284-E3607B9163CE}"/>
              </a:ext>
            </a:extLst>
          </p:cNvPr>
          <p:cNvSpPr txBox="1"/>
          <p:nvPr/>
        </p:nvSpPr>
        <p:spPr>
          <a:xfrm>
            <a:off x="6421738" y="2376585"/>
            <a:ext cx="6096000" cy="369332"/>
          </a:xfrm>
          <a:prstGeom prst="rect">
            <a:avLst/>
          </a:prstGeom>
          <a:noFill/>
        </p:spPr>
        <p:txBody>
          <a:bodyPr wrap="square">
            <a:spAutoFit/>
          </a:bodyPr>
          <a:lstStyle/>
          <a:p>
            <a:pPr algn="ctr"/>
            <a:r>
              <a:rPr lang="ar-SA" dirty="0">
                <a:solidFill>
                  <a:schemeClr val="bg1"/>
                </a:solidFill>
              </a:rPr>
              <a:t>المعايير التربوية والنفسية</a:t>
            </a:r>
            <a:endParaRPr lang="en-US" dirty="0">
              <a:solidFill>
                <a:schemeClr val="bg1"/>
              </a:solidFill>
            </a:endParaRPr>
          </a:p>
        </p:txBody>
      </p:sp>
      <p:sp>
        <p:nvSpPr>
          <p:cNvPr id="28" name="مربع نص 27">
            <a:extLst>
              <a:ext uri="{FF2B5EF4-FFF2-40B4-BE49-F238E27FC236}">
                <a16:creationId xmlns:a16="http://schemas.microsoft.com/office/drawing/2014/main" id="{55E0CB00-3450-041A-F4DB-664707AF829E}"/>
              </a:ext>
            </a:extLst>
          </p:cNvPr>
          <p:cNvSpPr txBox="1"/>
          <p:nvPr/>
        </p:nvSpPr>
        <p:spPr>
          <a:xfrm>
            <a:off x="2653620" y="2376585"/>
            <a:ext cx="6750050" cy="369332"/>
          </a:xfrm>
          <a:prstGeom prst="rect">
            <a:avLst/>
          </a:prstGeom>
          <a:noFill/>
        </p:spPr>
        <p:txBody>
          <a:bodyPr wrap="square">
            <a:spAutoFit/>
          </a:bodyPr>
          <a:lstStyle/>
          <a:p>
            <a:pPr algn="ctr"/>
            <a:r>
              <a:rPr lang="ar-JO" dirty="0">
                <a:solidFill>
                  <a:schemeClr val="bg1"/>
                </a:solidFill>
              </a:rPr>
              <a:t>المعايير الفنية والبصرية</a:t>
            </a:r>
            <a:endParaRPr lang="en-US" dirty="0">
              <a:solidFill>
                <a:schemeClr val="bg1"/>
              </a:solidFill>
            </a:endParaRPr>
          </a:p>
        </p:txBody>
      </p:sp>
      <p:sp>
        <p:nvSpPr>
          <p:cNvPr id="31" name="مربع نص 30">
            <a:extLst>
              <a:ext uri="{FF2B5EF4-FFF2-40B4-BE49-F238E27FC236}">
                <a16:creationId xmlns:a16="http://schemas.microsoft.com/office/drawing/2014/main" id="{FE0DBB34-8559-4746-4960-938FC8A5D4EE}"/>
              </a:ext>
            </a:extLst>
          </p:cNvPr>
          <p:cNvSpPr txBox="1"/>
          <p:nvPr/>
        </p:nvSpPr>
        <p:spPr>
          <a:xfrm>
            <a:off x="-798480" y="2376585"/>
            <a:ext cx="6750050" cy="369332"/>
          </a:xfrm>
          <a:prstGeom prst="rect">
            <a:avLst/>
          </a:prstGeom>
          <a:noFill/>
        </p:spPr>
        <p:txBody>
          <a:bodyPr wrap="square">
            <a:spAutoFit/>
          </a:bodyPr>
          <a:lstStyle/>
          <a:p>
            <a:pPr algn="ctr"/>
            <a:r>
              <a:rPr lang="ar-JO" dirty="0">
                <a:solidFill>
                  <a:schemeClr val="bg1"/>
                </a:solidFill>
              </a:rPr>
              <a:t>المعايير اللغوية</a:t>
            </a:r>
            <a:endParaRPr lang="en-US" dirty="0">
              <a:solidFill>
                <a:schemeClr val="bg1"/>
              </a:solidFill>
            </a:endParaRPr>
          </a:p>
        </p:txBody>
      </p:sp>
      <p:grpSp>
        <p:nvGrpSpPr>
          <p:cNvPr id="41" name="مجموعة 40">
            <a:extLst>
              <a:ext uri="{FF2B5EF4-FFF2-40B4-BE49-F238E27FC236}">
                <a16:creationId xmlns:a16="http://schemas.microsoft.com/office/drawing/2014/main" id="{AEA94B36-31F2-3EB1-A4A2-D7BF6AF2D299}"/>
              </a:ext>
            </a:extLst>
          </p:cNvPr>
          <p:cNvGrpSpPr/>
          <p:nvPr/>
        </p:nvGrpSpPr>
        <p:grpSpPr>
          <a:xfrm>
            <a:off x="9798462" y="3357510"/>
            <a:ext cx="925914" cy="2625493"/>
            <a:chOff x="10781323" y="3319256"/>
            <a:chExt cx="925914" cy="2625493"/>
          </a:xfrm>
        </p:grpSpPr>
        <p:grpSp>
          <p:nvGrpSpPr>
            <p:cNvPr id="37" name="مجموعة 36">
              <a:extLst>
                <a:ext uri="{FF2B5EF4-FFF2-40B4-BE49-F238E27FC236}">
                  <a16:creationId xmlns:a16="http://schemas.microsoft.com/office/drawing/2014/main" id="{F0CD1C96-7926-2084-26A8-5DBF05B4308F}"/>
                </a:ext>
              </a:extLst>
            </p:cNvPr>
            <p:cNvGrpSpPr/>
            <p:nvPr/>
          </p:nvGrpSpPr>
          <p:grpSpPr>
            <a:xfrm>
              <a:off x="10781323" y="3319256"/>
              <a:ext cx="925914" cy="2542013"/>
              <a:chOff x="10781323" y="3319256"/>
              <a:chExt cx="925914" cy="2542013"/>
            </a:xfrm>
          </p:grpSpPr>
          <p:sp>
            <p:nvSpPr>
              <p:cNvPr id="34" name="قوس 33">
                <a:extLst>
                  <a:ext uri="{FF2B5EF4-FFF2-40B4-BE49-F238E27FC236}">
                    <a16:creationId xmlns:a16="http://schemas.microsoft.com/office/drawing/2014/main" id="{888B6BCC-E81B-1A31-DB7F-69E47FC09E5B}"/>
                  </a:ext>
                </a:extLst>
              </p:cNvPr>
              <p:cNvSpPr/>
              <p:nvPr/>
            </p:nvSpPr>
            <p:spPr>
              <a:xfrm rot="6456582">
                <a:off x="10794297" y="4159766"/>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قوس 34">
                <a:extLst>
                  <a:ext uri="{FF2B5EF4-FFF2-40B4-BE49-F238E27FC236}">
                    <a16:creationId xmlns:a16="http://schemas.microsoft.com/office/drawing/2014/main" id="{19E75BA7-43AF-2CD3-FF3C-906B7BB6117C}"/>
                  </a:ext>
                </a:extLst>
              </p:cNvPr>
              <p:cNvSpPr/>
              <p:nvPr/>
            </p:nvSpPr>
            <p:spPr>
              <a:xfrm rot="6456582">
                <a:off x="10777535" y="3323044"/>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قوس 35">
                <a:extLst>
                  <a:ext uri="{FF2B5EF4-FFF2-40B4-BE49-F238E27FC236}">
                    <a16:creationId xmlns:a16="http://schemas.microsoft.com/office/drawing/2014/main" id="{2D2D707A-93FF-F3A4-FE58-E5DD3D5D46DD}"/>
                  </a:ext>
                </a:extLst>
              </p:cNvPr>
              <p:cNvSpPr/>
              <p:nvPr/>
            </p:nvSpPr>
            <p:spPr>
              <a:xfrm rot="6456582">
                <a:off x="10856748" y="5010779"/>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38" name="شكل بيضاوي 37">
              <a:extLst>
                <a:ext uri="{FF2B5EF4-FFF2-40B4-BE49-F238E27FC236}">
                  <a16:creationId xmlns:a16="http://schemas.microsoft.com/office/drawing/2014/main" id="{F5EAD87E-EB6A-5C3E-7B6C-C09CFBAA673B}"/>
                </a:ext>
              </a:extLst>
            </p:cNvPr>
            <p:cNvSpPr/>
            <p:nvPr/>
          </p:nvSpPr>
          <p:spPr>
            <a:xfrm>
              <a:off x="11156032" y="4047916"/>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39" name="شكل بيضاوي 38">
              <a:extLst>
                <a:ext uri="{FF2B5EF4-FFF2-40B4-BE49-F238E27FC236}">
                  <a16:creationId xmlns:a16="http://schemas.microsoft.com/office/drawing/2014/main" id="{520BE47C-0E6A-4654-FC7E-8A3B4239E574}"/>
                </a:ext>
              </a:extLst>
            </p:cNvPr>
            <p:cNvSpPr/>
            <p:nvPr/>
          </p:nvSpPr>
          <p:spPr>
            <a:xfrm>
              <a:off x="11164045" y="4860057"/>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40" name="شكل بيضاوي 39">
              <a:extLst>
                <a:ext uri="{FF2B5EF4-FFF2-40B4-BE49-F238E27FC236}">
                  <a16:creationId xmlns:a16="http://schemas.microsoft.com/office/drawing/2014/main" id="{85612BFE-6502-6082-A0FE-07C68FA7FE72}"/>
                </a:ext>
              </a:extLst>
            </p:cNvPr>
            <p:cNvSpPr/>
            <p:nvPr/>
          </p:nvSpPr>
          <p:spPr>
            <a:xfrm>
              <a:off x="11177968" y="5711070"/>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43" name="مربع نص 42">
            <a:extLst>
              <a:ext uri="{FF2B5EF4-FFF2-40B4-BE49-F238E27FC236}">
                <a16:creationId xmlns:a16="http://schemas.microsoft.com/office/drawing/2014/main" id="{3412B315-7932-A9AD-70F5-303918BBC3E0}"/>
              </a:ext>
            </a:extLst>
          </p:cNvPr>
          <p:cNvSpPr txBox="1"/>
          <p:nvPr/>
        </p:nvSpPr>
        <p:spPr>
          <a:xfrm>
            <a:off x="7351270" y="3886273"/>
            <a:ext cx="2805140" cy="646331"/>
          </a:xfrm>
          <a:prstGeom prst="rect">
            <a:avLst/>
          </a:prstGeom>
          <a:noFill/>
        </p:spPr>
        <p:txBody>
          <a:bodyPr wrap="square">
            <a:spAutoFit/>
          </a:bodyPr>
          <a:lstStyle/>
          <a:p>
            <a:pPr algn="r" rtl="1"/>
            <a:r>
              <a:rPr lang="ar-JO" sz="1200" b="1" dirty="0">
                <a:solidFill>
                  <a:schemeClr val="tx1"/>
                </a:solidFill>
              </a:rPr>
              <a:t>لتحفيز والتشجيع أساسيان، ويُفضل استخدام مكافأة بسيطة أو رمز بطولي في النهاية</a:t>
            </a:r>
          </a:p>
          <a:p>
            <a:pPr algn="r" rtl="1"/>
            <a:r>
              <a:rPr lang="ar-JO" sz="1200" b="1" dirty="0">
                <a:solidFill>
                  <a:schemeClr val="tx1"/>
                </a:solidFill>
              </a:rPr>
              <a:t>(مثل فوز السيارة الخضراء في "سباق السيارات").</a:t>
            </a:r>
          </a:p>
        </p:txBody>
      </p:sp>
      <p:sp>
        <p:nvSpPr>
          <p:cNvPr id="45" name="مربع نص 44">
            <a:extLst>
              <a:ext uri="{FF2B5EF4-FFF2-40B4-BE49-F238E27FC236}">
                <a16:creationId xmlns:a16="http://schemas.microsoft.com/office/drawing/2014/main" id="{4BF74117-642E-E29F-85BB-FF47DD8C4448}"/>
              </a:ext>
            </a:extLst>
          </p:cNvPr>
          <p:cNvSpPr txBox="1"/>
          <p:nvPr/>
        </p:nvSpPr>
        <p:spPr>
          <a:xfrm>
            <a:off x="7714034" y="4731829"/>
            <a:ext cx="2483108" cy="646331"/>
          </a:xfrm>
          <a:prstGeom prst="rect">
            <a:avLst/>
          </a:prstGeom>
          <a:noFill/>
        </p:spPr>
        <p:txBody>
          <a:bodyPr wrap="square">
            <a:spAutoFit/>
          </a:bodyPr>
          <a:lstStyle/>
          <a:p>
            <a:pPr algn="r" rtl="1"/>
            <a:r>
              <a:rPr lang="ar-JO" sz="1200" b="1" dirty="0"/>
              <a:t>المحتوى يجب أن يكون مرحًا وتفاعليًا، مع وجود مؤثرات حسية (ألوان، أصوات، حركات) تجذب الانتباه دون تشتيته.</a:t>
            </a:r>
          </a:p>
        </p:txBody>
      </p:sp>
      <p:sp>
        <p:nvSpPr>
          <p:cNvPr id="47" name="مربع نص 46">
            <a:extLst>
              <a:ext uri="{FF2B5EF4-FFF2-40B4-BE49-F238E27FC236}">
                <a16:creationId xmlns:a16="http://schemas.microsoft.com/office/drawing/2014/main" id="{EFA6A3B8-F079-8B7E-7070-636509DF1AF1}"/>
              </a:ext>
            </a:extLst>
          </p:cNvPr>
          <p:cNvSpPr txBox="1"/>
          <p:nvPr/>
        </p:nvSpPr>
        <p:spPr>
          <a:xfrm>
            <a:off x="7701330" y="5535598"/>
            <a:ext cx="2483108" cy="646331"/>
          </a:xfrm>
          <a:prstGeom prst="rect">
            <a:avLst/>
          </a:prstGeom>
          <a:noFill/>
        </p:spPr>
        <p:txBody>
          <a:bodyPr wrap="square">
            <a:spAutoFit/>
          </a:bodyPr>
          <a:lstStyle/>
          <a:p>
            <a:pPr algn="r" rtl="1"/>
            <a:r>
              <a:rPr lang="ar-JO" sz="1200" b="1" dirty="0"/>
              <a:t>القصص التي تحتوي على سلوكيات واضحة بين الصواب والخطأ تكون أكثر فعالية، مثل الفتاة مع المصباح</a:t>
            </a:r>
          </a:p>
        </p:txBody>
      </p:sp>
      <p:grpSp>
        <p:nvGrpSpPr>
          <p:cNvPr id="48" name="مجموعة 47">
            <a:extLst>
              <a:ext uri="{FF2B5EF4-FFF2-40B4-BE49-F238E27FC236}">
                <a16:creationId xmlns:a16="http://schemas.microsoft.com/office/drawing/2014/main" id="{89A17901-5155-12C5-2A64-C1F2878CFCA6}"/>
              </a:ext>
            </a:extLst>
          </p:cNvPr>
          <p:cNvGrpSpPr/>
          <p:nvPr/>
        </p:nvGrpSpPr>
        <p:grpSpPr>
          <a:xfrm>
            <a:off x="6385079" y="3334136"/>
            <a:ext cx="925914" cy="2625493"/>
            <a:chOff x="10781323" y="3319256"/>
            <a:chExt cx="925914" cy="2625493"/>
          </a:xfrm>
        </p:grpSpPr>
        <p:grpSp>
          <p:nvGrpSpPr>
            <p:cNvPr id="49" name="مجموعة 48">
              <a:extLst>
                <a:ext uri="{FF2B5EF4-FFF2-40B4-BE49-F238E27FC236}">
                  <a16:creationId xmlns:a16="http://schemas.microsoft.com/office/drawing/2014/main" id="{F9BBBDF2-EC77-F5B6-2CD2-024494A3CECB}"/>
                </a:ext>
              </a:extLst>
            </p:cNvPr>
            <p:cNvGrpSpPr/>
            <p:nvPr/>
          </p:nvGrpSpPr>
          <p:grpSpPr>
            <a:xfrm>
              <a:off x="10781323" y="3319256"/>
              <a:ext cx="925914" cy="2542013"/>
              <a:chOff x="10781323" y="3319256"/>
              <a:chExt cx="925914" cy="2542013"/>
            </a:xfrm>
          </p:grpSpPr>
          <p:sp>
            <p:nvSpPr>
              <p:cNvPr id="53" name="قوس 52">
                <a:extLst>
                  <a:ext uri="{FF2B5EF4-FFF2-40B4-BE49-F238E27FC236}">
                    <a16:creationId xmlns:a16="http://schemas.microsoft.com/office/drawing/2014/main" id="{2EBA1A62-034B-A7D3-7DCC-EA23C0FA1BD5}"/>
                  </a:ext>
                </a:extLst>
              </p:cNvPr>
              <p:cNvSpPr/>
              <p:nvPr/>
            </p:nvSpPr>
            <p:spPr>
              <a:xfrm rot="6456582">
                <a:off x="10794297" y="4159766"/>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قوس 53">
                <a:extLst>
                  <a:ext uri="{FF2B5EF4-FFF2-40B4-BE49-F238E27FC236}">
                    <a16:creationId xmlns:a16="http://schemas.microsoft.com/office/drawing/2014/main" id="{33AE4148-4226-9CDE-FA01-F0BC9333473F}"/>
                  </a:ext>
                </a:extLst>
              </p:cNvPr>
              <p:cNvSpPr/>
              <p:nvPr/>
            </p:nvSpPr>
            <p:spPr>
              <a:xfrm rot="6456582">
                <a:off x="10777535" y="3323044"/>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قوس 54">
                <a:extLst>
                  <a:ext uri="{FF2B5EF4-FFF2-40B4-BE49-F238E27FC236}">
                    <a16:creationId xmlns:a16="http://schemas.microsoft.com/office/drawing/2014/main" id="{C5946776-207B-D10E-74C1-6DAF3ABF1FDA}"/>
                  </a:ext>
                </a:extLst>
              </p:cNvPr>
              <p:cNvSpPr/>
              <p:nvPr/>
            </p:nvSpPr>
            <p:spPr>
              <a:xfrm rot="6456582">
                <a:off x="10856748" y="5010779"/>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50" name="شكل بيضاوي 49">
              <a:extLst>
                <a:ext uri="{FF2B5EF4-FFF2-40B4-BE49-F238E27FC236}">
                  <a16:creationId xmlns:a16="http://schemas.microsoft.com/office/drawing/2014/main" id="{42ECE62F-52DA-37A3-58CC-41D85053C6F8}"/>
                </a:ext>
              </a:extLst>
            </p:cNvPr>
            <p:cNvSpPr/>
            <p:nvPr/>
          </p:nvSpPr>
          <p:spPr>
            <a:xfrm>
              <a:off x="11156032" y="4047916"/>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1" name="شكل بيضاوي 50">
              <a:extLst>
                <a:ext uri="{FF2B5EF4-FFF2-40B4-BE49-F238E27FC236}">
                  <a16:creationId xmlns:a16="http://schemas.microsoft.com/office/drawing/2014/main" id="{3A90EBE6-AA6F-7DF7-DFEC-F67AD8B89B9E}"/>
                </a:ext>
              </a:extLst>
            </p:cNvPr>
            <p:cNvSpPr/>
            <p:nvPr/>
          </p:nvSpPr>
          <p:spPr>
            <a:xfrm>
              <a:off x="11164045" y="4860057"/>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2" name="شكل بيضاوي 51">
              <a:extLst>
                <a:ext uri="{FF2B5EF4-FFF2-40B4-BE49-F238E27FC236}">
                  <a16:creationId xmlns:a16="http://schemas.microsoft.com/office/drawing/2014/main" id="{223193F1-B55F-0076-0C70-A242AF838485}"/>
                </a:ext>
              </a:extLst>
            </p:cNvPr>
            <p:cNvSpPr/>
            <p:nvPr/>
          </p:nvSpPr>
          <p:spPr>
            <a:xfrm>
              <a:off x="11177968" y="5711070"/>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56" name="مربع نص 55">
            <a:extLst>
              <a:ext uri="{FF2B5EF4-FFF2-40B4-BE49-F238E27FC236}">
                <a16:creationId xmlns:a16="http://schemas.microsoft.com/office/drawing/2014/main" id="{2665C889-F47B-E523-6268-4390B8C0606A}"/>
              </a:ext>
            </a:extLst>
          </p:cNvPr>
          <p:cNvSpPr txBox="1"/>
          <p:nvPr/>
        </p:nvSpPr>
        <p:spPr>
          <a:xfrm>
            <a:off x="4209277" y="3978606"/>
            <a:ext cx="2529268" cy="461665"/>
          </a:xfrm>
          <a:prstGeom prst="rect">
            <a:avLst/>
          </a:prstGeom>
          <a:noFill/>
        </p:spPr>
        <p:txBody>
          <a:bodyPr wrap="square">
            <a:spAutoFit/>
          </a:bodyPr>
          <a:lstStyle/>
          <a:p>
            <a:pPr algn="r" rtl="1"/>
            <a:r>
              <a:rPr lang="ar-JO" sz="1200" b="1" dirty="0">
                <a:solidFill>
                  <a:schemeClr val="tx1"/>
                </a:solidFill>
              </a:rPr>
              <a:t>الرسوم يجب أن تكون واضحة، بألوان زاهية، وشخصيات ودودة تعبّر عن البيئة المحلية</a:t>
            </a:r>
          </a:p>
        </p:txBody>
      </p:sp>
      <p:sp>
        <p:nvSpPr>
          <p:cNvPr id="57" name="مربع نص 56">
            <a:extLst>
              <a:ext uri="{FF2B5EF4-FFF2-40B4-BE49-F238E27FC236}">
                <a16:creationId xmlns:a16="http://schemas.microsoft.com/office/drawing/2014/main" id="{F06B6D8A-AC18-BE01-5000-730E05900230}"/>
              </a:ext>
            </a:extLst>
          </p:cNvPr>
          <p:cNvSpPr txBox="1"/>
          <p:nvPr/>
        </p:nvSpPr>
        <p:spPr>
          <a:xfrm>
            <a:off x="4375704" y="4752755"/>
            <a:ext cx="2327374" cy="461665"/>
          </a:xfrm>
          <a:prstGeom prst="rect">
            <a:avLst/>
          </a:prstGeom>
          <a:noFill/>
        </p:spPr>
        <p:txBody>
          <a:bodyPr wrap="square">
            <a:spAutoFit/>
          </a:bodyPr>
          <a:lstStyle/>
          <a:p>
            <a:pPr algn="r" rtl="1"/>
            <a:r>
              <a:rPr lang="ar-JO" sz="1200" b="1" dirty="0"/>
              <a:t>تقليل العناصر في المشهد لتجنب التشتت بعد سن السادسة.</a:t>
            </a:r>
          </a:p>
        </p:txBody>
      </p:sp>
      <p:sp>
        <p:nvSpPr>
          <p:cNvPr id="58" name="مربع نص 57">
            <a:extLst>
              <a:ext uri="{FF2B5EF4-FFF2-40B4-BE49-F238E27FC236}">
                <a16:creationId xmlns:a16="http://schemas.microsoft.com/office/drawing/2014/main" id="{35C37344-C686-7E96-39EF-8328D1CC3316}"/>
              </a:ext>
            </a:extLst>
          </p:cNvPr>
          <p:cNvSpPr txBox="1"/>
          <p:nvPr/>
        </p:nvSpPr>
        <p:spPr>
          <a:xfrm>
            <a:off x="4393040" y="5604019"/>
            <a:ext cx="2327374" cy="461665"/>
          </a:xfrm>
          <a:prstGeom prst="rect">
            <a:avLst/>
          </a:prstGeom>
          <a:noFill/>
        </p:spPr>
        <p:txBody>
          <a:bodyPr wrap="square">
            <a:spAutoFit/>
          </a:bodyPr>
          <a:lstStyle/>
          <a:p>
            <a:pPr algn="r" rtl="1"/>
            <a:r>
              <a:rPr lang="ar-JO" sz="1200" b="1" dirty="0"/>
              <a:t>الحفاظ على الهوية البصرية الثابتة (ألوان الطاقة، الشخصيات المتكررة).</a:t>
            </a:r>
          </a:p>
        </p:txBody>
      </p:sp>
      <p:grpSp>
        <p:nvGrpSpPr>
          <p:cNvPr id="59" name="مجموعة 58">
            <a:extLst>
              <a:ext uri="{FF2B5EF4-FFF2-40B4-BE49-F238E27FC236}">
                <a16:creationId xmlns:a16="http://schemas.microsoft.com/office/drawing/2014/main" id="{4625B0F4-687A-0240-BA88-808F6DDAEB58}"/>
              </a:ext>
            </a:extLst>
          </p:cNvPr>
          <p:cNvGrpSpPr/>
          <p:nvPr/>
        </p:nvGrpSpPr>
        <p:grpSpPr>
          <a:xfrm>
            <a:off x="2877896" y="3350202"/>
            <a:ext cx="925914" cy="2625493"/>
            <a:chOff x="10781323" y="3319256"/>
            <a:chExt cx="925914" cy="2625493"/>
          </a:xfrm>
        </p:grpSpPr>
        <p:grpSp>
          <p:nvGrpSpPr>
            <p:cNvPr id="60" name="مجموعة 59">
              <a:extLst>
                <a:ext uri="{FF2B5EF4-FFF2-40B4-BE49-F238E27FC236}">
                  <a16:creationId xmlns:a16="http://schemas.microsoft.com/office/drawing/2014/main" id="{6E441D58-D3DA-BF26-F929-D1E35C439613}"/>
                </a:ext>
              </a:extLst>
            </p:cNvPr>
            <p:cNvGrpSpPr/>
            <p:nvPr/>
          </p:nvGrpSpPr>
          <p:grpSpPr>
            <a:xfrm>
              <a:off x="10781323" y="3319256"/>
              <a:ext cx="925914" cy="2542013"/>
              <a:chOff x="10781323" y="3319256"/>
              <a:chExt cx="925914" cy="2542013"/>
            </a:xfrm>
          </p:grpSpPr>
          <p:sp>
            <p:nvSpPr>
              <p:cNvPr id="64" name="قوس 63">
                <a:extLst>
                  <a:ext uri="{FF2B5EF4-FFF2-40B4-BE49-F238E27FC236}">
                    <a16:creationId xmlns:a16="http://schemas.microsoft.com/office/drawing/2014/main" id="{C97BCBC0-0CC3-5CA3-2821-371F3A6FA174}"/>
                  </a:ext>
                </a:extLst>
              </p:cNvPr>
              <p:cNvSpPr/>
              <p:nvPr/>
            </p:nvSpPr>
            <p:spPr>
              <a:xfrm rot="6456582">
                <a:off x="10794297" y="4159766"/>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قوس 64">
                <a:extLst>
                  <a:ext uri="{FF2B5EF4-FFF2-40B4-BE49-F238E27FC236}">
                    <a16:creationId xmlns:a16="http://schemas.microsoft.com/office/drawing/2014/main" id="{C0C9FE3F-597A-2465-BD5F-2697BA2F230A}"/>
                  </a:ext>
                </a:extLst>
              </p:cNvPr>
              <p:cNvSpPr/>
              <p:nvPr/>
            </p:nvSpPr>
            <p:spPr>
              <a:xfrm rot="6456582">
                <a:off x="10777535" y="3323044"/>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قوس 65">
                <a:extLst>
                  <a:ext uri="{FF2B5EF4-FFF2-40B4-BE49-F238E27FC236}">
                    <a16:creationId xmlns:a16="http://schemas.microsoft.com/office/drawing/2014/main" id="{00EFEB7B-0F42-27D0-E2BC-896CFF72397B}"/>
                  </a:ext>
                </a:extLst>
              </p:cNvPr>
              <p:cNvSpPr/>
              <p:nvPr/>
            </p:nvSpPr>
            <p:spPr>
              <a:xfrm rot="6456582">
                <a:off x="10856748" y="5010779"/>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61" name="شكل بيضاوي 60">
              <a:extLst>
                <a:ext uri="{FF2B5EF4-FFF2-40B4-BE49-F238E27FC236}">
                  <a16:creationId xmlns:a16="http://schemas.microsoft.com/office/drawing/2014/main" id="{24446ED5-81B6-0BFD-2767-7C5F9EA65E65}"/>
                </a:ext>
              </a:extLst>
            </p:cNvPr>
            <p:cNvSpPr/>
            <p:nvPr/>
          </p:nvSpPr>
          <p:spPr>
            <a:xfrm>
              <a:off x="11156032" y="4047916"/>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2" name="شكل بيضاوي 61">
              <a:extLst>
                <a:ext uri="{FF2B5EF4-FFF2-40B4-BE49-F238E27FC236}">
                  <a16:creationId xmlns:a16="http://schemas.microsoft.com/office/drawing/2014/main" id="{A52FC513-24B9-7F74-9DFE-9C4785322C75}"/>
                </a:ext>
              </a:extLst>
            </p:cNvPr>
            <p:cNvSpPr/>
            <p:nvPr/>
          </p:nvSpPr>
          <p:spPr>
            <a:xfrm>
              <a:off x="11164045" y="4860057"/>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3" name="شكل بيضاوي 62">
              <a:extLst>
                <a:ext uri="{FF2B5EF4-FFF2-40B4-BE49-F238E27FC236}">
                  <a16:creationId xmlns:a16="http://schemas.microsoft.com/office/drawing/2014/main" id="{F9C61F4D-6B98-D281-1CA2-84EABEBABC41}"/>
                </a:ext>
              </a:extLst>
            </p:cNvPr>
            <p:cNvSpPr/>
            <p:nvPr/>
          </p:nvSpPr>
          <p:spPr>
            <a:xfrm>
              <a:off x="11177968" y="5711070"/>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grpSp>
      <p:sp>
        <p:nvSpPr>
          <p:cNvPr id="67" name="مربع نص 66">
            <a:extLst>
              <a:ext uri="{FF2B5EF4-FFF2-40B4-BE49-F238E27FC236}">
                <a16:creationId xmlns:a16="http://schemas.microsoft.com/office/drawing/2014/main" id="{BCF56478-B61A-7903-A434-6BEE3A151937}"/>
              </a:ext>
            </a:extLst>
          </p:cNvPr>
          <p:cNvSpPr txBox="1"/>
          <p:nvPr/>
        </p:nvSpPr>
        <p:spPr>
          <a:xfrm>
            <a:off x="1184153" y="3955140"/>
            <a:ext cx="1983613" cy="461665"/>
          </a:xfrm>
          <a:prstGeom prst="rect">
            <a:avLst/>
          </a:prstGeom>
          <a:noFill/>
        </p:spPr>
        <p:txBody>
          <a:bodyPr wrap="square">
            <a:spAutoFit/>
          </a:bodyPr>
          <a:lstStyle/>
          <a:p>
            <a:pPr algn="r" rtl="1"/>
            <a:r>
              <a:rPr lang="ar-JO" sz="1200" b="1" dirty="0">
                <a:solidFill>
                  <a:schemeClr val="tx1"/>
                </a:solidFill>
              </a:rPr>
              <a:t>استخدام لغة عربية مبسطة مأخوذة من البيئة اليومية للطفل.</a:t>
            </a:r>
          </a:p>
        </p:txBody>
      </p:sp>
      <p:sp>
        <p:nvSpPr>
          <p:cNvPr id="68" name="مربع نص 67">
            <a:extLst>
              <a:ext uri="{FF2B5EF4-FFF2-40B4-BE49-F238E27FC236}">
                <a16:creationId xmlns:a16="http://schemas.microsoft.com/office/drawing/2014/main" id="{B8EEF4D9-9011-EB88-AC56-12397082C53F}"/>
              </a:ext>
            </a:extLst>
          </p:cNvPr>
          <p:cNvSpPr txBox="1"/>
          <p:nvPr/>
        </p:nvSpPr>
        <p:spPr>
          <a:xfrm>
            <a:off x="1086321" y="4808035"/>
            <a:ext cx="2081445" cy="461665"/>
          </a:xfrm>
          <a:prstGeom prst="rect">
            <a:avLst/>
          </a:prstGeom>
          <a:noFill/>
        </p:spPr>
        <p:txBody>
          <a:bodyPr wrap="square">
            <a:spAutoFit/>
          </a:bodyPr>
          <a:lstStyle/>
          <a:p>
            <a:pPr algn="r" rtl="1"/>
            <a:r>
              <a:rPr lang="ar-JO" sz="1200" b="1" dirty="0"/>
              <a:t>تجنب المصطلحات الجديدة أو المجردة، أو شرحها بصريًا عند استخدامها.</a:t>
            </a:r>
          </a:p>
        </p:txBody>
      </p:sp>
      <p:sp>
        <p:nvSpPr>
          <p:cNvPr id="69" name="مربع نص 68">
            <a:extLst>
              <a:ext uri="{FF2B5EF4-FFF2-40B4-BE49-F238E27FC236}">
                <a16:creationId xmlns:a16="http://schemas.microsoft.com/office/drawing/2014/main" id="{34F5C6DA-1CD5-1088-CA46-337F34ECA6C6}"/>
              </a:ext>
            </a:extLst>
          </p:cNvPr>
          <p:cNvSpPr txBox="1"/>
          <p:nvPr/>
        </p:nvSpPr>
        <p:spPr>
          <a:xfrm>
            <a:off x="1326600" y="5656201"/>
            <a:ext cx="1841166" cy="461665"/>
          </a:xfrm>
          <a:prstGeom prst="rect">
            <a:avLst/>
          </a:prstGeom>
          <a:noFill/>
        </p:spPr>
        <p:txBody>
          <a:bodyPr wrap="square">
            <a:spAutoFit/>
          </a:bodyPr>
          <a:lstStyle/>
          <a:p>
            <a:pPr algn="r" rtl="1"/>
            <a:r>
              <a:rPr lang="ar-JO" sz="1200" b="1" dirty="0"/>
              <a:t>استخدام شعارات قصيرة مثل: "أطفئ المصباح لتبقى طاقتنا!"</a:t>
            </a:r>
          </a:p>
        </p:txBody>
      </p:sp>
    </p:spTree>
    <p:extLst>
      <p:ext uri="{BB962C8B-B14F-4D97-AF65-F5344CB8AC3E}">
        <p14:creationId xmlns:p14="http://schemas.microsoft.com/office/powerpoint/2010/main" val="1245493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480AF-9647-DAF1-34B1-A065BF848AF5}"/>
            </a:ext>
          </a:extLst>
        </p:cNvPr>
        <p:cNvGrpSpPr/>
        <p:nvPr/>
      </p:nvGrpSpPr>
      <p:grpSpPr>
        <a:xfrm>
          <a:off x="0" y="0"/>
          <a:ext cx="0" cy="0"/>
          <a:chOff x="0" y="0"/>
          <a:chExt cx="0" cy="0"/>
        </a:xfrm>
      </p:grpSpPr>
      <p:sp>
        <p:nvSpPr>
          <p:cNvPr id="13" name="object 12">
            <a:extLst>
              <a:ext uri="{FF2B5EF4-FFF2-40B4-BE49-F238E27FC236}">
                <a16:creationId xmlns:a16="http://schemas.microsoft.com/office/drawing/2014/main" id="{98A44AC6-A8BB-B182-FBEC-B19C42FB2BD6}"/>
              </a:ext>
            </a:extLst>
          </p:cNvPr>
          <p:cNvSpPr/>
          <p:nvPr/>
        </p:nvSpPr>
        <p:spPr>
          <a:xfrm>
            <a:off x="2737306" y="1541706"/>
            <a:ext cx="7021801" cy="3373910"/>
          </a:xfrm>
          <a:custGeom>
            <a:avLst/>
            <a:gdLst/>
            <a:ahLst/>
            <a:cxnLst/>
            <a:rect l="l" t="t" r="r" b="b"/>
            <a:pathLst>
              <a:path w="8871585" h="4046220">
                <a:moveTo>
                  <a:pt x="8871204" y="0"/>
                </a:moveTo>
                <a:lnTo>
                  <a:pt x="1984248" y="0"/>
                </a:lnTo>
                <a:lnTo>
                  <a:pt x="1984248" y="635"/>
                </a:lnTo>
                <a:lnTo>
                  <a:pt x="1870837" y="5588"/>
                </a:lnTo>
                <a:lnTo>
                  <a:pt x="1820072" y="10898"/>
                </a:lnTo>
                <a:lnTo>
                  <a:pt x="1769956" y="17930"/>
                </a:lnTo>
                <a:lnTo>
                  <a:pt x="1720531" y="26648"/>
                </a:lnTo>
                <a:lnTo>
                  <a:pt x="1671838" y="37016"/>
                </a:lnTo>
                <a:lnTo>
                  <a:pt x="1623919" y="48997"/>
                </a:lnTo>
                <a:lnTo>
                  <a:pt x="1576815" y="62556"/>
                </a:lnTo>
                <a:lnTo>
                  <a:pt x="1530569" y="77658"/>
                </a:lnTo>
                <a:lnTo>
                  <a:pt x="1485223" y="94266"/>
                </a:lnTo>
                <a:lnTo>
                  <a:pt x="1440818" y="112344"/>
                </a:lnTo>
                <a:lnTo>
                  <a:pt x="1397396" y="131858"/>
                </a:lnTo>
                <a:lnTo>
                  <a:pt x="1354999" y="152770"/>
                </a:lnTo>
                <a:lnTo>
                  <a:pt x="1313669" y="175045"/>
                </a:lnTo>
                <a:lnTo>
                  <a:pt x="1273447" y="198647"/>
                </a:lnTo>
                <a:lnTo>
                  <a:pt x="1234375" y="223541"/>
                </a:lnTo>
                <a:lnTo>
                  <a:pt x="1196496" y="249690"/>
                </a:lnTo>
                <a:lnTo>
                  <a:pt x="1159851" y="277059"/>
                </a:lnTo>
                <a:lnTo>
                  <a:pt x="1124482" y="305612"/>
                </a:lnTo>
                <a:lnTo>
                  <a:pt x="1090430" y="335313"/>
                </a:lnTo>
                <a:lnTo>
                  <a:pt x="1057738" y="366126"/>
                </a:lnTo>
                <a:lnTo>
                  <a:pt x="1026447" y="398016"/>
                </a:lnTo>
                <a:lnTo>
                  <a:pt x="996599" y="430946"/>
                </a:lnTo>
                <a:lnTo>
                  <a:pt x="968237" y="464881"/>
                </a:lnTo>
                <a:lnTo>
                  <a:pt x="941401" y="499785"/>
                </a:lnTo>
                <a:lnTo>
                  <a:pt x="916133" y="535621"/>
                </a:lnTo>
                <a:lnTo>
                  <a:pt x="892476" y="572355"/>
                </a:lnTo>
                <a:lnTo>
                  <a:pt x="870471" y="609951"/>
                </a:lnTo>
                <a:lnTo>
                  <a:pt x="850160" y="648371"/>
                </a:lnTo>
                <a:lnTo>
                  <a:pt x="831586" y="687582"/>
                </a:lnTo>
                <a:lnTo>
                  <a:pt x="814788" y="727546"/>
                </a:lnTo>
                <a:lnTo>
                  <a:pt x="799811" y="768229"/>
                </a:lnTo>
                <a:lnTo>
                  <a:pt x="786694" y="809594"/>
                </a:lnTo>
                <a:lnTo>
                  <a:pt x="775481" y="851605"/>
                </a:lnTo>
                <a:lnTo>
                  <a:pt x="766213" y="894226"/>
                </a:lnTo>
                <a:lnTo>
                  <a:pt x="758932" y="937423"/>
                </a:lnTo>
                <a:lnTo>
                  <a:pt x="753679" y="981158"/>
                </a:lnTo>
                <a:lnTo>
                  <a:pt x="750497" y="1025396"/>
                </a:lnTo>
                <a:lnTo>
                  <a:pt x="749427" y="1070102"/>
                </a:lnTo>
                <a:lnTo>
                  <a:pt x="750497" y="1114807"/>
                </a:lnTo>
                <a:lnTo>
                  <a:pt x="753679" y="1159046"/>
                </a:lnTo>
                <a:lnTo>
                  <a:pt x="758932" y="1202783"/>
                </a:lnTo>
                <a:lnTo>
                  <a:pt x="766213" y="1245981"/>
                </a:lnTo>
                <a:lnTo>
                  <a:pt x="775481" y="1288605"/>
                </a:lnTo>
                <a:lnTo>
                  <a:pt x="786694" y="1330618"/>
                </a:lnTo>
                <a:lnTo>
                  <a:pt x="799811" y="1371986"/>
                </a:lnTo>
                <a:lnTo>
                  <a:pt x="814788" y="1412672"/>
                </a:lnTo>
                <a:lnTo>
                  <a:pt x="831586" y="1452640"/>
                </a:lnTo>
                <a:lnTo>
                  <a:pt x="850160" y="1491854"/>
                </a:lnTo>
                <a:lnTo>
                  <a:pt x="870471" y="1530279"/>
                </a:lnTo>
                <a:lnTo>
                  <a:pt x="892476" y="1567879"/>
                </a:lnTo>
                <a:lnTo>
                  <a:pt x="916133" y="1604618"/>
                </a:lnTo>
                <a:lnTo>
                  <a:pt x="941401" y="1640459"/>
                </a:lnTo>
                <a:lnTo>
                  <a:pt x="968237" y="1675368"/>
                </a:lnTo>
                <a:lnTo>
                  <a:pt x="996599" y="1709308"/>
                </a:lnTo>
                <a:lnTo>
                  <a:pt x="1026447" y="1742243"/>
                </a:lnTo>
                <a:lnTo>
                  <a:pt x="1057738" y="1774138"/>
                </a:lnTo>
                <a:lnTo>
                  <a:pt x="1090430" y="1804956"/>
                </a:lnTo>
                <a:lnTo>
                  <a:pt x="1124482" y="1834662"/>
                </a:lnTo>
                <a:lnTo>
                  <a:pt x="1159851" y="1863220"/>
                </a:lnTo>
                <a:lnTo>
                  <a:pt x="1196496" y="1890594"/>
                </a:lnTo>
                <a:lnTo>
                  <a:pt x="1234375" y="1916748"/>
                </a:lnTo>
                <a:lnTo>
                  <a:pt x="1273447" y="1941647"/>
                </a:lnTo>
                <a:lnTo>
                  <a:pt x="1313669" y="1965254"/>
                </a:lnTo>
                <a:lnTo>
                  <a:pt x="1354999" y="1987533"/>
                </a:lnTo>
                <a:lnTo>
                  <a:pt x="1397396" y="2008450"/>
                </a:lnTo>
                <a:lnTo>
                  <a:pt x="1440818" y="2027967"/>
                </a:lnTo>
                <a:lnTo>
                  <a:pt x="1485223" y="2046049"/>
                </a:lnTo>
                <a:lnTo>
                  <a:pt x="1530569" y="2062660"/>
                </a:lnTo>
                <a:lnTo>
                  <a:pt x="1576815" y="2077765"/>
                </a:lnTo>
                <a:lnTo>
                  <a:pt x="1623919" y="2091327"/>
                </a:lnTo>
                <a:lnTo>
                  <a:pt x="1671838" y="2103310"/>
                </a:lnTo>
                <a:lnTo>
                  <a:pt x="1720531" y="2113679"/>
                </a:lnTo>
                <a:lnTo>
                  <a:pt x="1769956" y="2122398"/>
                </a:lnTo>
                <a:lnTo>
                  <a:pt x="1820072" y="2129431"/>
                </a:lnTo>
                <a:lnTo>
                  <a:pt x="1870837" y="2134743"/>
                </a:lnTo>
                <a:lnTo>
                  <a:pt x="1984248" y="2139696"/>
                </a:lnTo>
                <a:lnTo>
                  <a:pt x="1984248" y="2140966"/>
                </a:lnTo>
                <a:lnTo>
                  <a:pt x="7198613" y="2140966"/>
                </a:lnTo>
                <a:lnTo>
                  <a:pt x="7198613" y="2141220"/>
                </a:lnTo>
                <a:lnTo>
                  <a:pt x="7250358" y="2142377"/>
                </a:lnTo>
                <a:lnTo>
                  <a:pt x="7301400" y="2145810"/>
                </a:lnTo>
                <a:lnTo>
                  <a:pt x="7351671" y="2151461"/>
                </a:lnTo>
                <a:lnTo>
                  <a:pt x="7401104" y="2159273"/>
                </a:lnTo>
                <a:lnTo>
                  <a:pt x="7449632" y="2169188"/>
                </a:lnTo>
                <a:lnTo>
                  <a:pt x="7497187" y="2181147"/>
                </a:lnTo>
                <a:lnTo>
                  <a:pt x="7543702" y="2195095"/>
                </a:lnTo>
                <a:lnTo>
                  <a:pt x="7589110" y="2210972"/>
                </a:lnTo>
                <a:lnTo>
                  <a:pt x="7633343" y="2228721"/>
                </a:lnTo>
                <a:lnTo>
                  <a:pt x="7676334" y="2248285"/>
                </a:lnTo>
                <a:lnTo>
                  <a:pt x="7718015" y="2269606"/>
                </a:lnTo>
                <a:lnTo>
                  <a:pt x="7758320" y="2292625"/>
                </a:lnTo>
                <a:lnTo>
                  <a:pt x="7797181" y="2317287"/>
                </a:lnTo>
                <a:lnTo>
                  <a:pt x="7834530" y="2343531"/>
                </a:lnTo>
                <a:lnTo>
                  <a:pt x="7870300" y="2371302"/>
                </a:lnTo>
                <a:lnTo>
                  <a:pt x="7904425" y="2400542"/>
                </a:lnTo>
                <a:lnTo>
                  <a:pt x="7936836" y="2431192"/>
                </a:lnTo>
                <a:lnTo>
                  <a:pt x="7967466" y="2463195"/>
                </a:lnTo>
                <a:lnTo>
                  <a:pt x="7996248" y="2496493"/>
                </a:lnTo>
                <a:lnTo>
                  <a:pt x="8023114" y="2531029"/>
                </a:lnTo>
                <a:lnTo>
                  <a:pt x="8047997" y="2566746"/>
                </a:lnTo>
                <a:lnTo>
                  <a:pt x="8070831" y="2603584"/>
                </a:lnTo>
                <a:lnTo>
                  <a:pt x="8091546" y="2641487"/>
                </a:lnTo>
                <a:lnTo>
                  <a:pt x="8110077" y="2680397"/>
                </a:lnTo>
                <a:lnTo>
                  <a:pt x="8126356" y="2720257"/>
                </a:lnTo>
                <a:lnTo>
                  <a:pt x="8140314" y="2761007"/>
                </a:lnTo>
                <a:lnTo>
                  <a:pt x="8151886" y="2802592"/>
                </a:lnTo>
                <a:lnTo>
                  <a:pt x="8161004" y="2844953"/>
                </a:lnTo>
                <a:lnTo>
                  <a:pt x="8167600" y="2888033"/>
                </a:lnTo>
                <a:lnTo>
                  <a:pt x="8171607" y="2931774"/>
                </a:lnTo>
                <a:lnTo>
                  <a:pt x="8172958" y="2976118"/>
                </a:lnTo>
                <a:lnTo>
                  <a:pt x="8171601" y="3020543"/>
                </a:lnTo>
                <a:lnTo>
                  <a:pt x="8167577" y="3064362"/>
                </a:lnTo>
                <a:lnTo>
                  <a:pt x="8160953" y="3107519"/>
                </a:lnTo>
                <a:lnTo>
                  <a:pt x="8151797" y="3149954"/>
                </a:lnTo>
                <a:lnTo>
                  <a:pt x="8140177" y="3191609"/>
                </a:lnTo>
                <a:lnTo>
                  <a:pt x="8126160" y="3232427"/>
                </a:lnTo>
                <a:lnTo>
                  <a:pt x="8109814" y="3272350"/>
                </a:lnTo>
                <a:lnTo>
                  <a:pt x="8091207" y="3311318"/>
                </a:lnTo>
                <a:lnTo>
                  <a:pt x="8070407" y="3349276"/>
                </a:lnTo>
                <a:lnTo>
                  <a:pt x="8047482" y="3386163"/>
                </a:lnTo>
                <a:lnTo>
                  <a:pt x="8022498" y="3421923"/>
                </a:lnTo>
                <a:lnTo>
                  <a:pt x="7995525" y="3456497"/>
                </a:lnTo>
                <a:lnTo>
                  <a:pt x="7966630" y="3489827"/>
                </a:lnTo>
                <a:lnTo>
                  <a:pt x="7935880" y="3521855"/>
                </a:lnTo>
                <a:lnTo>
                  <a:pt x="7903343" y="3552523"/>
                </a:lnTo>
                <a:lnTo>
                  <a:pt x="7869088" y="3581773"/>
                </a:lnTo>
                <a:lnTo>
                  <a:pt x="7833181" y="3609547"/>
                </a:lnTo>
                <a:lnTo>
                  <a:pt x="7795691" y="3635787"/>
                </a:lnTo>
                <a:lnTo>
                  <a:pt x="7756686" y="3660434"/>
                </a:lnTo>
                <a:lnTo>
                  <a:pt x="7716232" y="3683432"/>
                </a:lnTo>
                <a:lnTo>
                  <a:pt x="7674399" y="3704721"/>
                </a:lnTo>
                <a:lnTo>
                  <a:pt x="7631253" y="3724244"/>
                </a:lnTo>
                <a:lnTo>
                  <a:pt x="7586863" y="3741942"/>
                </a:lnTo>
                <a:lnTo>
                  <a:pt x="7541296" y="3757758"/>
                </a:lnTo>
                <a:lnTo>
                  <a:pt x="7494620" y="3771634"/>
                </a:lnTo>
                <a:lnTo>
                  <a:pt x="7446903" y="3783511"/>
                </a:lnTo>
                <a:lnTo>
                  <a:pt x="7398212" y="3793331"/>
                </a:lnTo>
                <a:lnTo>
                  <a:pt x="7348616" y="3801037"/>
                </a:lnTo>
                <a:lnTo>
                  <a:pt x="7298182" y="3806571"/>
                </a:lnTo>
                <a:lnTo>
                  <a:pt x="7200518" y="3810762"/>
                </a:lnTo>
                <a:lnTo>
                  <a:pt x="0" y="3810762"/>
                </a:lnTo>
                <a:lnTo>
                  <a:pt x="0" y="4046220"/>
                </a:lnTo>
                <a:lnTo>
                  <a:pt x="7204075" y="4046220"/>
                </a:lnTo>
                <a:lnTo>
                  <a:pt x="7204075" y="4045966"/>
                </a:lnTo>
                <a:lnTo>
                  <a:pt x="7326249" y="4040632"/>
                </a:lnTo>
                <a:lnTo>
                  <a:pt x="7377013" y="4035321"/>
                </a:lnTo>
                <a:lnTo>
                  <a:pt x="7427129" y="4028289"/>
                </a:lnTo>
                <a:lnTo>
                  <a:pt x="7476554" y="4019571"/>
                </a:lnTo>
                <a:lnTo>
                  <a:pt x="7525247" y="4009203"/>
                </a:lnTo>
                <a:lnTo>
                  <a:pt x="7573166" y="3997222"/>
                </a:lnTo>
                <a:lnTo>
                  <a:pt x="7620270" y="3983663"/>
                </a:lnTo>
                <a:lnTo>
                  <a:pt x="7666516" y="3968561"/>
                </a:lnTo>
                <a:lnTo>
                  <a:pt x="7711862" y="3951953"/>
                </a:lnTo>
                <a:lnTo>
                  <a:pt x="7756267" y="3933875"/>
                </a:lnTo>
                <a:lnTo>
                  <a:pt x="7799689" y="3914361"/>
                </a:lnTo>
                <a:lnTo>
                  <a:pt x="7842086" y="3893449"/>
                </a:lnTo>
                <a:lnTo>
                  <a:pt x="7883416" y="3871174"/>
                </a:lnTo>
                <a:lnTo>
                  <a:pt x="7923638" y="3847572"/>
                </a:lnTo>
                <a:lnTo>
                  <a:pt x="7962710" y="3822678"/>
                </a:lnTo>
                <a:lnTo>
                  <a:pt x="8000589" y="3796529"/>
                </a:lnTo>
                <a:lnTo>
                  <a:pt x="8037234" y="3769160"/>
                </a:lnTo>
                <a:lnTo>
                  <a:pt x="8072603" y="3740607"/>
                </a:lnTo>
                <a:lnTo>
                  <a:pt x="8106655" y="3710906"/>
                </a:lnTo>
                <a:lnTo>
                  <a:pt x="8139347" y="3680093"/>
                </a:lnTo>
                <a:lnTo>
                  <a:pt x="8170638" y="3648203"/>
                </a:lnTo>
                <a:lnTo>
                  <a:pt x="8200486" y="3615273"/>
                </a:lnTo>
                <a:lnTo>
                  <a:pt x="8228848" y="3581338"/>
                </a:lnTo>
                <a:lnTo>
                  <a:pt x="8255684" y="3546434"/>
                </a:lnTo>
                <a:lnTo>
                  <a:pt x="8280952" y="3510598"/>
                </a:lnTo>
                <a:lnTo>
                  <a:pt x="8304609" y="3473864"/>
                </a:lnTo>
                <a:lnTo>
                  <a:pt x="8326614" y="3436268"/>
                </a:lnTo>
                <a:lnTo>
                  <a:pt x="8346925" y="3397848"/>
                </a:lnTo>
                <a:lnTo>
                  <a:pt x="8365499" y="3358637"/>
                </a:lnTo>
                <a:lnTo>
                  <a:pt x="8382297" y="3318673"/>
                </a:lnTo>
                <a:lnTo>
                  <a:pt x="8397274" y="3277990"/>
                </a:lnTo>
                <a:lnTo>
                  <a:pt x="8410391" y="3236625"/>
                </a:lnTo>
                <a:lnTo>
                  <a:pt x="8421604" y="3194614"/>
                </a:lnTo>
                <a:lnTo>
                  <a:pt x="8430872" y="3151993"/>
                </a:lnTo>
                <a:lnTo>
                  <a:pt x="8438153" y="3108796"/>
                </a:lnTo>
                <a:lnTo>
                  <a:pt x="8443406" y="3065061"/>
                </a:lnTo>
                <a:lnTo>
                  <a:pt x="8446588" y="3020823"/>
                </a:lnTo>
                <a:lnTo>
                  <a:pt x="8447659" y="2976118"/>
                </a:lnTo>
                <a:lnTo>
                  <a:pt x="8446588" y="2931412"/>
                </a:lnTo>
                <a:lnTo>
                  <a:pt x="8443406" y="2887173"/>
                </a:lnTo>
                <a:lnTo>
                  <a:pt x="8438153" y="2843436"/>
                </a:lnTo>
                <a:lnTo>
                  <a:pt x="8430872" y="2800238"/>
                </a:lnTo>
                <a:lnTo>
                  <a:pt x="8421604" y="2757614"/>
                </a:lnTo>
                <a:lnTo>
                  <a:pt x="8410391" y="2715601"/>
                </a:lnTo>
                <a:lnTo>
                  <a:pt x="8397274" y="2674233"/>
                </a:lnTo>
                <a:lnTo>
                  <a:pt x="8382297" y="2633547"/>
                </a:lnTo>
                <a:lnTo>
                  <a:pt x="8365499" y="2593579"/>
                </a:lnTo>
                <a:lnTo>
                  <a:pt x="8346925" y="2554365"/>
                </a:lnTo>
                <a:lnTo>
                  <a:pt x="8326614" y="2515940"/>
                </a:lnTo>
                <a:lnTo>
                  <a:pt x="8304609" y="2478340"/>
                </a:lnTo>
                <a:lnTo>
                  <a:pt x="8280952" y="2441601"/>
                </a:lnTo>
                <a:lnTo>
                  <a:pt x="8255684" y="2405760"/>
                </a:lnTo>
                <a:lnTo>
                  <a:pt x="8228848" y="2370851"/>
                </a:lnTo>
                <a:lnTo>
                  <a:pt x="8200486" y="2336911"/>
                </a:lnTo>
                <a:lnTo>
                  <a:pt x="8170638" y="2303976"/>
                </a:lnTo>
                <a:lnTo>
                  <a:pt x="8139347" y="2272081"/>
                </a:lnTo>
                <a:lnTo>
                  <a:pt x="8106655" y="2241263"/>
                </a:lnTo>
                <a:lnTo>
                  <a:pt x="8072603" y="2211557"/>
                </a:lnTo>
                <a:lnTo>
                  <a:pt x="8037234" y="2182999"/>
                </a:lnTo>
                <a:lnTo>
                  <a:pt x="8000589" y="2155625"/>
                </a:lnTo>
                <a:lnTo>
                  <a:pt x="7962710" y="2129471"/>
                </a:lnTo>
                <a:lnTo>
                  <a:pt x="7923638" y="2104572"/>
                </a:lnTo>
                <a:lnTo>
                  <a:pt x="7883416" y="2080965"/>
                </a:lnTo>
                <a:lnTo>
                  <a:pt x="7842086" y="2058686"/>
                </a:lnTo>
                <a:lnTo>
                  <a:pt x="7799689" y="2037769"/>
                </a:lnTo>
                <a:lnTo>
                  <a:pt x="7756267" y="2018252"/>
                </a:lnTo>
                <a:lnTo>
                  <a:pt x="7711862" y="2000170"/>
                </a:lnTo>
                <a:lnTo>
                  <a:pt x="7666516" y="1983559"/>
                </a:lnTo>
                <a:lnTo>
                  <a:pt x="7620270" y="1968454"/>
                </a:lnTo>
                <a:lnTo>
                  <a:pt x="7573166" y="1954892"/>
                </a:lnTo>
                <a:lnTo>
                  <a:pt x="7525247" y="1942909"/>
                </a:lnTo>
                <a:lnTo>
                  <a:pt x="7476554" y="1932540"/>
                </a:lnTo>
                <a:lnTo>
                  <a:pt x="7427129" y="1923821"/>
                </a:lnTo>
                <a:lnTo>
                  <a:pt x="7377013" y="1916788"/>
                </a:lnTo>
                <a:lnTo>
                  <a:pt x="7326249" y="1911477"/>
                </a:lnTo>
                <a:lnTo>
                  <a:pt x="7204075" y="1906143"/>
                </a:lnTo>
                <a:lnTo>
                  <a:pt x="7204075" y="1905889"/>
                </a:lnTo>
                <a:lnTo>
                  <a:pt x="1998472" y="1905889"/>
                </a:lnTo>
                <a:lnTo>
                  <a:pt x="1998472" y="1905000"/>
                </a:lnTo>
                <a:lnTo>
                  <a:pt x="1946727" y="1903842"/>
                </a:lnTo>
                <a:lnTo>
                  <a:pt x="1895685" y="1900409"/>
                </a:lnTo>
                <a:lnTo>
                  <a:pt x="1845414" y="1894758"/>
                </a:lnTo>
                <a:lnTo>
                  <a:pt x="1795981" y="1886946"/>
                </a:lnTo>
                <a:lnTo>
                  <a:pt x="1747453" y="1877031"/>
                </a:lnTo>
                <a:lnTo>
                  <a:pt x="1699898" y="1865072"/>
                </a:lnTo>
                <a:lnTo>
                  <a:pt x="1653383" y="1851124"/>
                </a:lnTo>
                <a:lnTo>
                  <a:pt x="1607975" y="1835247"/>
                </a:lnTo>
                <a:lnTo>
                  <a:pt x="1563742" y="1817498"/>
                </a:lnTo>
                <a:lnTo>
                  <a:pt x="1520751" y="1797934"/>
                </a:lnTo>
                <a:lnTo>
                  <a:pt x="1479070" y="1776613"/>
                </a:lnTo>
                <a:lnTo>
                  <a:pt x="1438765" y="1753594"/>
                </a:lnTo>
                <a:lnTo>
                  <a:pt x="1399904" y="1728932"/>
                </a:lnTo>
                <a:lnTo>
                  <a:pt x="1362555" y="1702688"/>
                </a:lnTo>
                <a:lnTo>
                  <a:pt x="1326785" y="1674917"/>
                </a:lnTo>
                <a:lnTo>
                  <a:pt x="1292660" y="1645677"/>
                </a:lnTo>
                <a:lnTo>
                  <a:pt x="1260249" y="1615027"/>
                </a:lnTo>
                <a:lnTo>
                  <a:pt x="1229619" y="1583024"/>
                </a:lnTo>
                <a:lnTo>
                  <a:pt x="1200837" y="1549726"/>
                </a:lnTo>
                <a:lnTo>
                  <a:pt x="1173971" y="1515190"/>
                </a:lnTo>
                <a:lnTo>
                  <a:pt x="1149088" y="1479473"/>
                </a:lnTo>
                <a:lnTo>
                  <a:pt x="1126254" y="1442635"/>
                </a:lnTo>
                <a:lnTo>
                  <a:pt x="1105539" y="1404732"/>
                </a:lnTo>
                <a:lnTo>
                  <a:pt x="1087008" y="1365822"/>
                </a:lnTo>
                <a:lnTo>
                  <a:pt x="1070729" y="1325962"/>
                </a:lnTo>
                <a:lnTo>
                  <a:pt x="1056771" y="1285212"/>
                </a:lnTo>
                <a:lnTo>
                  <a:pt x="1045199" y="1243627"/>
                </a:lnTo>
                <a:lnTo>
                  <a:pt x="1036081" y="1201266"/>
                </a:lnTo>
                <a:lnTo>
                  <a:pt x="1029485" y="1158186"/>
                </a:lnTo>
                <a:lnTo>
                  <a:pt x="1025478" y="1114445"/>
                </a:lnTo>
                <a:lnTo>
                  <a:pt x="1024128" y="1070102"/>
                </a:lnTo>
                <a:lnTo>
                  <a:pt x="1025478" y="1025770"/>
                </a:lnTo>
                <a:lnTo>
                  <a:pt x="1029485" y="982040"/>
                </a:lnTo>
                <a:lnTo>
                  <a:pt x="1036081" y="938971"/>
                </a:lnTo>
                <a:lnTo>
                  <a:pt x="1045199" y="896619"/>
                </a:lnTo>
                <a:lnTo>
                  <a:pt x="1056771" y="855044"/>
                </a:lnTo>
                <a:lnTo>
                  <a:pt x="1070729" y="814301"/>
                </a:lnTo>
                <a:lnTo>
                  <a:pt x="1087008" y="774449"/>
                </a:lnTo>
                <a:lnTo>
                  <a:pt x="1105539" y="735546"/>
                </a:lnTo>
                <a:lnTo>
                  <a:pt x="1126254" y="697650"/>
                </a:lnTo>
                <a:lnTo>
                  <a:pt x="1149088" y="660817"/>
                </a:lnTo>
                <a:lnTo>
                  <a:pt x="1173971" y="625106"/>
                </a:lnTo>
                <a:lnTo>
                  <a:pt x="1200837" y="590575"/>
                </a:lnTo>
                <a:lnTo>
                  <a:pt x="1229619" y="557281"/>
                </a:lnTo>
                <a:lnTo>
                  <a:pt x="1260249" y="525282"/>
                </a:lnTo>
                <a:lnTo>
                  <a:pt x="1292660" y="494635"/>
                </a:lnTo>
                <a:lnTo>
                  <a:pt x="1326785" y="465399"/>
                </a:lnTo>
                <a:lnTo>
                  <a:pt x="1362555" y="437631"/>
                </a:lnTo>
                <a:lnTo>
                  <a:pt x="1399904" y="411388"/>
                </a:lnTo>
                <a:lnTo>
                  <a:pt x="1438765" y="386729"/>
                </a:lnTo>
                <a:lnTo>
                  <a:pt x="1479070" y="363711"/>
                </a:lnTo>
                <a:lnTo>
                  <a:pt x="1520751" y="342392"/>
                </a:lnTo>
                <a:lnTo>
                  <a:pt x="1563742" y="322829"/>
                </a:lnTo>
                <a:lnTo>
                  <a:pt x="1607975" y="305081"/>
                </a:lnTo>
                <a:lnTo>
                  <a:pt x="1653383" y="289204"/>
                </a:lnTo>
                <a:lnTo>
                  <a:pt x="1699898" y="275257"/>
                </a:lnTo>
                <a:lnTo>
                  <a:pt x="1747453" y="263298"/>
                </a:lnTo>
                <a:lnTo>
                  <a:pt x="1795981" y="253384"/>
                </a:lnTo>
                <a:lnTo>
                  <a:pt x="1845414" y="245572"/>
                </a:lnTo>
                <a:lnTo>
                  <a:pt x="1895685" y="239921"/>
                </a:lnTo>
                <a:lnTo>
                  <a:pt x="1946727" y="236488"/>
                </a:lnTo>
                <a:lnTo>
                  <a:pt x="1998472" y="235331"/>
                </a:lnTo>
                <a:lnTo>
                  <a:pt x="1998472" y="235077"/>
                </a:lnTo>
                <a:lnTo>
                  <a:pt x="8871204" y="235077"/>
                </a:lnTo>
                <a:lnTo>
                  <a:pt x="8871204" y="0"/>
                </a:lnTo>
                <a:close/>
              </a:path>
            </a:pathLst>
          </a:custGeom>
          <a:solidFill>
            <a:srgbClr val="544457"/>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dirty="0">
              <a:ln>
                <a:noFill/>
              </a:ln>
              <a:solidFill>
                <a:srgbClr val="544457"/>
              </a:solidFill>
              <a:effectLst/>
              <a:uLnTx/>
              <a:uFillTx/>
              <a:latin typeface="TheSansArab Plain" panose="020B0502050302020203" pitchFamily="34" charset="-78"/>
              <a:cs typeface="TheSansArab Plain" panose="020B0502050302020203" pitchFamily="34" charset="-78"/>
            </a:endParaRPr>
          </a:p>
        </p:txBody>
      </p:sp>
      <p:sp>
        <p:nvSpPr>
          <p:cNvPr id="71" name="Freeform 260">
            <a:extLst>
              <a:ext uri="{FF2B5EF4-FFF2-40B4-BE49-F238E27FC236}">
                <a16:creationId xmlns:a16="http://schemas.microsoft.com/office/drawing/2014/main" id="{5C82927B-7BEE-2E58-8302-2CFB05E996ED}"/>
              </a:ext>
            </a:extLst>
          </p:cNvPr>
          <p:cNvSpPr>
            <a:spLocks noChangeArrowheads="1"/>
          </p:cNvSpPr>
          <p:nvPr/>
        </p:nvSpPr>
        <p:spPr bwMode="auto">
          <a:xfrm>
            <a:off x="5452089"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sp>
        <p:nvSpPr>
          <p:cNvPr id="70" name="Freeform 260">
            <a:extLst>
              <a:ext uri="{FF2B5EF4-FFF2-40B4-BE49-F238E27FC236}">
                <a16:creationId xmlns:a16="http://schemas.microsoft.com/office/drawing/2014/main" id="{B7AFE79C-B5D1-2569-0536-4BE2518C2F57}"/>
              </a:ext>
            </a:extLst>
          </p:cNvPr>
          <p:cNvSpPr>
            <a:spLocks noChangeArrowheads="1"/>
          </p:cNvSpPr>
          <p:nvPr/>
        </p:nvSpPr>
        <p:spPr bwMode="auto">
          <a:xfrm>
            <a:off x="8687665" y="3458151"/>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grpSp>
        <p:nvGrpSpPr>
          <p:cNvPr id="2" name="Group 1">
            <a:extLst>
              <a:ext uri="{FF2B5EF4-FFF2-40B4-BE49-F238E27FC236}">
                <a16:creationId xmlns:a16="http://schemas.microsoft.com/office/drawing/2014/main" id="{F8B520EC-8599-2C20-25D5-7E781DEBDACD}"/>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E2A37F50-788B-0078-E7B3-B044C7A1029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C849ACDF-F489-13F5-DC1F-962B9021304D}"/>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1" name="Freeform 260">
            <a:extLst>
              <a:ext uri="{FF2B5EF4-FFF2-40B4-BE49-F238E27FC236}">
                <a16:creationId xmlns:a16="http://schemas.microsoft.com/office/drawing/2014/main" id="{E66D757C-B3B4-BD0B-9EF0-4347C2BEA8DF}"/>
              </a:ext>
            </a:extLst>
          </p:cNvPr>
          <p:cNvSpPr>
            <a:spLocks noChangeArrowheads="1"/>
          </p:cNvSpPr>
          <p:nvPr/>
        </p:nvSpPr>
        <p:spPr bwMode="auto">
          <a:xfrm>
            <a:off x="2987357" y="1647770"/>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36" name="رسم 35" descr="متصل مع تعبئة خالصة">
            <a:extLst>
              <a:ext uri="{FF2B5EF4-FFF2-40B4-BE49-F238E27FC236}">
                <a16:creationId xmlns:a16="http://schemas.microsoft.com/office/drawing/2014/main" id="{6B740A48-7A81-8D9E-C69C-5C1B2B7A161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58666" y="1870673"/>
            <a:ext cx="529862" cy="529862"/>
          </a:xfrm>
          <a:prstGeom prst="rect">
            <a:avLst/>
          </a:prstGeom>
        </p:spPr>
      </p:pic>
      <p:pic>
        <p:nvPicPr>
          <p:cNvPr id="40" name="رسم 39" descr="خطاب مع تعبئة خالصة">
            <a:extLst>
              <a:ext uri="{FF2B5EF4-FFF2-40B4-BE49-F238E27FC236}">
                <a16:creationId xmlns:a16="http://schemas.microsoft.com/office/drawing/2014/main" id="{604C995D-9A80-06BD-84A9-17DF8DF9156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75162" y="4574564"/>
            <a:ext cx="493404" cy="493404"/>
          </a:xfrm>
          <a:prstGeom prst="rect">
            <a:avLst/>
          </a:prstGeom>
        </p:spPr>
      </p:pic>
      <p:pic>
        <p:nvPicPr>
          <p:cNvPr id="42" name="رسم 41" descr="مهرّج مع تعبئة خالصة">
            <a:extLst>
              <a:ext uri="{FF2B5EF4-FFF2-40B4-BE49-F238E27FC236}">
                <a16:creationId xmlns:a16="http://schemas.microsoft.com/office/drawing/2014/main" id="{A2FBB213-2105-2E60-E787-D3A99C409DE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865890" y="3670490"/>
            <a:ext cx="521069" cy="521069"/>
          </a:xfrm>
          <a:prstGeom prst="rect">
            <a:avLst/>
          </a:prstGeom>
        </p:spPr>
      </p:pic>
      <p:pic>
        <p:nvPicPr>
          <p:cNvPr id="46" name="رسم 45" descr="فرشاة تلوين مع تعبئة خالصة">
            <a:extLst>
              <a:ext uri="{FF2B5EF4-FFF2-40B4-BE49-F238E27FC236}">
                <a16:creationId xmlns:a16="http://schemas.microsoft.com/office/drawing/2014/main" id="{553D9AFE-6430-227C-57A6-CF8FA2DFBA7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333305" y="3708645"/>
            <a:ext cx="416777" cy="416777"/>
          </a:xfrm>
          <a:prstGeom prst="rect">
            <a:avLst/>
          </a:prstGeom>
        </p:spPr>
      </p:pic>
      <p:pic>
        <p:nvPicPr>
          <p:cNvPr id="50" name="رسم 49" descr="شريط الفيلم مع تعبئة خالصة">
            <a:extLst>
              <a:ext uri="{FF2B5EF4-FFF2-40B4-BE49-F238E27FC236}">
                <a16:creationId xmlns:a16="http://schemas.microsoft.com/office/drawing/2014/main" id="{1B0E8D28-BDDA-420C-8CF5-3F8BF3624AE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493928" y="1855135"/>
            <a:ext cx="515147" cy="515147"/>
          </a:xfrm>
          <a:prstGeom prst="rect">
            <a:avLst/>
          </a:prstGeom>
        </p:spPr>
      </p:pic>
      <p:grpSp>
        <p:nvGrpSpPr>
          <p:cNvPr id="72" name="مجموعة 71">
            <a:extLst>
              <a:ext uri="{FF2B5EF4-FFF2-40B4-BE49-F238E27FC236}">
                <a16:creationId xmlns:a16="http://schemas.microsoft.com/office/drawing/2014/main" id="{B0E51C15-C639-DF32-E1E0-92358DBC1791}"/>
              </a:ext>
            </a:extLst>
          </p:cNvPr>
          <p:cNvGrpSpPr/>
          <p:nvPr/>
        </p:nvGrpSpPr>
        <p:grpSpPr>
          <a:xfrm>
            <a:off x="364924" y="2559515"/>
            <a:ext cx="2835947" cy="1282608"/>
            <a:chOff x="7436081" y="1505960"/>
            <a:chExt cx="3347205" cy="3083270"/>
          </a:xfrm>
          <a:solidFill>
            <a:srgbClr val="544457"/>
          </a:solidFill>
        </p:grpSpPr>
        <p:sp>
          <p:nvSpPr>
            <p:cNvPr id="73" name="Rectangle 9">
              <a:extLst>
                <a:ext uri="{FF2B5EF4-FFF2-40B4-BE49-F238E27FC236}">
                  <a16:creationId xmlns:a16="http://schemas.microsoft.com/office/drawing/2014/main" id="{056B584A-29C1-3AAC-1025-43EB18033BD9}"/>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544457"/>
                </a:solidFill>
              </a:endParaRPr>
            </a:p>
          </p:txBody>
        </p:sp>
        <p:sp>
          <p:nvSpPr>
            <p:cNvPr id="74" name="Rectangle 10">
              <a:extLst>
                <a:ext uri="{FF2B5EF4-FFF2-40B4-BE49-F238E27FC236}">
                  <a16:creationId xmlns:a16="http://schemas.microsoft.com/office/drawing/2014/main" id="{878D4E04-5657-8EC0-16C1-F872E83CFB1A}"/>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600" kern="0" dirty="0">
                <a:solidFill>
                  <a:srgbClr val="544457"/>
                </a:solidFill>
                <a:latin typeface="Arial" pitchFamily="34" charset="0"/>
                <a:cs typeface="Arial" pitchFamily="34" charset="0"/>
              </a:endParaRPr>
            </a:p>
          </p:txBody>
        </p:sp>
      </p:grpSp>
      <p:sp>
        <p:nvSpPr>
          <p:cNvPr id="75" name="Rounded Rectangle 13">
            <a:extLst>
              <a:ext uri="{FF2B5EF4-FFF2-40B4-BE49-F238E27FC236}">
                <a16:creationId xmlns:a16="http://schemas.microsoft.com/office/drawing/2014/main" id="{98602A7E-456D-31C5-37B2-42042CF139F5}"/>
              </a:ext>
            </a:extLst>
          </p:cNvPr>
          <p:cNvSpPr/>
          <p:nvPr/>
        </p:nvSpPr>
        <p:spPr>
          <a:xfrm>
            <a:off x="2505862" y="1180819"/>
            <a:ext cx="2278255" cy="330117"/>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السياق والحبكة وتسلسل الأحداث</a:t>
            </a:r>
            <a:endParaRPr lang="en-US" sz="1400" b="1" dirty="0">
              <a:solidFill>
                <a:schemeClr val="bg1"/>
              </a:solidFill>
            </a:endParaRPr>
          </a:p>
        </p:txBody>
      </p:sp>
      <p:sp>
        <p:nvSpPr>
          <p:cNvPr id="76" name="TextBox 34">
            <a:extLst>
              <a:ext uri="{FF2B5EF4-FFF2-40B4-BE49-F238E27FC236}">
                <a16:creationId xmlns:a16="http://schemas.microsoft.com/office/drawing/2014/main" id="{1C64A507-353A-77AA-21BB-F2A8B886BE4C}"/>
              </a:ext>
            </a:extLst>
          </p:cNvPr>
          <p:cNvSpPr txBox="1"/>
          <p:nvPr/>
        </p:nvSpPr>
        <p:spPr>
          <a:xfrm>
            <a:off x="530093" y="2587044"/>
            <a:ext cx="2533848" cy="1277273"/>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سياق واقعي ومألوف </a:t>
            </a:r>
            <a:r>
              <a:rPr lang="ar-SA" sz="1100" dirty="0">
                <a:solidFill>
                  <a:schemeClr val="bg1"/>
                </a:solidFill>
              </a:rPr>
              <a:t>يُقدم المحتوى في بيئات ومواقف يعرفها الطفل ليشعر بالارتباط والتفاعل.</a:t>
            </a:r>
          </a:p>
          <a:p>
            <a:pPr marL="171450" lvl="0" indent="-171450" algn="r" rtl="1">
              <a:buFont typeface="Arial" panose="020B0604020202020204" pitchFamily="34" charset="0"/>
              <a:buChar char="•"/>
              <a:defRPr/>
            </a:pPr>
            <a:r>
              <a:rPr lang="ar-SA" sz="1100" b="1" dirty="0">
                <a:solidFill>
                  <a:schemeClr val="bg1"/>
                </a:solidFill>
              </a:rPr>
              <a:t>حبكة بسيطة </a:t>
            </a:r>
            <a:r>
              <a:rPr lang="ar-SA" sz="1100" dirty="0">
                <a:solidFill>
                  <a:schemeClr val="bg1"/>
                </a:solidFill>
              </a:rPr>
              <a:t>تحتوي القصة على مشكلة واضحة في البداية، ثم يتم حلها بطريقة سهلة الفهم تناسب عقلية الطفل.</a:t>
            </a:r>
          </a:p>
          <a:p>
            <a:pPr marL="171450" lvl="0" indent="-171450" algn="r" rtl="1">
              <a:buFont typeface="Arial" panose="020B0604020202020204" pitchFamily="34" charset="0"/>
              <a:buChar char="•"/>
              <a:defRPr/>
            </a:pPr>
            <a:r>
              <a:rPr lang="ar-SA" sz="1100" b="1" dirty="0">
                <a:solidFill>
                  <a:schemeClr val="bg1"/>
                </a:solidFill>
              </a:rPr>
              <a:t>تُعرض الأحداث بتسلسل منطقي </a:t>
            </a:r>
            <a:r>
              <a:rPr lang="ar-SA" sz="1100" dirty="0">
                <a:solidFill>
                  <a:schemeClr val="bg1"/>
                </a:solidFill>
              </a:rPr>
              <a:t>مع تكرار بعض العبارات لتعزيز الفهم والاحتفاظ بالمعلومة.</a:t>
            </a:r>
          </a:p>
        </p:txBody>
      </p:sp>
      <p:grpSp>
        <p:nvGrpSpPr>
          <p:cNvPr id="77" name="مجموعة 76">
            <a:extLst>
              <a:ext uri="{FF2B5EF4-FFF2-40B4-BE49-F238E27FC236}">
                <a16:creationId xmlns:a16="http://schemas.microsoft.com/office/drawing/2014/main" id="{7EAC675E-8CD8-D6DE-93A4-E5687334A6B8}"/>
              </a:ext>
            </a:extLst>
          </p:cNvPr>
          <p:cNvGrpSpPr/>
          <p:nvPr/>
        </p:nvGrpSpPr>
        <p:grpSpPr>
          <a:xfrm>
            <a:off x="9165853" y="4864108"/>
            <a:ext cx="2805690" cy="1195033"/>
            <a:chOff x="7436081" y="1505960"/>
            <a:chExt cx="3347205" cy="3083270"/>
          </a:xfrm>
          <a:solidFill>
            <a:srgbClr val="544457"/>
          </a:solidFill>
        </p:grpSpPr>
        <p:sp>
          <p:nvSpPr>
            <p:cNvPr id="78" name="Rectangle 9">
              <a:extLst>
                <a:ext uri="{FF2B5EF4-FFF2-40B4-BE49-F238E27FC236}">
                  <a16:creationId xmlns:a16="http://schemas.microsoft.com/office/drawing/2014/main" id="{F21F3EEB-085E-1DC2-8BCA-07ED5798CD18}"/>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544457"/>
                </a:solidFill>
              </a:endParaRPr>
            </a:p>
          </p:txBody>
        </p:sp>
        <p:sp>
          <p:nvSpPr>
            <p:cNvPr id="79" name="Rectangle 10">
              <a:extLst>
                <a:ext uri="{FF2B5EF4-FFF2-40B4-BE49-F238E27FC236}">
                  <a16:creationId xmlns:a16="http://schemas.microsoft.com/office/drawing/2014/main" id="{D9E0286A-793B-46A2-2069-40B0BF3B2921}"/>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rgbClr val="544457"/>
                </a:solidFill>
                <a:latin typeface="Arial" pitchFamily="34" charset="0"/>
                <a:cs typeface="Arial" pitchFamily="34" charset="0"/>
              </a:endParaRPr>
            </a:p>
          </p:txBody>
        </p:sp>
      </p:grpSp>
      <p:sp>
        <p:nvSpPr>
          <p:cNvPr id="80" name="Rounded Rectangle 13">
            <a:extLst>
              <a:ext uri="{FF2B5EF4-FFF2-40B4-BE49-F238E27FC236}">
                <a16:creationId xmlns:a16="http://schemas.microsoft.com/office/drawing/2014/main" id="{74339572-CF2D-E522-3AE3-C19666B5ED97}"/>
              </a:ext>
            </a:extLst>
          </p:cNvPr>
          <p:cNvSpPr/>
          <p:nvPr/>
        </p:nvSpPr>
        <p:spPr>
          <a:xfrm>
            <a:off x="7879257" y="2723262"/>
            <a:ext cx="2548311" cy="344692"/>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الفكاهة والرسوم</a:t>
            </a:r>
            <a:endParaRPr lang="en-US" sz="1400" b="1" dirty="0">
              <a:solidFill>
                <a:schemeClr val="bg1"/>
              </a:solidFill>
            </a:endParaRPr>
          </a:p>
        </p:txBody>
      </p:sp>
      <p:sp>
        <p:nvSpPr>
          <p:cNvPr id="81" name="TextBox 34">
            <a:extLst>
              <a:ext uri="{FF2B5EF4-FFF2-40B4-BE49-F238E27FC236}">
                <a16:creationId xmlns:a16="http://schemas.microsoft.com/office/drawing/2014/main" id="{2692057A-CBBC-27E7-1CA5-90121022251C}"/>
              </a:ext>
            </a:extLst>
          </p:cNvPr>
          <p:cNvSpPr txBox="1"/>
          <p:nvPr/>
        </p:nvSpPr>
        <p:spPr>
          <a:xfrm>
            <a:off x="9199936" y="4915616"/>
            <a:ext cx="2652887" cy="1107996"/>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الرسوم الجذابة ألوان زاهية وتصاميم بسيطة </a:t>
            </a:r>
            <a:r>
              <a:rPr lang="ar-SA" sz="1100" dirty="0">
                <a:solidFill>
                  <a:schemeClr val="bg1"/>
                </a:solidFill>
              </a:rPr>
              <a:t>تعبر عن المشاعر وتوضح الأفكار لتساعد الطفل على الفهم والانجذاب للمحتوى</a:t>
            </a:r>
          </a:p>
          <a:p>
            <a:pPr marL="171450" lvl="0" indent="-171450" algn="r" rtl="1">
              <a:buFont typeface="Arial" panose="020B0604020202020204" pitchFamily="34" charset="0"/>
              <a:buChar char="•"/>
              <a:defRPr/>
            </a:pPr>
            <a:r>
              <a:rPr lang="ar-SA" sz="1100" b="1" dirty="0">
                <a:solidFill>
                  <a:schemeClr val="bg1"/>
                </a:solidFill>
              </a:rPr>
              <a:t>الفكاهة اللطيفة </a:t>
            </a:r>
            <a:r>
              <a:rPr lang="ar-SA" sz="1100" dirty="0">
                <a:solidFill>
                  <a:schemeClr val="bg1"/>
                </a:solidFill>
              </a:rPr>
              <a:t>مواقف وأصوات طريفة تجعل الطفل يضحك ويشعر بالمرح، مما يزيد من تفاعله مع القصة أو الدرس.</a:t>
            </a:r>
          </a:p>
        </p:txBody>
      </p:sp>
      <p:sp>
        <p:nvSpPr>
          <p:cNvPr id="82" name="Rectangle 9">
            <a:extLst>
              <a:ext uri="{FF2B5EF4-FFF2-40B4-BE49-F238E27FC236}">
                <a16:creationId xmlns:a16="http://schemas.microsoft.com/office/drawing/2014/main" id="{5CADD007-4021-3611-6762-7AE9B292FEAB}"/>
              </a:ext>
            </a:extLst>
          </p:cNvPr>
          <p:cNvSpPr/>
          <p:nvPr/>
        </p:nvSpPr>
        <p:spPr>
          <a:xfrm rot="297575">
            <a:off x="1198408" y="5374350"/>
            <a:ext cx="3077796" cy="1170137"/>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005C46"/>
              </a:solidFill>
            </a:endParaRPr>
          </a:p>
        </p:txBody>
      </p:sp>
      <p:sp>
        <p:nvSpPr>
          <p:cNvPr id="83" name="Rectangle 10">
            <a:extLst>
              <a:ext uri="{FF2B5EF4-FFF2-40B4-BE49-F238E27FC236}">
                <a16:creationId xmlns:a16="http://schemas.microsoft.com/office/drawing/2014/main" id="{90007554-F0CE-1195-C800-E0A53FF03150}"/>
              </a:ext>
            </a:extLst>
          </p:cNvPr>
          <p:cNvSpPr/>
          <p:nvPr/>
        </p:nvSpPr>
        <p:spPr>
          <a:xfrm>
            <a:off x="1151890" y="5387408"/>
            <a:ext cx="3077796" cy="1170137"/>
          </a:xfrm>
          <a:prstGeom prst="rect">
            <a:avLst/>
          </a:prstGeom>
          <a:solidFill>
            <a:srgbClr val="544457"/>
          </a:solid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rgbClr val="544457"/>
              </a:solidFill>
              <a:latin typeface="Arial" pitchFamily="34" charset="0"/>
              <a:cs typeface="Arial" pitchFamily="34" charset="0"/>
            </a:endParaRPr>
          </a:p>
        </p:txBody>
      </p:sp>
      <p:sp>
        <p:nvSpPr>
          <p:cNvPr id="84" name="Rounded Rectangle 13">
            <a:extLst>
              <a:ext uri="{FF2B5EF4-FFF2-40B4-BE49-F238E27FC236}">
                <a16:creationId xmlns:a16="http://schemas.microsoft.com/office/drawing/2014/main" id="{4F482F6C-2374-9EE2-61BC-716C6BA7B248}"/>
              </a:ext>
            </a:extLst>
          </p:cNvPr>
          <p:cNvSpPr/>
          <p:nvPr/>
        </p:nvSpPr>
        <p:spPr>
          <a:xfrm>
            <a:off x="4677377" y="5302937"/>
            <a:ext cx="2688973" cy="401928"/>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b="1" dirty="0">
                <a:solidFill>
                  <a:schemeClr val="bg1"/>
                </a:solidFill>
              </a:rPr>
              <a:t>اللغة والمفردات</a:t>
            </a:r>
            <a:endParaRPr lang="en-US" sz="1600" b="1" dirty="0">
              <a:solidFill>
                <a:schemeClr val="bg1"/>
              </a:solidFill>
            </a:endParaRPr>
          </a:p>
        </p:txBody>
      </p:sp>
      <p:sp>
        <p:nvSpPr>
          <p:cNvPr id="85" name="TextBox 34">
            <a:extLst>
              <a:ext uri="{FF2B5EF4-FFF2-40B4-BE49-F238E27FC236}">
                <a16:creationId xmlns:a16="http://schemas.microsoft.com/office/drawing/2014/main" id="{F40CBEAE-854D-32F8-4C26-447D285B21D0}"/>
              </a:ext>
            </a:extLst>
          </p:cNvPr>
          <p:cNvSpPr txBox="1"/>
          <p:nvPr/>
        </p:nvSpPr>
        <p:spPr>
          <a:xfrm>
            <a:off x="1060552" y="5456494"/>
            <a:ext cx="3125534" cy="1107996"/>
          </a:xfrm>
          <a:prstGeom prst="rect">
            <a:avLst/>
          </a:prstGeom>
          <a:noFill/>
        </p:spPr>
        <p:txBody>
          <a:bodyPr wrap="square">
            <a:spAutoFit/>
          </a:bodyPr>
          <a:lstStyle/>
          <a:p>
            <a:pPr marL="285750" lvl="0" indent="-285750" algn="r" rtl="1">
              <a:buFont typeface="Arial" panose="020B0604020202020204" pitchFamily="34" charset="0"/>
              <a:buChar char="•"/>
              <a:defRPr/>
            </a:pPr>
            <a:r>
              <a:rPr lang="ar-SA" sz="1100" b="1" dirty="0">
                <a:solidFill>
                  <a:schemeClr val="bg1"/>
                </a:solidFill>
              </a:rPr>
              <a:t>استخدام كلمات مألوفة </a:t>
            </a:r>
            <a:r>
              <a:rPr lang="ar-SA" sz="1100" dirty="0">
                <a:solidFill>
                  <a:schemeClr val="bg1"/>
                </a:solidFill>
              </a:rPr>
              <a:t>من بيئة الطفل اليومية (المدرسة – الغرفة – العائلة).</a:t>
            </a:r>
          </a:p>
          <a:p>
            <a:pPr marL="285750" lvl="0" indent="-285750" algn="r" rtl="1">
              <a:buFont typeface="Arial" panose="020B0604020202020204" pitchFamily="34" charset="0"/>
              <a:buChar char="•"/>
              <a:defRPr/>
            </a:pPr>
            <a:r>
              <a:rPr lang="ar-SA" sz="1100" b="1" dirty="0">
                <a:solidFill>
                  <a:schemeClr val="bg1"/>
                </a:solidFill>
              </a:rPr>
              <a:t>عدم استخدام المفاهيم المجردة </a:t>
            </a:r>
            <a:r>
              <a:rPr lang="ar-SA" sz="1100" dirty="0">
                <a:solidFill>
                  <a:schemeClr val="bg1"/>
                </a:solidFill>
              </a:rPr>
              <a:t>(مثل الانبعاثات أو الكفاءة).</a:t>
            </a:r>
          </a:p>
          <a:p>
            <a:pPr marL="285750" lvl="0" indent="-285750" algn="r" rtl="1">
              <a:buFont typeface="Arial" panose="020B0604020202020204" pitchFamily="34" charset="0"/>
              <a:buChar char="•"/>
              <a:defRPr/>
            </a:pPr>
            <a:r>
              <a:rPr lang="ar-SA" sz="1100" b="1" dirty="0">
                <a:solidFill>
                  <a:schemeClr val="bg1"/>
                </a:solidFill>
              </a:rPr>
              <a:t>السلوكيات الملموسة اليومية</a:t>
            </a:r>
            <a:r>
              <a:rPr lang="ar-SA" sz="1100" dirty="0">
                <a:solidFill>
                  <a:schemeClr val="bg1"/>
                </a:solidFill>
              </a:rPr>
              <a:t> (إغلاق الصنبور، إطفاء الأنوار) تلقى فهمًا فوريًا.</a:t>
            </a:r>
          </a:p>
          <a:p>
            <a:pPr marL="285750" lvl="0" indent="-285750" algn="r" rtl="1">
              <a:buFont typeface="Arial" panose="020B0604020202020204" pitchFamily="34" charset="0"/>
              <a:buChar char="•"/>
              <a:defRPr/>
            </a:pPr>
            <a:endParaRPr lang="ar-SA" sz="1100" dirty="0">
              <a:solidFill>
                <a:schemeClr val="bg1"/>
              </a:solidFill>
            </a:endParaRPr>
          </a:p>
        </p:txBody>
      </p:sp>
      <p:sp>
        <p:nvSpPr>
          <p:cNvPr id="88" name="Freeform 260">
            <a:extLst>
              <a:ext uri="{FF2B5EF4-FFF2-40B4-BE49-F238E27FC236}">
                <a16:creationId xmlns:a16="http://schemas.microsoft.com/office/drawing/2014/main" id="{E9948204-F46E-8ABF-EFA8-70BDE9F1BA9D}"/>
              </a:ext>
            </a:extLst>
          </p:cNvPr>
          <p:cNvSpPr>
            <a:spLocks noChangeArrowheads="1"/>
          </p:cNvSpPr>
          <p:nvPr/>
        </p:nvSpPr>
        <p:spPr bwMode="auto">
          <a:xfrm>
            <a:off x="9493796" y="105950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89" name="Graphic 44" descr="Beginning with solid fill">
            <a:extLst>
              <a:ext uri="{FF2B5EF4-FFF2-40B4-BE49-F238E27FC236}">
                <a16:creationId xmlns:a16="http://schemas.microsoft.com/office/drawing/2014/main" id="{411B4B26-A053-AB36-12C6-CC6314F5BFF9}"/>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877828" y="1298433"/>
            <a:ext cx="420011" cy="416623"/>
          </a:xfrm>
          <a:prstGeom prst="rect">
            <a:avLst/>
          </a:prstGeom>
        </p:spPr>
      </p:pic>
      <p:sp>
        <p:nvSpPr>
          <p:cNvPr id="92" name="Freeform 260">
            <a:extLst>
              <a:ext uri="{FF2B5EF4-FFF2-40B4-BE49-F238E27FC236}">
                <a16:creationId xmlns:a16="http://schemas.microsoft.com/office/drawing/2014/main" id="{22570776-73F2-85E8-B026-7CD094428259}"/>
              </a:ext>
            </a:extLst>
          </p:cNvPr>
          <p:cNvSpPr>
            <a:spLocks noChangeArrowheads="1"/>
          </p:cNvSpPr>
          <p:nvPr/>
        </p:nvSpPr>
        <p:spPr bwMode="auto">
          <a:xfrm>
            <a:off x="1647030"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93" name="Graphic 48" descr="Stop with solid fill">
            <a:extLst>
              <a:ext uri="{FF2B5EF4-FFF2-40B4-BE49-F238E27FC236}">
                <a16:creationId xmlns:a16="http://schemas.microsoft.com/office/drawing/2014/main" id="{0A4C315A-2539-6E59-5CB4-BB1F26AA142A}"/>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023974" y="4587091"/>
            <a:ext cx="398260" cy="395048"/>
          </a:xfrm>
          <a:prstGeom prst="rect">
            <a:avLst/>
          </a:prstGeom>
        </p:spPr>
      </p:pic>
      <p:sp>
        <p:nvSpPr>
          <p:cNvPr id="5" name="Title 1">
            <a:extLst>
              <a:ext uri="{FF2B5EF4-FFF2-40B4-BE49-F238E27FC236}">
                <a16:creationId xmlns:a16="http://schemas.microsoft.com/office/drawing/2014/main" id="{57CD2955-86EC-9423-AE47-E57D55F5C2D7}"/>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solidFill>
                <a:srgbClr val="00B050"/>
              </a:solidFill>
              <a:cs typeface="Bahij TheSansArabic Plain" panose="02040503050201020203" pitchFamily="18" charset="-78"/>
            </a:endParaRPr>
          </a:p>
        </p:txBody>
      </p:sp>
      <p:sp>
        <p:nvSpPr>
          <p:cNvPr id="7" name="Title 1">
            <a:extLst>
              <a:ext uri="{FF2B5EF4-FFF2-40B4-BE49-F238E27FC236}">
                <a16:creationId xmlns:a16="http://schemas.microsoft.com/office/drawing/2014/main" id="{CFE3C715-6431-CC9A-A969-4B75DB618959}"/>
              </a:ext>
            </a:extLst>
          </p:cNvPr>
          <p:cNvSpPr txBox="1">
            <a:spLocks/>
          </p:cNvSpPr>
          <p:nvPr/>
        </p:nvSpPr>
        <p:spPr>
          <a:xfrm>
            <a:off x="1529446" y="604318"/>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تقديم الفكرة بطريقة تناسب عمر الطفل</a:t>
            </a:r>
            <a:endParaRPr lang="ar-JO" sz="2400" b="1" dirty="0">
              <a:solidFill>
                <a:srgbClr val="00B050"/>
              </a:solidFill>
              <a:cs typeface="Bahij TheSansArabic Plain" panose="02040503050201020203" pitchFamily="18" charset="-78"/>
            </a:endParaRPr>
          </a:p>
        </p:txBody>
      </p:sp>
    </p:spTree>
    <p:extLst>
      <p:ext uri="{BB962C8B-B14F-4D97-AF65-F5344CB8AC3E}">
        <p14:creationId xmlns:p14="http://schemas.microsoft.com/office/powerpoint/2010/main" val="2737182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4072C-CC7D-6057-1CA9-8BABF6FC4B1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33E08C8-F99B-C166-470B-B2550B7C5661}"/>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02A1E420-BB4C-AB9E-9F0A-9602599A6B1B}"/>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56DF429A-E2E3-8570-B3F6-A3754723F53B}"/>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367DF6B9-BC9B-C399-EAE1-5BF96DA59715}"/>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ea typeface="+mn-ea"/>
              <a:cs typeface="Bahij TheSansArabic Plain" panose="02040503050201020203" pitchFamily="18" charset="-78"/>
            </a:endParaRPr>
          </a:p>
        </p:txBody>
      </p:sp>
      <p:sp>
        <p:nvSpPr>
          <p:cNvPr id="29" name="Title 1">
            <a:extLst>
              <a:ext uri="{FF2B5EF4-FFF2-40B4-BE49-F238E27FC236}">
                <a16:creationId xmlns:a16="http://schemas.microsoft.com/office/drawing/2014/main" id="{6EE63D5C-8059-4A5B-3F48-54EEDE86178B}"/>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معايير تصميم الشخصيات</a:t>
            </a:r>
            <a:endParaRPr lang="ar-JO" sz="2400" b="1" dirty="0">
              <a:cs typeface="Bahij TheSansArabic Plain" panose="02040503050201020203" pitchFamily="18" charset="-78"/>
            </a:endParaRPr>
          </a:p>
        </p:txBody>
      </p:sp>
      <p:grpSp>
        <p:nvGrpSpPr>
          <p:cNvPr id="93" name="Group 2">
            <a:extLst>
              <a:ext uri="{FF2B5EF4-FFF2-40B4-BE49-F238E27FC236}">
                <a16:creationId xmlns:a16="http://schemas.microsoft.com/office/drawing/2014/main" id="{5AACADB4-1B2E-D5BA-4EED-7666E1EC97F6}"/>
              </a:ext>
            </a:extLst>
          </p:cNvPr>
          <p:cNvGrpSpPr/>
          <p:nvPr/>
        </p:nvGrpSpPr>
        <p:grpSpPr>
          <a:xfrm>
            <a:off x="3118993" y="1993194"/>
            <a:ext cx="1902614" cy="1914064"/>
            <a:chOff x="0" y="0"/>
            <a:chExt cx="900456" cy="681316"/>
          </a:xfrm>
        </p:grpSpPr>
        <p:sp>
          <p:nvSpPr>
            <p:cNvPr id="94" name="Freeform 3">
              <a:extLst>
                <a:ext uri="{FF2B5EF4-FFF2-40B4-BE49-F238E27FC236}">
                  <a16:creationId xmlns:a16="http://schemas.microsoft.com/office/drawing/2014/main" id="{EF3B8F4A-9B10-9717-F7B1-E0073230E903}"/>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75AC6B"/>
            </a:solidFill>
          </p:spPr>
          <p:txBody>
            <a:bodyPr/>
            <a:lstStyle/>
            <a:p>
              <a:endParaRPr lang="en-US"/>
            </a:p>
          </p:txBody>
        </p:sp>
        <p:sp>
          <p:nvSpPr>
            <p:cNvPr id="95" name="TextBox 4">
              <a:extLst>
                <a:ext uri="{FF2B5EF4-FFF2-40B4-BE49-F238E27FC236}">
                  <a16:creationId xmlns:a16="http://schemas.microsoft.com/office/drawing/2014/main" id="{A7809A04-5CD8-1178-EC28-49C4BB1E5225}"/>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96" name="Group 5">
            <a:extLst>
              <a:ext uri="{FF2B5EF4-FFF2-40B4-BE49-F238E27FC236}">
                <a16:creationId xmlns:a16="http://schemas.microsoft.com/office/drawing/2014/main" id="{73F964D4-D40E-0B8B-BAC7-607FA40062DA}"/>
              </a:ext>
            </a:extLst>
          </p:cNvPr>
          <p:cNvGrpSpPr/>
          <p:nvPr/>
        </p:nvGrpSpPr>
        <p:grpSpPr>
          <a:xfrm>
            <a:off x="3211599" y="2568077"/>
            <a:ext cx="1717402" cy="2673262"/>
            <a:chOff x="0" y="0"/>
            <a:chExt cx="812800" cy="1265183"/>
          </a:xfrm>
        </p:grpSpPr>
        <p:sp>
          <p:nvSpPr>
            <p:cNvPr id="97" name="Freeform 6">
              <a:extLst>
                <a:ext uri="{FF2B5EF4-FFF2-40B4-BE49-F238E27FC236}">
                  <a16:creationId xmlns:a16="http://schemas.microsoft.com/office/drawing/2014/main" id="{A66124A7-E454-3A63-86F8-716039C8861B}"/>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98" name="TextBox 7">
              <a:extLst>
                <a:ext uri="{FF2B5EF4-FFF2-40B4-BE49-F238E27FC236}">
                  <a16:creationId xmlns:a16="http://schemas.microsoft.com/office/drawing/2014/main" id="{15562AF8-9EB7-9F83-51E0-5EB06F23C1B7}"/>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99" name="Group 8">
            <a:extLst>
              <a:ext uri="{FF2B5EF4-FFF2-40B4-BE49-F238E27FC236}">
                <a16:creationId xmlns:a16="http://schemas.microsoft.com/office/drawing/2014/main" id="{B7342DDA-D3D5-84B6-755D-1327F7227C76}"/>
              </a:ext>
            </a:extLst>
          </p:cNvPr>
          <p:cNvGrpSpPr/>
          <p:nvPr/>
        </p:nvGrpSpPr>
        <p:grpSpPr>
          <a:xfrm>
            <a:off x="5316905" y="1993194"/>
            <a:ext cx="1902614" cy="1914064"/>
            <a:chOff x="0" y="0"/>
            <a:chExt cx="900456" cy="681316"/>
          </a:xfrm>
        </p:grpSpPr>
        <p:sp>
          <p:nvSpPr>
            <p:cNvPr id="100" name="Freeform 9">
              <a:extLst>
                <a:ext uri="{FF2B5EF4-FFF2-40B4-BE49-F238E27FC236}">
                  <a16:creationId xmlns:a16="http://schemas.microsoft.com/office/drawing/2014/main" id="{135F1BF5-BFD0-B054-6AC0-BAA07F8AC6B7}"/>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48F34"/>
            </a:solidFill>
          </p:spPr>
          <p:txBody>
            <a:bodyPr/>
            <a:lstStyle/>
            <a:p>
              <a:endParaRPr lang="en-US"/>
            </a:p>
          </p:txBody>
        </p:sp>
        <p:sp>
          <p:nvSpPr>
            <p:cNvPr id="101" name="TextBox 10">
              <a:extLst>
                <a:ext uri="{FF2B5EF4-FFF2-40B4-BE49-F238E27FC236}">
                  <a16:creationId xmlns:a16="http://schemas.microsoft.com/office/drawing/2014/main" id="{AB402E62-0793-6CC4-3EA7-B73110D21621}"/>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02" name="Group 11">
            <a:extLst>
              <a:ext uri="{FF2B5EF4-FFF2-40B4-BE49-F238E27FC236}">
                <a16:creationId xmlns:a16="http://schemas.microsoft.com/office/drawing/2014/main" id="{6EE3FA09-E553-F9E4-6373-0EA23FBED616}"/>
              </a:ext>
            </a:extLst>
          </p:cNvPr>
          <p:cNvGrpSpPr/>
          <p:nvPr/>
        </p:nvGrpSpPr>
        <p:grpSpPr>
          <a:xfrm>
            <a:off x="5409511" y="2568077"/>
            <a:ext cx="1717402" cy="2673262"/>
            <a:chOff x="0" y="0"/>
            <a:chExt cx="812800" cy="1265183"/>
          </a:xfrm>
        </p:grpSpPr>
        <p:sp>
          <p:nvSpPr>
            <p:cNvPr id="103" name="Freeform 12">
              <a:extLst>
                <a:ext uri="{FF2B5EF4-FFF2-40B4-BE49-F238E27FC236}">
                  <a16:creationId xmlns:a16="http://schemas.microsoft.com/office/drawing/2014/main" id="{F444433C-3D0B-1605-B130-89D82B0A5B1D}"/>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04" name="TextBox 13">
              <a:extLst>
                <a:ext uri="{FF2B5EF4-FFF2-40B4-BE49-F238E27FC236}">
                  <a16:creationId xmlns:a16="http://schemas.microsoft.com/office/drawing/2014/main" id="{1FB5DDBE-5800-A889-D10B-51CDFE9D67DC}"/>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05" name="Group 14">
            <a:extLst>
              <a:ext uri="{FF2B5EF4-FFF2-40B4-BE49-F238E27FC236}">
                <a16:creationId xmlns:a16="http://schemas.microsoft.com/office/drawing/2014/main" id="{93C216F4-3E6A-D324-5436-EDB808BE94A9}"/>
              </a:ext>
            </a:extLst>
          </p:cNvPr>
          <p:cNvGrpSpPr/>
          <p:nvPr/>
        </p:nvGrpSpPr>
        <p:grpSpPr>
          <a:xfrm>
            <a:off x="7516353" y="1993194"/>
            <a:ext cx="1902614" cy="1914064"/>
            <a:chOff x="0" y="0"/>
            <a:chExt cx="900456" cy="681316"/>
          </a:xfrm>
        </p:grpSpPr>
        <p:sp>
          <p:nvSpPr>
            <p:cNvPr id="106" name="Freeform 15">
              <a:extLst>
                <a:ext uri="{FF2B5EF4-FFF2-40B4-BE49-F238E27FC236}">
                  <a16:creationId xmlns:a16="http://schemas.microsoft.com/office/drawing/2014/main" id="{9B20F0A5-E387-985C-9242-8216BE01910B}"/>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37244"/>
            </a:solidFill>
          </p:spPr>
          <p:txBody>
            <a:bodyPr/>
            <a:lstStyle/>
            <a:p>
              <a:endParaRPr lang="en-US"/>
            </a:p>
          </p:txBody>
        </p:sp>
        <p:sp>
          <p:nvSpPr>
            <p:cNvPr id="107" name="TextBox 16">
              <a:extLst>
                <a:ext uri="{FF2B5EF4-FFF2-40B4-BE49-F238E27FC236}">
                  <a16:creationId xmlns:a16="http://schemas.microsoft.com/office/drawing/2014/main" id="{0B2F7310-907C-ECEF-77EB-7E7E62F82900}"/>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08" name="Group 17">
            <a:extLst>
              <a:ext uri="{FF2B5EF4-FFF2-40B4-BE49-F238E27FC236}">
                <a16:creationId xmlns:a16="http://schemas.microsoft.com/office/drawing/2014/main" id="{66FA8701-EAD1-F006-6D33-AE874ACFAFEB}"/>
              </a:ext>
            </a:extLst>
          </p:cNvPr>
          <p:cNvGrpSpPr/>
          <p:nvPr/>
        </p:nvGrpSpPr>
        <p:grpSpPr>
          <a:xfrm>
            <a:off x="7608960" y="2568077"/>
            <a:ext cx="1717402" cy="2673262"/>
            <a:chOff x="0" y="0"/>
            <a:chExt cx="812800" cy="1265183"/>
          </a:xfrm>
        </p:grpSpPr>
        <p:sp>
          <p:nvSpPr>
            <p:cNvPr id="109" name="Freeform 18">
              <a:extLst>
                <a:ext uri="{FF2B5EF4-FFF2-40B4-BE49-F238E27FC236}">
                  <a16:creationId xmlns:a16="http://schemas.microsoft.com/office/drawing/2014/main" id="{13DE6677-E774-7BF9-714C-680A10884004}"/>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10" name="TextBox 19">
              <a:extLst>
                <a:ext uri="{FF2B5EF4-FFF2-40B4-BE49-F238E27FC236}">
                  <a16:creationId xmlns:a16="http://schemas.microsoft.com/office/drawing/2014/main" id="{D58DB604-A97F-1D29-7D31-A9C083EBC751}"/>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11" name="Group 20">
            <a:extLst>
              <a:ext uri="{FF2B5EF4-FFF2-40B4-BE49-F238E27FC236}">
                <a16:creationId xmlns:a16="http://schemas.microsoft.com/office/drawing/2014/main" id="{20B451EC-254F-1765-1678-E9B91D9A3CC1}"/>
              </a:ext>
            </a:extLst>
          </p:cNvPr>
          <p:cNvGrpSpPr/>
          <p:nvPr/>
        </p:nvGrpSpPr>
        <p:grpSpPr>
          <a:xfrm>
            <a:off x="9715802" y="1993194"/>
            <a:ext cx="1902614" cy="1914064"/>
            <a:chOff x="0" y="0"/>
            <a:chExt cx="900456" cy="681316"/>
          </a:xfrm>
        </p:grpSpPr>
        <p:sp>
          <p:nvSpPr>
            <p:cNvPr id="112" name="Freeform 21">
              <a:extLst>
                <a:ext uri="{FF2B5EF4-FFF2-40B4-BE49-F238E27FC236}">
                  <a16:creationId xmlns:a16="http://schemas.microsoft.com/office/drawing/2014/main" id="{720F2D68-810D-E564-F541-B0ADEE065231}"/>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544457"/>
            </a:solidFill>
          </p:spPr>
          <p:txBody>
            <a:bodyPr/>
            <a:lstStyle/>
            <a:p>
              <a:endParaRPr lang="en-US"/>
            </a:p>
          </p:txBody>
        </p:sp>
        <p:sp>
          <p:nvSpPr>
            <p:cNvPr id="113" name="TextBox 22">
              <a:extLst>
                <a:ext uri="{FF2B5EF4-FFF2-40B4-BE49-F238E27FC236}">
                  <a16:creationId xmlns:a16="http://schemas.microsoft.com/office/drawing/2014/main" id="{B4525FAC-B990-68DC-57B4-A1F2B9D45442}"/>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14" name="Group 23">
            <a:extLst>
              <a:ext uri="{FF2B5EF4-FFF2-40B4-BE49-F238E27FC236}">
                <a16:creationId xmlns:a16="http://schemas.microsoft.com/office/drawing/2014/main" id="{FEF73398-B7DB-BD86-8572-8BE25DA4F243}"/>
              </a:ext>
            </a:extLst>
          </p:cNvPr>
          <p:cNvGrpSpPr/>
          <p:nvPr/>
        </p:nvGrpSpPr>
        <p:grpSpPr>
          <a:xfrm>
            <a:off x="9808408" y="2568077"/>
            <a:ext cx="1717402" cy="2673262"/>
            <a:chOff x="0" y="0"/>
            <a:chExt cx="812800" cy="1265183"/>
          </a:xfrm>
        </p:grpSpPr>
        <p:sp>
          <p:nvSpPr>
            <p:cNvPr id="115" name="Freeform 24">
              <a:extLst>
                <a:ext uri="{FF2B5EF4-FFF2-40B4-BE49-F238E27FC236}">
                  <a16:creationId xmlns:a16="http://schemas.microsoft.com/office/drawing/2014/main" id="{910F1FA6-4406-0C81-62DD-4C5F45957297}"/>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16" name="TextBox 25">
              <a:extLst>
                <a:ext uri="{FF2B5EF4-FFF2-40B4-BE49-F238E27FC236}">
                  <a16:creationId xmlns:a16="http://schemas.microsoft.com/office/drawing/2014/main" id="{A0A90CD1-EC02-1A42-C72B-E9E4C9A29CC5}"/>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117" name="AutoShape 26">
            <a:extLst>
              <a:ext uri="{FF2B5EF4-FFF2-40B4-BE49-F238E27FC236}">
                <a16:creationId xmlns:a16="http://schemas.microsoft.com/office/drawing/2014/main" id="{10BE0B8B-E624-FB65-7CE4-31263A4A81B0}"/>
              </a:ext>
            </a:extLst>
          </p:cNvPr>
          <p:cNvSpPr/>
          <p:nvPr/>
        </p:nvSpPr>
        <p:spPr>
          <a:xfrm>
            <a:off x="1682318" y="5709700"/>
            <a:ext cx="8977460" cy="0"/>
          </a:xfrm>
          <a:prstGeom prst="line">
            <a:avLst/>
          </a:prstGeom>
          <a:ln w="19050" cap="flat">
            <a:solidFill>
              <a:srgbClr val="B4B4B4"/>
            </a:solidFill>
            <a:prstDash val="solid"/>
            <a:headEnd type="none" w="sm" len="sm"/>
            <a:tailEnd type="none" w="sm" len="sm"/>
          </a:ln>
        </p:spPr>
        <p:txBody>
          <a:bodyPr/>
          <a:lstStyle/>
          <a:p>
            <a:endParaRPr lang="en-US"/>
          </a:p>
        </p:txBody>
      </p:sp>
      <p:grpSp>
        <p:nvGrpSpPr>
          <p:cNvPr id="118" name="Group 27">
            <a:extLst>
              <a:ext uri="{FF2B5EF4-FFF2-40B4-BE49-F238E27FC236}">
                <a16:creationId xmlns:a16="http://schemas.microsoft.com/office/drawing/2014/main" id="{DB229C0A-615C-A1F6-AF69-912D8BB2D6E5}"/>
              </a:ext>
            </a:extLst>
          </p:cNvPr>
          <p:cNvGrpSpPr/>
          <p:nvPr/>
        </p:nvGrpSpPr>
        <p:grpSpPr>
          <a:xfrm>
            <a:off x="3970373" y="5617104"/>
            <a:ext cx="185192" cy="185192"/>
            <a:chOff x="0" y="0"/>
            <a:chExt cx="812800" cy="812800"/>
          </a:xfrm>
        </p:grpSpPr>
        <p:sp>
          <p:nvSpPr>
            <p:cNvPr id="119" name="Freeform 28">
              <a:extLst>
                <a:ext uri="{FF2B5EF4-FFF2-40B4-BE49-F238E27FC236}">
                  <a16:creationId xmlns:a16="http://schemas.microsoft.com/office/drawing/2014/main" id="{22D3AB17-5160-F168-1934-9BB8CD2BDB1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5AC6B"/>
            </a:solidFill>
          </p:spPr>
          <p:txBody>
            <a:bodyPr/>
            <a:lstStyle/>
            <a:p>
              <a:endParaRPr lang="en-US"/>
            </a:p>
          </p:txBody>
        </p:sp>
        <p:sp>
          <p:nvSpPr>
            <p:cNvPr id="120" name="TextBox 29">
              <a:extLst>
                <a:ext uri="{FF2B5EF4-FFF2-40B4-BE49-F238E27FC236}">
                  <a16:creationId xmlns:a16="http://schemas.microsoft.com/office/drawing/2014/main" id="{747B6BF1-D6E5-4BC6-96A6-07440F5882F1}"/>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1" name="Group 30">
            <a:extLst>
              <a:ext uri="{FF2B5EF4-FFF2-40B4-BE49-F238E27FC236}">
                <a16:creationId xmlns:a16="http://schemas.microsoft.com/office/drawing/2014/main" id="{2CEFDF1C-BDFC-5DEF-894F-A26D466FD22B}"/>
              </a:ext>
            </a:extLst>
          </p:cNvPr>
          <p:cNvGrpSpPr/>
          <p:nvPr/>
        </p:nvGrpSpPr>
        <p:grpSpPr>
          <a:xfrm>
            <a:off x="6168285" y="5617104"/>
            <a:ext cx="185192" cy="185192"/>
            <a:chOff x="0" y="0"/>
            <a:chExt cx="812800" cy="812800"/>
          </a:xfrm>
        </p:grpSpPr>
        <p:sp>
          <p:nvSpPr>
            <p:cNvPr id="122" name="Freeform 31">
              <a:extLst>
                <a:ext uri="{FF2B5EF4-FFF2-40B4-BE49-F238E27FC236}">
                  <a16:creationId xmlns:a16="http://schemas.microsoft.com/office/drawing/2014/main" id="{FE909489-B969-CD19-1C42-6EEA6F18A03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8F34"/>
            </a:solidFill>
          </p:spPr>
          <p:txBody>
            <a:bodyPr/>
            <a:lstStyle/>
            <a:p>
              <a:endParaRPr lang="en-US"/>
            </a:p>
          </p:txBody>
        </p:sp>
        <p:sp>
          <p:nvSpPr>
            <p:cNvPr id="123" name="TextBox 32">
              <a:extLst>
                <a:ext uri="{FF2B5EF4-FFF2-40B4-BE49-F238E27FC236}">
                  <a16:creationId xmlns:a16="http://schemas.microsoft.com/office/drawing/2014/main" id="{4334EE47-7927-01D4-BB7D-E699D0338093}"/>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4" name="Group 33">
            <a:extLst>
              <a:ext uri="{FF2B5EF4-FFF2-40B4-BE49-F238E27FC236}">
                <a16:creationId xmlns:a16="http://schemas.microsoft.com/office/drawing/2014/main" id="{2CCDBF35-3002-0DDF-FA46-069D90E5FFBC}"/>
              </a:ext>
            </a:extLst>
          </p:cNvPr>
          <p:cNvGrpSpPr/>
          <p:nvPr/>
        </p:nvGrpSpPr>
        <p:grpSpPr>
          <a:xfrm>
            <a:off x="8367734" y="5617104"/>
            <a:ext cx="185192" cy="185192"/>
            <a:chOff x="0" y="0"/>
            <a:chExt cx="812800" cy="812800"/>
          </a:xfrm>
        </p:grpSpPr>
        <p:sp>
          <p:nvSpPr>
            <p:cNvPr id="125" name="Freeform 34">
              <a:extLst>
                <a:ext uri="{FF2B5EF4-FFF2-40B4-BE49-F238E27FC236}">
                  <a16:creationId xmlns:a16="http://schemas.microsoft.com/office/drawing/2014/main" id="{2686816A-7A6A-AF7B-C865-E2A9F6B921E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37244"/>
            </a:solidFill>
          </p:spPr>
          <p:txBody>
            <a:bodyPr/>
            <a:lstStyle/>
            <a:p>
              <a:endParaRPr lang="en-US"/>
            </a:p>
          </p:txBody>
        </p:sp>
        <p:sp>
          <p:nvSpPr>
            <p:cNvPr id="126" name="TextBox 35">
              <a:extLst>
                <a:ext uri="{FF2B5EF4-FFF2-40B4-BE49-F238E27FC236}">
                  <a16:creationId xmlns:a16="http://schemas.microsoft.com/office/drawing/2014/main" id="{1A78F9E5-DFDB-496A-A5F4-640FD01C50E6}"/>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7" name="Group 36">
            <a:extLst>
              <a:ext uri="{FF2B5EF4-FFF2-40B4-BE49-F238E27FC236}">
                <a16:creationId xmlns:a16="http://schemas.microsoft.com/office/drawing/2014/main" id="{D4D55113-13BA-C383-2282-8984785312F6}"/>
              </a:ext>
            </a:extLst>
          </p:cNvPr>
          <p:cNvGrpSpPr/>
          <p:nvPr/>
        </p:nvGrpSpPr>
        <p:grpSpPr>
          <a:xfrm>
            <a:off x="10659779" y="5617104"/>
            <a:ext cx="185192" cy="185192"/>
            <a:chOff x="0" y="0"/>
            <a:chExt cx="812800" cy="812800"/>
          </a:xfrm>
        </p:grpSpPr>
        <p:sp>
          <p:nvSpPr>
            <p:cNvPr id="128" name="Freeform 37">
              <a:extLst>
                <a:ext uri="{FF2B5EF4-FFF2-40B4-BE49-F238E27FC236}">
                  <a16:creationId xmlns:a16="http://schemas.microsoft.com/office/drawing/2014/main" id="{3840D1A6-BFA4-5725-79CF-60D7E4D414E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4457"/>
            </a:solidFill>
          </p:spPr>
          <p:txBody>
            <a:bodyPr/>
            <a:lstStyle/>
            <a:p>
              <a:endParaRPr lang="en-US"/>
            </a:p>
          </p:txBody>
        </p:sp>
        <p:sp>
          <p:nvSpPr>
            <p:cNvPr id="129" name="TextBox 38">
              <a:extLst>
                <a:ext uri="{FF2B5EF4-FFF2-40B4-BE49-F238E27FC236}">
                  <a16:creationId xmlns:a16="http://schemas.microsoft.com/office/drawing/2014/main" id="{DE58025E-F6A4-F536-664B-EF1C5B44041A}"/>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0" name="Group 39">
            <a:extLst>
              <a:ext uri="{FF2B5EF4-FFF2-40B4-BE49-F238E27FC236}">
                <a16:creationId xmlns:a16="http://schemas.microsoft.com/office/drawing/2014/main" id="{5E0C3447-15C9-1032-4770-ED8521D86206}"/>
              </a:ext>
            </a:extLst>
          </p:cNvPr>
          <p:cNvGrpSpPr/>
          <p:nvPr/>
        </p:nvGrpSpPr>
        <p:grpSpPr>
          <a:xfrm>
            <a:off x="738342" y="1993194"/>
            <a:ext cx="1902614" cy="1914064"/>
            <a:chOff x="0" y="0"/>
            <a:chExt cx="900456" cy="681316"/>
          </a:xfrm>
        </p:grpSpPr>
        <p:sp>
          <p:nvSpPr>
            <p:cNvPr id="131" name="Freeform 40">
              <a:extLst>
                <a:ext uri="{FF2B5EF4-FFF2-40B4-BE49-F238E27FC236}">
                  <a16:creationId xmlns:a16="http://schemas.microsoft.com/office/drawing/2014/main" id="{97EBBF0C-07E7-EB63-ABA6-3E12155C2C8C}"/>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2AB361"/>
            </a:solidFill>
          </p:spPr>
          <p:txBody>
            <a:bodyPr/>
            <a:lstStyle/>
            <a:p>
              <a:endParaRPr lang="en-US"/>
            </a:p>
          </p:txBody>
        </p:sp>
        <p:sp>
          <p:nvSpPr>
            <p:cNvPr id="132" name="TextBox 41">
              <a:extLst>
                <a:ext uri="{FF2B5EF4-FFF2-40B4-BE49-F238E27FC236}">
                  <a16:creationId xmlns:a16="http://schemas.microsoft.com/office/drawing/2014/main" id="{8C91CA22-A7E5-4DB1-F6AD-F8316E4A9A11}"/>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33" name="Group 42">
            <a:extLst>
              <a:ext uri="{FF2B5EF4-FFF2-40B4-BE49-F238E27FC236}">
                <a16:creationId xmlns:a16="http://schemas.microsoft.com/office/drawing/2014/main" id="{143D3D02-D733-286C-A325-4F4AA3CEAD00}"/>
              </a:ext>
            </a:extLst>
          </p:cNvPr>
          <p:cNvGrpSpPr/>
          <p:nvPr/>
        </p:nvGrpSpPr>
        <p:grpSpPr>
          <a:xfrm>
            <a:off x="830948" y="2568077"/>
            <a:ext cx="1717402" cy="2673262"/>
            <a:chOff x="0" y="0"/>
            <a:chExt cx="812800" cy="1265183"/>
          </a:xfrm>
        </p:grpSpPr>
        <p:sp>
          <p:nvSpPr>
            <p:cNvPr id="134" name="Freeform 43">
              <a:extLst>
                <a:ext uri="{FF2B5EF4-FFF2-40B4-BE49-F238E27FC236}">
                  <a16:creationId xmlns:a16="http://schemas.microsoft.com/office/drawing/2014/main" id="{87A9276F-269B-1437-EBEE-ED81C93BA235}"/>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35" name="TextBox 44">
              <a:extLst>
                <a:ext uri="{FF2B5EF4-FFF2-40B4-BE49-F238E27FC236}">
                  <a16:creationId xmlns:a16="http://schemas.microsoft.com/office/drawing/2014/main" id="{A1467657-1FFE-3F75-84F7-3B60EF0C7727}"/>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36" name="Group 45">
            <a:extLst>
              <a:ext uri="{FF2B5EF4-FFF2-40B4-BE49-F238E27FC236}">
                <a16:creationId xmlns:a16="http://schemas.microsoft.com/office/drawing/2014/main" id="{4CA3AB82-AC07-A280-6F31-F24C48C727EB}"/>
              </a:ext>
            </a:extLst>
          </p:cNvPr>
          <p:cNvGrpSpPr/>
          <p:nvPr/>
        </p:nvGrpSpPr>
        <p:grpSpPr>
          <a:xfrm>
            <a:off x="1674942" y="5617104"/>
            <a:ext cx="185192" cy="185192"/>
            <a:chOff x="0" y="0"/>
            <a:chExt cx="812800" cy="812800"/>
          </a:xfrm>
        </p:grpSpPr>
        <p:sp>
          <p:nvSpPr>
            <p:cNvPr id="137" name="Freeform 46">
              <a:extLst>
                <a:ext uri="{FF2B5EF4-FFF2-40B4-BE49-F238E27FC236}">
                  <a16:creationId xmlns:a16="http://schemas.microsoft.com/office/drawing/2014/main" id="{F63A4B16-1E5C-C17B-DDAE-B851419FD6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AB361"/>
            </a:solidFill>
          </p:spPr>
          <p:txBody>
            <a:bodyPr/>
            <a:lstStyle/>
            <a:p>
              <a:endParaRPr lang="en-US"/>
            </a:p>
          </p:txBody>
        </p:sp>
        <p:sp>
          <p:nvSpPr>
            <p:cNvPr id="138" name="TextBox 47">
              <a:extLst>
                <a:ext uri="{FF2B5EF4-FFF2-40B4-BE49-F238E27FC236}">
                  <a16:creationId xmlns:a16="http://schemas.microsoft.com/office/drawing/2014/main" id="{0309B93F-34C0-763D-3F53-B73E039BC8B0}"/>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9" name="Slide Number Placeholder 5">
            <a:extLst>
              <a:ext uri="{FF2B5EF4-FFF2-40B4-BE49-F238E27FC236}">
                <a16:creationId xmlns:a16="http://schemas.microsoft.com/office/drawing/2014/main" id="{AD1D6DF9-004D-A4DA-3A47-1418A1FD0655}"/>
              </a:ext>
            </a:extLst>
          </p:cNvPr>
          <p:cNvSpPr>
            <a:spLocks noGrp="1"/>
          </p:cNvSpPr>
          <p:nvPr>
            <p:ph type="sldNum" sz="quarter" idx="12"/>
          </p:nvPr>
        </p:nvSpPr>
        <p:spPr>
          <a:xfrm>
            <a:off x="8737601" y="6356352"/>
            <a:ext cx="2844800" cy="365125"/>
          </a:xfrm>
        </p:spPr>
        <p:txBody>
          <a:bodyPr/>
          <a:lstStyle/>
          <a:p>
            <a:fld id="{5939B1FA-81F2-4940-9AF3-5EAFB5D6669B}" type="slidenum">
              <a:rPr lang="en-US" smtClean="0"/>
              <a:pPr/>
              <a:t>17</a:t>
            </a:fld>
            <a:endParaRPr lang="en-US"/>
          </a:p>
        </p:txBody>
      </p:sp>
      <p:sp>
        <p:nvSpPr>
          <p:cNvPr id="141" name="TextBox 140">
            <a:extLst>
              <a:ext uri="{FF2B5EF4-FFF2-40B4-BE49-F238E27FC236}">
                <a16:creationId xmlns:a16="http://schemas.microsoft.com/office/drawing/2014/main" id="{A02DCBE8-14CC-6506-B5A6-DE0697D88A6E}"/>
              </a:ext>
            </a:extLst>
          </p:cNvPr>
          <p:cNvSpPr txBox="1"/>
          <p:nvPr/>
        </p:nvSpPr>
        <p:spPr>
          <a:xfrm>
            <a:off x="9801077" y="2639832"/>
            <a:ext cx="1717402" cy="584775"/>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وضوح شخصية الخير والشر</a:t>
            </a:r>
            <a:endParaRPr lang="en-US" sz="1600" dirty="0"/>
          </a:p>
        </p:txBody>
      </p:sp>
      <p:sp>
        <p:nvSpPr>
          <p:cNvPr id="143" name="TextBox 142">
            <a:extLst>
              <a:ext uri="{FF2B5EF4-FFF2-40B4-BE49-F238E27FC236}">
                <a16:creationId xmlns:a16="http://schemas.microsoft.com/office/drawing/2014/main" id="{94545412-7158-0FA6-613F-1B22AA7640DC}"/>
              </a:ext>
            </a:extLst>
          </p:cNvPr>
          <p:cNvSpPr txBox="1"/>
          <p:nvPr/>
        </p:nvSpPr>
        <p:spPr>
          <a:xfrm>
            <a:off x="9818440" y="3219706"/>
            <a:ext cx="1717402" cy="1569660"/>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شخصية الخير بصفات إيجابية ولون زاهي، والشر بسلوكيات سلبية وألوان داكنة، دون تخويف.</a:t>
            </a:r>
          </a:p>
          <a:p>
            <a:pPr marL="0" marR="0" lvl="0" indent="0" algn="ctr" defTabSz="914363" rtl="1" eaLnBrk="1" fontAlgn="auto" latinLnBrk="0" hangingPunct="1">
              <a:spcBef>
                <a:spcPts val="0"/>
              </a:spcBef>
              <a:spcAft>
                <a:spcPts val="0"/>
              </a:spcAft>
              <a:buClrTx/>
              <a:buSzTx/>
              <a:buFontTx/>
              <a:buNone/>
              <a:tabLst/>
              <a:defRPr/>
            </a:pPr>
            <a:endPar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p:txBody>
      </p:sp>
      <p:sp>
        <p:nvSpPr>
          <p:cNvPr id="145" name="TextBox 144">
            <a:extLst>
              <a:ext uri="{FF2B5EF4-FFF2-40B4-BE49-F238E27FC236}">
                <a16:creationId xmlns:a16="http://schemas.microsoft.com/office/drawing/2014/main" id="{ED1B759C-0FD8-4CD5-67BC-D9EF4AB36A5A}"/>
              </a:ext>
            </a:extLst>
          </p:cNvPr>
          <p:cNvSpPr txBox="1"/>
          <p:nvPr/>
        </p:nvSpPr>
        <p:spPr>
          <a:xfrm>
            <a:off x="7648820" y="2639832"/>
            <a:ext cx="1637679" cy="338554"/>
          </a:xfrm>
          <a:prstGeom prst="rect">
            <a:avLst/>
          </a:prstGeom>
          <a:noFill/>
        </p:spPr>
        <p:txBody>
          <a:bodyPr wrap="square">
            <a:spAutoFit/>
          </a:bodyPr>
          <a:lstStyle/>
          <a:p>
            <a:pPr algn="ctr"/>
            <a:r>
              <a:rPr lang="ar-SA" sz="1600" b="1" dirty="0">
                <a:solidFill>
                  <a:srgbClr val="000000"/>
                </a:solidFill>
                <a:latin typeface="Sakkal Majalla" panose="02000000000000000000" pitchFamily="2" charset="-78"/>
              </a:rPr>
              <a:t>الملابس المناسبة</a:t>
            </a:r>
            <a:endParaRPr lang="en-US" sz="1600" dirty="0"/>
          </a:p>
        </p:txBody>
      </p:sp>
      <p:sp>
        <p:nvSpPr>
          <p:cNvPr id="147" name="TextBox 146">
            <a:extLst>
              <a:ext uri="{FF2B5EF4-FFF2-40B4-BE49-F238E27FC236}">
                <a16:creationId xmlns:a16="http://schemas.microsoft.com/office/drawing/2014/main" id="{0EED2B50-BBA8-A8F3-E162-05BE97A40B8F}"/>
              </a:ext>
            </a:extLst>
          </p:cNvPr>
          <p:cNvSpPr txBox="1"/>
          <p:nvPr/>
        </p:nvSpPr>
        <p:spPr>
          <a:xfrm>
            <a:off x="7653837" y="3219706"/>
            <a:ext cx="1637680" cy="830997"/>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lang="ar-SA" sz="1600" dirty="0">
                <a:solidFill>
                  <a:srgbClr val="000000"/>
                </a:solidFill>
                <a:latin typeface="Sakkal Majalla" panose="02000000000000000000" pitchFamily="2" charset="-78"/>
              </a:rPr>
              <a:t>ملابس بسيطة وواقعية تعكس بيئة الطفل، بألوان جذابة ومريحة.</a:t>
            </a:r>
          </a:p>
        </p:txBody>
      </p:sp>
      <p:sp>
        <p:nvSpPr>
          <p:cNvPr id="149" name="TextBox 148">
            <a:extLst>
              <a:ext uri="{FF2B5EF4-FFF2-40B4-BE49-F238E27FC236}">
                <a16:creationId xmlns:a16="http://schemas.microsoft.com/office/drawing/2014/main" id="{C16B7832-BC2D-D514-872F-8034DC4C5588}"/>
              </a:ext>
            </a:extLst>
          </p:cNvPr>
          <p:cNvSpPr txBox="1"/>
          <p:nvPr/>
        </p:nvSpPr>
        <p:spPr>
          <a:xfrm>
            <a:off x="5306873" y="2639831"/>
            <a:ext cx="1885981" cy="584775"/>
          </a:xfrm>
          <a:prstGeom prst="rect">
            <a:avLst/>
          </a:prstGeom>
          <a:noFill/>
        </p:spPr>
        <p:txBody>
          <a:bodyPr wrap="square">
            <a:spAutoFit/>
          </a:bodyPr>
          <a:lstStyle/>
          <a:p>
            <a:pPr algn="ctr"/>
            <a:r>
              <a:rPr lang="ar-SA" sz="1600" b="1" dirty="0">
                <a:solidFill>
                  <a:srgbClr val="000000"/>
                </a:solidFill>
                <a:latin typeface="Sakkal Majalla" panose="02000000000000000000" pitchFamily="2" charset="-78"/>
              </a:rPr>
              <a:t>شخصيات العائلة والأصدقاء</a:t>
            </a:r>
            <a:endParaRPr lang="en-US" sz="1600" dirty="0"/>
          </a:p>
        </p:txBody>
      </p:sp>
      <p:sp>
        <p:nvSpPr>
          <p:cNvPr id="153" name="TextBox 152">
            <a:extLst>
              <a:ext uri="{FF2B5EF4-FFF2-40B4-BE49-F238E27FC236}">
                <a16:creationId xmlns:a16="http://schemas.microsoft.com/office/drawing/2014/main" id="{F2DCCC3E-F518-6001-7837-ECF868B843DA}"/>
              </a:ext>
            </a:extLst>
          </p:cNvPr>
          <p:cNvSpPr txBox="1"/>
          <p:nvPr/>
        </p:nvSpPr>
        <p:spPr>
          <a:xfrm>
            <a:off x="5547183" y="3219706"/>
            <a:ext cx="1442057" cy="1077218"/>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lang="ar-SA" sz="1600" dirty="0">
                <a:solidFill>
                  <a:srgbClr val="000000"/>
                </a:solidFill>
                <a:latin typeface="Sakkal Majalla" panose="02000000000000000000" pitchFamily="2" charset="-78"/>
              </a:rPr>
              <a:t>تضمين</a:t>
            </a:r>
            <a:r>
              <a:rPr lang="en-US" sz="1600" dirty="0">
                <a:solidFill>
                  <a:srgbClr val="000000"/>
                </a:solidFill>
                <a:latin typeface="Sakkal Majalla" panose="02000000000000000000" pitchFamily="2" charset="-78"/>
              </a:rPr>
              <a:t> </a:t>
            </a:r>
            <a:r>
              <a:rPr lang="ar-SA" sz="1600" dirty="0">
                <a:solidFill>
                  <a:srgbClr val="000000"/>
                </a:solidFill>
                <a:latin typeface="Sakkal Majalla" panose="02000000000000000000" pitchFamily="2" charset="-78"/>
              </a:rPr>
              <a:t>الأسرة والأصدقاء لدعم القيم الاجتماعية مع تنوع في الملامح.</a:t>
            </a:r>
          </a:p>
        </p:txBody>
      </p:sp>
      <p:sp>
        <p:nvSpPr>
          <p:cNvPr id="155" name="TextBox 154">
            <a:extLst>
              <a:ext uri="{FF2B5EF4-FFF2-40B4-BE49-F238E27FC236}">
                <a16:creationId xmlns:a16="http://schemas.microsoft.com/office/drawing/2014/main" id="{2E023612-D7C3-FBC0-12D1-A4C3972DFD9F}"/>
              </a:ext>
            </a:extLst>
          </p:cNvPr>
          <p:cNvSpPr txBox="1"/>
          <p:nvPr/>
        </p:nvSpPr>
        <p:spPr>
          <a:xfrm>
            <a:off x="3123167" y="2665935"/>
            <a:ext cx="1879604" cy="338554"/>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تطور الشخصيات</a:t>
            </a:r>
            <a:endParaRPr lang="en-US" sz="1600" dirty="0"/>
          </a:p>
        </p:txBody>
      </p:sp>
      <p:sp>
        <p:nvSpPr>
          <p:cNvPr id="157" name="TextBox 156">
            <a:extLst>
              <a:ext uri="{FF2B5EF4-FFF2-40B4-BE49-F238E27FC236}">
                <a16:creationId xmlns:a16="http://schemas.microsoft.com/office/drawing/2014/main" id="{BB88828A-7FCC-ED32-875C-A22EF00F0CF5}"/>
              </a:ext>
            </a:extLst>
          </p:cNvPr>
          <p:cNvSpPr txBox="1"/>
          <p:nvPr/>
        </p:nvSpPr>
        <p:spPr>
          <a:xfrm>
            <a:off x="3226833" y="3219706"/>
            <a:ext cx="1705834" cy="1077218"/>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إمكانية تغيير شخصية الشر نحو الأفضل، مع تقديم شخصية الخير كنموذج</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قوي و</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إيجابي</a:t>
            </a:r>
          </a:p>
        </p:txBody>
      </p:sp>
      <p:sp>
        <p:nvSpPr>
          <p:cNvPr id="159" name="TextBox 158">
            <a:extLst>
              <a:ext uri="{FF2B5EF4-FFF2-40B4-BE49-F238E27FC236}">
                <a16:creationId xmlns:a16="http://schemas.microsoft.com/office/drawing/2014/main" id="{A979A58A-ED0C-0260-0DDF-12A2B79F6006}"/>
              </a:ext>
            </a:extLst>
          </p:cNvPr>
          <p:cNvSpPr txBox="1"/>
          <p:nvPr/>
        </p:nvSpPr>
        <p:spPr>
          <a:xfrm>
            <a:off x="745867" y="2665935"/>
            <a:ext cx="1902614" cy="338554"/>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لغة وتصرفات مناسبة</a:t>
            </a:r>
            <a:endParaRPr lang="en-US" sz="1600" dirty="0"/>
          </a:p>
        </p:txBody>
      </p:sp>
      <p:sp>
        <p:nvSpPr>
          <p:cNvPr id="161" name="TextBox 160">
            <a:extLst>
              <a:ext uri="{FF2B5EF4-FFF2-40B4-BE49-F238E27FC236}">
                <a16:creationId xmlns:a16="http://schemas.microsoft.com/office/drawing/2014/main" id="{A8BCF1DE-708A-6B89-637F-5F603908946E}"/>
              </a:ext>
            </a:extLst>
          </p:cNvPr>
          <p:cNvSpPr txBox="1"/>
          <p:nvPr/>
        </p:nvSpPr>
        <p:spPr>
          <a:xfrm>
            <a:off x="812142" y="3219706"/>
            <a:ext cx="1721068" cy="1323439"/>
          </a:xfrm>
          <a:prstGeom prst="rect">
            <a:avLst/>
          </a:prstGeom>
          <a:noFill/>
        </p:spPr>
        <p:txBody>
          <a:bodyPr wrap="square">
            <a:spAutoFit/>
          </a:bodyPr>
          <a:lstStyle/>
          <a:p>
            <a:pPr algn="ctr"/>
            <a:r>
              <a:rPr lang="ar-SA" sz="1600" dirty="0">
                <a:solidFill>
                  <a:srgbClr val="000000"/>
                </a:solidFill>
                <a:latin typeface="Sakkal Majalla" panose="02000000000000000000" pitchFamily="2" charset="-78"/>
              </a:rPr>
              <a:t>استخدام لغة بسيطة وواضحة مع إمكانية اعتماد اللهجة المحلية، وتصرفات ملائمة لعمر الطفل.</a:t>
            </a:r>
            <a:endParaRPr lang="en-US" sz="1600" dirty="0">
              <a:solidFill>
                <a:srgbClr val="000000"/>
              </a:solidFill>
              <a:latin typeface="Sakkal Majalla" panose="02000000000000000000" pitchFamily="2" charset="-78"/>
            </a:endParaRPr>
          </a:p>
        </p:txBody>
      </p:sp>
      <p:pic>
        <p:nvPicPr>
          <p:cNvPr id="164" name="Picture 163" descr="A white thumbs up and down symbols&#10;&#10;AI-generated content may be incorrect.">
            <a:extLst>
              <a:ext uri="{FF2B5EF4-FFF2-40B4-BE49-F238E27FC236}">
                <a16:creationId xmlns:a16="http://schemas.microsoft.com/office/drawing/2014/main" id="{7A12FBA7-9E06-4366-B9A2-BCC329CF9C8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13035" y="2038714"/>
            <a:ext cx="493486" cy="493486"/>
          </a:xfrm>
          <a:prstGeom prst="rect">
            <a:avLst/>
          </a:prstGeom>
        </p:spPr>
      </p:pic>
      <p:pic>
        <p:nvPicPr>
          <p:cNvPr id="166" name="Picture 165" descr="A line art of a shirt and shorts&#10;&#10;AI-generated content may be incorrect.">
            <a:extLst>
              <a:ext uri="{FF2B5EF4-FFF2-40B4-BE49-F238E27FC236}">
                <a16:creationId xmlns:a16="http://schemas.microsoft.com/office/drawing/2014/main" id="{859C822A-BF99-BF6D-6009-928FC904200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76910" y="2034250"/>
            <a:ext cx="512987" cy="512987"/>
          </a:xfrm>
          <a:prstGeom prst="rect">
            <a:avLst/>
          </a:prstGeom>
        </p:spPr>
      </p:pic>
      <p:pic>
        <p:nvPicPr>
          <p:cNvPr id="168" name="Picture 167" descr="A group of people with their arms around each other&#10;&#10;AI-generated content may be incorrect.">
            <a:extLst>
              <a:ext uri="{FF2B5EF4-FFF2-40B4-BE49-F238E27FC236}">
                <a16:creationId xmlns:a16="http://schemas.microsoft.com/office/drawing/2014/main" id="{B76ACFD3-419D-3CC2-EF96-4501FD9F713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9092" y="2034573"/>
            <a:ext cx="512663" cy="512663"/>
          </a:xfrm>
          <a:prstGeom prst="rect">
            <a:avLst/>
          </a:prstGeom>
        </p:spPr>
      </p:pic>
      <p:pic>
        <p:nvPicPr>
          <p:cNvPr id="170" name="Picture 169" descr="A white line drawing of a face&#10;&#10;AI-generated content may be incorrect.">
            <a:extLst>
              <a:ext uri="{FF2B5EF4-FFF2-40B4-BE49-F238E27FC236}">
                <a16:creationId xmlns:a16="http://schemas.microsoft.com/office/drawing/2014/main" id="{2ADEFD86-4E1A-FB3D-1DF8-2187D8C8605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26167" y="2009065"/>
            <a:ext cx="523135" cy="523135"/>
          </a:xfrm>
          <a:prstGeom prst="rect">
            <a:avLst/>
          </a:prstGeom>
        </p:spPr>
      </p:pic>
      <p:pic>
        <p:nvPicPr>
          <p:cNvPr id="6" name="رسم 5" descr="مؤثِّر خطوط عريضة">
            <a:extLst>
              <a:ext uri="{FF2B5EF4-FFF2-40B4-BE49-F238E27FC236}">
                <a16:creationId xmlns:a16="http://schemas.microsoft.com/office/drawing/2014/main" id="{E9CC69E4-3C32-DEE3-54E0-79430098957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49051" y="1939344"/>
            <a:ext cx="686506" cy="686506"/>
          </a:xfrm>
          <a:prstGeom prst="rect">
            <a:avLst/>
          </a:prstGeom>
        </p:spPr>
      </p:pic>
    </p:spTree>
    <p:extLst>
      <p:ext uri="{BB962C8B-B14F-4D97-AF65-F5344CB8AC3E}">
        <p14:creationId xmlns:p14="http://schemas.microsoft.com/office/powerpoint/2010/main" val="3500000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372FC-32DE-9194-9B36-AE7A66534C5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43D0233-D9C6-E628-6263-B0593D9A787A}"/>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48700886-4C3C-EBD5-9D37-977D0F94814D}"/>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EAE3EE00-3260-1C3B-2033-5179D09C32D9}"/>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9A614B6E-AC80-EDD0-FB96-B7A11683DC1A}"/>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ea typeface="+mn-ea"/>
              <a:cs typeface="Bahij TheSansArabic Plain" panose="02040503050201020203" pitchFamily="18" charset="-78"/>
            </a:endParaRPr>
          </a:p>
        </p:txBody>
      </p:sp>
      <p:sp>
        <p:nvSpPr>
          <p:cNvPr id="29" name="Title 1">
            <a:extLst>
              <a:ext uri="{FF2B5EF4-FFF2-40B4-BE49-F238E27FC236}">
                <a16:creationId xmlns:a16="http://schemas.microsoft.com/office/drawing/2014/main" id="{4CEB1F87-915A-382B-B43A-79EBFA9E6881}"/>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دليل إنتاج المحتوى للفئة العمرية 6–8 سنوات</a:t>
            </a:r>
            <a:endParaRPr lang="ar-JO" sz="2400" b="1" dirty="0">
              <a:cs typeface="Bahij TheSansArabic Plain" panose="02040503050201020203" pitchFamily="18" charset="-78"/>
            </a:endParaRPr>
          </a:p>
        </p:txBody>
      </p:sp>
      <p:sp>
        <p:nvSpPr>
          <p:cNvPr id="139" name="Slide Number Placeholder 5">
            <a:extLst>
              <a:ext uri="{FF2B5EF4-FFF2-40B4-BE49-F238E27FC236}">
                <a16:creationId xmlns:a16="http://schemas.microsoft.com/office/drawing/2014/main" id="{2B8B5413-ACE5-84CD-BD4E-49649B2FFDF4}"/>
              </a:ext>
            </a:extLst>
          </p:cNvPr>
          <p:cNvSpPr>
            <a:spLocks noGrp="1"/>
          </p:cNvSpPr>
          <p:nvPr>
            <p:ph type="sldNum" sz="quarter" idx="12"/>
          </p:nvPr>
        </p:nvSpPr>
        <p:spPr>
          <a:xfrm>
            <a:off x="8737601" y="6356352"/>
            <a:ext cx="2844800" cy="365125"/>
          </a:xfrm>
        </p:spPr>
        <p:txBody>
          <a:bodyPr/>
          <a:lstStyle/>
          <a:p>
            <a:fld id="{5939B1FA-81F2-4940-9AF3-5EAFB5D6669B}" type="slidenum">
              <a:rPr lang="en-US" smtClean="0"/>
              <a:pPr/>
              <a:t>18</a:t>
            </a:fld>
            <a:endParaRPr lang="en-US"/>
          </a:p>
        </p:txBody>
      </p:sp>
      <p:graphicFrame>
        <p:nvGraphicFramePr>
          <p:cNvPr id="16" name="Table 15">
            <a:extLst>
              <a:ext uri="{FF2B5EF4-FFF2-40B4-BE49-F238E27FC236}">
                <a16:creationId xmlns:a16="http://schemas.microsoft.com/office/drawing/2014/main" id="{DCE378EB-CD03-E3E0-F1D3-00A1C7548185}"/>
              </a:ext>
            </a:extLst>
          </p:cNvPr>
          <p:cNvGraphicFramePr>
            <a:graphicFrameLocks noGrp="1"/>
          </p:cNvGraphicFramePr>
          <p:nvPr>
            <p:extLst>
              <p:ext uri="{D42A27DB-BD31-4B8C-83A1-F6EECF244321}">
                <p14:modId xmlns:p14="http://schemas.microsoft.com/office/powerpoint/2010/main" val="1623782610"/>
              </p:ext>
            </p:extLst>
          </p:nvPr>
        </p:nvGraphicFramePr>
        <p:xfrm>
          <a:off x="619761" y="1378891"/>
          <a:ext cx="10823120" cy="4885786"/>
        </p:xfrm>
        <a:graphic>
          <a:graphicData uri="http://schemas.openxmlformats.org/drawingml/2006/table">
            <a:tbl>
              <a:tblPr rtl="1" firstRow="1" bandRow="1">
                <a:tableStyleId>{2D5ABB26-0587-4C30-8999-92F81FD0307C}</a:tableStyleId>
              </a:tblPr>
              <a:tblGrid>
                <a:gridCol w="2164624">
                  <a:extLst>
                    <a:ext uri="{9D8B030D-6E8A-4147-A177-3AD203B41FA5}">
                      <a16:colId xmlns:a16="http://schemas.microsoft.com/office/drawing/2014/main" val="432244533"/>
                    </a:ext>
                  </a:extLst>
                </a:gridCol>
                <a:gridCol w="2164624">
                  <a:extLst>
                    <a:ext uri="{9D8B030D-6E8A-4147-A177-3AD203B41FA5}">
                      <a16:colId xmlns:a16="http://schemas.microsoft.com/office/drawing/2014/main" val="3903278667"/>
                    </a:ext>
                  </a:extLst>
                </a:gridCol>
                <a:gridCol w="2164624">
                  <a:extLst>
                    <a:ext uri="{9D8B030D-6E8A-4147-A177-3AD203B41FA5}">
                      <a16:colId xmlns:a16="http://schemas.microsoft.com/office/drawing/2014/main" val="3725881164"/>
                    </a:ext>
                  </a:extLst>
                </a:gridCol>
                <a:gridCol w="2164624">
                  <a:extLst>
                    <a:ext uri="{9D8B030D-6E8A-4147-A177-3AD203B41FA5}">
                      <a16:colId xmlns:a16="http://schemas.microsoft.com/office/drawing/2014/main" val="965766362"/>
                    </a:ext>
                  </a:extLst>
                </a:gridCol>
                <a:gridCol w="2164624">
                  <a:extLst>
                    <a:ext uri="{9D8B030D-6E8A-4147-A177-3AD203B41FA5}">
                      <a16:colId xmlns:a16="http://schemas.microsoft.com/office/drawing/2014/main" val="370250297"/>
                    </a:ext>
                  </a:extLst>
                </a:gridCol>
              </a:tblGrid>
              <a:tr h="533320">
                <a:tc>
                  <a:txBody>
                    <a:bodyPr/>
                    <a:lstStyle/>
                    <a:p>
                      <a:pPr algn="ctr" rtl="1" fontAlgn="ctr">
                        <a:buNone/>
                      </a:pPr>
                      <a:r>
                        <a:rPr lang="ar-JO" sz="1600" b="1" u="none" strike="noStrike" kern="1200" dirty="0">
                          <a:solidFill>
                            <a:schemeClr val="bg1"/>
                          </a:solidFill>
                          <a:effectLst/>
                          <a:latin typeface="+mn-lt"/>
                          <a:ea typeface="+mn-ea"/>
                          <a:cs typeface="+mn-cs"/>
                        </a:rPr>
                        <a:t>اللغة والمفردات</a:t>
                      </a:r>
                    </a:p>
                  </a:txBody>
                  <a:tcPr marL="7620" marR="7620" marT="7620" marB="0" anchor="ctr">
                    <a:solidFill>
                      <a:srgbClr val="8F8691"/>
                    </a:solidFill>
                  </a:tcPr>
                </a:tc>
                <a:tc>
                  <a:txBody>
                    <a:bodyPr/>
                    <a:lstStyle/>
                    <a:p>
                      <a:pPr algn="ctr" rtl="1" fontAlgn="ctr">
                        <a:buNone/>
                      </a:pPr>
                      <a:r>
                        <a:rPr lang="ar-JO" sz="1600" b="1" u="none" strike="noStrike" kern="1200" dirty="0">
                          <a:solidFill>
                            <a:schemeClr val="bg1"/>
                          </a:solidFill>
                          <a:effectLst/>
                          <a:latin typeface="+mn-lt"/>
                          <a:ea typeface="+mn-ea"/>
                          <a:cs typeface="+mn-cs"/>
                        </a:rPr>
                        <a:t>الرسوم والشخصيات</a:t>
                      </a:r>
                    </a:p>
                  </a:txBody>
                  <a:tcPr marL="7620" marR="7620" marT="7620" marB="0" anchor="ctr">
                    <a:solidFill>
                      <a:srgbClr val="A5AD6E"/>
                    </a:solidFill>
                  </a:tcPr>
                </a:tc>
                <a:tc>
                  <a:txBody>
                    <a:bodyPr/>
                    <a:lstStyle/>
                    <a:p>
                      <a:pPr algn="ctr" rtl="1" fontAlgn="ctr">
                        <a:buNone/>
                      </a:pPr>
                      <a:r>
                        <a:rPr lang="ar-JO" sz="1600" b="1" u="none" strike="noStrike" kern="1200" dirty="0">
                          <a:solidFill>
                            <a:schemeClr val="bg1"/>
                          </a:solidFill>
                          <a:effectLst/>
                          <a:latin typeface="+mn-lt"/>
                          <a:ea typeface="+mn-ea"/>
                          <a:cs typeface="+mn-cs"/>
                        </a:rPr>
                        <a:t>السرد والحبكة</a:t>
                      </a:r>
                    </a:p>
                  </a:txBody>
                  <a:tcPr marL="7620" marR="7620" marT="7620" marB="0" anchor="ctr">
                    <a:solidFill>
                      <a:srgbClr val="869037"/>
                    </a:solidFill>
                  </a:tcPr>
                </a:tc>
                <a:tc>
                  <a:txBody>
                    <a:bodyPr/>
                    <a:lstStyle/>
                    <a:p>
                      <a:pPr algn="ctr" rtl="1" fontAlgn="ctr">
                        <a:buNone/>
                      </a:pPr>
                      <a:r>
                        <a:rPr lang="ar-JO" sz="1600" b="1" u="none" strike="noStrike" kern="1200" dirty="0">
                          <a:solidFill>
                            <a:schemeClr val="bg1"/>
                          </a:solidFill>
                          <a:effectLst/>
                          <a:latin typeface="+mn-lt"/>
                          <a:ea typeface="+mn-ea"/>
                          <a:cs typeface="+mn-cs"/>
                        </a:rPr>
                        <a:t>المفاهيم والسلوكيات</a:t>
                      </a:r>
                    </a:p>
                  </a:txBody>
                  <a:tcPr marL="7620" marR="7620" marT="7620" marB="0" anchor="ctr">
                    <a:solidFill>
                      <a:srgbClr val="75AC6B"/>
                    </a:solidFill>
                  </a:tcPr>
                </a:tc>
                <a:tc>
                  <a:txBody>
                    <a:bodyPr/>
                    <a:lstStyle/>
                    <a:p>
                      <a:pPr algn="ctr" rtl="1" fontAlgn="ctr">
                        <a:buNone/>
                      </a:pPr>
                      <a:r>
                        <a:rPr lang="ar-JO" sz="1600" b="1" u="none" strike="noStrike" kern="1200" dirty="0">
                          <a:solidFill>
                            <a:schemeClr val="bg1"/>
                          </a:solidFill>
                          <a:effectLst/>
                          <a:latin typeface="+mn-lt"/>
                          <a:ea typeface="+mn-ea"/>
                          <a:cs typeface="+mn-cs"/>
                        </a:rPr>
                        <a:t>العناصر البصرية</a:t>
                      </a:r>
                    </a:p>
                  </a:txBody>
                  <a:tcPr marL="7620" marR="7620" marT="7620" marB="0" anchor="ctr">
                    <a:solidFill>
                      <a:srgbClr val="695C6C"/>
                    </a:solidFill>
                  </a:tcPr>
                </a:tc>
                <a:extLst>
                  <a:ext uri="{0D108BD9-81ED-4DB2-BD59-A6C34878D82A}">
                    <a16:rowId xmlns:a16="http://schemas.microsoft.com/office/drawing/2014/main" val="2139523501"/>
                  </a:ext>
                </a:extLst>
              </a:tr>
              <a:tr h="1450822">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SA" sz="1500" kern="1200" dirty="0">
                          <a:solidFill>
                            <a:schemeClr val="dk1"/>
                          </a:solidFill>
                          <a:effectLst/>
                        </a:rPr>
                        <a:t>استخدام لغة عربية بسيطة ومأخوذة من بيئة الطفل</a:t>
                      </a:r>
                      <a:endParaRPr lang="en-US" sz="1500" kern="1200" dirty="0">
                        <a:solidFill>
                          <a:schemeClr val="dk1"/>
                        </a:solidFill>
                        <a:effectLst/>
                        <a:latin typeface="+mn-lt"/>
                        <a:ea typeface="+mn-ea"/>
                        <a:cs typeface="+mn-cs"/>
                      </a:endParaRPr>
                    </a:p>
                  </a:txBody>
                  <a:tcPr anchor="ctr"/>
                </a:tc>
                <a:tc>
                  <a:txBody>
                    <a:bodyPr/>
                    <a:lstStyle/>
                    <a:p>
                      <a:pPr algn="ctr"/>
                      <a:r>
                        <a:rPr lang="ar-SA" sz="1500" kern="1200" dirty="0">
                          <a:solidFill>
                            <a:schemeClr val="dk1"/>
                          </a:solidFill>
                          <a:effectLst/>
                        </a:rPr>
                        <a:t>رسومات واضحة بألوان زاهية وشخصيات محلية الهوية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a:r>
                        <a:rPr lang="ar-SA" sz="1500" kern="1200" dirty="0">
                          <a:solidFill>
                            <a:schemeClr val="dk1"/>
                          </a:solidFill>
                          <a:effectLst/>
                        </a:rPr>
                        <a:t>موقف واقعي من بيئة الطفل + مشكلة بسيطة + حل واضح</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a:r>
                        <a:rPr lang="ar-SA" sz="1500" kern="1200" dirty="0">
                          <a:solidFill>
                            <a:schemeClr val="dk1"/>
                          </a:solidFill>
                          <a:effectLst/>
                        </a:rPr>
                        <a:t>إظهار السلوك الصحيح والخاطئ بشكل واضح في نفس المشهد</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rtl="1"/>
                      <a:r>
                        <a:rPr lang="ar-SA" sz="1500" kern="1200" dirty="0">
                          <a:solidFill>
                            <a:schemeClr val="dk1"/>
                          </a:solidFill>
                          <a:effectLst/>
                        </a:rPr>
                        <a:t>تقليل العناصر لتجنّب التشتت</a:t>
                      </a:r>
                      <a:endParaRPr lang="ar-JO" sz="1500" b="0" i="0" u="none" strike="noStrike" kern="1200" dirty="0">
                        <a:solidFill>
                          <a:srgbClr val="000000"/>
                        </a:solidFill>
                        <a:effectLst/>
                        <a:latin typeface="Arial" panose="020B0604020202020204" pitchFamily="34" charset="0"/>
                        <a:ea typeface="+mn-ea"/>
                        <a:cs typeface="+mn-cs"/>
                      </a:endParaRPr>
                    </a:p>
                  </a:txBody>
                  <a:tcPr anchor="ctr"/>
                </a:tc>
                <a:extLst>
                  <a:ext uri="{0D108BD9-81ED-4DB2-BD59-A6C34878D82A}">
                    <a16:rowId xmlns:a16="http://schemas.microsoft.com/office/drawing/2014/main" val="191792990"/>
                  </a:ext>
                </a:extLst>
              </a:tr>
              <a:tr h="1450822">
                <a:tc>
                  <a:txBody>
                    <a:bodyPr/>
                    <a:lstStyle/>
                    <a:p>
                      <a:pPr algn="ctr"/>
                      <a:r>
                        <a:rPr lang="ar-SA" sz="1500" kern="1200" dirty="0">
                          <a:solidFill>
                            <a:schemeClr val="dk1"/>
                          </a:solidFill>
                          <a:effectLst/>
                        </a:rPr>
                        <a:t>جمل قصيرة وواضحة، وتجنّب المصطلحات المركّبة</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algn="ctr"/>
                      <a:r>
                        <a:rPr lang="ar-SA" sz="1500" kern="1200" dirty="0">
                          <a:solidFill>
                            <a:schemeClr val="dk1"/>
                          </a:solidFill>
                          <a:effectLst/>
                        </a:rPr>
                        <a:t>إظهار المشاعر بشكل مبالغ فيه لسهولة الفهم</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algn="ctr"/>
                      <a:r>
                        <a:rPr lang="ar-SA" sz="1500" kern="1200" dirty="0">
                          <a:solidFill>
                            <a:schemeClr val="dk1"/>
                          </a:solidFill>
                          <a:effectLst/>
                        </a:rPr>
                        <a:t>تسلسل أحداث منطقي مع تكرار الجملة المفتاحية</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SA" sz="1500" kern="1200" dirty="0">
                          <a:solidFill>
                            <a:schemeClr val="dk1"/>
                          </a:solidFill>
                          <a:effectLst/>
                        </a:rPr>
                        <a:t>تعزيز قيم: التعاون، النظام، الاحترام، النظافة</a:t>
                      </a:r>
                      <a:endParaRPr lang="en-US" sz="1500" kern="1200" dirty="0">
                        <a:solidFill>
                          <a:schemeClr val="dk1"/>
                        </a:solidFill>
                        <a:effectLst/>
                        <a:latin typeface="+mn-lt"/>
                        <a:ea typeface="+mn-ea"/>
                        <a:cs typeface="+mn-cs"/>
                      </a:endParaRPr>
                    </a:p>
                  </a:txBody>
                  <a:tcPr anchor="ctr">
                    <a:solidFill>
                      <a:schemeClr val="bg1">
                        <a:lumMod val="85000"/>
                      </a:schemeClr>
                    </a:solid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SA" sz="1500" kern="1200" dirty="0">
                          <a:solidFill>
                            <a:schemeClr val="dk1"/>
                          </a:solidFill>
                          <a:effectLst/>
                        </a:rPr>
                        <a:t>الاعتماد على تعبيرات الوجه والحركة لشرح الفكرة</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extLst>
                  <a:ext uri="{0D108BD9-81ED-4DB2-BD59-A6C34878D82A}">
                    <a16:rowId xmlns:a16="http://schemas.microsoft.com/office/drawing/2014/main" val="1832047909"/>
                  </a:ext>
                </a:extLst>
              </a:tr>
              <a:tr h="1450822">
                <a:tc>
                  <a:txBody>
                    <a:bodyPr/>
                    <a:lstStyle/>
                    <a:p>
                      <a:pPr algn="ctr"/>
                      <a:r>
                        <a:rPr lang="ar-SA" sz="1500" kern="1200" dirty="0">
                          <a:solidFill>
                            <a:schemeClr val="dk1"/>
                          </a:solidFill>
                          <a:effectLst/>
                        </a:rPr>
                        <a:t>شرح أي كلمة جديدة بصريًا داخل المشهد</a:t>
                      </a:r>
                      <a:endParaRPr lang="en-US" sz="1500" b="0" i="0" u="none" strike="noStrike" kern="1200" dirty="0">
                        <a:solidFill>
                          <a:srgbClr val="000000"/>
                        </a:solidFill>
                        <a:effectLst/>
                        <a:latin typeface="Arial" panose="020B0604020202020204" pitchFamily="34" charset="0"/>
                        <a:ea typeface="+mn-ea"/>
                        <a:cs typeface="+mn-cs"/>
                      </a:endParaRPr>
                    </a:p>
                  </a:txBody>
                  <a:tcPr anchor="ctr"/>
                </a:tc>
                <a:tc>
                  <a:txBody>
                    <a:bodyPr/>
                    <a:lstStyle/>
                    <a:p>
                      <a:pPr algn="ctr"/>
                      <a:r>
                        <a:rPr lang="ar-SA" sz="1500" kern="1200" dirty="0">
                          <a:solidFill>
                            <a:schemeClr val="dk1"/>
                          </a:solidFill>
                          <a:effectLst/>
                        </a:rPr>
                        <a:t>ملابس بسيطة واقعية، وألوان مرِحة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SA" sz="1500" kern="1200" dirty="0">
                          <a:solidFill>
                            <a:schemeClr val="dk1"/>
                          </a:solidFill>
                          <a:effectLst/>
                        </a:rPr>
                        <a:t>محتوى مرح يحتوي مؤثرات حسية بسيطة (ألوان، أصوات، حركات)</a:t>
                      </a:r>
                      <a:endParaRPr lang="en-US" sz="1500" kern="1200" dirty="0">
                        <a:solidFill>
                          <a:schemeClr val="dk1"/>
                        </a:solidFill>
                        <a:effectLst/>
                        <a:latin typeface="+mn-lt"/>
                        <a:ea typeface="+mn-ea"/>
                        <a:cs typeface="+mn-cs"/>
                      </a:endParaRPr>
                    </a:p>
                  </a:txBody>
                  <a:tcPr anchor="ctr">
                    <a:noFill/>
                  </a:tcPr>
                </a:tc>
                <a:tc>
                  <a:txBody>
                    <a:bodyPr/>
                    <a:lstStyle/>
                    <a:p>
                      <a:pPr algn="ctr"/>
                      <a:r>
                        <a:rPr lang="ar-SA" sz="1500" kern="1200" dirty="0">
                          <a:solidFill>
                            <a:schemeClr val="dk1"/>
                          </a:solidFill>
                          <a:effectLst/>
                        </a:rPr>
                        <a:t>تضمين مكافأة رمزية أو نتيجة إيجابية في النهاية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SA" sz="1500" kern="1200" dirty="0">
                          <a:solidFill>
                            <a:schemeClr val="dk1"/>
                          </a:solidFill>
                          <a:effectLst/>
                        </a:rPr>
                        <a:t>إبراز الرسالة الأساسية بصريًا في نهاية المشهد</a:t>
                      </a:r>
                      <a:endParaRPr lang="en-US" sz="1500" b="0" i="0" u="none" strike="noStrike" kern="1200" dirty="0">
                        <a:solidFill>
                          <a:srgbClr val="000000"/>
                        </a:solidFill>
                        <a:effectLst/>
                        <a:latin typeface="Arial" panose="020B0604020202020204" pitchFamily="34" charset="0"/>
                        <a:ea typeface="+mn-ea"/>
                        <a:cs typeface="+mn-cs"/>
                      </a:endParaRPr>
                    </a:p>
                  </a:txBody>
                  <a:tcPr anchor="ctr"/>
                </a:tc>
                <a:extLst>
                  <a:ext uri="{0D108BD9-81ED-4DB2-BD59-A6C34878D82A}">
                    <a16:rowId xmlns:a16="http://schemas.microsoft.com/office/drawing/2014/main" val="2905903726"/>
                  </a:ext>
                </a:extLst>
              </a:tr>
            </a:tbl>
          </a:graphicData>
        </a:graphic>
      </p:graphicFrame>
    </p:spTree>
    <p:extLst>
      <p:ext uri="{BB962C8B-B14F-4D97-AF65-F5344CB8AC3E}">
        <p14:creationId xmlns:p14="http://schemas.microsoft.com/office/powerpoint/2010/main" val="16168315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197FA-B0C5-74D3-A569-A14E8B9EDCD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EA6A50E4-B34D-823B-1ED4-0AEF3A0ED846}"/>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DE89644A-FEE5-4339-2437-9D4D5B5AC7F8}"/>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493425EA-1ECF-0677-5300-E97C22530DF6}"/>
              </a:ext>
            </a:extLst>
          </p:cNvPr>
          <p:cNvGrpSpPr/>
          <p:nvPr/>
        </p:nvGrpSpPr>
        <p:grpSpPr>
          <a:xfrm>
            <a:off x="1297543" y="3643713"/>
            <a:ext cx="8063425" cy="634763"/>
            <a:chOff x="810520" y="2940868"/>
            <a:chExt cx="8063425" cy="634763"/>
          </a:xfrm>
        </p:grpSpPr>
        <p:sp>
          <p:nvSpPr>
            <p:cNvPr id="10" name="TextBox 9">
              <a:extLst>
                <a:ext uri="{FF2B5EF4-FFF2-40B4-BE49-F238E27FC236}">
                  <a16:creationId xmlns:a16="http://schemas.microsoft.com/office/drawing/2014/main" id="{009319E8-3B16-7736-0874-404481586307}"/>
                </a:ext>
              </a:extLst>
            </p:cNvPr>
            <p:cNvSpPr txBox="1"/>
            <p:nvPr/>
          </p:nvSpPr>
          <p:spPr>
            <a:xfrm>
              <a:off x="810520" y="2940868"/>
              <a:ext cx="8063425" cy="492443"/>
            </a:xfrm>
            <a:prstGeom prst="rect">
              <a:avLst/>
            </a:prstGeom>
            <a:noFill/>
          </p:spPr>
          <p:txBody>
            <a:bodyPr wrap="square" lIns="0" tIns="0" rIns="0" bIns="0" rtlCol="0" anchor="b">
              <a:spAutoFit/>
            </a:bodyPr>
            <a:lstStyle/>
            <a:p>
              <a:pPr lvl="0" algn="r" rtl="1">
                <a:defRPr/>
              </a:pPr>
              <a:r>
                <a:rPr lang="ar-JO" sz="3200" b="1" dirty="0">
                  <a:cs typeface="Bahij TheSansArabic Plain" panose="02040503050201020203" pitchFamily="18" charset="-78"/>
                </a:rPr>
                <a:t>ال</a:t>
              </a:r>
              <a:r>
                <a:rPr lang="ar-SA" sz="3200" b="1" dirty="0">
                  <a:cs typeface="Bahij TheSansArabic Plain" panose="02040503050201020203" pitchFamily="18" charset="-78"/>
                </a:rPr>
                <a:t>فئة العمرية </a:t>
              </a:r>
              <a:r>
                <a:rPr lang="ar-JO" sz="3200" b="1" dirty="0">
                  <a:cs typeface="Bahij TheSansArabic Plain" panose="02040503050201020203" pitchFamily="18" charset="-78"/>
                </a:rPr>
                <a:t>من 9</a:t>
              </a:r>
              <a:r>
                <a:rPr lang="ar-SA" sz="3200" b="1" dirty="0">
                  <a:cs typeface="Bahij TheSansArabic Plain" panose="02040503050201020203" pitchFamily="18" charset="-78"/>
                </a:rPr>
                <a:t>-</a:t>
              </a:r>
              <a:r>
                <a:rPr lang="ar-JO" sz="3200" b="1" dirty="0">
                  <a:cs typeface="Bahij TheSansArabic Plain" panose="02040503050201020203" pitchFamily="18" charset="-78"/>
                </a:rPr>
                <a:t>12</a:t>
              </a:r>
              <a:r>
                <a:rPr lang="ar-SA" sz="3200" b="1" dirty="0">
                  <a:cs typeface="Bahij TheSansArabic Plain" panose="02040503050201020203" pitchFamily="18" charset="-78"/>
                </a:rPr>
                <a:t> سن</a:t>
              </a:r>
              <a:r>
                <a:rPr lang="ar-JO" sz="3200" b="1" dirty="0">
                  <a:cs typeface="Bahij TheSansArabic Plain" panose="02040503050201020203" pitchFamily="18" charset="-78"/>
                </a:rPr>
                <a:t>ة</a:t>
              </a:r>
              <a:endParaRPr kumimoji="0" lang="ar-JO" sz="3200" b="1" i="0" u="none" strike="noStrike" kern="1200" cap="none" spc="0" normalizeH="0" baseline="0" noProof="0" dirty="0">
                <a:ln>
                  <a:noFill/>
                </a:ln>
                <a:effectLst/>
                <a:uLnTx/>
                <a:uFillTx/>
                <a:latin typeface="Calibri" panose="020F0502020204030204"/>
                <a:ea typeface="+mn-ea"/>
                <a:cs typeface="+mn-cs"/>
              </a:endParaRPr>
            </a:p>
          </p:txBody>
        </p:sp>
        <p:cxnSp>
          <p:nvCxnSpPr>
            <p:cNvPr id="12" name="Straight Connector 11">
              <a:extLst>
                <a:ext uri="{FF2B5EF4-FFF2-40B4-BE49-F238E27FC236}">
                  <a16:creationId xmlns:a16="http://schemas.microsoft.com/office/drawing/2014/main" id="{BBBA8C2A-8785-9EA1-C114-674E09F5B636}"/>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54BC5EEB-54DF-C174-9B93-DD75B1A1A421}"/>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Slide Number Placeholder 13">
            <a:extLst>
              <a:ext uri="{FF2B5EF4-FFF2-40B4-BE49-F238E27FC236}">
                <a16:creationId xmlns:a16="http://schemas.microsoft.com/office/drawing/2014/main" id="{D3767C2F-CB0A-9804-4FE7-07E465BD5FA2}"/>
              </a:ext>
            </a:extLst>
          </p:cNvPr>
          <p:cNvSpPr>
            <a:spLocks noGrp="1"/>
          </p:cNvSpPr>
          <p:nvPr>
            <p:ph type="sldNum" sz="quarter" idx="12"/>
          </p:nvPr>
        </p:nvSpPr>
        <p:spPr/>
        <p:txBody>
          <a:bodyPr/>
          <a:lstStyle/>
          <a:p>
            <a:fld id="{5939B1FA-81F2-4940-9AF3-5EAFB5D6669B}" type="slidenum">
              <a:rPr lang="en-US" smtClean="0"/>
              <a:pPr/>
              <a:t>19</a:t>
            </a:fld>
            <a:endParaRPr lang="en-US"/>
          </a:p>
        </p:txBody>
      </p:sp>
    </p:spTree>
    <p:extLst>
      <p:ext uri="{BB962C8B-B14F-4D97-AF65-F5344CB8AC3E}">
        <p14:creationId xmlns:p14="http://schemas.microsoft.com/office/powerpoint/2010/main" val="4616493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553CD-6B1B-C4C6-FCAD-A41C96864FB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333BE2B-B35C-8BD0-A212-91BF9548F905}"/>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2A061F52-CAE4-3E41-1710-D66B566A17E7}"/>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92ADC268-9DCA-FC96-E6C3-F2C71523D2C8}"/>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4" name="Title 1">
            <a:extLst>
              <a:ext uri="{FF2B5EF4-FFF2-40B4-BE49-F238E27FC236}">
                <a16:creationId xmlns:a16="http://schemas.microsoft.com/office/drawing/2014/main" id="{C2CEA67D-CE54-368C-FADB-48CDF1C5178E}"/>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أهداف المحتوى التوعوي</a:t>
            </a:r>
            <a:r>
              <a:rPr lang="ar-SA" sz="2400" b="1" dirty="0">
                <a:cs typeface="Bahij TheSansArabic Plain" panose="02040503050201020203" pitchFamily="18" charset="-78"/>
              </a:rPr>
              <a:t> للفئة العمرية</a:t>
            </a:r>
            <a:endParaRPr lang="ar-JO" sz="2400" b="1" dirty="0">
              <a:solidFill>
                <a:srgbClr val="2FB264"/>
              </a:solidFill>
              <a:cs typeface="Bahij TheSansArabic Plain" panose="02040503050201020203" pitchFamily="18" charset="-78"/>
            </a:endParaRPr>
          </a:p>
        </p:txBody>
      </p:sp>
      <p:sp>
        <p:nvSpPr>
          <p:cNvPr id="5" name="Slide Number Placeholder 4">
            <a:extLst>
              <a:ext uri="{FF2B5EF4-FFF2-40B4-BE49-F238E27FC236}">
                <a16:creationId xmlns:a16="http://schemas.microsoft.com/office/drawing/2014/main" id="{6A36786C-FCF5-9AC4-8834-1E293FEEC63C}"/>
              </a:ext>
            </a:extLst>
          </p:cNvPr>
          <p:cNvSpPr>
            <a:spLocks noGrp="1"/>
          </p:cNvSpPr>
          <p:nvPr>
            <p:ph type="sldNum" sz="quarter" idx="12"/>
          </p:nvPr>
        </p:nvSpPr>
        <p:spPr/>
        <p:txBody>
          <a:bodyPr/>
          <a:lstStyle/>
          <a:p>
            <a:fld id="{5939B1FA-81F2-4940-9AF3-5EAFB5D6669B}" type="slidenum">
              <a:rPr lang="en-US" smtClean="0"/>
              <a:pPr/>
              <a:t>20</a:t>
            </a:fld>
            <a:endParaRPr lang="en-US"/>
          </a:p>
        </p:txBody>
      </p:sp>
      <p:sp>
        <p:nvSpPr>
          <p:cNvPr id="34" name="TextBox 33">
            <a:extLst>
              <a:ext uri="{FF2B5EF4-FFF2-40B4-BE49-F238E27FC236}">
                <a16:creationId xmlns:a16="http://schemas.microsoft.com/office/drawing/2014/main" id="{F155AACD-1CF5-90C7-E36C-24263062D3E6}"/>
              </a:ext>
            </a:extLst>
          </p:cNvPr>
          <p:cNvSpPr txBox="1"/>
          <p:nvPr/>
        </p:nvSpPr>
        <p:spPr>
          <a:xfrm>
            <a:off x="4612942" y="1065875"/>
            <a:ext cx="6548017" cy="1815882"/>
          </a:xfrm>
          <a:prstGeom prst="rect">
            <a:avLst/>
          </a:prstGeom>
          <a:noFill/>
        </p:spPr>
        <p:txBody>
          <a:bodyPr wrap="square">
            <a:spAutoFit/>
          </a:bodyPr>
          <a:lstStyle/>
          <a:p>
            <a:pPr algn="just" rtl="1"/>
            <a:r>
              <a:rPr lang="ar-SA" sz="1600" dirty="0"/>
              <a:t>الأطفال في الفئة العمرية من 9 إلى 12 سنة يمرّون بمرحلة انتقالية مهمة بين الطفولة المبكرة وبداية المراهقة، تتطور خلالها قدراتهم العقلية والاجتماعية والانفعالية بشكل ملحوظ. يصبح الطفل في هذه المرحلة أكثر وعيًا بالآخرين، وأشد قدرة على فهم العلاقات السببية والتمييز بين الصواب والخطأ.كما يزداد فضوله العلمي ورغبته في الاستكشاف والتجريب، ويُظهر اهتمامًا بالمفاهيم المجردة مثل "الترشيد" و"المسؤولية".</a:t>
            </a:r>
            <a:r>
              <a:rPr lang="ar-JO" sz="1600" dirty="0"/>
              <a:t> ي</a:t>
            </a:r>
            <a:r>
              <a:rPr lang="ar-SA" sz="1600" dirty="0"/>
              <a:t>تأثر الأطفال في هذه المرحلة بالنماذج الواقعية (كالقدوات أو الشخصيات البطولية) أكثر من الخيال المبالغ فيه، ويميلون إلى المحتوى الذي يجمع بين </a:t>
            </a:r>
            <a:r>
              <a:rPr lang="ar-SA" sz="1600" b="1" dirty="0"/>
              <a:t>الواقعية والتحدي والإنجاز</a:t>
            </a:r>
            <a:r>
              <a:rPr lang="ar-SA" sz="1600" dirty="0"/>
              <a:t>.</a:t>
            </a:r>
          </a:p>
        </p:txBody>
      </p:sp>
      <p:pic>
        <p:nvPicPr>
          <p:cNvPr id="1026" name="Picture 2">
            <a:extLst>
              <a:ext uri="{FF2B5EF4-FFF2-40B4-BE49-F238E27FC236}">
                <a16:creationId xmlns:a16="http://schemas.microsoft.com/office/drawing/2014/main" id="{5E010D94-79AF-2347-7241-436511BFD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6844" y="593323"/>
            <a:ext cx="3044960" cy="2520116"/>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Top Corners One Rounded and One Snipped 7">
            <a:extLst>
              <a:ext uri="{FF2B5EF4-FFF2-40B4-BE49-F238E27FC236}">
                <a16:creationId xmlns:a16="http://schemas.microsoft.com/office/drawing/2014/main" id="{9B032DB4-9C75-75AE-8937-AA9581E45B72}"/>
              </a:ext>
            </a:extLst>
          </p:cNvPr>
          <p:cNvSpPr/>
          <p:nvPr/>
        </p:nvSpPr>
        <p:spPr>
          <a:xfrm>
            <a:off x="4539954" y="3784475"/>
            <a:ext cx="3262555"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الوجدانية</a:t>
            </a:r>
            <a:endParaRPr lang="en-US" dirty="0">
              <a:solidFill>
                <a:schemeClr val="bg1"/>
              </a:solidFill>
            </a:endParaRPr>
          </a:p>
        </p:txBody>
      </p:sp>
      <p:sp>
        <p:nvSpPr>
          <p:cNvPr id="15" name="TextBox 14">
            <a:extLst>
              <a:ext uri="{FF2B5EF4-FFF2-40B4-BE49-F238E27FC236}">
                <a16:creationId xmlns:a16="http://schemas.microsoft.com/office/drawing/2014/main" id="{825C0964-4DDB-A1B3-DC47-C494485EA931}"/>
              </a:ext>
            </a:extLst>
          </p:cNvPr>
          <p:cNvSpPr txBox="1"/>
          <p:nvPr/>
        </p:nvSpPr>
        <p:spPr>
          <a:xfrm>
            <a:off x="4371912" y="4508238"/>
            <a:ext cx="3429671" cy="1846659"/>
          </a:xfrm>
          <a:prstGeom prst="rect">
            <a:avLst/>
          </a:prstGeom>
          <a:solidFill>
            <a:schemeClr val="bg1">
              <a:lumMod val="95000"/>
            </a:schemeClr>
          </a:solidFill>
          <a:ln>
            <a:noFill/>
          </a:ln>
        </p:spPr>
        <p:txBody>
          <a:bodyPr wrap="square">
            <a:spAutoFit/>
          </a:bodyPr>
          <a:lstStyle/>
          <a:p>
            <a:pPr algn="r" rtl="1"/>
            <a:r>
              <a:rPr lang="ar-SA" sz="1400" dirty="0">
                <a:solidFill>
                  <a:schemeClr val="dk1"/>
                </a:solidFill>
              </a:rPr>
              <a:t>يبدأ الطفل بتكوين قيمه، ويُظهر وعيًا أكبر بمشاعره ومشاعر من حوله مثل</a:t>
            </a:r>
            <a:endParaRPr lang="ar-JO" sz="1400" dirty="0">
              <a:solidFill>
                <a:schemeClr val="dk1"/>
              </a:solidFill>
            </a:endParaRPr>
          </a:p>
          <a:p>
            <a:pPr algn="r" rtl="1"/>
            <a:endParaRPr lang="ar-SA" sz="1400" dirty="0">
              <a:solidFill>
                <a:schemeClr val="dk1"/>
              </a:solidFill>
            </a:endParaRPr>
          </a:p>
          <a:p>
            <a:pPr marL="285750" indent="-285750" algn="r" rtl="1">
              <a:buFont typeface="Arial" panose="020B0604020202020204" pitchFamily="34" charset="0"/>
              <a:buChar char="•"/>
            </a:pPr>
            <a:r>
              <a:rPr lang="ar-SA" sz="1400" dirty="0">
                <a:solidFill>
                  <a:schemeClr val="dk1"/>
                </a:solidFill>
              </a:rPr>
              <a:t>يتعلّم تقدير النظام والنظافة، احترام الآخرين.</a:t>
            </a:r>
          </a:p>
          <a:p>
            <a:pPr marL="285750" indent="-285750" algn="r" rtl="1">
              <a:buFont typeface="Arial" panose="020B0604020202020204" pitchFamily="34" charset="0"/>
              <a:buChar char="•"/>
            </a:pPr>
            <a:r>
              <a:rPr lang="ar-SA" sz="1400" dirty="0">
                <a:solidFill>
                  <a:schemeClr val="dk1"/>
                </a:solidFill>
              </a:rPr>
              <a:t>أهمية التعاون في بناء علاقات إيجابية.</a:t>
            </a:r>
            <a:endParaRPr lang="ar-JO" sz="1400" dirty="0">
              <a:solidFill>
                <a:schemeClr val="dk1"/>
              </a:solidFill>
            </a:endParaRPr>
          </a:p>
          <a:p>
            <a:pPr marL="285750" indent="-285750" algn="r" rtl="1">
              <a:buFont typeface="Arial" panose="020B0604020202020204" pitchFamily="34" charset="0"/>
              <a:buChar char="•"/>
            </a:pPr>
            <a:endParaRPr lang="ar-SA" sz="1400" dirty="0">
              <a:solidFill>
                <a:schemeClr val="dk1"/>
              </a:solidFill>
            </a:endParaRPr>
          </a:p>
          <a:p>
            <a:pPr algn="r" rtl="1"/>
            <a:r>
              <a:rPr lang="ar-SA" sz="1600" b="1" dirty="0">
                <a:solidFill>
                  <a:srgbClr val="00B050"/>
                </a:solidFill>
              </a:rPr>
              <a:t>الرسالة</a:t>
            </a:r>
            <a:r>
              <a:rPr lang="ar-SA" sz="1400" dirty="0">
                <a:solidFill>
                  <a:schemeClr val="dk1"/>
                </a:solidFill>
              </a:rPr>
              <a:t>: غرس قيم إيجابية تُعزز السلوك المسؤول وتنمّي شخصية الطفل.</a:t>
            </a:r>
          </a:p>
        </p:txBody>
      </p:sp>
      <p:sp>
        <p:nvSpPr>
          <p:cNvPr id="16" name="TextBox 15">
            <a:extLst>
              <a:ext uri="{FF2B5EF4-FFF2-40B4-BE49-F238E27FC236}">
                <a16:creationId xmlns:a16="http://schemas.microsoft.com/office/drawing/2014/main" id="{2F34529F-45F2-0009-AF43-2DE0DC822C62}"/>
              </a:ext>
            </a:extLst>
          </p:cNvPr>
          <p:cNvSpPr txBox="1"/>
          <p:nvPr/>
        </p:nvSpPr>
        <p:spPr>
          <a:xfrm>
            <a:off x="8131764" y="4507604"/>
            <a:ext cx="3264408" cy="1846659"/>
          </a:xfrm>
          <a:prstGeom prst="rect">
            <a:avLst/>
          </a:prstGeom>
          <a:solidFill>
            <a:schemeClr val="bg1">
              <a:lumMod val="95000"/>
            </a:schemeClr>
          </a:solidFill>
          <a:ln>
            <a:noFill/>
          </a:ln>
        </p:spPr>
        <p:txBody>
          <a:bodyPr wrap="square">
            <a:spAutoFit/>
          </a:bodyPr>
          <a:lstStyle/>
          <a:p>
            <a:pPr algn="r" rtl="1"/>
            <a:r>
              <a:rPr lang="ar-SA" sz="1400" dirty="0"/>
              <a:t>يصبح الطفل أكثر وعيًا وربطًا لما يتعلمه بحياته اليومية مثل</a:t>
            </a:r>
            <a:endParaRPr lang="ar-JO" sz="1400" dirty="0"/>
          </a:p>
          <a:p>
            <a:pPr algn="r" rtl="1"/>
            <a:endParaRPr lang="ar-SA" sz="1400" dirty="0"/>
          </a:p>
          <a:p>
            <a:pPr marL="285750" indent="-285750" algn="r" rtl="1">
              <a:buFont typeface="Arial" panose="020B0604020202020204" pitchFamily="34" charset="0"/>
              <a:buChar char="•"/>
            </a:pPr>
            <a:r>
              <a:rPr lang="ar-SA" sz="1400" dirty="0"/>
              <a:t>يتعلم التمييز بين الغذاء الصحي وغير الصحي.</a:t>
            </a:r>
          </a:p>
          <a:p>
            <a:pPr marL="285750" indent="-285750" algn="r" rtl="1">
              <a:buFont typeface="Arial" panose="020B0604020202020204" pitchFamily="34" charset="0"/>
              <a:buChar char="•"/>
            </a:pPr>
            <a:r>
              <a:rPr lang="ar-SA" sz="1400" dirty="0"/>
              <a:t>كيفية التصرف في الطوارئ لحماية نفسه.</a:t>
            </a:r>
            <a:endParaRPr lang="ar-JO" sz="1400" dirty="0"/>
          </a:p>
          <a:p>
            <a:pPr marL="285750" indent="-285750" algn="r" rtl="1">
              <a:buFont typeface="Arial" panose="020B0604020202020204" pitchFamily="34" charset="0"/>
              <a:buChar char="•"/>
            </a:pPr>
            <a:endParaRPr lang="ar-JO" sz="1400" dirty="0"/>
          </a:p>
          <a:p>
            <a:pPr algn="r" rtl="1"/>
            <a:r>
              <a:rPr lang="ar-SA" sz="1400" dirty="0"/>
              <a:t> </a:t>
            </a:r>
            <a:r>
              <a:rPr lang="ar-SA" sz="1600" b="1" dirty="0">
                <a:solidFill>
                  <a:srgbClr val="00B050"/>
                </a:solidFill>
              </a:rPr>
              <a:t>الرسالة</a:t>
            </a:r>
            <a:r>
              <a:rPr lang="ar-JO" sz="1600" b="1" dirty="0">
                <a:solidFill>
                  <a:srgbClr val="00B050"/>
                </a:solidFill>
              </a:rPr>
              <a:t> </a:t>
            </a:r>
            <a:r>
              <a:rPr lang="ar-SA" sz="1400" dirty="0"/>
              <a:t>: تعزيز الوعي بأساسيات الحياة الصحية والتصرف بوعي في المواقف اليومية.</a:t>
            </a:r>
          </a:p>
        </p:txBody>
      </p:sp>
      <p:sp>
        <p:nvSpPr>
          <p:cNvPr id="17" name="Rectangle: Top Corners One Rounded and One Snipped 16">
            <a:extLst>
              <a:ext uri="{FF2B5EF4-FFF2-40B4-BE49-F238E27FC236}">
                <a16:creationId xmlns:a16="http://schemas.microsoft.com/office/drawing/2014/main" id="{5B82DA60-D133-E790-F09D-487C7D44A278}"/>
              </a:ext>
            </a:extLst>
          </p:cNvPr>
          <p:cNvSpPr/>
          <p:nvPr/>
        </p:nvSpPr>
        <p:spPr>
          <a:xfrm>
            <a:off x="922786" y="3784475"/>
            <a:ext cx="3264408"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السلوكية أو المهارية</a:t>
            </a:r>
            <a:endParaRPr lang="en-US" dirty="0">
              <a:solidFill>
                <a:schemeClr val="bg1"/>
              </a:solidFill>
            </a:endParaRPr>
          </a:p>
        </p:txBody>
      </p:sp>
      <p:sp>
        <p:nvSpPr>
          <p:cNvPr id="18" name="TextBox 17">
            <a:extLst>
              <a:ext uri="{FF2B5EF4-FFF2-40B4-BE49-F238E27FC236}">
                <a16:creationId xmlns:a16="http://schemas.microsoft.com/office/drawing/2014/main" id="{376E6C68-895B-3D7A-F35B-E52521CC1A80}"/>
              </a:ext>
            </a:extLst>
          </p:cNvPr>
          <p:cNvSpPr txBox="1"/>
          <p:nvPr/>
        </p:nvSpPr>
        <p:spPr>
          <a:xfrm>
            <a:off x="756012" y="4507603"/>
            <a:ext cx="3429671" cy="1631216"/>
          </a:xfrm>
          <a:prstGeom prst="rect">
            <a:avLst/>
          </a:prstGeom>
          <a:solidFill>
            <a:schemeClr val="bg1">
              <a:lumMod val="95000"/>
            </a:schemeClr>
          </a:solidFill>
          <a:ln>
            <a:noFill/>
          </a:ln>
        </p:spPr>
        <p:txBody>
          <a:bodyPr wrap="square">
            <a:spAutoFit/>
          </a:bodyPr>
          <a:lstStyle/>
          <a:p>
            <a:pPr algn="r" rtl="1"/>
            <a:r>
              <a:rPr lang="ar-SA" sz="1400" dirty="0">
                <a:solidFill>
                  <a:schemeClr val="dk1"/>
                </a:solidFill>
              </a:rPr>
              <a:t>يصبح الطفل قادرًا على تعلم مهارات عملية تساعده على الاعتماد على نفسه مثل</a:t>
            </a:r>
            <a:endParaRPr lang="ar-JO" sz="1400" dirty="0">
              <a:solidFill>
                <a:schemeClr val="dk1"/>
              </a:solidFill>
            </a:endParaRPr>
          </a:p>
          <a:p>
            <a:pPr algn="r" rtl="1"/>
            <a:endParaRPr lang="ar-SA" sz="1400" dirty="0">
              <a:solidFill>
                <a:schemeClr val="dk1"/>
              </a:solidFill>
            </a:endParaRPr>
          </a:p>
          <a:p>
            <a:pPr marL="285750" indent="-285750" algn="r" rtl="1">
              <a:buFont typeface="Arial" panose="020B0604020202020204" pitchFamily="34" charset="0"/>
              <a:buChar char="•"/>
            </a:pPr>
            <a:r>
              <a:rPr lang="ar-SA" sz="1400" dirty="0">
                <a:solidFill>
                  <a:schemeClr val="dk1"/>
                </a:solidFill>
              </a:rPr>
              <a:t>يغسل يديه جيدًا للحفاظ على صحته.</a:t>
            </a:r>
          </a:p>
          <a:p>
            <a:pPr marL="285750" indent="-285750" algn="r" rtl="1">
              <a:buFont typeface="Arial" panose="020B0604020202020204" pitchFamily="34" charset="0"/>
              <a:buChar char="•"/>
            </a:pPr>
            <a:r>
              <a:rPr lang="ar-SA" sz="1400" dirty="0">
                <a:solidFill>
                  <a:schemeClr val="dk1"/>
                </a:solidFill>
              </a:rPr>
              <a:t>يتبع قواعد السلامة عند عبور الطريق.</a:t>
            </a:r>
            <a:endParaRPr lang="ar-JO" sz="1400" dirty="0">
              <a:solidFill>
                <a:schemeClr val="dk1"/>
              </a:solidFill>
            </a:endParaRPr>
          </a:p>
          <a:p>
            <a:pPr marL="285750" indent="-285750" algn="r" rtl="1">
              <a:buFont typeface="Arial" panose="020B0604020202020204" pitchFamily="34" charset="0"/>
              <a:buChar char="•"/>
            </a:pPr>
            <a:endParaRPr lang="ar-SA" sz="1400" dirty="0">
              <a:solidFill>
                <a:schemeClr val="dk1"/>
              </a:solidFill>
            </a:endParaRPr>
          </a:p>
          <a:p>
            <a:pPr algn="r" rtl="1"/>
            <a:r>
              <a:rPr lang="ar-SA" sz="1600" b="1" dirty="0">
                <a:solidFill>
                  <a:srgbClr val="00B050"/>
                </a:solidFill>
              </a:rPr>
              <a:t>الرسالة</a:t>
            </a:r>
            <a:r>
              <a:rPr lang="ar-SA" sz="1400" dirty="0">
                <a:solidFill>
                  <a:schemeClr val="dk1"/>
                </a:solidFill>
              </a:rPr>
              <a:t>: تنمية مهارات تعزز استقلالية الطفل وسلامته</a:t>
            </a:r>
          </a:p>
        </p:txBody>
      </p:sp>
      <p:sp>
        <p:nvSpPr>
          <p:cNvPr id="19" name="Rectangle: Top Corners One Rounded and One Snipped 24">
            <a:extLst>
              <a:ext uri="{FF2B5EF4-FFF2-40B4-BE49-F238E27FC236}">
                <a16:creationId xmlns:a16="http://schemas.microsoft.com/office/drawing/2014/main" id="{9E7E2B7C-16CF-0DFB-1630-917B6BC71C06}"/>
              </a:ext>
            </a:extLst>
          </p:cNvPr>
          <p:cNvSpPr/>
          <p:nvPr/>
        </p:nvSpPr>
        <p:spPr>
          <a:xfrm>
            <a:off x="8079419" y="3784475"/>
            <a:ext cx="3264408" cy="678011"/>
          </a:xfrm>
          <a:prstGeom prst="snipRoundRect">
            <a:avLst/>
          </a:prstGeom>
          <a:solidFill>
            <a:srgbClr val="7C693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ar-SA" b="1" dirty="0">
                <a:solidFill>
                  <a:schemeClr val="bg1"/>
                </a:solidFill>
              </a:rPr>
              <a:t>الناحية المعرفية</a:t>
            </a:r>
            <a:endParaRPr lang="en-US" dirty="0">
              <a:solidFill>
                <a:schemeClr val="bg1"/>
              </a:solidFill>
            </a:endParaRPr>
          </a:p>
        </p:txBody>
      </p:sp>
    </p:spTree>
    <p:extLst>
      <p:ext uri="{BB962C8B-B14F-4D97-AF65-F5344CB8AC3E}">
        <p14:creationId xmlns:p14="http://schemas.microsoft.com/office/powerpoint/2010/main" val="788030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4DD70-2E28-11F5-0222-8FC84517B4F0}"/>
            </a:ext>
          </a:extLst>
        </p:cNvPr>
        <p:cNvGrpSpPr/>
        <p:nvPr/>
      </p:nvGrpSpPr>
      <p:grpSpPr>
        <a:xfrm>
          <a:off x="0" y="0"/>
          <a:ext cx="0" cy="0"/>
          <a:chOff x="0" y="0"/>
          <a:chExt cx="0" cy="0"/>
        </a:xfrm>
      </p:grpSpPr>
      <p:sp>
        <p:nvSpPr>
          <p:cNvPr id="82" name="مستطيل 81">
            <a:extLst>
              <a:ext uri="{FF2B5EF4-FFF2-40B4-BE49-F238E27FC236}">
                <a16:creationId xmlns:a16="http://schemas.microsoft.com/office/drawing/2014/main" id="{5076EAC5-F815-29BD-78DA-CD89E94643CA}"/>
              </a:ext>
            </a:extLst>
          </p:cNvPr>
          <p:cNvSpPr/>
          <p:nvPr/>
        </p:nvSpPr>
        <p:spPr>
          <a:xfrm>
            <a:off x="2488789" y="2446542"/>
            <a:ext cx="7137400" cy="241662"/>
          </a:xfrm>
          <a:prstGeom prst="rect">
            <a:avLst/>
          </a:prstGeom>
          <a:gradFill flip="none" rotWithShape="1">
            <a:gsLst>
              <a:gs pos="0">
                <a:srgbClr val="544457"/>
              </a:gs>
              <a:gs pos="49000">
                <a:srgbClr val="837244"/>
              </a:gs>
              <a:gs pos="100000">
                <a:srgbClr val="848F34"/>
              </a:gs>
            </a:gsLst>
            <a:path path="circle">
              <a:fillToRect l="100000" t="100000"/>
            </a:path>
            <a:tileRect r="-100000" b="-100000"/>
          </a:gra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2" name="Group 1">
            <a:extLst>
              <a:ext uri="{FF2B5EF4-FFF2-40B4-BE49-F238E27FC236}">
                <a16:creationId xmlns:a16="http://schemas.microsoft.com/office/drawing/2014/main" id="{CBE14B26-9DB7-81BA-63A9-A1585A64E97F}"/>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12585927-62C0-0F49-F673-EC25B01681AE}"/>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897E1498-676C-8794-EFAB-5C4F54411222}"/>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30" name="Title 1">
            <a:extLst>
              <a:ext uri="{FF2B5EF4-FFF2-40B4-BE49-F238E27FC236}">
                <a16:creationId xmlns:a16="http://schemas.microsoft.com/office/drawing/2014/main" id="{F3253576-4061-FD72-667F-E2FED379900B}"/>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المعايير</a:t>
            </a:r>
            <a:r>
              <a:rPr lang="ar-JO" sz="2400" b="1" dirty="0">
                <a:cs typeface="Bahij TheSansArabic Plain" panose="02040503050201020203" pitchFamily="18" charset="-78"/>
              </a:rPr>
              <a:t> </a:t>
            </a:r>
            <a:r>
              <a:rPr lang="ar-SA" sz="2400" b="1" dirty="0">
                <a:cs typeface="Bahij TheSansArabic Plain" panose="02040503050201020203" pitchFamily="18" charset="-78"/>
              </a:rPr>
              <a:t>العلمية للفئة العمرية </a:t>
            </a:r>
            <a:r>
              <a:rPr lang="ar-JO" sz="2400" b="1" dirty="0">
                <a:cs typeface="Bahij TheSansArabic Plain" panose="02040503050201020203" pitchFamily="18" charset="-78"/>
              </a:rPr>
              <a:t>من 9 إلى 12 سنة</a:t>
            </a:r>
            <a:endParaRPr lang="ar-JO" sz="2400" b="1" dirty="0">
              <a:solidFill>
                <a:srgbClr val="00B050"/>
              </a:solidFill>
              <a:cs typeface="Bahij TheSansArabic Plain" panose="02040503050201020203" pitchFamily="18" charset="-78"/>
            </a:endParaRPr>
          </a:p>
        </p:txBody>
      </p:sp>
      <p:sp>
        <p:nvSpPr>
          <p:cNvPr id="12" name="Slide Number Placeholder 11">
            <a:extLst>
              <a:ext uri="{FF2B5EF4-FFF2-40B4-BE49-F238E27FC236}">
                <a16:creationId xmlns:a16="http://schemas.microsoft.com/office/drawing/2014/main" id="{88883059-FD8E-2043-25C4-2E996C8A9512}"/>
              </a:ext>
            </a:extLst>
          </p:cNvPr>
          <p:cNvSpPr>
            <a:spLocks noGrp="1"/>
          </p:cNvSpPr>
          <p:nvPr>
            <p:ph type="sldNum" sz="quarter" idx="12"/>
          </p:nvPr>
        </p:nvSpPr>
        <p:spPr/>
        <p:txBody>
          <a:bodyPr/>
          <a:lstStyle/>
          <a:p>
            <a:fld id="{5939B1FA-81F2-4940-9AF3-5EAFB5D6669B}" type="slidenum">
              <a:rPr lang="en-US" smtClean="0"/>
              <a:pPr/>
              <a:t>21</a:t>
            </a:fld>
            <a:endParaRPr lang="en-US"/>
          </a:p>
        </p:txBody>
      </p:sp>
      <p:grpSp>
        <p:nvGrpSpPr>
          <p:cNvPr id="6" name="Group 30">
            <a:extLst>
              <a:ext uri="{FF2B5EF4-FFF2-40B4-BE49-F238E27FC236}">
                <a16:creationId xmlns:a16="http://schemas.microsoft.com/office/drawing/2014/main" id="{EAD0463E-321A-2971-2FE2-C536190D8B05}"/>
              </a:ext>
            </a:extLst>
          </p:cNvPr>
          <p:cNvGrpSpPr/>
          <p:nvPr/>
        </p:nvGrpSpPr>
        <p:grpSpPr>
          <a:xfrm>
            <a:off x="1491851" y="1397200"/>
            <a:ext cx="2259604" cy="2270298"/>
            <a:chOff x="0" y="0"/>
            <a:chExt cx="812800" cy="812800"/>
          </a:xfrm>
        </p:grpSpPr>
        <p:sp>
          <p:nvSpPr>
            <p:cNvPr id="8" name="Freeform 31">
              <a:extLst>
                <a:ext uri="{FF2B5EF4-FFF2-40B4-BE49-F238E27FC236}">
                  <a16:creationId xmlns:a16="http://schemas.microsoft.com/office/drawing/2014/main" id="{E64FB388-D44D-52B0-D544-A336EB9B1A1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8F34"/>
            </a:solidFill>
          </p:spPr>
          <p:txBody>
            <a:bodyPr/>
            <a:lstStyle/>
            <a:p>
              <a:endParaRPr lang="en-US"/>
            </a:p>
          </p:txBody>
        </p:sp>
        <p:sp>
          <p:nvSpPr>
            <p:cNvPr id="9" name="TextBox 32">
              <a:extLst>
                <a:ext uri="{FF2B5EF4-FFF2-40B4-BE49-F238E27FC236}">
                  <a16:creationId xmlns:a16="http://schemas.microsoft.com/office/drawing/2014/main" id="{72B734DE-4732-BDBB-E426-C5E4CFB919A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0" name="Group 33">
            <a:extLst>
              <a:ext uri="{FF2B5EF4-FFF2-40B4-BE49-F238E27FC236}">
                <a16:creationId xmlns:a16="http://schemas.microsoft.com/office/drawing/2014/main" id="{9FC25C19-189A-F9AB-73D7-1C6C8C2C4870}"/>
              </a:ext>
            </a:extLst>
          </p:cNvPr>
          <p:cNvGrpSpPr/>
          <p:nvPr/>
        </p:nvGrpSpPr>
        <p:grpSpPr>
          <a:xfrm>
            <a:off x="4915894" y="1397200"/>
            <a:ext cx="2259604" cy="2270298"/>
            <a:chOff x="0" y="0"/>
            <a:chExt cx="812800" cy="812800"/>
          </a:xfrm>
        </p:grpSpPr>
        <p:sp>
          <p:nvSpPr>
            <p:cNvPr id="18" name="Freeform 34">
              <a:extLst>
                <a:ext uri="{FF2B5EF4-FFF2-40B4-BE49-F238E27FC236}">
                  <a16:creationId xmlns:a16="http://schemas.microsoft.com/office/drawing/2014/main" id="{415698D1-B37D-16A8-2BD8-780362ECE35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37244"/>
            </a:solidFill>
          </p:spPr>
          <p:txBody>
            <a:bodyPr/>
            <a:lstStyle/>
            <a:p>
              <a:endParaRPr lang="en-US"/>
            </a:p>
          </p:txBody>
        </p:sp>
        <p:sp>
          <p:nvSpPr>
            <p:cNvPr id="21" name="TextBox 35">
              <a:extLst>
                <a:ext uri="{FF2B5EF4-FFF2-40B4-BE49-F238E27FC236}">
                  <a16:creationId xmlns:a16="http://schemas.microsoft.com/office/drawing/2014/main" id="{C1A92B4D-698C-BB6B-9CD3-7709FA3613C3}"/>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2" name="Group 36">
            <a:extLst>
              <a:ext uri="{FF2B5EF4-FFF2-40B4-BE49-F238E27FC236}">
                <a16:creationId xmlns:a16="http://schemas.microsoft.com/office/drawing/2014/main" id="{CC27FEFB-B666-C4E7-5475-75BF04340FBA}"/>
              </a:ext>
            </a:extLst>
          </p:cNvPr>
          <p:cNvGrpSpPr/>
          <p:nvPr/>
        </p:nvGrpSpPr>
        <p:grpSpPr>
          <a:xfrm>
            <a:off x="8339936" y="1397200"/>
            <a:ext cx="2259604" cy="2270298"/>
            <a:chOff x="0" y="0"/>
            <a:chExt cx="812800" cy="812800"/>
          </a:xfrm>
        </p:grpSpPr>
        <p:sp>
          <p:nvSpPr>
            <p:cNvPr id="23" name="Freeform 37">
              <a:extLst>
                <a:ext uri="{FF2B5EF4-FFF2-40B4-BE49-F238E27FC236}">
                  <a16:creationId xmlns:a16="http://schemas.microsoft.com/office/drawing/2014/main" id="{20E23C75-FE6A-8EA0-8A7A-75268114518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4457"/>
            </a:solidFill>
          </p:spPr>
          <p:txBody>
            <a:bodyPr/>
            <a:lstStyle/>
            <a:p>
              <a:endParaRPr lang="en-US"/>
            </a:p>
          </p:txBody>
        </p:sp>
        <p:sp>
          <p:nvSpPr>
            <p:cNvPr id="24" name="TextBox 38">
              <a:extLst>
                <a:ext uri="{FF2B5EF4-FFF2-40B4-BE49-F238E27FC236}">
                  <a16:creationId xmlns:a16="http://schemas.microsoft.com/office/drawing/2014/main" id="{4D69E1D5-1C52-6DDC-172B-917D833B801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مربع نص 25">
            <a:extLst>
              <a:ext uri="{FF2B5EF4-FFF2-40B4-BE49-F238E27FC236}">
                <a16:creationId xmlns:a16="http://schemas.microsoft.com/office/drawing/2014/main" id="{9DBE7942-40E6-71BC-2774-1C3D9722055A}"/>
              </a:ext>
            </a:extLst>
          </p:cNvPr>
          <p:cNvSpPr txBox="1"/>
          <p:nvPr/>
        </p:nvSpPr>
        <p:spPr>
          <a:xfrm>
            <a:off x="6421738" y="2376585"/>
            <a:ext cx="6096000" cy="369332"/>
          </a:xfrm>
          <a:prstGeom prst="rect">
            <a:avLst/>
          </a:prstGeom>
          <a:noFill/>
        </p:spPr>
        <p:txBody>
          <a:bodyPr wrap="square">
            <a:spAutoFit/>
          </a:bodyPr>
          <a:lstStyle/>
          <a:p>
            <a:pPr algn="ctr"/>
            <a:r>
              <a:rPr lang="ar-SA" dirty="0">
                <a:solidFill>
                  <a:schemeClr val="bg1"/>
                </a:solidFill>
              </a:rPr>
              <a:t>المعايير التربوية والنفسية</a:t>
            </a:r>
            <a:endParaRPr lang="en-US" dirty="0">
              <a:solidFill>
                <a:schemeClr val="bg1"/>
              </a:solidFill>
            </a:endParaRPr>
          </a:p>
        </p:txBody>
      </p:sp>
      <p:sp>
        <p:nvSpPr>
          <p:cNvPr id="28" name="مربع نص 27">
            <a:extLst>
              <a:ext uri="{FF2B5EF4-FFF2-40B4-BE49-F238E27FC236}">
                <a16:creationId xmlns:a16="http://schemas.microsoft.com/office/drawing/2014/main" id="{9F5D6B1D-90A6-D05D-CC3B-4933C081C703}"/>
              </a:ext>
            </a:extLst>
          </p:cNvPr>
          <p:cNvSpPr txBox="1"/>
          <p:nvPr/>
        </p:nvSpPr>
        <p:spPr>
          <a:xfrm>
            <a:off x="2653620" y="2376585"/>
            <a:ext cx="6750050" cy="369332"/>
          </a:xfrm>
          <a:prstGeom prst="rect">
            <a:avLst/>
          </a:prstGeom>
          <a:noFill/>
        </p:spPr>
        <p:txBody>
          <a:bodyPr wrap="square">
            <a:spAutoFit/>
          </a:bodyPr>
          <a:lstStyle/>
          <a:p>
            <a:pPr algn="ctr"/>
            <a:r>
              <a:rPr lang="ar-JO" dirty="0">
                <a:solidFill>
                  <a:schemeClr val="bg1"/>
                </a:solidFill>
              </a:rPr>
              <a:t>المعايير الفنية والبصرية</a:t>
            </a:r>
            <a:endParaRPr lang="en-US" dirty="0">
              <a:solidFill>
                <a:schemeClr val="bg1"/>
              </a:solidFill>
            </a:endParaRPr>
          </a:p>
        </p:txBody>
      </p:sp>
      <p:sp>
        <p:nvSpPr>
          <p:cNvPr id="31" name="مربع نص 30">
            <a:extLst>
              <a:ext uri="{FF2B5EF4-FFF2-40B4-BE49-F238E27FC236}">
                <a16:creationId xmlns:a16="http://schemas.microsoft.com/office/drawing/2014/main" id="{2B37481E-8179-0247-C00F-C031BAD62763}"/>
              </a:ext>
            </a:extLst>
          </p:cNvPr>
          <p:cNvSpPr txBox="1"/>
          <p:nvPr/>
        </p:nvSpPr>
        <p:spPr>
          <a:xfrm>
            <a:off x="-798480" y="2376585"/>
            <a:ext cx="6750050" cy="369332"/>
          </a:xfrm>
          <a:prstGeom prst="rect">
            <a:avLst/>
          </a:prstGeom>
          <a:noFill/>
        </p:spPr>
        <p:txBody>
          <a:bodyPr wrap="square">
            <a:spAutoFit/>
          </a:bodyPr>
          <a:lstStyle/>
          <a:p>
            <a:pPr algn="ctr"/>
            <a:r>
              <a:rPr lang="ar-JO" dirty="0">
                <a:solidFill>
                  <a:schemeClr val="bg1"/>
                </a:solidFill>
              </a:rPr>
              <a:t>المعايير اللغوية</a:t>
            </a:r>
            <a:endParaRPr lang="en-US" dirty="0">
              <a:solidFill>
                <a:schemeClr val="bg1"/>
              </a:solidFill>
            </a:endParaRPr>
          </a:p>
        </p:txBody>
      </p:sp>
      <p:grpSp>
        <p:nvGrpSpPr>
          <p:cNvPr id="41" name="مجموعة 40">
            <a:extLst>
              <a:ext uri="{FF2B5EF4-FFF2-40B4-BE49-F238E27FC236}">
                <a16:creationId xmlns:a16="http://schemas.microsoft.com/office/drawing/2014/main" id="{CB9859AC-A9E3-DF7D-EAB7-50A2071DEEE5}"/>
              </a:ext>
            </a:extLst>
          </p:cNvPr>
          <p:cNvGrpSpPr/>
          <p:nvPr/>
        </p:nvGrpSpPr>
        <p:grpSpPr>
          <a:xfrm>
            <a:off x="9798462" y="3336226"/>
            <a:ext cx="925914" cy="2625493"/>
            <a:chOff x="10781323" y="3319256"/>
            <a:chExt cx="925914" cy="2625493"/>
          </a:xfrm>
        </p:grpSpPr>
        <p:grpSp>
          <p:nvGrpSpPr>
            <p:cNvPr id="37" name="مجموعة 36">
              <a:extLst>
                <a:ext uri="{FF2B5EF4-FFF2-40B4-BE49-F238E27FC236}">
                  <a16:creationId xmlns:a16="http://schemas.microsoft.com/office/drawing/2014/main" id="{B86C7C26-F2DA-7CFA-326E-9A1F6B5E8BEB}"/>
                </a:ext>
              </a:extLst>
            </p:cNvPr>
            <p:cNvGrpSpPr/>
            <p:nvPr/>
          </p:nvGrpSpPr>
          <p:grpSpPr>
            <a:xfrm>
              <a:off x="10781323" y="3319256"/>
              <a:ext cx="925914" cy="2542013"/>
              <a:chOff x="10781323" y="3319256"/>
              <a:chExt cx="925914" cy="2542013"/>
            </a:xfrm>
          </p:grpSpPr>
          <p:sp>
            <p:nvSpPr>
              <p:cNvPr id="34" name="قوس 33">
                <a:extLst>
                  <a:ext uri="{FF2B5EF4-FFF2-40B4-BE49-F238E27FC236}">
                    <a16:creationId xmlns:a16="http://schemas.microsoft.com/office/drawing/2014/main" id="{FAC85D8C-66FA-BB53-F4E5-8BCB54C23E74}"/>
                  </a:ext>
                </a:extLst>
              </p:cNvPr>
              <p:cNvSpPr/>
              <p:nvPr/>
            </p:nvSpPr>
            <p:spPr>
              <a:xfrm rot="6456582">
                <a:off x="10794297" y="4159766"/>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5" name="قوس 34">
                <a:extLst>
                  <a:ext uri="{FF2B5EF4-FFF2-40B4-BE49-F238E27FC236}">
                    <a16:creationId xmlns:a16="http://schemas.microsoft.com/office/drawing/2014/main" id="{CBA33FEE-9D83-1839-D0AE-05C795D30A23}"/>
                  </a:ext>
                </a:extLst>
              </p:cNvPr>
              <p:cNvSpPr/>
              <p:nvPr/>
            </p:nvSpPr>
            <p:spPr>
              <a:xfrm rot="6456582">
                <a:off x="10777535" y="3323044"/>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36" name="قوس 35">
                <a:extLst>
                  <a:ext uri="{FF2B5EF4-FFF2-40B4-BE49-F238E27FC236}">
                    <a16:creationId xmlns:a16="http://schemas.microsoft.com/office/drawing/2014/main" id="{19F77172-5055-D777-7961-1B30B2337BD6}"/>
                  </a:ext>
                </a:extLst>
              </p:cNvPr>
              <p:cNvSpPr/>
              <p:nvPr/>
            </p:nvSpPr>
            <p:spPr>
              <a:xfrm rot="6456582">
                <a:off x="10856748" y="5010779"/>
                <a:ext cx="854278" cy="846701"/>
              </a:xfrm>
              <a:prstGeom prst="arc">
                <a:avLst>
                  <a:gd name="adj1" fmla="val 9958614"/>
                  <a:gd name="adj2" fmla="val 20207193"/>
                </a:avLst>
              </a:prstGeom>
              <a:ln>
                <a:solidFill>
                  <a:srgbClr val="544457"/>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38" name="شكل بيضاوي 37">
              <a:extLst>
                <a:ext uri="{FF2B5EF4-FFF2-40B4-BE49-F238E27FC236}">
                  <a16:creationId xmlns:a16="http://schemas.microsoft.com/office/drawing/2014/main" id="{D9E7258C-06E6-0753-D55F-5E169D97AB00}"/>
                </a:ext>
              </a:extLst>
            </p:cNvPr>
            <p:cNvSpPr/>
            <p:nvPr/>
          </p:nvSpPr>
          <p:spPr>
            <a:xfrm>
              <a:off x="11156032" y="4047916"/>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39" name="شكل بيضاوي 38">
              <a:extLst>
                <a:ext uri="{FF2B5EF4-FFF2-40B4-BE49-F238E27FC236}">
                  <a16:creationId xmlns:a16="http://schemas.microsoft.com/office/drawing/2014/main" id="{8E495D95-E282-A29D-4C99-FCD3CDDFE698}"/>
                </a:ext>
              </a:extLst>
            </p:cNvPr>
            <p:cNvSpPr/>
            <p:nvPr/>
          </p:nvSpPr>
          <p:spPr>
            <a:xfrm>
              <a:off x="11164045" y="4860057"/>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40" name="شكل بيضاوي 39">
              <a:extLst>
                <a:ext uri="{FF2B5EF4-FFF2-40B4-BE49-F238E27FC236}">
                  <a16:creationId xmlns:a16="http://schemas.microsoft.com/office/drawing/2014/main" id="{FB65DE6E-DFBB-D4AF-8C03-7E54A6F20962}"/>
                </a:ext>
              </a:extLst>
            </p:cNvPr>
            <p:cNvSpPr/>
            <p:nvPr/>
          </p:nvSpPr>
          <p:spPr>
            <a:xfrm>
              <a:off x="11177968" y="5711070"/>
              <a:ext cx="211838" cy="233679"/>
            </a:xfrm>
            <a:prstGeom prst="ellipse">
              <a:avLst/>
            </a:prstGeom>
            <a:solidFill>
              <a:srgbClr val="544457"/>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43" name="مربع نص 42">
            <a:extLst>
              <a:ext uri="{FF2B5EF4-FFF2-40B4-BE49-F238E27FC236}">
                <a16:creationId xmlns:a16="http://schemas.microsoft.com/office/drawing/2014/main" id="{EFCF0611-7A04-C0F6-00CB-31C15E911BEC}"/>
              </a:ext>
            </a:extLst>
          </p:cNvPr>
          <p:cNvSpPr txBox="1"/>
          <p:nvPr/>
        </p:nvSpPr>
        <p:spPr>
          <a:xfrm>
            <a:off x="7627141" y="3918100"/>
            <a:ext cx="2529268" cy="830997"/>
          </a:xfrm>
          <a:prstGeom prst="rect">
            <a:avLst/>
          </a:prstGeom>
          <a:noFill/>
        </p:spPr>
        <p:txBody>
          <a:bodyPr wrap="square">
            <a:spAutoFit/>
          </a:bodyPr>
          <a:lstStyle/>
          <a:p>
            <a:pPr algn="r" rtl="1"/>
            <a:r>
              <a:rPr lang="ar-SA" sz="1200" dirty="0">
                <a:solidFill>
                  <a:schemeClr val="tx1"/>
                </a:solidFill>
              </a:rPr>
              <a:t>ي</a:t>
            </a:r>
            <a:r>
              <a:rPr lang="ar-JO" sz="1200" dirty="0"/>
              <a:t>مكن تقديم رسائل غير مباشرة تعتمد على التفكير والتحليل (مثل سبب تعطّل المصباح أو مفهوم الطاقة المتجددة).</a:t>
            </a:r>
          </a:p>
          <a:p>
            <a:pPr algn="r" rtl="1"/>
            <a:endParaRPr lang="ar-JO" sz="1200" dirty="0">
              <a:solidFill>
                <a:schemeClr val="tx1"/>
              </a:solidFill>
            </a:endParaRPr>
          </a:p>
        </p:txBody>
      </p:sp>
      <p:sp>
        <p:nvSpPr>
          <p:cNvPr id="45" name="مربع نص 44">
            <a:extLst>
              <a:ext uri="{FF2B5EF4-FFF2-40B4-BE49-F238E27FC236}">
                <a16:creationId xmlns:a16="http://schemas.microsoft.com/office/drawing/2014/main" id="{9DF95350-EA0F-ABBD-14E2-3A9EEC2F8514}"/>
              </a:ext>
            </a:extLst>
          </p:cNvPr>
          <p:cNvSpPr txBox="1"/>
          <p:nvPr/>
        </p:nvSpPr>
        <p:spPr>
          <a:xfrm>
            <a:off x="8036467" y="4741833"/>
            <a:ext cx="2119942" cy="461665"/>
          </a:xfrm>
          <a:prstGeom prst="rect">
            <a:avLst/>
          </a:prstGeom>
          <a:noFill/>
        </p:spPr>
        <p:txBody>
          <a:bodyPr wrap="square">
            <a:spAutoFit/>
          </a:bodyPr>
          <a:lstStyle/>
          <a:p>
            <a:pPr algn="r" rtl="1"/>
            <a:r>
              <a:rPr lang="ar-JO" sz="1200" dirty="0"/>
              <a:t>إدماج عنصر التحدي والمقارنة يحفّز الانتباه لديهم.</a:t>
            </a:r>
          </a:p>
        </p:txBody>
      </p:sp>
      <p:sp>
        <p:nvSpPr>
          <p:cNvPr id="47" name="مربع نص 46">
            <a:extLst>
              <a:ext uri="{FF2B5EF4-FFF2-40B4-BE49-F238E27FC236}">
                <a16:creationId xmlns:a16="http://schemas.microsoft.com/office/drawing/2014/main" id="{BF93C750-F3E5-8FF4-591D-320F7D06D66C}"/>
              </a:ext>
            </a:extLst>
          </p:cNvPr>
          <p:cNvSpPr txBox="1"/>
          <p:nvPr/>
        </p:nvSpPr>
        <p:spPr>
          <a:xfrm>
            <a:off x="7853810" y="5624639"/>
            <a:ext cx="2327374" cy="461665"/>
          </a:xfrm>
          <a:prstGeom prst="rect">
            <a:avLst/>
          </a:prstGeom>
          <a:noFill/>
        </p:spPr>
        <p:txBody>
          <a:bodyPr wrap="square">
            <a:spAutoFit/>
          </a:bodyPr>
          <a:lstStyle/>
          <a:p>
            <a:pPr algn="r" rtl="1"/>
            <a:r>
              <a:rPr lang="ar-JO" sz="1200" dirty="0"/>
              <a:t>يفضل استخدام أسلوب قصصي درامي أو علمي يعزز التفكير النقدي</a:t>
            </a:r>
          </a:p>
        </p:txBody>
      </p:sp>
      <p:grpSp>
        <p:nvGrpSpPr>
          <p:cNvPr id="48" name="مجموعة 47">
            <a:extLst>
              <a:ext uri="{FF2B5EF4-FFF2-40B4-BE49-F238E27FC236}">
                <a16:creationId xmlns:a16="http://schemas.microsoft.com/office/drawing/2014/main" id="{D18CDA29-500E-86ED-3C5E-0B272FE78F54}"/>
              </a:ext>
            </a:extLst>
          </p:cNvPr>
          <p:cNvGrpSpPr/>
          <p:nvPr/>
        </p:nvGrpSpPr>
        <p:grpSpPr>
          <a:xfrm>
            <a:off x="6390257" y="3336226"/>
            <a:ext cx="925914" cy="2625493"/>
            <a:chOff x="10781323" y="3319256"/>
            <a:chExt cx="925914" cy="2625493"/>
          </a:xfrm>
        </p:grpSpPr>
        <p:grpSp>
          <p:nvGrpSpPr>
            <p:cNvPr id="49" name="مجموعة 48">
              <a:extLst>
                <a:ext uri="{FF2B5EF4-FFF2-40B4-BE49-F238E27FC236}">
                  <a16:creationId xmlns:a16="http://schemas.microsoft.com/office/drawing/2014/main" id="{065B1492-93B2-3265-419D-062EB0C878C6}"/>
                </a:ext>
              </a:extLst>
            </p:cNvPr>
            <p:cNvGrpSpPr/>
            <p:nvPr/>
          </p:nvGrpSpPr>
          <p:grpSpPr>
            <a:xfrm>
              <a:off x="10781323" y="3319256"/>
              <a:ext cx="925914" cy="2542013"/>
              <a:chOff x="10781323" y="3319256"/>
              <a:chExt cx="925914" cy="2542013"/>
            </a:xfrm>
          </p:grpSpPr>
          <p:sp>
            <p:nvSpPr>
              <p:cNvPr id="53" name="قوس 52">
                <a:extLst>
                  <a:ext uri="{FF2B5EF4-FFF2-40B4-BE49-F238E27FC236}">
                    <a16:creationId xmlns:a16="http://schemas.microsoft.com/office/drawing/2014/main" id="{DB413441-DEE1-E847-D0B6-C0E163847D33}"/>
                  </a:ext>
                </a:extLst>
              </p:cNvPr>
              <p:cNvSpPr/>
              <p:nvPr/>
            </p:nvSpPr>
            <p:spPr>
              <a:xfrm rot="6456582">
                <a:off x="10794297" y="4159766"/>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4" name="قوس 53">
                <a:extLst>
                  <a:ext uri="{FF2B5EF4-FFF2-40B4-BE49-F238E27FC236}">
                    <a16:creationId xmlns:a16="http://schemas.microsoft.com/office/drawing/2014/main" id="{7D8E80DE-2631-9885-3A58-A33CEB864799}"/>
                  </a:ext>
                </a:extLst>
              </p:cNvPr>
              <p:cNvSpPr/>
              <p:nvPr/>
            </p:nvSpPr>
            <p:spPr>
              <a:xfrm rot="6456582">
                <a:off x="10777535" y="3323044"/>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55" name="قوس 54">
                <a:extLst>
                  <a:ext uri="{FF2B5EF4-FFF2-40B4-BE49-F238E27FC236}">
                    <a16:creationId xmlns:a16="http://schemas.microsoft.com/office/drawing/2014/main" id="{C0D49BD9-BAAB-345C-A0AA-90F718EA32B4}"/>
                  </a:ext>
                </a:extLst>
              </p:cNvPr>
              <p:cNvSpPr/>
              <p:nvPr/>
            </p:nvSpPr>
            <p:spPr>
              <a:xfrm rot="6456582">
                <a:off x="10856748" y="5010779"/>
                <a:ext cx="854278" cy="846701"/>
              </a:xfrm>
              <a:prstGeom prst="arc">
                <a:avLst>
                  <a:gd name="adj1" fmla="val 9958614"/>
                  <a:gd name="adj2" fmla="val 20207193"/>
                </a:avLst>
              </a:prstGeom>
              <a:ln>
                <a:solidFill>
                  <a:srgbClr val="83724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50" name="شكل بيضاوي 49">
              <a:extLst>
                <a:ext uri="{FF2B5EF4-FFF2-40B4-BE49-F238E27FC236}">
                  <a16:creationId xmlns:a16="http://schemas.microsoft.com/office/drawing/2014/main" id="{D0FF3ADE-5CB6-457F-AA5A-E2C25BF6BE46}"/>
                </a:ext>
              </a:extLst>
            </p:cNvPr>
            <p:cNvSpPr/>
            <p:nvPr/>
          </p:nvSpPr>
          <p:spPr>
            <a:xfrm>
              <a:off x="11156032" y="4047916"/>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1" name="شكل بيضاوي 50">
              <a:extLst>
                <a:ext uri="{FF2B5EF4-FFF2-40B4-BE49-F238E27FC236}">
                  <a16:creationId xmlns:a16="http://schemas.microsoft.com/office/drawing/2014/main" id="{BD2C8AE8-2565-3ED9-A448-C203E853E684}"/>
                </a:ext>
              </a:extLst>
            </p:cNvPr>
            <p:cNvSpPr/>
            <p:nvPr/>
          </p:nvSpPr>
          <p:spPr>
            <a:xfrm>
              <a:off x="11164045" y="4860057"/>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sp>
          <p:nvSpPr>
            <p:cNvPr id="52" name="شكل بيضاوي 51">
              <a:extLst>
                <a:ext uri="{FF2B5EF4-FFF2-40B4-BE49-F238E27FC236}">
                  <a16:creationId xmlns:a16="http://schemas.microsoft.com/office/drawing/2014/main" id="{0B28FE83-1051-2440-6D70-4B9BDFAC422E}"/>
                </a:ext>
              </a:extLst>
            </p:cNvPr>
            <p:cNvSpPr/>
            <p:nvPr/>
          </p:nvSpPr>
          <p:spPr>
            <a:xfrm>
              <a:off x="11177968" y="5711070"/>
              <a:ext cx="211838" cy="233679"/>
            </a:xfrm>
            <a:prstGeom prst="ellipse">
              <a:avLst/>
            </a:prstGeom>
            <a:solidFill>
              <a:srgbClr val="837244"/>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544457"/>
                </a:solidFill>
              </a:endParaRPr>
            </a:p>
          </p:txBody>
        </p:sp>
      </p:grpSp>
      <p:sp>
        <p:nvSpPr>
          <p:cNvPr id="56" name="مربع نص 55">
            <a:extLst>
              <a:ext uri="{FF2B5EF4-FFF2-40B4-BE49-F238E27FC236}">
                <a16:creationId xmlns:a16="http://schemas.microsoft.com/office/drawing/2014/main" id="{C606BAEC-0D5F-100F-13C9-B8AEE8901BE3}"/>
              </a:ext>
            </a:extLst>
          </p:cNvPr>
          <p:cNvSpPr txBox="1"/>
          <p:nvPr/>
        </p:nvSpPr>
        <p:spPr>
          <a:xfrm>
            <a:off x="4257634" y="3926227"/>
            <a:ext cx="2529268" cy="461665"/>
          </a:xfrm>
          <a:prstGeom prst="rect">
            <a:avLst/>
          </a:prstGeom>
          <a:noFill/>
        </p:spPr>
        <p:txBody>
          <a:bodyPr wrap="square">
            <a:spAutoFit/>
          </a:bodyPr>
          <a:lstStyle/>
          <a:p>
            <a:pPr algn="r" rtl="1"/>
            <a:r>
              <a:rPr lang="ar-JO" sz="1200" dirty="0">
                <a:solidFill>
                  <a:schemeClr val="tx1"/>
                </a:solidFill>
              </a:rPr>
              <a:t>يحتاجون إلى جودة بصرية أعلى ورسوم متحركة متقنة أو تصوير واقعي.</a:t>
            </a:r>
          </a:p>
        </p:txBody>
      </p:sp>
      <p:sp>
        <p:nvSpPr>
          <p:cNvPr id="57" name="مربع نص 56">
            <a:extLst>
              <a:ext uri="{FF2B5EF4-FFF2-40B4-BE49-F238E27FC236}">
                <a16:creationId xmlns:a16="http://schemas.microsoft.com/office/drawing/2014/main" id="{C651958B-7BC7-0674-E929-16C862CF0645}"/>
              </a:ext>
            </a:extLst>
          </p:cNvPr>
          <p:cNvSpPr txBox="1"/>
          <p:nvPr/>
        </p:nvSpPr>
        <p:spPr>
          <a:xfrm>
            <a:off x="4463642" y="4739166"/>
            <a:ext cx="2327374" cy="461665"/>
          </a:xfrm>
          <a:prstGeom prst="rect">
            <a:avLst/>
          </a:prstGeom>
          <a:noFill/>
        </p:spPr>
        <p:txBody>
          <a:bodyPr wrap="square">
            <a:spAutoFit/>
          </a:bodyPr>
          <a:lstStyle/>
          <a:p>
            <a:pPr algn="r" rtl="1"/>
            <a:r>
              <a:rPr lang="ar-JO" sz="1200" dirty="0"/>
              <a:t>ينجذبون إلى الشخصيات الحقيقية المؤثرة أكثر من الكرتونية التقليدية.</a:t>
            </a:r>
          </a:p>
        </p:txBody>
      </p:sp>
      <p:sp>
        <p:nvSpPr>
          <p:cNvPr id="58" name="مربع نص 57">
            <a:extLst>
              <a:ext uri="{FF2B5EF4-FFF2-40B4-BE49-F238E27FC236}">
                <a16:creationId xmlns:a16="http://schemas.microsoft.com/office/drawing/2014/main" id="{A3B1AD64-4D58-1590-7D8B-52171BB44999}"/>
              </a:ext>
            </a:extLst>
          </p:cNvPr>
          <p:cNvSpPr txBox="1"/>
          <p:nvPr/>
        </p:nvSpPr>
        <p:spPr>
          <a:xfrm>
            <a:off x="4286426" y="5537944"/>
            <a:ext cx="2469251" cy="646331"/>
          </a:xfrm>
          <a:prstGeom prst="rect">
            <a:avLst/>
          </a:prstGeom>
          <a:noFill/>
        </p:spPr>
        <p:txBody>
          <a:bodyPr wrap="square">
            <a:spAutoFit/>
          </a:bodyPr>
          <a:lstStyle/>
          <a:p>
            <a:pPr algn="r" rtl="1"/>
            <a:r>
              <a:rPr lang="ar-JO" sz="1200" dirty="0"/>
              <a:t>يمكن استخدام مشاهد مركبة تربط بطاقة كفاءة الطاقة بالسلوك اليومي</a:t>
            </a:r>
          </a:p>
          <a:p>
            <a:pPr algn="r" rtl="1"/>
            <a:r>
              <a:rPr lang="ar-JO" sz="1200" dirty="0"/>
              <a:t> (مثلاً: اختيار الأجهزة حسب اللون الأخضر)</a:t>
            </a:r>
          </a:p>
        </p:txBody>
      </p:sp>
      <p:grpSp>
        <p:nvGrpSpPr>
          <p:cNvPr id="59" name="مجموعة 58">
            <a:extLst>
              <a:ext uri="{FF2B5EF4-FFF2-40B4-BE49-F238E27FC236}">
                <a16:creationId xmlns:a16="http://schemas.microsoft.com/office/drawing/2014/main" id="{FD8819F4-3C29-27EE-BB53-BC49036FB271}"/>
              </a:ext>
            </a:extLst>
          </p:cNvPr>
          <p:cNvGrpSpPr/>
          <p:nvPr/>
        </p:nvGrpSpPr>
        <p:grpSpPr>
          <a:xfrm>
            <a:off x="2808950" y="3336226"/>
            <a:ext cx="925914" cy="2625493"/>
            <a:chOff x="10781323" y="3319256"/>
            <a:chExt cx="925914" cy="2625493"/>
          </a:xfrm>
        </p:grpSpPr>
        <p:grpSp>
          <p:nvGrpSpPr>
            <p:cNvPr id="60" name="مجموعة 59">
              <a:extLst>
                <a:ext uri="{FF2B5EF4-FFF2-40B4-BE49-F238E27FC236}">
                  <a16:creationId xmlns:a16="http://schemas.microsoft.com/office/drawing/2014/main" id="{DFB83D9C-CDC7-F366-3FE2-F0F997AC79BC}"/>
                </a:ext>
              </a:extLst>
            </p:cNvPr>
            <p:cNvGrpSpPr/>
            <p:nvPr/>
          </p:nvGrpSpPr>
          <p:grpSpPr>
            <a:xfrm>
              <a:off x="10781323" y="3319256"/>
              <a:ext cx="925914" cy="2542013"/>
              <a:chOff x="10781323" y="3319256"/>
              <a:chExt cx="925914" cy="2542013"/>
            </a:xfrm>
          </p:grpSpPr>
          <p:sp>
            <p:nvSpPr>
              <p:cNvPr id="64" name="قوس 63">
                <a:extLst>
                  <a:ext uri="{FF2B5EF4-FFF2-40B4-BE49-F238E27FC236}">
                    <a16:creationId xmlns:a16="http://schemas.microsoft.com/office/drawing/2014/main" id="{2ABB9F12-52C0-1973-5807-B4BE613196B9}"/>
                  </a:ext>
                </a:extLst>
              </p:cNvPr>
              <p:cNvSpPr/>
              <p:nvPr/>
            </p:nvSpPr>
            <p:spPr>
              <a:xfrm rot="6456582">
                <a:off x="10794297" y="4159766"/>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5" name="قوس 64">
                <a:extLst>
                  <a:ext uri="{FF2B5EF4-FFF2-40B4-BE49-F238E27FC236}">
                    <a16:creationId xmlns:a16="http://schemas.microsoft.com/office/drawing/2014/main" id="{88CC809E-AD89-66AD-DFAA-E73BAE8D5F35}"/>
                  </a:ext>
                </a:extLst>
              </p:cNvPr>
              <p:cNvSpPr/>
              <p:nvPr/>
            </p:nvSpPr>
            <p:spPr>
              <a:xfrm rot="6456582">
                <a:off x="10777535" y="3323044"/>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sp>
            <p:nvSpPr>
              <p:cNvPr id="66" name="قوس 65">
                <a:extLst>
                  <a:ext uri="{FF2B5EF4-FFF2-40B4-BE49-F238E27FC236}">
                    <a16:creationId xmlns:a16="http://schemas.microsoft.com/office/drawing/2014/main" id="{8133FE21-82E6-4044-1287-4DBFD5431CC9}"/>
                  </a:ext>
                </a:extLst>
              </p:cNvPr>
              <p:cNvSpPr/>
              <p:nvPr/>
            </p:nvSpPr>
            <p:spPr>
              <a:xfrm rot="6456582">
                <a:off x="10856748" y="5010779"/>
                <a:ext cx="854278" cy="846701"/>
              </a:xfrm>
              <a:prstGeom prst="arc">
                <a:avLst>
                  <a:gd name="adj1" fmla="val 9958614"/>
                  <a:gd name="adj2" fmla="val 20207193"/>
                </a:avLst>
              </a:prstGeom>
              <a:ln>
                <a:solidFill>
                  <a:srgbClr val="848F34"/>
                </a:solidFill>
              </a:ln>
            </p:spPr>
            <p:style>
              <a:lnRef idx="1">
                <a:schemeClr val="accent1"/>
              </a:lnRef>
              <a:fillRef idx="0">
                <a:schemeClr val="accent1"/>
              </a:fillRef>
              <a:effectRef idx="0">
                <a:schemeClr val="accent1"/>
              </a:effectRef>
              <a:fontRef idx="minor">
                <a:schemeClr val="tx1"/>
              </a:fontRef>
            </p:style>
            <p:txBody>
              <a:bodyPr rtlCol="1" anchor="ctr"/>
              <a:lstStyle/>
              <a:p>
                <a:pPr algn="ctr"/>
                <a:endParaRPr lang="ar-SA"/>
              </a:p>
            </p:txBody>
          </p:sp>
        </p:grpSp>
        <p:sp>
          <p:nvSpPr>
            <p:cNvPr id="61" name="شكل بيضاوي 60">
              <a:extLst>
                <a:ext uri="{FF2B5EF4-FFF2-40B4-BE49-F238E27FC236}">
                  <a16:creationId xmlns:a16="http://schemas.microsoft.com/office/drawing/2014/main" id="{0483610F-E56E-5F1C-BDB1-61C0C6E75B88}"/>
                </a:ext>
              </a:extLst>
            </p:cNvPr>
            <p:cNvSpPr/>
            <p:nvPr/>
          </p:nvSpPr>
          <p:spPr>
            <a:xfrm>
              <a:off x="11156032" y="4047916"/>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2" name="شكل بيضاوي 61">
              <a:extLst>
                <a:ext uri="{FF2B5EF4-FFF2-40B4-BE49-F238E27FC236}">
                  <a16:creationId xmlns:a16="http://schemas.microsoft.com/office/drawing/2014/main" id="{42886641-40F5-46D9-CFD8-D76130BC8FB3}"/>
                </a:ext>
              </a:extLst>
            </p:cNvPr>
            <p:cNvSpPr/>
            <p:nvPr/>
          </p:nvSpPr>
          <p:spPr>
            <a:xfrm>
              <a:off x="11164045" y="4860057"/>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sp>
          <p:nvSpPr>
            <p:cNvPr id="63" name="شكل بيضاوي 62">
              <a:extLst>
                <a:ext uri="{FF2B5EF4-FFF2-40B4-BE49-F238E27FC236}">
                  <a16:creationId xmlns:a16="http://schemas.microsoft.com/office/drawing/2014/main" id="{522BB38A-3BEC-105D-8076-1D8BA8902277}"/>
                </a:ext>
              </a:extLst>
            </p:cNvPr>
            <p:cNvSpPr/>
            <p:nvPr/>
          </p:nvSpPr>
          <p:spPr>
            <a:xfrm>
              <a:off x="11177968" y="5711070"/>
              <a:ext cx="211838" cy="233679"/>
            </a:xfrm>
            <a:prstGeom prst="ellipse">
              <a:avLst/>
            </a:prstGeom>
            <a:solidFill>
              <a:srgbClr val="848F34"/>
            </a:solidFill>
            <a:ln>
              <a:solidFill>
                <a:srgbClr val="848F34"/>
              </a:solid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solidFill>
                  <a:srgbClr val="848F34"/>
                </a:solidFill>
              </a:endParaRPr>
            </a:p>
          </p:txBody>
        </p:sp>
      </p:grpSp>
      <p:sp>
        <p:nvSpPr>
          <p:cNvPr id="67" name="مربع نص 66">
            <a:extLst>
              <a:ext uri="{FF2B5EF4-FFF2-40B4-BE49-F238E27FC236}">
                <a16:creationId xmlns:a16="http://schemas.microsoft.com/office/drawing/2014/main" id="{F5737B68-09D0-2207-D820-E24AA1257BEF}"/>
              </a:ext>
            </a:extLst>
          </p:cNvPr>
          <p:cNvSpPr txBox="1"/>
          <p:nvPr/>
        </p:nvSpPr>
        <p:spPr>
          <a:xfrm>
            <a:off x="840924" y="3888506"/>
            <a:ext cx="2311736" cy="646331"/>
          </a:xfrm>
          <a:prstGeom prst="rect">
            <a:avLst/>
          </a:prstGeom>
          <a:noFill/>
        </p:spPr>
        <p:txBody>
          <a:bodyPr wrap="square">
            <a:spAutoFit/>
          </a:bodyPr>
          <a:lstStyle/>
          <a:p>
            <a:pPr algn="r" rtl="1"/>
            <a:r>
              <a:rPr lang="ar-JO" sz="1200" dirty="0">
                <a:solidFill>
                  <a:schemeClr val="tx1"/>
                </a:solidFill>
              </a:rPr>
              <a:t>يمكن استخدام مصطلحات علمية بسيطة مثل “الطاقة المتجددة” أو “كفاءة الاستهلاك” مع شرحها بالسياق.</a:t>
            </a:r>
          </a:p>
        </p:txBody>
      </p:sp>
      <p:sp>
        <p:nvSpPr>
          <p:cNvPr id="68" name="مربع نص 67">
            <a:extLst>
              <a:ext uri="{FF2B5EF4-FFF2-40B4-BE49-F238E27FC236}">
                <a16:creationId xmlns:a16="http://schemas.microsoft.com/office/drawing/2014/main" id="{9E4B53FB-C9CE-73A9-95D6-863A4780C1A5}"/>
              </a:ext>
            </a:extLst>
          </p:cNvPr>
          <p:cNvSpPr txBox="1"/>
          <p:nvPr/>
        </p:nvSpPr>
        <p:spPr>
          <a:xfrm>
            <a:off x="675835" y="4858514"/>
            <a:ext cx="2441358" cy="276999"/>
          </a:xfrm>
          <a:prstGeom prst="rect">
            <a:avLst/>
          </a:prstGeom>
          <a:noFill/>
        </p:spPr>
        <p:txBody>
          <a:bodyPr wrap="square">
            <a:spAutoFit/>
          </a:bodyPr>
          <a:lstStyle/>
          <a:p>
            <a:pPr algn="r" rtl="1"/>
            <a:r>
              <a:rPr lang="ar-JO" sz="1200" dirty="0"/>
              <a:t>الحوار يمكن أن يكون أطول وأكثر تفاعلاً.</a:t>
            </a:r>
          </a:p>
        </p:txBody>
      </p:sp>
      <p:sp>
        <p:nvSpPr>
          <p:cNvPr id="69" name="مربع نص 68">
            <a:extLst>
              <a:ext uri="{FF2B5EF4-FFF2-40B4-BE49-F238E27FC236}">
                <a16:creationId xmlns:a16="http://schemas.microsoft.com/office/drawing/2014/main" id="{E542587A-FBEA-526F-9DF6-A30D9CA18389}"/>
              </a:ext>
            </a:extLst>
          </p:cNvPr>
          <p:cNvSpPr txBox="1"/>
          <p:nvPr/>
        </p:nvSpPr>
        <p:spPr>
          <a:xfrm>
            <a:off x="789819" y="5624639"/>
            <a:ext cx="2327374" cy="461665"/>
          </a:xfrm>
          <a:prstGeom prst="rect">
            <a:avLst/>
          </a:prstGeom>
          <a:noFill/>
        </p:spPr>
        <p:txBody>
          <a:bodyPr wrap="square">
            <a:spAutoFit/>
          </a:bodyPr>
          <a:lstStyle/>
          <a:p>
            <a:pPr algn="r" rtl="1"/>
            <a:r>
              <a:rPr lang="ar-JO" sz="1200" dirty="0"/>
              <a:t>يمكن دمج الشعر أو الأغاني التعليمية بشرط الحفاظ على الوضوح والمعنى العلمي</a:t>
            </a:r>
          </a:p>
        </p:txBody>
      </p:sp>
    </p:spTree>
    <p:extLst>
      <p:ext uri="{BB962C8B-B14F-4D97-AF65-F5344CB8AC3E}">
        <p14:creationId xmlns:p14="http://schemas.microsoft.com/office/powerpoint/2010/main" val="2050406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763AD-5A88-A314-925A-8BEF1AA556AE}"/>
            </a:ext>
          </a:extLst>
        </p:cNvPr>
        <p:cNvGrpSpPr/>
        <p:nvPr/>
      </p:nvGrpSpPr>
      <p:grpSpPr>
        <a:xfrm>
          <a:off x="0" y="0"/>
          <a:ext cx="0" cy="0"/>
          <a:chOff x="0" y="0"/>
          <a:chExt cx="0" cy="0"/>
        </a:xfrm>
      </p:grpSpPr>
      <p:sp>
        <p:nvSpPr>
          <p:cNvPr id="13" name="object 12">
            <a:extLst>
              <a:ext uri="{FF2B5EF4-FFF2-40B4-BE49-F238E27FC236}">
                <a16:creationId xmlns:a16="http://schemas.microsoft.com/office/drawing/2014/main" id="{F2A57488-4423-7D2A-A117-1C47DFC12C5E}"/>
              </a:ext>
            </a:extLst>
          </p:cNvPr>
          <p:cNvSpPr/>
          <p:nvPr/>
        </p:nvSpPr>
        <p:spPr>
          <a:xfrm>
            <a:off x="2737306" y="1541706"/>
            <a:ext cx="7021801" cy="3373910"/>
          </a:xfrm>
          <a:custGeom>
            <a:avLst/>
            <a:gdLst/>
            <a:ahLst/>
            <a:cxnLst/>
            <a:rect l="l" t="t" r="r" b="b"/>
            <a:pathLst>
              <a:path w="8871585" h="4046220">
                <a:moveTo>
                  <a:pt x="8871204" y="0"/>
                </a:moveTo>
                <a:lnTo>
                  <a:pt x="1984248" y="0"/>
                </a:lnTo>
                <a:lnTo>
                  <a:pt x="1984248" y="635"/>
                </a:lnTo>
                <a:lnTo>
                  <a:pt x="1870837" y="5588"/>
                </a:lnTo>
                <a:lnTo>
                  <a:pt x="1820072" y="10898"/>
                </a:lnTo>
                <a:lnTo>
                  <a:pt x="1769956" y="17930"/>
                </a:lnTo>
                <a:lnTo>
                  <a:pt x="1720531" y="26648"/>
                </a:lnTo>
                <a:lnTo>
                  <a:pt x="1671838" y="37016"/>
                </a:lnTo>
                <a:lnTo>
                  <a:pt x="1623919" y="48997"/>
                </a:lnTo>
                <a:lnTo>
                  <a:pt x="1576815" y="62556"/>
                </a:lnTo>
                <a:lnTo>
                  <a:pt x="1530569" y="77658"/>
                </a:lnTo>
                <a:lnTo>
                  <a:pt x="1485223" y="94266"/>
                </a:lnTo>
                <a:lnTo>
                  <a:pt x="1440818" y="112344"/>
                </a:lnTo>
                <a:lnTo>
                  <a:pt x="1397396" y="131858"/>
                </a:lnTo>
                <a:lnTo>
                  <a:pt x="1354999" y="152770"/>
                </a:lnTo>
                <a:lnTo>
                  <a:pt x="1313669" y="175045"/>
                </a:lnTo>
                <a:lnTo>
                  <a:pt x="1273447" y="198647"/>
                </a:lnTo>
                <a:lnTo>
                  <a:pt x="1234375" y="223541"/>
                </a:lnTo>
                <a:lnTo>
                  <a:pt x="1196496" y="249690"/>
                </a:lnTo>
                <a:lnTo>
                  <a:pt x="1159851" y="277059"/>
                </a:lnTo>
                <a:lnTo>
                  <a:pt x="1124482" y="305612"/>
                </a:lnTo>
                <a:lnTo>
                  <a:pt x="1090430" y="335313"/>
                </a:lnTo>
                <a:lnTo>
                  <a:pt x="1057738" y="366126"/>
                </a:lnTo>
                <a:lnTo>
                  <a:pt x="1026447" y="398016"/>
                </a:lnTo>
                <a:lnTo>
                  <a:pt x="996599" y="430946"/>
                </a:lnTo>
                <a:lnTo>
                  <a:pt x="968237" y="464881"/>
                </a:lnTo>
                <a:lnTo>
                  <a:pt x="941401" y="499785"/>
                </a:lnTo>
                <a:lnTo>
                  <a:pt x="916133" y="535621"/>
                </a:lnTo>
                <a:lnTo>
                  <a:pt x="892476" y="572355"/>
                </a:lnTo>
                <a:lnTo>
                  <a:pt x="870471" y="609951"/>
                </a:lnTo>
                <a:lnTo>
                  <a:pt x="850160" y="648371"/>
                </a:lnTo>
                <a:lnTo>
                  <a:pt x="831586" y="687582"/>
                </a:lnTo>
                <a:lnTo>
                  <a:pt x="814788" y="727546"/>
                </a:lnTo>
                <a:lnTo>
                  <a:pt x="799811" y="768229"/>
                </a:lnTo>
                <a:lnTo>
                  <a:pt x="786694" y="809594"/>
                </a:lnTo>
                <a:lnTo>
                  <a:pt x="775481" y="851605"/>
                </a:lnTo>
                <a:lnTo>
                  <a:pt x="766213" y="894226"/>
                </a:lnTo>
                <a:lnTo>
                  <a:pt x="758932" y="937423"/>
                </a:lnTo>
                <a:lnTo>
                  <a:pt x="753679" y="981158"/>
                </a:lnTo>
                <a:lnTo>
                  <a:pt x="750497" y="1025396"/>
                </a:lnTo>
                <a:lnTo>
                  <a:pt x="749427" y="1070102"/>
                </a:lnTo>
                <a:lnTo>
                  <a:pt x="750497" y="1114807"/>
                </a:lnTo>
                <a:lnTo>
                  <a:pt x="753679" y="1159046"/>
                </a:lnTo>
                <a:lnTo>
                  <a:pt x="758932" y="1202783"/>
                </a:lnTo>
                <a:lnTo>
                  <a:pt x="766213" y="1245981"/>
                </a:lnTo>
                <a:lnTo>
                  <a:pt x="775481" y="1288605"/>
                </a:lnTo>
                <a:lnTo>
                  <a:pt x="786694" y="1330618"/>
                </a:lnTo>
                <a:lnTo>
                  <a:pt x="799811" y="1371986"/>
                </a:lnTo>
                <a:lnTo>
                  <a:pt x="814788" y="1412672"/>
                </a:lnTo>
                <a:lnTo>
                  <a:pt x="831586" y="1452640"/>
                </a:lnTo>
                <a:lnTo>
                  <a:pt x="850160" y="1491854"/>
                </a:lnTo>
                <a:lnTo>
                  <a:pt x="870471" y="1530279"/>
                </a:lnTo>
                <a:lnTo>
                  <a:pt x="892476" y="1567879"/>
                </a:lnTo>
                <a:lnTo>
                  <a:pt x="916133" y="1604618"/>
                </a:lnTo>
                <a:lnTo>
                  <a:pt x="941401" y="1640459"/>
                </a:lnTo>
                <a:lnTo>
                  <a:pt x="968237" y="1675368"/>
                </a:lnTo>
                <a:lnTo>
                  <a:pt x="996599" y="1709308"/>
                </a:lnTo>
                <a:lnTo>
                  <a:pt x="1026447" y="1742243"/>
                </a:lnTo>
                <a:lnTo>
                  <a:pt x="1057738" y="1774138"/>
                </a:lnTo>
                <a:lnTo>
                  <a:pt x="1090430" y="1804956"/>
                </a:lnTo>
                <a:lnTo>
                  <a:pt x="1124482" y="1834662"/>
                </a:lnTo>
                <a:lnTo>
                  <a:pt x="1159851" y="1863220"/>
                </a:lnTo>
                <a:lnTo>
                  <a:pt x="1196496" y="1890594"/>
                </a:lnTo>
                <a:lnTo>
                  <a:pt x="1234375" y="1916748"/>
                </a:lnTo>
                <a:lnTo>
                  <a:pt x="1273447" y="1941647"/>
                </a:lnTo>
                <a:lnTo>
                  <a:pt x="1313669" y="1965254"/>
                </a:lnTo>
                <a:lnTo>
                  <a:pt x="1354999" y="1987533"/>
                </a:lnTo>
                <a:lnTo>
                  <a:pt x="1397396" y="2008450"/>
                </a:lnTo>
                <a:lnTo>
                  <a:pt x="1440818" y="2027967"/>
                </a:lnTo>
                <a:lnTo>
                  <a:pt x="1485223" y="2046049"/>
                </a:lnTo>
                <a:lnTo>
                  <a:pt x="1530569" y="2062660"/>
                </a:lnTo>
                <a:lnTo>
                  <a:pt x="1576815" y="2077765"/>
                </a:lnTo>
                <a:lnTo>
                  <a:pt x="1623919" y="2091327"/>
                </a:lnTo>
                <a:lnTo>
                  <a:pt x="1671838" y="2103310"/>
                </a:lnTo>
                <a:lnTo>
                  <a:pt x="1720531" y="2113679"/>
                </a:lnTo>
                <a:lnTo>
                  <a:pt x="1769956" y="2122398"/>
                </a:lnTo>
                <a:lnTo>
                  <a:pt x="1820072" y="2129431"/>
                </a:lnTo>
                <a:lnTo>
                  <a:pt x="1870837" y="2134743"/>
                </a:lnTo>
                <a:lnTo>
                  <a:pt x="1984248" y="2139696"/>
                </a:lnTo>
                <a:lnTo>
                  <a:pt x="1984248" y="2140966"/>
                </a:lnTo>
                <a:lnTo>
                  <a:pt x="7198613" y="2140966"/>
                </a:lnTo>
                <a:lnTo>
                  <a:pt x="7198613" y="2141220"/>
                </a:lnTo>
                <a:lnTo>
                  <a:pt x="7250358" y="2142377"/>
                </a:lnTo>
                <a:lnTo>
                  <a:pt x="7301400" y="2145810"/>
                </a:lnTo>
                <a:lnTo>
                  <a:pt x="7351671" y="2151461"/>
                </a:lnTo>
                <a:lnTo>
                  <a:pt x="7401104" y="2159273"/>
                </a:lnTo>
                <a:lnTo>
                  <a:pt x="7449632" y="2169188"/>
                </a:lnTo>
                <a:lnTo>
                  <a:pt x="7497187" y="2181147"/>
                </a:lnTo>
                <a:lnTo>
                  <a:pt x="7543702" y="2195095"/>
                </a:lnTo>
                <a:lnTo>
                  <a:pt x="7589110" y="2210972"/>
                </a:lnTo>
                <a:lnTo>
                  <a:pt x="7633343" y="2228721"/>
                </a:lnTo>
                <a:lnTo>
                  <a:pt x="7676334" y="2248285"/>
                </a:lnTo>
                <a:lnTo>
                  <a:pt x="7718015" y="2269606"/>
                </a:lnTo>
                <a:lnTo>
                  <a:pt x="7758320" y="2292625"/>
                </a:lnTo>
                <a:lnTo>
                  <a:pt x="7797181" y="2317287"/>
                </a:lnTo>
                <a:lnTo>
                  <a:pt x="7834530" y="2343531"/>
                </a:lnTo>
                <a:lnTo>
                  <a:pt x="7870300" y="2371302"/>
                </a:lnTo>
                <a:lnTo>
                  <a:pt x="7904425" y="2400542"/>
                </a:lnTo>
                <a:lnTo>
                  <a:pt x="7936836" y="2431192"/>
                </a:lnTo>
                <a:lnTo>
                  <a:pt x="7967466" y="2463195"/>
                </a:lnTo>
                <a:lnTo>
                  <a:pt x="7996248" y="2496493"/>
                </a:lnTo>
                <a:lnTo>
                  <a:pt x="8023114" y="2531029"/>
                </a:lnTo>
                <a:lnTo>
                  <a:pt x="8047997" y="2566746"/>
                </a:lnTo>
                <a:lnTo>
                  <a:pt x="8070831" y="2603584"/>
                </a:lnTo>
                <a:lnTo>
                  <a:pt x="8091546" y="2641487"/>
                </a:lnTo>
                <a:lnTo>
                  <a:pt x="8110077" y="2680397"/>
                </a:lnTo>
                <a:lnTo>
                  <a:pt x="8126356" y="2720257"/>
                </a:lnTo>
                <a:lnTo>
                  <a:pt x="8140314" y="2761007"/>
                </a:lnTo>
                <a:lnTo>
                  <a:pt x="8151886" y="2802592"/>
                </a:lnTo>
                <a:lnTo>
                  <a:pt x="8161004" y="2844953"/>
                </a:lnTo>
                <a:lnTo>
                  <a:pt x="8167600" y="2888033"/>
                </a:lnTo>
                <a:lnTo>
                  <a:pt x="8171607" y="2931774"/>
                </a:lnTo>
                <a:lnTo>
                  <a:pt x="8172958" y="2976118"/>
                </a:lnTo>
                <a:lnTo>
                  <a:pt x="8171601" y="3020543"/>
                </a:lnTo>
                <a:lnTo>
                  <a:pt x="8167577" y="3064362"/>
                </a:lnTo>
                <a:lnTo>
                  <a:pt x="8160953" y="3107519"/>
                </a:lnTo>
                <a:lnTo>
                  <a:pt x="8151797" y="3149954"/>
                </a:lnTo>
                <a:lnTo>
                  <a:pt x="8140177" y="3191609"/>
                </a:lnTo>
                <a:lnTo>
                  <a:pt x="8126160" y="3232427"/>
                </a:lnTo>
                <a:lnTo>
                  <a:pt x="8109814" y="3272350"/>
                </a:lnTo>
                <a:lnTo>
                  <a:pt x="8091207" y="3311318"/>
                </a:lnTo>
                <a:lnTo>
                  <a:pt x="8070407" y="3349276"/>
                </a:lnTo>
                <a:lnTo>
                  <a:pt x="8047482" y="3386163"/>
                </a:lnTo>
                <a:lnTo>
                  <a:pt x="8022498" y="3421923"/>
                </a:lnTo>
                <a:lnTo>
                  <a:pt x="7995525" y="3456497"/>
                </a:lnTo>
                <a:lnTo>
                  <a:pt x="7966630" y="3489827"/>
                </a:lnTo>
                <a:lnTo>
                  <a:pt x="7935880" y="3521855"/>
                </a:lnTo>
                <a:lnTo>
                  <a:pt x="7903343" y="3552523"/>
                </a:lnTo>
                <a:lnTo>
                  <a:pt x="7869088" y="3581773"/>
                </a:lnTo>
                <a:lnTo>
                  <a:pt x="7833181" y="3609547"/>
                </a:lnTo>
                <a:lnTo>
                  <a:pt x="7795691" y="3635787"/>
                </a:lnTo>
                <a:lnTo>
                  <a:pt x="7756686" y="3660434"/>
                </a:lnTo>
                <a:lnTo>
                  <a:pt x="7716232" y="3683432"/>
                </a:lnTo>
                <a:lnTo>
                  <a:pt x="7674399" y="3704721"/>
                </a:lnTo>
                <a:lnTo>
                  <a:pt x="7631253" y="3724244"/>
                </a:lnTo>
                <a:lnTo>
                  <a:pt x="7586863" y="3741942"/>
                </a:lnTo>
                <a:lnTo>
                  <a:pt x="7541296" y="3757758"/>
                </a:lnTo>
                <a:lnTo>
                  <a:pt x="7494620" y="3771634"/>
                </a:lnTo>
                <a:lnTo>
                  <a:pt x="7446903" y="3783511"/>
                </a:lnTo>
                <a:lnTo>
                  <a:pt x="7398212" y="3793331"/>
                </a:lnTo>
                <a:lnTo>
                  <a:pt x="7348616" y="3801037"/>
                </a:lnTo>
                <a:lnTo>
                  <a:pt x="7298182" y="3806571"/>
                </a:lnTo>
                <a:lnTo>
                  <a:pt x="7200518" y="3810762"/>
                </a:lnTo>
                <a:lnTo>
                  <a:pt x="0" y="3810762"/>
                </a:lnTo>
                <a:lnTo>
                  <a:pt x="0" y="4046220"/>
                </a:lnTo>
                <a:lnTo>
                  <a:pt x="7204075" y="4046220"/>
                </a:lnTo>
                <a:lnTo>
                  <a:pt x="7204075" y="4045966"/>
                </a:lnTo>
                <a:lnTo>
                  <a:pt x="7326249" y="4040632"/>
                </a:lnTo>
                <a:lnTo>
                  <a:pt x="7377013" y="4035321"/>
                </a:lnTo>
                <a:lnTo>
                  <a:pt x="7427129" y="4028289"/>
                </a:lnTo>
                <a:lnTo>
                  <a:pt x="7476554" y="4019571"/>
                </a:lnTo>
                <a:lnTo>
                  <a:pt x="7525247" y="4009203"/>
                </a:lnTo>
                <a:lnTo>
                  <a:pt x="7573166" y="3997222"/>
                </a:lnTo>
                <a:lnTo>
                  <a:pt x="7620270" y="3983663"/>
                </a:lnTo>
                <a:lnTo>
                  <a:pt x="7666516" y="3968561"/>
                </a:lnTo>
                <a:lnTo>
                  <a:pt x="7711862" y="3951953"/>
                </a:lnTo>
                <a:lnTo>
                  <a:pt x="7756267" y="3933875"/>
                </a:lnTo>
                <a:lnTo>
                  <a:pt x="7799689" y="3914361"/>
                </a:lnTo>
                <a:lnTo>
                  <a:pt x="7842086" y="3893449"/>
                </a:lnTo>
                <a:lnTo>
                  <a:pt x="7883416" y="3871174"/>
                </a:lnTo>
                <a:lnTo>
                  <a:pt x="7923638" y="3847572"/>
                </a:lnTo>
                <a:lnTo>
                  <a:pt x="7962710" y="3822678"/>
                </a:lnTo>
                <a:lnTo>
                  <a:pt x="8000589" y="3796529"/>
                </a:lnTo>
                <a:lnTo>
                  <a:pt x="8037234" y="3769160"/>
                </a:lnTo>
                <a:lnTo>
                  <a:pt x="8072603" y="3740607"/>
                </a:lnTo>
                <a:lnTo>
                  <a:pt x="8106655" y="3710906"/>
                </a:lnTo>
                <a:lnTo>
                  <a:pt x="8139347" y="3680093"/>
                </a:lnTo>
                <a:lnTo>
                  <a:pt x="8170638" y="3648203"/>
                </a:lnTo>
                <a:lnTo>
                  <a:pt x="8200486" y="3615273"/>
                </a:lnTo>
                <a:lnTo>
                  <a:pt x="8228848" y="3581338"/>
                </a:lnTo>
                <a:lnTo>
                  <a:pt x="8255684" y="3546434"/>
                </a:lnTo>
                <a:lnTo>
                  <a:pt x="8280952" y="3510598"/>
                </a:lnTo>
                <a:lnTo>
                  <a:pt x="8304609" y="3473864"/>
                </a:lnTo>
                <a:lnTo>
                  <a:pt x="8326614" y="3436268"/>
                </a:lnTo>
                <a:lnTo>
                  <a:pt x="8346925" y="3397848"/>
                </a:lnTo>
                <a:lnTo>
                  <a:pt x="8365499" y="3358637"/>
                </a:lnTo>
                <a:lnTo>
                  <a:pt x="8382297" y="3318673"/>
                </a:lnTo>
                <a:lnTo>
                  <a:pt x="8397274" y="3277990"/>
                </a:lnTo>
                <a:lnTo>
                  <a:pt x="8410391" y="3236625"/>
                </a:lnTo>
                <a:lnTo>
                  <a:pt x="8421604" y="3194614"/>
                </a:lnTo>
                <a:lnTo>
                  <a:pt x="8430872" y="3151993"/>
                </a:lnTo>
                <a:lnTo>
                  <a:pt x="8438153" y="3108796"/>
                </a:lnTo>
                <a:lnTo>
                  <a:pt x="8443406" y="3065061"/>
                </a:lnTo>
                <a:lnTo>
                  <a:pt x="8446588" y="3020823"/>
                </a:lnTo>
                <a:lnTo>
                  <a:pt x="8447659" y="2976118"/>
                </a:lnTo>
                <a:lnTo>
                  <a:pt x="8446588" y="2931412"/>
                </a:lnTo>
                <a:lnTo>
                  <a:pt x="8443406" y="2887173"/>
                </a:lnTo>
                <a:lnTo>
                  <a:pt x="8438153" y="2843436"/>
                </a:lnTo>
                <a:lnTo>
                  <a:pt x="8430872" y="2800238"/>
                </a:lnTo>
                <a:lnTo>
                  <a:pt x="8421604" y="2757614"/>
                </a:lnTo>
                <a:lnTo>
                  <a:pt x="8410391" y="2715601"/>
                </a:lnTo>
                <a:lnTo>
                  <a:pt x="8397274" y="2674233"/>
                </a:lnTo>
                <a:lnTo>
                  <a:pt x="8382297" y="2633547"/>
                </a:lnTo>
                <a:lnTo>
                  <a:pt x="8365499" y="2593579"/>
                </a:lnTo>
                <a:lnTo>
                  <a:pt x="8346925" y="2554365"/>
                </a:lnTo>
                <a:lnTo>
                  <a:pt x="8326614" y="2515940"/>
                </a:lnTo>
                <a:lnTo>
                  <a:pt x="8304609" y="2478340"/>
                </a:lnTo>
                <a:lnTo>
                  <a:pt x="8280952" y="2441601"/>
                </a:lnTo>
                <a:lnTo>
                  <a:pt x="8255684" y="2405760"/>
                </a:lnTo>
                <a:lnTo>
                  <a:pt x="8228848" y="2370851"/>
                </a:lnTo>
                <a:lnTo>
                  <a:pt x="8200486" y="2336911"/>
                </a:lnTo>
                <a:lnTo>
                  <a:pt x="8170638" y="2303976"/>
                </a:lnTo>
                <a:lnTo>
                  <a:pt x="8139347" y="2272081"/>
                </a:lnTo>
                <a:lnTo>
                  <a:pt x="8106655" y="2241263"/>
                </a:lnTo>
                <a:lnTo>
                  <a:pt x="8072603" y="2211557"/>
                </a:lnTo>
                <a:lnTo>
                  <a:pt x="8037234" y="2182999"/>
                </a:lnTo>
                <a:lnTo>
                  <a:pt x="8000589" y="2155625"/>
                </a:lnTo>
                <a:lnTo>
                  <a:pt x="7962710" y="2129471"/>
                </a:lnTo>
                <a:lnTo>
                  <a:pt x="7923638" y="2104572"/>
                </a:lnTo>
                <a:lnTo>
                  <a:pt x="7883416" y="2080965"/>
                </a:lnTo>
                <a:lnTo>
                  <a:pt x="7842086" y="2058686"/>
                </a:lnTo>
                <a:lnTo>
                  <a:pt x="7799689" y="2037769"/>
                </a:lnTo>
                <a:lnTo>
                  <a:pt x="7756267" y="2018252"/>
                </a:lnTo>
                <a:lnTo>
                  <a:pt x="7711862" y="2000170"/>
                </a:lnTo>
                <a:lnTo>
                  <a:pt x="7666516" y="1983559"/>
                </a:lnTo>
                <a:lnTo>
                  <a:pt x="7620270" y="1968454"/>
                </a:lnTo>
                <a:lnTo>
                  <a:pt x="7573166" y="1954892"/>
                </a:lnTo>
                <a:lnTo>
                  <a:pt x="7525247" y="1942909"/>
                </a:lnTo>
                <a:lnTo>
                  <a:pt x="7476554" y="1932540"/>
                </a:lnTo>
                <a:lnTo>
                  <a:pt x="7427129" y="1923821"/>
                </a:lnTo>
                <a:lnTo>
                  <a:pt x="7377013" y="1916788"/>
                </a:lnTo>
                <a:lnTo>
                  <a:pt x="7326249" y="1911477"/>
                </a:lnTo>
                <a:lnTo>
                  <a:pt x="7204075" y="1906143"/>
                </a:lnTo>
                <a:lnTo>
                  <a:pt x="7204075" y="1905889"/>
                </a:lnTo>
                <a:lnTo>
                  <a:pt x="1998472" y="1905889"/>
                </a:lnTo>
                <a:lnTo>
                  <a:pt x="1998472" y="1905000"/>
                </a:lnTo>
                <a:lnTo>
                  <a:pt x="1946727" y="1903842"/>
                </a:lnTo>
                <a:lnTo>
                  <a:pt x="1895685" y="1900409"/>
                </a:lnTo>
                <a:lnTo>
                  <a:pt x="1845414" y="1894758"/>
                </a:lnTo>
                <a:lnTo>
                  <a:pt x="1795981" y="1886946"/>
                </a:lnTo>
                <a:lnTo>
                  <a:pt x="1747453" y="1877031"/>
                </a:lnTo>
                <a:lnTo>
                  <a:pt x="1699898" y="1865072"/>
                </a:lnTo>
                <a:lnTo>
                  <a:pt x="1653383" y="1851124"/>
                </a:lnTo>
                <a:lnTo>
                  <a:pt x="1607975" y="1835247"/>
                </a:lnTo>
                <a:lnTo>
                  <a:pt x="1563742" y="1817498"/>
                </a:lnTo>
                <a:lnTo>
                  <a:pt x="1520751" y="1797934"/>
                </a:lnTo>
                <a:lnTo>
                  <a:pt x="1479070" y="1776613"/>
                </a:lnTo>
                <a:lnTo>
                  <a:pt x="1438765" y="1753594"/>
                </a:lnTo>
                <a:lnTo>
                  <a:pt x="1399904" y="1728932"/>
                </a:lnTo>
                <a:lnTo>
                  <a:pt x="1362555" y="1702688"/>
                </a:lnTo>
                <a:lnTo>
                  <a:pt x="1326785" y="1674917"/>
                </a:lnTo>
                <a:lnTo>
                  <a:pt x="1292660" y="1645677"/>
                </a:lnTo>
                <a:lnTo>
                  <a:pt x="1260249" y="1615027"/>
                </a:lnTo>
                <a:lnTo>
                  <a:pt x="1229619" y="1583024"/>
                </a:lnTo>
                <a:lnTo>
                  <a:pt x="1200837" y="1549726"/>
                </a:lnTo>
                <a:lnTo>
                  <a:pt x="1173971" y="1515190"/>
                </a:lnTo>
                <a:lnTo>
                  <a:pt x="1149088" y="1479473"/>
                </a:lnTo>
                <a:lnTo>
                  <a:pt x="1126254" y="1442635"/>
                </a:lnTo>
                <a:lnTo>
                  <a:pt x="1105539" y="1404732"/>
                </a:lnTo>
                <a:lnTo>
                  <a:pt x="1087008" y="1365822"/>
                </a:lnTo>
                <a:lnTo>
                  <a:pt x="1070729" y="1325962"/>
                </a:lnTo>
                <a:lnTo>
                  <a:pt x="1056771" y="1285212"/>
                </a:lnTo>
                <a:lnTo>
                  <a:pt x="1045199" y="1243627"/>
                </a:lnTo>
                <a:lnTo>
                  <a:pt x="1036081" y="1201266"/>
                </a:lnTo>
                <a:lnTo>
                  <a:pt x="1029485" y="1158186"/>
                </a:lnTo>
                <a:lnTo>
                  <a:pt x="1025478" y="1114445"/>
                </a:lnTo>
                <a:lnTo>
                  <a:pt x="1024128" y="1070102"/>
                </a:lnTo>
                <a:lnTo>
                  <a:pt x="1025478" y="1025770"/>
                </a:lnTo>
                <a:lnTo>
                  <a:pt x="1029485" y="982040"/>
                </a:lnTo>
                <a:lnTo>
                  <a:pt x="1036081" y="938971"/>
                </a:lnTo>
                <a:lnTo>
                  <a:pt x="1045199" y="896619"/>
                </a:lnTo>
                <a:lnTo>
                  <a:pt x="1056771" y="855044"/>
                </a:lnTo>
                <a:lnTo>
                  <a:pt x="1070729" y="814301"/>
                </a:lnTo>
                <a:lnTo>
                  <a:pt x="1087008" y="774449"/>
                </a:lnTo>
                <a:lnTo>
                  <a:pt x="1105539" y="735546"/>
                </a:lnTo>
                <a:lnTo>
                  <a:pt x="1126254" y="697650"/>
                </a:lnTo>
                <a:lnTo>
                  <a:pt x="1149088" y="660817"/>
                </a:lnTo>
                <a:lnTo>
                  <a:pt x="1173971" y="625106"/>
                </a:lnTo>
                <a:lnTo>
                  <a:pt x="1200837" y="590575"/>
                </a:lnTo>
                <a:lnTo>
                  <a:pt x="1229619" y="557281"/>
                </a:lnTo>
                <a:lnTo>
                  <a:pt x="1260249" y="525282"/>
                </a:lnTo>
                <a:lnTo>
                  <a:pt x="1292660" y="494635"/>
                </a:lnTo>
                <a:lnTo>
                  <a:pt x="1326785" y="465399"/>
                </a:lnTo>
                <a:lnTo>
                  <a:pt x="1362555" y="437631"/>
                </a:lnTo>
                <a:lnTo>
                  <a:pt x="1399904" y="411388"/>
                </a:lnTo>
                <a:lnTo>
                  <a:pt x="1438765" y="386729"/>
                </a:lnTo>
                <a:lnTo>
                  <a:pt x="1479070" y="363711"/>
                </a:lnTo>
                <a:lnTo>
                  <a:pt x="1520751" y="342392"/>
                </a:lnTo>
                <a:lnTo>
                  <a:pt x="1563742" y="322829"/>
                </a:lnTo>
                <a:lnTo>
                  <a:pt x="1607975" y="305081"/>
                </a:lnTo>
                <a:lnTo>
                  <a:pt x="1653383" y="289204"/>
                </a:lnTo>
                <a:lnTo>
                  <a:pt x="1699898" y="275257"/>
                </a:lnTo>
                <a:lnTo>
                  <a:pt x="1747453" y="263298"/>
                </a:lnTo>
                <a:lnTo>
                  <a:pt x="1795981" y="253384"/>
                </a:lnTo>
                <a:lnTo>
                  <a:pt x="1845414" y="245572"/>
                </a:lnTo>
                <a:lnTo>
                  <a:pt x="1895685" y="239921"/>
                </a:lnTo>
                <a:lnTo>
                  <a:pt x="1946727" y="236488"/>
                </a:lnTo>
                <a:lnTo>
                  <a:pt x="1998472" y="235331"/>
                </a:lnTo>
                <a:lnTo>
                  <a:pt x="1998472" y="235077"/>
                </a:lnTo>
                <a:lnTo>
                  <a:pt x="8871204" y="235077"/>
                </a:lnTo>
                <a:lnTo>
                  <a:pt x="8871204" y="0"/>
                </a:lnTo>
                <a:close/>
              </a:path>
            </a:pathLst>
          </a:custGeom>
          <a:solidFill>
            <a:srgbClr val="544457"/>
          </a:solidFill>
          <a:ln>
            <a:no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2000" b="0" i="0" u="none" strike="noStrike" kern="0" cap="none" spc="0" normalizeH="0" baseline="0" noProof="0" dirty="0">
              <a:ln>
                <a:noFill/>
              </a:ln>
              <a:solidFill>
                <a:srgbClr val="544457"/>
              </a:solidFill>
              <a:effectLst/>
              <a:uLnTx/>
              <a:uFillTx/>
              <a:latin typeface="TheSansArab Plain" panose="020B0502050302020203" pitchFamily="34" charset="-78"/>
              <a:cs typeface="TheSansArab Plain" panose="020B0502050302020203" pitchFamily="34" charset="-78"/>
            </a:endParaRPr>
          </a:p>
        </p:txBody>
      </p:sp>
      <p:sp>
        <p:nvSpPr>
          <p:cNvPr id="71" name="Freeform 260">
            <a:extLst>
              <a:ext uri="{FF2B5EF4-FFF2-40B4-BE49-F238E27FC236}">
                <a16:creationId xmlns:a16="http://schemas.microsoft.com/office/drawing/2014/main" id="{BC8404A1-6A0A-36C3-B228-926ECFE47884}"/>
              </a:ext>
            </a:extLst>
          </p:cNvPr>
          <p:cNvSpPr>
            <a:spLocks noChangeArrowheads="1"/>
          </p:cNvSpPr>
          <p:nvPr/>
        </p:nvSpPr>
        <p:spPr bwMode="auto">
          <a:xfrm>
            <a:off x="5452089"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sp>
        <p:nvSpPr>
          <p:cNvPr id="70" name="Freeform 260">
            <a:extLst>
              <a:ext uri="{FF2B5EF4-FFF2-40B4-BE49-F238E27FC236}">
                <a16:creationId xmlns:a16="http://schemas.microsoft.com/office/drawing/2014/main" id="{CDC9D89E-A4C7-4ABD-15C4-ABCA10804CEB}"/>
              </a:ext>
            </a:extLst>
          </p:cNvPr>
          <p:cNvSpPr>
            <a:spLocks noChangeArrowheads="1"/>
          </p:cNvSpPr>
          <p:nvPr/>
        </p:nvSpPr>
        <p:spPr bwMode="auto">
          <a:xfrm>
            <a:off x="8687665" y="3458151"/>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grpSp>
        <p:nvGrpSpPr>
          <p:cNvPr id="2" name="Group 1">
            <a:extLst>
              <a:ext uri="{FF2B5EF4-FFF2-40B4-BE49-F238E27FC236}">
                <a16:creationId xmlns:a16="http://schemas.microsoft.com/office/drawing/2014/main" id="{36F2B5FE-0353-8005-8085-9606FB31634A}"/>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8D135F35-8858-E5DE-DE95-DE282241EC4B}"/>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274BE0E-B284-703F-7A73-C8EA13D136B5}"/>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21" name="Freeform 260">
            <a:extLst>
              <a:ext uri="{FF2B5EF4-FFF2-40B4-BE49-F238E27FC236}">
                <a16:creationId xmlns:a16="http://schemas.microsoft.com/office/drawing/2014/main" id="{24B23AB2-098B-B2AF-8D3F-23C22193B6A8}"/>
              </a:ext>
            </a:extLst>
          </p:cNvPr>
          <p:cNvSpPr>
            <a:spLocks noChangeArrowheads="1"/>
          </p:cNvSpPr>
          <p:nvPr/>
        </p:nvSpPr>
        <p:spPr bwMode="auto">
          <a:xfrm>
            <a:off x="2987357" y="1647770"/>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36" name="رسم 35" descr="متصل مع تعبئة خالصة">
            <a:extLst>
              <a:ext uri="{FF2B5EF4-FFF2-40B4-BE49-F238E27FC236}">
                <a16:creationId xmlns:a16="http://schemas.microsoft.com/office/drawing/2014/main" id="{CFAE9C24-C919-14BE-34A7-577812DF1C4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58666" y="1870673"/>
            <a:ext cx="529862" cy="529862"/>
          </a:xfrm>
          <a:prstGeom prst="rect">
            <a:avLst/>
          </a:prstGeom>
        </p:spPr>
      </p:pic>
      <p:pic>
        <p:nvPicPr>
          <p:cNvPr id="40" name="رسم 39" descr="خطاب مع تعبئة خالصة">
            <a:extLst>
              <a:ext uri="{FF2B5EF4-FFF2-40B4-BE49-F238E27FC236}">
                <a16:creationId xmlns:a16="http://schemas.microsoft.com/office/drawing/2014/main" id="{23F0E17E-98C2-537C-9DC8-860EB364B06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775162" y="4574564"/>
            <a:ext cx="493404" cy="493404"/>
          </a:xfrm>
          <a:prstGeom prst="rect">
            <a:avLst/>
          </a:prstGeom>
        </p:spPr>
      </p:pic>
      <p:pic>
        <p:nvPicPr>
          <p:cNvPr id="42" name="رسم 41" descr="مهرّج مع تعبئة خالصة">
            <a:extLst>
              <a:ext uri="{FF2B5EF4-FFF2-40B4-BE49-F238E27FC236}">
                <a16:creationId xmlns:a16="http://schemas.microsoft.com/office/drawing/2014/main" id="{D88E1499-C905-91DC-E183-E9B6EB257BDD}"/>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865890" y="3670490"/>
            <a:ext cx="521069" cy="521069"/>
          </a:xfrm>
          <a:prstGeom prst="rect">
            <a:avLst/>
          </a:prstGeom>
        </p:spPr>
      </p:pic>
      <p:pic>
        <p:nvPicPr>
          <p:cNvPr id="46" name="رسم 45" descr="فرشاة تلوين مع تعبئة خالصة">
            <a:extLst>
              <a:ext uri="{FF2B5EF4-FFF2-40B4-BE49-F238E27FC236}">
                <a16:creationId xmlns:a16="http://schemas.microsoft.com/office/drawing/2014/main" id="{2DD82A6E-BDCA-4911-95F0-70897F15B334}"/>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333305" y="3708645"/>
            <a:ext cx="416777" cy="416777"/>
          </a:xfrm>
          <a:prstGeom prst="rect">
            <a:avLst/>
          </a:prstGeom>
        </p:spPr>
      </p:pic>
      <p:pic>
        <p:nvPicPr>
          <p:cNvPr id="50" name="رسم 49" descr="شريط الفيلم مع تعبئة خالصة">
            <a:extLst>
              <a:ext uri="{FF2B5EF4-FFF2-40B4-BE49-F238E27FC236}">
                <a16:creationId xmlns:a16="http://schemas.microsoft.com/office/drawing/2014/main" id="{B22F20B2-AC92-F69E-452A-115CF8D1E00A}"/>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3493928" y="1855135"/>
            <a:ext cx="515147" cy="515147"/>
          </a:xfrm>
          <a:prstGeom prst="rect">
            <a:avLst/>
          </a:prstGeom>
        </p:spPr>
      </p:pic>
      <p:sp>
        <p:nvSpPr>
          <p:cNvPr id="75" name="Rounded Rectangle 13">
            <a:extLst>
              <a:ext uri="{FF2B5EF4-FFF2-40B4-BE49-F238E27FC236}">
                <a16:creationId xmlns:a16="http://schemas.microsoft.com/office/drawing/2014/main" id="{7FD152D0-687A-3308-A3D2-31094B21C111}"/>
              </a:ext>
            </a:extLst>
          </p:cNvPr>
          <p:cNvSpPr/>
          <p:nvPr/>
        </p:nvSpPr>
        <p:spPr>
          <a:xfrm>
            <a:off x="2505862" y="1180819"/>
            <a:ext cx="2278255" cy="330117"/>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السياق والحبكة وتسلسل الأحداث</a:t>
            </a:r>
            <a:endParaRPr lang="en-US" sz="1400" b="1" dirty="0">
              <a:solidFill>
                <a:schemeClr val="bg1"/>
              </a:solidFill>
            </a:endParaRPr>
          </a:p>
        </p:txBody>
      </p:sp>
      <p:sp>
        <p:nvSpPr>
          <p:cNvPr id="80" name="Rounded Rectangle 13">
            <a:extLst>
              <a:ext uri="{FF2B5EF4-FFF2-40B4-BE49-F238E27FC236}">
                <a16:creationId xmlns:a16="http://schemas.microsoft.com/office/drawing/2014/main" id="{7C0E2B15-FD21-A45F-FCBE-D023DF9CFCA2}"/>
              </a:ext>
            </a:extLst>
          </p:cNvPr>
          <p:cNvSpPr/>
          <p:nvPr/>
        </p:nvSpPr>
        <p:spPr>
          <a:xfrm>
            <a:off x="7879257" y="2723262"/>
            <a:ext cx="2548311" cy="344692"/>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400" b="1" dirty="0">
                <a:solidFill>
                  <a:schemeClr val="bg1"/>
                </a:solidFill>
              </a:rPr>
              <a:t>الفكاهة والرسوم</a:t>
            </a:r>
            <a:endParaRPr lang="en-US" sz="1400" b="1" dirty="0">
              <a:solidFill>
                <a:schemeClr val="bg1"/>
              </a:solidFill>
            </a:endParaRPr>
          </a:p>
        </p:txBody>
      </p:sp>
      <p:sp>
        <p:nvSpPr>
          <p:cNvPr id="84" name="Rounded Rectangle 13">
            <a:extLst>
              <a:ext uri="{FF2B5EF4-FFF2-40B4-BE49-F238E27FC236}">
                <a16:creationId xmlns:a16="http://schemas.microsoft.com/office/drawing/2014/main" id="{E73FDB47-7F20-3ABE-5A37-B71A8B758671}"/>
              </a:ext>
            </a:extLst>
          </p:cNvPr>
          <p:cNvSpPr/>
          <p:nvPr/>
        </p:nvSpPr>
        <p:spPr>
          <a:xfrm>
            <a:off x="4677377" y="5302937"/>
            <a:ext cx="2688973" cy="401928"/>
          </a:xfrm>
          <a:prstGeom prst="roundRect">
            <a:avLst>
              <a:gd name="adj" fmla="val 50000"/>
            </a:avLst>
          </a:prstGeom>
          <a:solidFill>
            <a:srgbClr val="A5AD6E"/>
          </a:solidFill>
          <a:ln>
            <a:noFill/>
          </a:ln>
          <a:effectLst>
            <a:innerShdw blurRad="38100" dist="50800" dir="16200000">
              <a:prstClr val="black">
                <a:alpha val="2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ar-SA" sz="1600" b="1" dirty="0">
                <a:solidFill>
                  <a:schemeClr val="bg1"/>
                </a:solidFill>
              </a:rPr>
              <a:t>اللغة والمفردات</a:t>
            </a:r>
            <a:endParaRPr lang="en-US" sz="1600" b="1" dirty="0">
              <a:solidFill>
                <a:schemeClr val="bg1"/>
              </a:solidFill>
            </a:endParaRPr>
          </a:p>
        </p:txBody>
      </p:sp>
      <p:sp>
        <p:nvSpPr>
          <p:cNvPr id="88" name="Freeform 260">
            <a:extLst>
              <a:ext uri="{FF2B5EF4-FFF2-40B4-BE49-F238E27FC236}">
                <a16:creationId xmlns:a16="http://schemas.microsoft.com/office/drawing/2014/main" id="{1494634C-C809-BB7A-AD26-A25D1646AC78}"/>
              </a:ext>
            </a:extLst>
          </p:cNvPr>
          <p:cNvSpPr>
            <a:spLocks noChangeArrowheads="1"/>
          </p:cNvSpPr>
          <p:nvPr/>
        </p:nvSpPr>
        <p:spPr bwMode="auto">
          <a:xfrm>
            <a:off x="9493796" y="105950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89" name="Graphic 44" descr="Beginning with solid fill">
            <a:extLst>
              <a:ext uri="{FF2B5EF4-FFF2-40B4-BE49-F238E27FC236}">
                <a16:creationId xmlns:a16="http://schemas.microsoft.com/office/drawing/2014/main" id="{C7671EF4-D6C9-2EBB-2B7C-80F0842B4A8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9877828" y="1298433"/>
            <a:ext cx="420011" cy="416623"/>
          </a:xfrm>
          <a:prstGeom prst="rect">
            <a:avLst/>
          </a:prstGeom>
        </p:spPr>
      </p:pic>
      <p:sp>
        <p:nvSpPr>
          <p:cNvPr id="92" name="Freeform 260">
            <a:extLst>
              <a:ext uri="{FF2B5EF4-FFF2-40B4-BE49-F238E27FC236}">
                <a16:creationId xmlns:a16="http://schemas.microsoft.com/office/drawing/2014/main" id="{3BCA35A5-9157-5547-C532-B829DB295587}"/>
              </a:ext>
            </a:extLst>
          </p:cNvPr>
          <p:cNvSpPr>
            <a:spLocks noChangeArrowheads="1"/>
          </p:cNvSpPr>
          <p:nvPr/>
        </p:nvSpPr>
        <p:spPr bwMode="auto">
          <a:xfrm>
            <a:off x="1647030" y="4325732"/>
            <a:ext cx="1188076" cy="917766"/>
          </a:xfrm>
          <a:custGeom>
            <a:avLst/>
            <a:gdLst>
              <a:gd name="T0" fmla="*/ 2177 w 2178"/>
              <a:gd name="T1" fmla="*/ 1093 h 2178"/>
              <a:gd name="T2" fmla="*/ 2177 w 2178"/>
              <a:gd name="T3" fmla="*/ 1093 h 2178"/>
              <a:gd name="T4" fmla="*/ 1084 w 2178"/>
              <a:gd name="T5" fmla="*/ 2177 h 2178"/>
              <a:gd name="T6" fmla="*/ 0 w 2178"/>
              <a:gd name="T7" fmla="*/ 1093 h 2178"/>
              <a:gd name="T8" fmla="*/ 1084 w 2178"/>
              <a:gd name="T9" fmla="*/ 0 h 2178"/>
              <a:gd name="T10" fmla="*/ 2177 w 2178"/>
              <a:gd name="T11" fmla="*/ 1093 h 2178"/>
            </a:gdLst>
            <a:ahLst/>
            <a:cxnLst>
              <a:cxn ang="0">
                <a:pos x="T0" y="T1"/>
              </a:cxn>
              <a:cxn ang="0">
                <a:pos x="T2" y="T3"/>
              </a:cxn>
              <a:cxn ang="0">
                <a:pos x="T4" y="T5"/>
              </a:cxn>
              <a:cxn ang="0">
                <a:pos x="T6" y="T7"/>
              </a:cxn>
              <a:cxn ang="0">
                <a:pos x="T8" y="T9"/>
              </a:cxn>
              <a:cxn ang="0">
                <a:pos x="T10" y="T11"/>
              </a:cxn>
            </a:cxnLst>
            <a:rect l="0" t="0" r="r" b="b"/>
            <a:pathLst>
              <a:path w="2178" h="2178">
                <a:moveTo>
                  <a:pt x="2177" y="1093"/>
                </a:moveTo>
                <a:lnTo>
                  <a:pt x="2177" y="1093"/>
                </a:lnTo>
                <a:cubicBezTo>
                  <a:pt x="2177" y="1689"/>
                  <a:pt x="1690" y="2177"/>
                  <a:pt x="1084" y="2177"/>
                </a:cubicBezTo>
                <a:cubicBezTo>
                  <a:pt x="488" y="2177"/>
                  <a:pt x="0" y="1689"/>
                  <a:pt x="0" y="1093"/>
                </a:cubicBezTo>
                <a:cubicBezTo>
                  <a:pt x="0" y="488"/>
                  <a:pt x="488" y="0"/>
                  <a:pt x="1084" y="0"/>
                </a:cubicBezTo>
                <a:cubicBezTo>
                  <a:pt x="1690" y="0"/>
                  <a:pt x="2177" y="488"/>
                  <a:pt x="2177" y="1093"/>
                </a:cubicBezTo>
              </a:path>
            </a:pathLst>
          </a:custGeom>
          <a:solidFill>
            <a:srgbClr val="A5AD6E"/>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MX" sz="900" b="0" i="0" u="none" strike="noStrike" kern="1200" cap="none" spc="0" normalizeH="0" baseline="0" noProof="0" dirty="0">
              <a:ln>
                <a:noFill/>
              </a:ln>
              <a:solidFill>
                <a:schemeClr val="bg1"/>
              </a:solidFill>
              <a:effectLst/>
              <a:uLnTx/>
              <a:uFillTx/>
              <a:latin typeface="TheSansArab Plain" panose="020B0502050302020203" pitchFamily="34" charset="-78"/>
              <a:cs typeface="TheSansArab Plain" panose="020B0502050302020203" pitchFamily="34" charset="-78"/>
            </a:endParaRPr>
          </a:p>
        </p:txBody>
      </p:sp>
      <p:pic>
        <p:nvPicPr>
          <p:cNvPr id="93" name="Graphic 48" descr="Stop with solid fill">
            <a:extLst>
              <a:ext uri="{FF2B5EF4-FFF2-40B4-BE49-F238E27FC236}">
                <a16:creationId xmlns:a16="http://schemas.microsoft.com/office/drawing/2014/main" id="{0D42E8E9-6220-766A-6F34-19A4BCD4CF16}"/>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023974" y="4587091"/>
            <a:ext cx="398260" cy="395048"/>
          </a:xfrm>
          <a:prstGeom prst="rect">
            <a:avLst/>
          </a:prstGeom>
        </p:spPr>
      </p:pic>
      <p:sp>
        <p:nvSpPr>
          <p:cNvPr id="5" name="Title 1">
            <a:extLst>
              <a:ext uri="{FF2B5EF4-FFF2-40B4-BE49-F238E27FC236}">
                <a16:creationId xmlns:a16="http://schemas.microsoft.com/office/drawing/2014/main" id="{0C2CE26D-6774-2ADC-64D8-2F97C2B6D061}"/>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solidFill>
                <a:srgbClr val="00B050"/>
              </a:solidFill>
              <a:cs typeface="Bahij TheSansArabic Plain" panose="02040503050201020203" pitchFamily="18" charset="-78"/>
            </a:endParaRPr>
          </a:p>
        </p:txBody>
      </p:sp>
      <p:sp>
        <p:nvSpPr>
          <p:cNvPr id="7" name="Title 1">
            <a:extLst>
              <a:ext uri="{FF2B5EF4-FFF2-40B4-BE49-F238E27FC236}">
                <a16:creationId xmlns:a16="http://schemas.microsoft.com/office/drawing/2014/main" id="{7235D1EA-58D3-F06B-9339-0481C6A97941}"/>
              </a:ext>
            </a:extLst>
          </p:cNvPr>
          <p:cNvSpPr txBox="1">
            <a:spLocks/>
          </p:cNvSpPr>
          <p:nvPr/>
        </p:nvSpPr>
        <p:spPr>
          <a:xfrm>
            <a:off x="1529446" y="604318"/>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تقديم الفكرة بطريقة تناسب عمر الطفل</a:t>
            </a:r>
            <a:endParaRPr lang="ar-JO" sz="2400" b="1" dirty="0">
              <a:solidFill>
                <a:srgbClr val="00B050"/>
              </a:solidFill>
              <a:cs typeface="Bahij TheSansArabic Plain" panose="02040503050201020203" pitchFamily="18" charset="-78"/>
            </a:endParaRPr>
          </a:p>
        </p:txBody>
      </p:sp>
      <p:grpSp>
        <p:nvGrpSpPr>
          <p:cNvPr id="6" name="مجموعة 71">
            <a:extLst>
              <a:ext uri="{FF2B5EF4-FFF2-40B4-BE49-F238E27FC236}">
                <a16:creationId xmlns:a16="http://schemas.microsoft.com/office/drawing/2014/main" id="{4D124B4F-5B51-7174-9C0E-C5F45F4352F9}"/>
              </a:ext>
            </a:extLst>
          </p:cNvPr>
          <p:cNvGrpSpPr/>
          <p:nvPr/>
        </p:nvGrpSpPr>
        <p:grpSpPr>
          <a:xfrm>
            <a:off x="312528" y="2421597"/>
            <a:ext cx="2835947" cy="1282608"/>
            <a:chOff x="7436081" y="1505960"/>
            <a:chExt cx="3347205" cy="3083270"/>
          </a:xfrm>
          <a:solidFill>
            <a:srgbClr val="544457"/>
          </a:solidFill>
        </p:grpSpPr>
        <p:sp>
          <p:nvSpPr>
            <p:cNvPr id="8" name="Rectangle 9">
              <a:extLst>
                <a:ext uri="{FF2B5EF4-FFF2-40B4-BE49-F238E27FC236}">
                  <a16:creationId xmlns:a16="http://schemas.microsoft.com/office/drawing/2014/main" id="{CBBB246A-0078-2C1C-1480-C6E74C111CFB}"/>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dirty="0">
                <a:solidFill>
                  <a:srgbClr val="544457"/>
                </a:solidFill>
              </a:endParaRPr>
            </a:p>
          </p:txBody>
        </p:sp>
        <p:sp>
          <p:nvSpPr>
            <p:cNvPr id="9" name="Rectangle 10">
              <a:extLst>
                <a:ext uri="{FF2B5EF4-FFF2-40B4-BE49-F238E27FC236}">
                  <a16:creationId xmlns:a16="http://schemas.microsoft.com/office/drawing/2014/main" id="{2A9D6F7B-B74F-8602-D5FD-4A0E1812E996}"/>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600" kern="0" dirty="0">
                <a:solidFill>
                  <a:srgbClr val="544457"/>
                </a:solidFill>
                <a:latin typeface="Arial" pitchFamily="34" charset="0"/>
                <a:cs typeface="Arial" pitchFamily="34" charset="0"/>
              </a:endParaRPr>
            </a:p>
          </p:txBody>
        </p:sp>
      </p:grpSp>
      <p:sp>
        <p:nvSpPr>
          <p:cNvPr id="10" name="TextBox 34">
            <a:extLst>
              <a:ext uri="{FF2B5EF4-FFF2-40B4-BE49-F238E27FC236}">
                <a16:creationId xmlns:a16="http://schemas.microsoft.com/office/drawing/2014/main" id="{E4BD8BE5-E429-DB41-193C-9C017BEE4171}"/>
              </a:ext>
            </a:extLst>
          </p:cNvPr>
          <p:cNvSpPr txBox="1"/>
          <p:nvPr/>
        </p:nvSpPr>
        <p:spPr>
          <a:xfrm>
            <a:off x="444484" y="2610960"/>
            <a:ext cx="2533848" cy="938719"/>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مراعاة  تقديم الأحداث وسياق الشخصيات</a:t>
            </a:r>
          </a:p>
          <a:p>
            <a:pPr marL="171450" lvl="0" indent="-171450" algn="r" rtl="1">
              <a:buFont typeface="Arial" panose="020B0604020202020204" pitchFamily="34" charset="0"/>
              <a:buChar char="•"/>
              <a:defRPr/>
            </a:pPr>
            <a:r>
              <a:rPr lang="ar-SA" sz="1100" b="1" dirty="0">
                <a:solidFill>
                  <a:schemeClr val="bg1"/>
                </a:solidFill>
              </a:rPr>
              <a:t>مراعاة الصحة العلمية في تقديم المفاهيم </a:t>
            </a:r>
          </a:p>
          <a:p>
            <a:pPr marL="171450" lvl="0" indent="-171450" algn="r" rtl="1">
              <a:buFont typeface="Arial" panose="020B0604020202020204" pitchFamily="34" charset="0"/>
              <a:buChar char="•"/>
              <a:defRPr/>
            </a:pPr>
            <a:r>
              <a:rPr lang="ar-SA" sz="1100" b="1" dirty="0">
                <a:solidFill>
                  <a:schemeClr val="bg1"/>
                </a:solidFill>
              </a:rPr>
              <a:t>تعزيز الفكر المجتمعي الإيجابي </a:t>
            </a:r>
          </a:p>
          <a:p>
            <a:pPr marL="171450" lvl="0" indent="-171450" algn="r" rtl="1">
              <a:buFont typeface="Arial" panose="020B0604020202020204" pitchFamily="34" charset="0"/>
              <a:buChar char="•"/>
              <a:defRPr/>
            </a:pPr>
            <a:r>
              <a:rPr lang="ar-SA" sz="1100" b="1" dirty="0">
                <a:solidFill>
                  <a:schemeClr val="bg1"/>
                </a:solidFill>
              </a:rPr>
              <a:t>تجنب تكرار الحبكات</a:t>
            </a:r>
          </a:p>
          <a:p>
            <a:pPr marL="171450" lvl="0" indent="-171450" algn="r" rtl="1">
              <a:buFont typeface="Arial" panose="020B0604020202020204" pitchFamily="34" charset="0"/>
              <a:buChar char="•"/>
              <a:defRPr/>
            </a:pPr>
            <a:r>
              <a:rPr lang="ar-SA" sz="1100" b="1" dirty="0">
                <a:solidFill>
                  <a:schemeClr val="bg1"/>
                </a:solidFill>
              </a:rPr>
              <a:t>تسلسل الأحداث مهم لفهم الرسالة بشكل أوضح</a:t>
            </a:r>
          </a:p>
        </p:txBody>
      </p:sp>
      <p:grpSp>
        <p:nvGrpSpPr>
          <p:cNvPr id="16" name="مجموعة 76">
            <a:extLst>
              <a:ext uri="{FF2B5EF4-FFF2-40B4-BE49-F238E27FC236}">
                <a16:creationId xmlns:a16="http://schemas.microsoft.com/office/drawing/2014/main" id="{C5B4286D-3771-B939-02CE-7CEDD0CCF055}"/>
              </a:ext>
            </a:extLst>
          </p:cNvPr>
          <p:cNvGrpSpPr/>
          <p:nvPr/>
        </p:nvGrpSpPr>
        <p:grpSpPr>
          <a:xfrm>
            <a:off x="9154134" y="4718528"/>
            <a:ext cx="2805690" cy="1195033"/>
            <a:chOff x="7436081" y="1505960"/>
            <a:chExt cx="3347205" cy="3083270"/>
          </a:xfrm>
          <a:solidFill>
            <a:srgbClr val="544457"/>
          </a:solidFill>
        </p:grpSpPr>
        <p:sp>
          <p:nvSpPr>
            <p:cNvPr id="17" name="Rectangle 9">
              <a:extLst>
                <a:ext uri="{FF2B5EF4-FFF2-40B4-BE49-F238E27FC236}">
                  <a16:creationId xmlns:a16="http://schemas.microsoft.com/office/drawing/2014/main" id="{8D91B30E-53FF-AF48-E881-8480979EEFF1}"/>
                </a:ext>
              </a:extLst>
            </p:cNvPr>
            <p:cNvSpPr/>
            <p:nvPr/>
          </p:nvSpPr>
          <p:spPr>
            <a:xfrm rot="297575">
              <a:off x="7436081" y="1505960"/>
              <a:ext cx="3313875" cy="3042043"/>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544457"/>
                </a:solidFill>
              </a:endParaRPr>
            </a:p>
          </p:txBody>
        </p:sp>
        <p:sp>
          <p:nvSpPr>
            <p:cNvPr id="18" name="Rectangle 10">
              <a:extLst>
                <a:ext uri="{FF2B5EF4-FFF2-40B4-BE49-F238E27FC236}">
                  <a16:creationId xmlns:a16="http://schemas.microsoft.com/office/drawing/2014/main" id="{FDB6164F-6854-281B-224C-358BD6B87C51}"/>
                </a:ext>
              </a:extLst>
            </p:cNvPr>
            <p:cNvSpPr/>
            <p:nvPr/>
          </p:nvSpPr>
          <p:spPr>
            <a:xfrm>
              <a:off x="7469411" y="1547187"/>
              <a:ext cx="3313875" cy="3042043"/>
            </a:xfrm>
            <a:prstGeom prst="rect">
              <a:avLst/>
            </a:prstGeom>
            <a:grp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rgbClr val="544457"/>
                </a:solidFill>
                <a:latin typeface="Arial" pitchFamily="34" charset="0"/>
                <a:cs typeface="Arial" pitchFamily="34" charset="0"/>
              </a:endParaRPr>
            </a:p>
          </p:txBody>
        </p:sp>
      </p:grpSp>
      <p:sp>
        <p:nvSpPr>
          <p:cNvPr id="19" name="TextBox 34">
            <a:extLst>
              <a:ext uri="{FF2B5EF4-FFF2-40B4-BE49-F238E27FC236}">
                <a16:creationId xmlns:a16="http://schemas.microsoft.com/office/drawing/2014/main" id="{7D56AB64-B213-D61E-52B5-1BC1F2834517}"/>
              </a:ext>
            </a:extLst>
          </p:cNvPr>
          <p:cNvSpPr txBox="1"/>
          <p:nvPr/>
        </p:nvSpPr>
        <p:spPr>
          <a:xfrm>
            <a:off x="9182072" y="4917009"/>
            <a:ext cx="2652887" cy="769441"/>
          </a:xfrm>
          <a:prstGeom prst="rect">
            <a:avLst/>
          </a:prstGeom>
          <a:noFill/>
        </p:spPr>
        <p:txBody>
          <a:bodyPr wrap="square">
            <a:spAutoFit/>
          </a:bodyPr>
          <a:lstStyle/>
          <a:p>
            <a:pPr marL="171450" lvl="0" indent="-171450" algn="r" rtl="1">
              <a:buFont typeface="Arial" panose="020B0604020202020204" pitchFamily="34" charset="0"/>
              <a:buChar char="•"/>
              <a:defRPr/>
            </a:pPr>
            <a:r>
              <a:rPr lang="ar-SA" sz="1100" b="1" dirty="0">
                <a:solidFill>
                  <a:schemeClr val="bg1"/>
                </a:solidFill>
              </a:rPr>
              <a:t>تُدمج الفكاهة في المحتوى ل إذا كانت تخدم الأهداف</a:t>
            </a:r>
          </a:p>
          <a:p>
            <a:pPr marL="171450" lvl="0" indent="-171450" algn="r" rtl="1">
              <a:buFont typeface="Arial" panose="020B0604020202020204" pitchFamily="34" charset="0"/>
              <a:buChar char="•"/>
              <a:defRPr/>
            </a:pPr>
            <a:r>
              <a:rPr lang="ar-SA" sz="1100" b="1" dirty="0">
                <a:solidFill>
                  <a:schemeClr val="bg1"/>
                </a:solidFill>
              </a:rPr>
              <a:t> يجب أن يكون المشهد الفكاهي مرتبطًا بالهدف</a:t>
            </a:r>
          </a:p>
          <a:p>
            <a:pPr marL="171450" lvl="0" indent="-171450" algn="r" rtl="1">
              <a:buFont typeface="Arial" panose="020B0604020202020204" pitchFamily="34" charset="0"/>
              <a:buChar char="•"/>
              <a:defRPr/>
            </a:pPr>
            <a:r>
              <a:rPr lang="ar-SA" sz="1100" b="1" dirty="0">
                <a:solidFill>
                  <a:schemeClr val="bg1"/>
                </a:solidFill>
              </a:rPr>
              <a:t> الحرص على أن تكون الفكاهة غير مبتذلة</a:t>
            </a:r>
          </a:p>
          <a:p>
            <a:pPr marL="171450" lvl="0" indent="-171450" algn="r" rtl="1">
              <a:buFont typeface="Arial" panose="020B0604020202020204" pitchFamily="34" charset="0"/>
              <a:buChar char="•"/>
              <a:defRPr/>
            </a:pPr>
            <a:r>
              <a:rPr lang="ar-SA" sz="1100" b="1" dirty="0">
                <a:solidFill>
                  <a:schemeClr val="bg1"/>
                </a:solidFill>
              </a:rPr>
              <a:t>أن تكون الرسوم واضحة ومباشرة</a:t>
            </a:r>
            <a:endParaRPr lang="ar-SA" sz="1600" b="1" dirty="0">
              <a:solidFill>
                <a:schemeClr val="bg1"/>
              </a:solidFill>
            </a:endParaRPr>
          </a:p>
        </p:txBody>
      </p:sp>
      <p:sp>
        <p:nvSpPr>
          <p:cNvPr id="23" name="Rectangle 9">
            <a:extLst>
              <a:ext uri="{FF2B5EF4-FFF2-40B4-BE49-F238E27FC236}">
                <a16:creationId xmlns:a16="http://schemas.microsoft.com/office/drawing/2014/main" id="{3C0106E3-3710-4F35-07A5-6C9706E5D63E}"/>
              </a:ext>
            </a:extLst>
          </p:cNvPr>
          <p:cNvSpPr/>
          <p:nvPr/>
        </p:nvSpPr>
        <p:spPr>
          <a:xfrm rot="297575">
            <a:off x="1342726" y="5361677"/>
            <a:ext cx="3077796" cy="1170137"/>
          </a:xfrm>
          <a:prstGeom prst="rect">
            <a:avLst/>
          </a:prstGeom>
          <a:solidFill>
            <a:srgbClr val="7E72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005C46"/>
              </a:solidFill>
            </a:endParaRPr>
          </a:p>
        </p:txBody>
      </p:sp>
      <p:sp>
        <p:nvSpPr>
          <p:cNvPr id="24" name="Rectangle 10">
            <a:extLst>
              <a:ext uri="{FF2B5EF4-FFF2-40B4-BE49-F238E27FC236}">
                <a16:creationId xmlns:a16="http://schemas.microsoft.com/office/drawing/2014/main" id="{3F56F023-6F11-BF5E-8988-958282C74F95}"/>
              </a:ext>
            </a:extLst>
          </p:cNvPr>
          <p:cNvSpPr/>
          <p:nvPr/>
        </p:nvSpPr>
        <p:spPr>
          <a:xfrm>
            <a:off x="1296208" y="5374735"/>
            <a:ext cx="3077796" cy="1170137"/>
          </a:xfrm>
          <a:prstGeom prst="rect">
            <a:avLst/>
          </a:prstGeom>
          <a:solidFill>
            <a:srgbClr val="544457"/>
          </a:solid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rgbClr val="544457"/>
              </a:solidFill>
              <a:latin typeface="Arial" pitchFamily="34" charset="0"/>
              <a:cs typeface="Arial" pitchFamily="34" charset="0"/>
            </a:endParaRPr>
          </a:p>
        </p:txBody>
      </p:sp>
      <p:sp>
        <p:nvSpPr>
          <p:cNvPr id="25" name="TextBox 34">
            <a:extLst>
              <a:ext uri="{FF2B5EF4-FFF2-40B4-BE49-F238E27FC236}">
                <a16:creationId xmlns:a16="http://schemas.microsoft.com/office/drawing/2014/main" id="{4C9ACA68-E5DC-3414-487E-6314C848AB7E}"/>
              </a:ext>
            </a:extLst>
          </p:cNvPr>
          <p:cNvSpPr txBox="1"/>
          <p:nvPr/>
        </p:nvSpPr>
        <p:spPr>
          <a:xfrm>
            <a:off x="468410" y="5595012"/>
            <a:ext cx="3874890" cy="600164"/>
          </a:xfrm>
          <a:prstGeom prst="rect">
            <a:avLst/>
          </a:prstGeom>
          <a:noFill/>
        </p:spPr>
        <p:txBody>
          <a:bodyPr wrap="square">
            <a:spAutoFit/>
          </a:bodyPr>
          <a:lstStyle/>
          <a:p>
            <a:pPr marL="285750" lvl="0" indent="-285750" algn="r" rtl="1">
              <a:buFont typeface="Arial" panose="020B0604020202020204" pitchFamily="34" charset="0"/>
              <a:buChar char="•"/>
              <a:defRPr/>
            </a:pPr>
            <a:r>
              <a:rPr lang="ar-SA" sz="1100" b="1" dirty="0">
                <a:solidFill>
                  <a:schemeClr val="bg1"/>
                </a:solidFill>
              </a:rPr>
              <a:t>استخدام لغة مبسطة يفهمها الطفل</a:t>
            </a:r>
          </a:p>
          <a:p>
            <a:pPr marL="285750" lvl="0" indent="-285750" algn="r" rtl="1">
              <a:buFont typeface="Arial" panose="020B0604020202020204" pitchFamily="34" charset="0"/>
              <a:buChar char="•"/>
              <a:defRPr/>
            </a:pPr>
            <a:r>
              <a:rPr lang="ar-SA" sz="1100" b="1" dirty="0" err="1">
                <a:solidFill>
                  <a:schemeClr val="bg1"/>
                </a:solidFill>
              </a:rPr>
              <a:t>الإبتعاد</a:t>
            </a:r>
            <a:r>
              <a:rPr lang="ar-SA" sz="1100" b="1" dirty="0">
                <a:solidFill>
                  <a:schemeClr val="bg1"/>
                </a:solidFill>
              </a:rPr>
              <a:t> عن الشتم والتعبيرات السلبية</a:t>
            </a:r>
          </a:p>
          <a:p>
            <a:pPr marL="285750" lvl="0" indent="-285750" algn="r" rtl="1">
              <a:buFont typeface="Arial" panose="020B0604020202020204" pitchFamily="34" charset="0"/>
              <a:buChar char="•"/>
              <a:defRPr/>
            </a:pPr>
            <a:r>
              <a:rPr lang="ar-SA" sz="1100" b="1" dirty="0">
                <a:solidFill>
                  <a:schemeClr val="bg1"/>
                </a:solidFill>
              </a:rPr>
              <a:t>يمكن </a:t>
            </a:r>
            <a:r>
              <a:rPr lang="ar-SA" sz="1100" b="1" dirty="0" err="1">
                <a:solidFill>
                  <a:schemeClr val="bg1"/>
                </a:solidFill>
              </a:rPr>
              <a:t>ادخال</a:t>
            </a:r>
            <a:r>
              <a:rPr lang="ar-SA" sz="1100" b="1" dirty="0">
                <a:solidFill>
                  <a:schemeClr val="bg1"/>
                </a:solidFill>
              </a:rPr>
              <a:t> مصطلحات جديدة  تتناسب مع عمر الطفل</a:t>
            </a:r>
            <a:endParaRPr lang="en-US" sz="1100" b="1" dirty="0">
              <a:solidFill>
                <a:schemeClr val="bg1"/>
              </a:solidFill>
            </a:endParaRPr>
          </a:p>
        </p:txBody>
      </p:sp>
    </p:spTree>
    <p:extLst>
      <p:ext uri="{BB962C8B-B14F-4D97-AF65-F5344CB8AC3E}">
        <p14:creationId xmlns:p14="http://schemas.microsoft.com/office/powerpoint/2010/main" val="3031711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E049F1-DA46-1FBF-139D-2E5D686F71D9}"/>
            </a:ext>
          </a:extLst>
        </p:cNvPr>
        <p:cNvGrpSpPr/>
        <p:nvPr/>
      </p:nvGrpSpPr>
      <p:grpSpPr>
        <a:xfrm>
          <a:off x="0" y="0"/>
          <a:ext cx="0" cy="0"/>
          <a:chOff x="0" y="0"/>
          <a:chExt cx="0" cy="0"/>
        </a:xfrm>
      </p:grpSpPr>
      <p:grpSp>
        <p:nvGrpSpPr>
          <p:cNvPr id="130" name="Group 39">
            <a:extLst>
              <a:ext uri="{FF2B5EF4-FFF2-40B4-BE49-F238E27FC236}">
                <a16:creationId xmlns:a16="http://schemas.microsoft.com/office/drawing/2014/main" id="{20C49F07-C542-39FA-5279-411AF0C8CF50}"/>
              </a:ext>
            </a:extLst>
          </p:cNvPr>
          <p:cNvGrpSpPr/>
          <p:nvPr/>
        </p:nvGrpSpPr>
        <p:grpSpPr>
          <a:xfrm>
            <a:off x="738342" y="1993194"/>
            <a:ext cx="1902614" cy="1914064"/>
            <a:chOff x="0" y="0"/>
            <a:chExt cx="900456" cy="681316"/>
          </a:xfrm>
        </p:grpSpPr>
        <p:sp>
          <p:nvSpPr>
            <p:cNvPr id="131" name="Freeform 40">
              <a:extLst>
                <a:ext uri="{FF2B5EF4-FFF2-40B4-BE49-F238E27FC236}">
                  <a16:creationId xmlns:a16="http://schemas.microsoft.com/office/drawing/2014/main" id="{09959889-30AD-4965-9262-D2ECB7F335C5}"/>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2AB361"/>
            </a:solidFill>
          </p:spPr>
          <p:txBody>
            <a:bodyPr/>
            <a:lstStyle/>
            <a:p>
              <a:endParaRPr lang="en-US"/>
            </a:p>
          </p:txBody>
        </p:sp>
        <p:sp>
          <p:nvSpPr>
            <p:cNvPr id="132" name="TextBox 41">
              <a:extLst>
                <a:ext uri="{FF2B5EF4-FFF2-40B4-BE49-F238E27FC236}">
                  <a16:creationId xmlns:a16="http://schemas.microsoft.com/office/drawing/2014/main" id="{F9AB1081-7401-7F9E-FE1B-365561F94F64}"/>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2" name="Group 1">
            <a:extLst>
              <a:ext uri="{FF2B5EF4-FFF2-40B4-BE49-F238E27FC236}">
                <a16:creationId xmlns:a16="http://schemas.microsoft.com/office/drawing/2014/main" id="{C98B8D15-C52A-7F3D-47BE-358B95550F12}"/>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499BCF84-B4B3-13F0-2192-60DE7EA967AD}"/>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67BB3A4B-7AA5-D86D-C203-0E7AE22D146C}"/>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65F5FBD8-1698-0571-061E-1DADF7A3845F}"/>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ea typeface="+mn-ea"/>
              <a:cs typeface="Bahij TheSansArabic Plain" panose="02040503050201020203" pitchFamily="18" charset="-78"/>
            </a:endParaRPr>
          </a:p>
        </p:txBody>
      </p:sp>
      <p:sp>
        <p:nvSpPr>
          <p:cNvPr id="29" name="Title 1">
            <a:extLst>
              <a:ext uri="{FF2B5EF4-FFF2-40B4-BE49-F238E27FC236}">
                <a16:creationId xmlns:a16="http://schemas.microsoft.com/office/drawing/2014/main" id="{F35D2203-6AE8-AB2E-06AB-3EBAF6437A5A}"/>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معايير تصميم الشخصيات</a:t>
            </a:r>
            <a:endParaRPr lang="ar-JO" sz="2400" b="1" dirty="0">
              <a:cs typeface="Bahij TheSansArabic Plain" panose="02040503050201020203" pitchFamily="18" charset="-78"/>
            </a:endParaRPr>
          </a:p>
        </p:txBody>
      </p:sp>
      <p:grpSp>
        <p:nvGrpSpPr>
          <p:cNvPr id="93" name="Group 2">
            <a:extLst>
              <a:ext uri="{FF2B5EF4-FFF2-40B4-BE49-F238E27FC236}">
                <a16:creationId xmlns:a16="http://schemas.microsoft.com/office/drawing/2014/main" id="{8A02F649-69DC-9FB9-5790-24B60572075A}"/>
              </a:ext>
            </a:extLst>
          </p:cNvPr>
          <p:cNvGrpSpPr/>
          <p:nvPr/>
        </p:nvGrpSpPr>
        <p:grpSpPr>
          <a:xfrm>
            <a:off x="3118993" y="1993194"/>
            <a:ext cx="1902614" cy="1914064"/>
            <a:chOff x="0" y="0"/>
            <a:chExt cx="900456" cy="681316"/>
          </a:xfrm>
        </p:grpSpPr>
        <p:sp>
          <p:nvSpPr>
            <p:cNvPr id="94" name="Freeform 3">
              <a:extLst>
                <a:ext uri="{FF2B5EF4-FFF2-40B4-BE49-F238E27FC236}">
                  <a16:creationId xmlns:a16="http://schemas.microsoft.com/office/drawing/2014/main" id="{BA6EA1C2-2C4A-EBF7-55C8-7ED4ADD51BB0}"/>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75AC6B"/>
            </a:solidFill>
          </p:spPr>
          <p:txBody>
            <a:bodyPr/>
            <a:lstStyle/>
            <a:p>
              <a:endParaRPr lang="en-US"/>
            </a:p>
          </p:txBody>
        </p:sp>
        <p:sp>
          <p:nvSpPr>
            <p:cNvPr id="95" name="TextBox 4">
              <a:extLst>
                <a:ext uri="{FF2B5EF4-FFF2-40B4-BE49-F238E27FC236}">
                  <a16:creationId xmlns:a16="http://schemas.microsoft.com/office/drawing/2014/main" id="{2A50CF92-5ACD-5007-BFE7-33AE0EA31A70}"/>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96" name="Group 5">
            <a:extLst>
              <a:ext uri="{FF2B5EF4-FFF2-40B4-BE49-F238E27FC236}">
                <a16:creationId xmlns:a16="http://schemas.microsoft.com/office/drawing/2014/main" id="{8944CA67-9BB9-DA0D-B92F-F51510E604FB}"/>
              </a:ext>
            </a:extLst>
          </p:cNvPr>
          <p:cNvGrpSpPr/>
          <p:nvPr/>
        </p:nvGrpSpPr>
        <p:grpSpPr>
          <a:xfrm>
            <a:off x="3211599" y="2568077"/>
            <a:ext cx="1717402" cy="2673262"/>
            <a:chOff x="0" y="0"/>
            <a:chExt cx="812800" cy="1265183"/>
          </a:xfrm>
        </p:grpSpPr>
        <p:sp>
          <p:nvSpPr>
            <p:cNvPr id="97" name="Freeform 6">
              <a:extLst>
                <a:ext uri="{FF2B5EF4-FFF2-40B4-BE49-F238E27FC236}">
                  <a16:creationId xmlns:a16="http://schemas.microsoft.com/office/drawing/2014/main" id="{587F72B8-4D04-9310-6A72-F40DC1ED4F36}"/>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98" name="TextBox 7">
              <a:extLst>
                <a:ext uri="{FF2B5EF4-FFF2-40B4-BE49-F238E27FC236}">
                  <a16:creationId xmlns:a16="http://schemas.microsoft.com/office/drawing/2014/main" id="{99FFEAFA-A0CB-5DEE-B86C-94FC424577F7}"/>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99" name="Group 8">
            <a:extLst>
              <a:ext uri="{FF2B5EF4-FFF2-40B4-BE49-F238E27FC236}">
                <a16:creationId xmlns:a16="http://schemas.microsoft.com/office/drawing/2014/main" id="{27D9FBB8-9988-BC3D-1AC9-CE47CB58A4EC}"/>
              </a:ext>
            </a:extLst>
          </p:cNvPr>
          <p:cNvGrpSpPr/>
          <p:nvPr/>
        </p:nvGrpSpPr>
        <p:grpSpPr>
          <a:xfrm>
            <a:off x="5316905" y="1993194"/>
            <a:ext cx="1902614" cy="1914064"/>
            <a:chOff x="0" y="0"/>
            <a:chExt cx="900456" cy="681316"/>
          </a:xfrm>
        </p:grpSpPr>
        <p:sp>
          <p:nvSpPr>
            <p:cNvPr id="100" name="Freeform 9">
              <a:extLst>
                <a:ext uri="{FF2B5EF4-FFF2-40B4-BE49-F238E27FC236}">
                  <a16:creationId xmlns:a16="http://schemas.microsoft.com/office/drawing/2014/main" id="{D7B77F1A-82CC-57FD-F581-DA0D702E47E4}"/>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48F34"/>
            </a:solidFill>
          </p:spPr>
          <p:txBody>
            <a:bodyPr/>
            <a:lstStyle/>
            <a:p>
              <a:endParaRPr lang="en-US"/>
            </a:p>
          </p:txBody>
        </p:sp>
        <p:sp>
          <p:nvSpPr>
            <p:cNvPr id="101" name="TextBox 10">
              <a:extLst>
                <a:ext uri="{FF2B5EF4-FFF2-40B4-BE49-F238E27FC236}">
                  <a16:creationId xmlns:a16="http://schemas.microsoft.com/office/drawing/2014/main" id="{4B2DF5B6-A9F0-26D6-425F-90B59C06E16C}"/>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02" name="Group 11">
            <a:extLst>
              <a:ext uri="{FF2B5EF4-FFF2-40B4-BE49-F238E27FC236}">
                <a16:creationId xmlns:a16="http://schemas.microsoft.com/office/drawing/2014/main" id="{ADD6CA80-D44B-253C-569A-78D647DB1BAB}"/>
              </a:ext>
            </a:extLst>
          </p:cNvPr>
          <p:cNvGrpSpPr/>
          <p:nvPr/>
        </p:nvGrpSpPr>
        <p:grpSpPr>
          <a:xfrm>
            <a:off x="5409511" y="2568077"/>
            <a:ext cx="1717402" cy="2673262"/>
            <a:chOff x="0" y="0"/>
            <a:chExt cx="812800" cy="1265183"/>
          </a:xfrm>
        </p:grpSpPr>
        <p:sp>
          <p:nvSpPr>
            <p:cNvPr id="103" name="Freeform 12">
              <a:extLst>
                <a:ext uri="{FF2B5EF4-FFF2-40B4-BE49-F238E27FC236}">
                  <a16:creationId xmlns:a16="http://schemas.microsoft.com/office/drawing/2014/main" id="{ED8CE09A-F756-1189-57F9-759E19A159D5}"/>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04" name="TextBox 13">
              <a:extLst>
                <a:ext uri="{FF2B5EF4-FFF2-40B4-BE49-F238E27FC236}">
                  <a16:creationId xmlns:a16="http://schemas.microsoft.com/office/drawing/2014/main" id="{E6972902-AEB8-F4DF-685C-DB03B9C5CEEF}"/>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05" name="Group 14">
            <a:extLst>
              <a:ext uri="{FF2B5EF4-FFF2-40B4-BE49-F238E27FC236}">
                <a16:creationId xmlns:a16="http://schemas.microsoft.com/office/drawing/2014/main" id="{BF196F11-16D4-E6CD-9BE3-7ECF54C59ED4}"/>
              </a:ext>
            </a:extLst>
          </p:cNvPr>
          <p:cNvGrpSpPr/>
          <p:nvPr/>
        </p:nvGrpSpPr>
        <p:grpSpPr>
          <a:xfrm>
            <a:off x="7516353" y="1993194"/>
            <a:ext cx="1902614" cy="1914064"/>
            <a:chOff x="0" y="0"/>
            <a:chExt cx="900456" cy="681316"/>
          </a:xfrm>
        </p:grpSpPr>
        <p:sp>
          <p:nvSpPr>
            <p:cNvPr id="106" name="Freeform 15">
              <a:extLst>
                <a:ext uri="{FF2B5EF4-FFF2-40B4-BE49-F238E27FC236}">
                  <a16:creationId xmlns:a16="http://schemas.microsoft.com/office/drawing/2014/main" id="{D18BE672-9F1C-4E82-9703-295A97480BBB}"/>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37244"/>
            </a:solidFill>
          </p:spPr>
          <p:txBody>
            <a:bodyPr/>
            <a:lstStyle/>
            <a:p>
              <a:endParaRPr lang="en-US"/>
            </a:p>
          </p:txBody>
        </p:sp>
        <p:sp>
          <p:nvSpPr>
            <p:cNvPr id="107" name="TextBox 16">
              <a:extLst>
                <a:ext uri="{FF2B5EF4-FFF2-40B4-BE49-F238E27FC236}">
                  <a16:creationId xmlns:a16="http://schemas.microsoft.com/office/drawing/2014/main" id="{85F7BECB-DCCE-79EC-D71C-2CFD056F287B}"/>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08" name="Group 17">
            <a:extLst>
              <a:ext uri="{FF2B5EF4-FFF2-40B4-BE49-F238E27FC236}">
                <a16:creationId xmlns:a16="http://schemas.microsoft.com/office/drawing/2014/main" id="{F480A29C-275D-B90D-5186-99890125DE6A}"/>
              </a:ext>
            </a:extLst>
          </p:cNvPr>
          <p:cNvGrpSpPr/>
          <p:nvPr/>
        </p:nvGrpSpPr>
        <p:grpSpPr>
          <a:xfrm>
            <a:off x="7608960" y="2568077"/>
            <a:ext cx="1717402" cy="2673262"/>
            <a:chOff x="0" y="0"/>
            <a:chExt cx="812800" cy="1265183"/>
          </a:xfrm>
        </p:grpSpPr>
        <p:sp>
          <p:nvSpPr>
            <p:cNvPr id="109" name="Freeform 18">
              <a:extLst>
                <a:ext uri="{FF2B5EF4-FFF2-40B4-BE49-F238E27FC236}">
                  <a16:creationId xmlns:a16="http://schemas.microsoft.com/office/drawing/2014/main" id="{D937F4F8-FA78-A78A-B634-AC64D70EDF45}"/>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10" name="TextBox 19">
              <a:extLst>
                <a:ext uri="{FF2B5EF4-FFF2-40B4-BE49-F238E27FC236}">
                  <a16:creationId xmlns:a16="http://schemas.microsoft.com/office/drawing/2014/main" id="{F6466F37-CC90-A418-A75E-0F6F3A73BA62}"/>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11" name="Group 20">
            <a:extLst>
              <a:ext uri="{FF2B5EF4-FFF2-40B4-BE49-F238E27FC236}">
                <a16:creationId xmlns:a16="http://schemas.microsoft.com/office/drawing/2014/main" id="{2290EAA9-56AA-7833-0A1A-AA458B924DCE}"/>
              </a:ext>
            </a:extLst>
          </p:cNvPr>
          <p:cNvGrpSpPr/>
          <p:nvPr/>
        </p:nvGrpSpPr>
        <p:grpSpPr>
          <a:xfrm>
            <a:off x="9715802" y="1993194"/>
            <a:ext cx="1902614" cy="1914064"/>
            <a:chOff x="0" y="0"/>
            <a:chExt cx="900456" cy="681316"/>
          </a:xfrm>
        </p:grpSpPr>
        <p:sp>
          <p:nvSpPr>
            <p:cNvPr id="112" name="Freeform 21">
              <a:extLst>
                <a:ext uri="{FF2B5EF4-FFF2-40B4-BE49-F238E27FC236}">
                  <a16:creationId xmlns:a16="http://schemas.microsoft.com/office/drawing/2014/main" id="{A17948EA-5BF2-290F-AF36-3120595ACF3D}"/>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544457"/>
            </a:solidFill>
          </p:spPr>
          <p:txBody>
            <a:bodyPr/>
            <a:lstStyle/>
            <a:p>
              <a:endParaRPr lang="en-US"/>
            </a:p>
          </p:txBody>
        </p:sp>
        <p:sp>
          <p:nvSpPr>
            <p:cNvPr id="113" name="TextBox 22">
              <a:extLst>
                <a:ext uri="{FF2B5EF4-FFF2-40B4-BE49-F238E27FC236}">
                  <a16:creationId xmlns:a16="http://schemas.microsoft.com/office/drawing/2014/main" id="{0C811343-75D8-4F46-839C-D2567E435B7C}"/>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114" name="Group 23">
            <a:extLst>
              <a:ext uri="{FF2B5EF4-FFF2-40B4-BE49-F238E27FC236}">
                <a16:creationId xmlns:a16="http://schemas.microsoft.com/office/drawing/2014/main" id="{E190B986-7654-9777-8306-9D20575053F4}"/>
              </a:ext>
            </a:extLst>
          </p:cNvPr>
          <p:cNvGrpSpPr/>
          <p:nvPr/>
        </p:nvGrpSpPr>
        <p:grpSpPr>
          <a:xfrm>
            <a:off x="9808408" y="2568077"/>
            <a:ext cx="1717402" cy="2673262"/>
            <a:chOff x="0" y="0"/>
            <a:chExt cx="812800" cy="1265183"/>
          </a:xfrm>
        </p:grpSpPr>
        <p:sp>
          <p:nvSpPr>
            <p:cNvPr id="115" name="Freeform 24">
              <a:extLst>
                <a:ext uri="{FF2B5EF4-FFF2-40B4-BE49-F238E27FC236}">
                  <a16:creationId xmlns:a16="http://schemas.microsoft.com/office/drawing/2014/main" id="{51BB24FF-DE68-6449-698F-2A4E6C2D05B8}"/>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16" name="TextBox 25">
              <a:extLst>
                <a:ext uri="{FF2B5EF4-FFF2-40B4-BE49-F238E27FC236}">
                  <a16:creationId xmlns:a16="http://schemas.microsoft.com/office/drawing/2014/main" id="{102126DE-8C0A-C197-5D0D-68433D288EBE}"/>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117" name="AutoShape 26">
            <a:extLst>
              <a:ext uri="{FF2B5EF4-FFF2-40B4-BE49-F238E27FC236}">
                <a16:creationId xmlns:a16="http://schemas.microsoft.com/office/drawing/2014/main" id="{93CE382A-3A00-3F6C-B8FE-3AA7084D4CE2}"/>
              </a:ext>
            </a:extLst>
          </p:cNvPr>
          <p:cNvSpPr/>
          <p:nvPr/>
        </p:nvSpPr>
        <p:spPr>
          <a:xfrm>
            <a:off x="1682318" y="5709700"/>
            <a:ext cx="8977460" cy="0"/>
          </a:xfrm>
          <a:prstGeom prst="line">
            <a:avLst/>
          </a:prstGeom>
          <a:ln w="19050" cap="flat">
            <a:solidFill>
              <a:srgbClr val="B4B4B4"/>
            </a:solidFill>
            <a:prstDash val="solid"/>
            <a:headEnd type="none" w="sm" len="sm"/>
            <a:tailEnd type="none" w="sm" len="sm"/>
          </a:ln>
        </p:spPr>
        <p:txBody>
          <a:bodyPr/>
          <a:lstStyle/>
          <a:p>
            <a:endParaRPr lang="en-US"/>
          </a:p>
        </p:txBody>
      </p:sp>
      <p:grpSp>
        <p:nvGrpSpPr>
          <p:cNvPr id="118" name="Group 27">
            <a:extLst>
              <a:ext uri="{FF2B5EF4-FFF2-40B4-BE49-F238E27FC236}">
                <a16:creationId xmlns:a16="http://schemas.microsoft.com/office/drawing/2014/main" id="{C870425B-E193-4275-7DE7-ED2152C56ABC}"/>
              </a:ext>
            </a:extLst>
          </p:cNvPr>
          <p:cNvGrpSpPr/>
          <p:nvPr/>
        </p:nvGrpSpPr>
        <p:grpSpPr>
          <a:xfrm>
            <a:off x="3970373" y="5617104"/>
            <a:ext cx="185192" cy="185192"/>
            <a:chOff x="0" y="0"/>
            <a:chExt cx="812800" cy="812800"/>
          </a:xfrm>
        </p:grpSpPr>
        <p:sp>
          <p:nvSpPr>
            <p:cNvPr id="119" name="Freeform 28">
              <a:extLst>
                <a:ext uri="{FF2B5EF4-FFF2-40B4-BE49-F238E27FC236}">
                  <a16:creationId xmlns:a16="http://schemas.microsoft.com/office/drawing/2014/main" id="{344B93AA-09BB-1936-4B25-CE2E5DF4BDB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5AC6B"/>
            </a:solidFill>
          </p:spPr>
          <p:txBody>
            <a:bodyPr/>
            <a:lstStyle/>
            <a:p>
              <a:endParaRPr lang="en-US"/>
            </a:p>
          </p:txBody>
        </p:sp>
        <p:sp>
          <p:nvSpPr>
            <p:cNvPr id="120" name="TextBox 29">
              <a:extLst>
                <a:ext uri="{FF2B5EF4-FFF2-40B4-BE49-F238E27FC236}">
                  <a16:creationId xmlns:a16="http://schemas.microsoft.com/office/drawing/2014/main" id="{CE4A37A2-8EEE-4A3E-BA7D-49B084F0753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1" name="Group 30">
            <a:extLst>
              <a:ext uri="{FF2B5EF4-FFF2-40B4-BE49-F238E27FC236}">
                <a16:creationId xmlns:a16="http://schemas.microsoft.com/office/drawing/2014/main" id="{D2D57654-39BA-2667-D99E-EA8B4BC2A3AF}"/>
              </a:ext>
            </a:extLst>
          </p:cNvPr>
          <p:cNvGrpSpPr/>
          <p:nvPr/>
        </p:nvGrpSpPr>
        <p:grpSpPr>
          <a:xfrm>
            <a:off x="6168285" y="5617104"/>
            <a:ext cx="185192" cy="185192"/>
            <a:chOff x="0" y="0"/>
            <a:chExt cx="812800" cy="812800"/>
          </a:xfrm>
        </p:grpSpPr>
        <p:sp>
          <p:nvSpPr>
            <p:cNvPr id="122" name="Freeform 31">
              <a:extLst>
                <a:ext uri="{FF2B5EF4-FFF2-40B4-BE49-F238E27FC236}">
                  <a16:creationId xmlns:a16="http://schemas.microsoft.com/office/drawing/2014/main" id="{307C008F-C5EE-0968-9B7A-97E7973C106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48F34"/>
            </a:solidFill>
          </p:spPr>
          <p:txBody>
            <a:bodyPr/>
            <a:lstStyle/>
            <a:p>
              <a:endParaRPr lang="en-US"/>
            </a:p>
          </p:txBody>
        </p:sp>
        <p:sp>
          <p:nvSpPr>
            <p:cNvPr id="123" name="TextBox 32">
              <a:extLst>
                <a:ext uri="{FF2B5EF4-FFF2-40B4-BE49-F238E27FC236}">
                  <a16:creationId xmlns:a16="http://schemas.microsoft.com/office/drawing/2014/main" id="{507D85E8-E856-C4B7-F129-6EBE4AA0F5E7}"/>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4" name="Group 33">
            <a:extLst>
              <a:ext uri="{FF2B5EF4-FFF2-40B4-BE49-F238E27FC236}">
                <a16:creationId xmlns:a16="http://schemas.microsoft.com/office/drawing/2014/main" id="{79CFA764-06A0-7A3D-4932-75E59A216A59}"/>
              </a:ext>
            </a:extLst>
          </p:cNvPr>
          <p:cNvGrpSpPr/>
          <p:nvPr/>
        </p:nvGrpSpPr>
        <p:grpSpPr>
          <a:xfrm>
            <a:off x="8367734" y="5617104"/>
            <a:ext cx="185192" cy="185192"/>
            <a:chOff x="0" y="0"/>
            <a:chExt cx="812800" cy="812800"/>
          </a:xfrm>
        </p:grpSpPr>
        <p:sp>
          <p:nvSpPr>
            <p:cNvPr id="125" name="Freeform 34">
              <a:extLst>
                <a:ext uri="{FF2B5EF4-FFF2-40B4-BE49-F238E27FC236}">
                  <a16:creationId xmlns:a16="http://schemas.microsoft.com/office/drawing/2014/main" id="{2C3C0D1B-9AAC-7F91-F7F0-32F8240BDD9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837244"/>
            </a:solidFill>
          </p:spPr>
          <p:txBody>
            <a:bodyPr/>
            <a:lstStyle/>
            <a:p>
              <a:endParaRPr lang="en-US"/>
            </a:p>
          </p:txBody>
        </p:sp>
        <p:sp>
          <p:nvSpPr>
            <p:cNvPr id="126" name="TextBox 35">
              <a:extLst>
                <a:ext uri="{FF2B5EF4-FFF2-40B4-BE49-F238E27FC236}">
                  <a16:creationId xmlns:a16="http://schemas.microsoft.com/office/drawing/2014/main" id="{D8439D92-D1E1-1F40-8AB0-30B46DE5D5B4}"/>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27" name="Group 36">
            <a:extLst>
              <a:ext uri="{FF2B5EF4-FFF2-40B4-BE49-F238E27FC236}">
                <a16:creationId xmlns:a16="http://schemas.microsoft.com/office/drawing/2014/main" id="{73B11396-7854-ACF6-F8DA-7275EBDE4F8F}"/>
              </a:ext>
            </a:extLst>
          </p:cNvPr>
          <p:cNvGrpSpPr/>
          <p:nvPr/>
        </p:nvGrpSpPr>
        <p:grpSpPr>
          <a:xfrm>
            <a:off x="10659779" y="5617104"/>
            <a:ext cx="185192" cy="185192"/>
            <a:chOff x="0" y="0"/>
            <a:chExt cx="812800" cy="812800"/>
          </a:xfrm>
        </p:grpSpPr>
        <p:sp>
          <p:nvSpPr>
            <p:cNvPr id="128" name="Freeform 37">
              <a:extLst>
                <a:ext uri="{FF2B5EF4-FFF2-40B4-BE49-F238E27FC236}">
                  <a16:creationId xmlns:a16="http://schemas.microsoft.com/office/drawing/2014/main" id="{92F65D9B-56A1-FB51-581C-512FA93946E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44457"/>
            </a:solidFill>
          </p:spPr>
          <p:txBody>
            <a:bodyPr/>
            <a:lstStyle/>
            <a:p>
              <a:endParaRPr lang="en-US"/>
            </a:p>
          </p:txBody>
        </p:sp>
        <p:sp>
          <p:nvSpPr>
            <p:cNvPr id="129" name="TextBox 38">
              <a:extLst>
                <a:ext uri="{FF2B5EF4-FFF2-40B4-BE49-F238E27FC236}">
                  <a16:creationId xmlns:a16="http://schemas.microsoft.com/office/drawing/2014/main" id="{DD6C15BE-688A-FC3C-0EB1-056BE53530D0}"/>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33" name="Group 42">
            <a:extLst>
              <a:ext uri="{FF2B5EF4-FFF2-40B4-BE49-F238E27FC236}">
                <a16:creationId xmlns:a16="http://schemas.microsoft.com/office/drawing/2014/main" id="{BA022EF1-3DF1-A0EB-AF44-0CA57EAD7B03}"/>
              </a:ext>
            </a:extLst>
          </p:cNvPr>
          <p:cNvGrpSpPr/>
          <p:nvPr/>
        </p:nvGrpSpPr>
        <p:grpSpPr>
          <a:xfrm>
            <a:off x="830948" y="2568077"/>
            <a:ext cx="1717402" cy="2673262"/>
            <a:chOff x="0" y="0"/>
            <a:chExt cx="812800" cy="1265183"/>
          </a:xfrm>
        </p:grpSpPr>
        <p:sp>
          <p:nvSpPr>
            <p:cNvPr id="134" name="Freeform 43">
              <a:extLst>
                <a:ext uri="{FF2B5EF4-FFF2-40B4-BE49-F238E27FC236}">
                  <a16:creationId xmlns:a16="http://schemas.microsoft.com/office/drawing/2014/main" id="{35B1188F-B0A0-810C-3A85-0010043EABEA}"/>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135" name="TextBox 44">
              <a:extLst>
                <a:ext uri="{FF2B5EF4-FFF2-40B4-BE49-F238E27FC236}">
                  <a16:creationId xmlns:a16="http://schemas.microsoft.com/office/drawing/2014/main" id="{D30B8848-F7D5-5725-9FF2-B6222A7DADCB}"/>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grpSp>
        <p:nvGrpSpPr>
          <p:cNvPr id="136" name="Group 45">
            <a:extLst>
              <a:ext uri="{FF2B5EF4-FFF2-40B4-BE49-F238E27FC236}">
                <a16:creationId xmlns:a16="http://schemas.microsoft.com/office/drawing/2014/main" id="{5CCD5FB5-9793-592B-1C20-55A73D2D3C05}"/>
              </a:ext>
            </a:extLst>
          </p:cNvPr>
          <p:cNvGrpSpPr/>
          <p:nvPr/>
        </p:nvGrpSpPr>
        <p:grpSpPr>
          <a:xfrm>
            <a:off x="1674942" y="5617104"/>
            <a:ext cx="185192" cy="185192"/>
            <a:chOff x="0" y="0"/>
            <a:chExt cx="812800" cy="812800"/>
          </a:xfrm>
        </p:grpSpPr>
        <p:sp>
          <p:nvSpPr>
            <p:cNvPr id="137" name="Freeform 46">
              <a:extLst>
                <a:ext uri="{FF2B5EF4-FFF2-40B4-BE49-F238E27FC236}">
                  <a16:creationId xmlns:a16="http://schemas.microsoft.com/office/drawing/2014/main" id="{97EDCB8F-2F17-D2EB-A9F0-81DEF9DC35FA}"/>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2AB361"/>
            </a:solidFill>
          </p:spPr>
          <p:txBody>
            <a:bodyPr/>
            <a:lstStyle/>
            <a:p>
              <a:endParaRPr lang="en-US"/>
            </a:p>
          </p:txBody>
        </p:sp>
        <p:sp>
          <p:nvSpPr>
            <p:cNvPr id="138" name="TextBox 47">
              <a:extLst>
                <a:ext uri="{FF2B5EF4-FFF2-40B4-BE49-F238E27FC236}">
                  <a16:creationId xmlns:a16="http://schemas.microsoft.com/office/drawing/2014/main" id="{A33CDECF-E04D-9F31-8F4D-98CFA7300E9A}"/>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9" name="Slide Number Placeholder 5">
            <a:extLst>
              <a:ext uri="{FF2B5EF4-FFF2-40B4-BE49-F238E27FC236}">
                <a16:creationId xmlns:a16="http://schemas.microsoft.com/office/drawing/2014/main" id="{AD62598A-B82F-3023-A3C1-30E1C7C7B788}"/>
              </a:ext>
            </a:extLst>
          </p:cNvPr>
          <p:cNvSpPr>
            <a:spLocks noGrp="1"/>
          </p:cNvSpPr>
          <p:nvPr>
            <p:ph type="sldNum" sz="quarter" idx="12"/>
          </p:nvPr>
        </p:nvSpPr>
        <p:spPr>
          <a:xfrm>
            <a:off x="8737601" y="6356352"/>
            <a:ext cx="2844800" cy="365125"/>
          </a:xfrm>
        </p:spPr>
        <p:txBody>
          <a:bodyPr/>
          <a:lstStyle/>
          <a:p>
            <a:fld id="{5939B1FA-81F2-4940-9AF3-5EAFB5D6669B}" type="slidenum">
              <a:rPr lang="en-US" smtClean="0"/>
              <a:pPr/>
              <a:t>23</a:t>
            </a:fld>
            <a:endParaRPr lang="en-US"/>
          </a:p>
        </p:txBody>
      </p:sp>
      <p:sp>
        <p:nvSpPr>
          <p:cNvPr id="141" name="TextBox 140">
            <a:extLst>
              <a:ext uri="{FF2B5EF4-FFF2-40B4-BE49-F238E27FC236}">
                <a16:creationId xmlns:a16="http://schemas.microsoft.com/office/drawing/2014/main" id="{CA43EB69-9DC9-574B-71E6-292FECECD299}"/>
              </a:ext>
            </a:extLst>
          </p:cNvPr>
          <p:cNvSpPr txBox="1"/>
          <p:nvPr/>
        </p:nvSpPr>
        <p:spPr>
          <a:xfrm>
            <a:off x="9801077" y="2639832"/>
            <a:ext cx="1717402" cy="584775"/>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وضوح شخصية الخير والشر</a:t>
            </a:r>
            <a:endParaRPr lang="en-US" sz="1600" dirty="0"/>
          </a:p>
        </p:txBody>
      </p:sp>
      <p:sp>
        <p:nvSpPr>
          <p:cNvPr id="143" name="TextBox 142">
            <a:extLst>
              <a:ext uri="{FF2B5EF4-FFF2-40B4-BE49-F238E27FC236}">
                <a16:creationId xmlns:a16="http://schemas.microsoft.com/office/drawing/2014/main" id="{B2C882F4-0BB8-1C54-64A7-BD6C53574BD6}"/>
              </a:ext>
            </a:extLst>
          </p:cNvPr>
          <p:cNvSpPr txBox="1"/>
          <p:nvPr/>
        </p:nvSpPr>
        <p:spPr>
          <a:xfrm>
            <a:off x="9818440" y="3312475"/>
            <a:ext cx="1717402" cy="1077218"/>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شخصية الخير والشر وان تكون أكثر نضجا وإيجابية وتتشابه في العمر والسلوك</a:t>
            </a:r>
          </a:p>
        </p:txBody>
      </p:sp>
      <p:sp>
        <p:nvSpPr>
          <p:cNvPr id="145" name="TextBox 144">
            <a:extLst>
              <a:ext uri="{FF2B5EF4-FFF2-40B4-BE49-F238E27FC236}">
                <a16:creationId xmlns:a16="http://schemas.microsoft.com/office/drawing/2014/main" id="{6F34D062-86EB-869A-3D79-66F1E8C8D57B}"/>
              </a:ext>
            </a:extLst>
          </p:cNvPr>
          <p:cNvSpPr txBox="1"/>
          <p:nvPr/>
        </p:nvSpPr>
        <p:spPr>
          <a:xfrm>
            <a:off x="7648820" y="2639832"/>
            <a:ext cx="1637679" cy="338554"/>
          </a:xfrm>
          <a:prstGeom prst="rect">
            <a:avLst/>
          </a:prstGeom>
          <a:noFill/>
        </p:spPr>
        <p:txBody>
          <a:bodyPr wrap="square">
            <a:spAutoFit/>
          </a:bodyPr>
          <a:lstStyle/>
          <a:p>
            <a:pPr algn="ctr"/>
            <a:r>
              <a:rPr lang="ar-SA" sz="1600" b="1" dirty="0">
                <a:solidFill>
                  <a:srgbClr val="000000"/>
                </a:solidFill>
                <a:latin typeface="Sakkal Majalla" panose="02000000000000000000" pitchFamily="2" charset="-78"/>
              </a:rPr>
              <a:t>الملابس المناسبة</a:t>
            </a:r>
            <a:endParaRPr lang="en-US" sz="1600" dirty="0"/>
          </a:p>
        </p:txBody>
      </p:sp>
      <p:sp>
        <p:nvSpPr>
          <p:cNvPr id="147" name="TextBox 146">
            <a:extLst>
              <a:ext uri="{FF2B5EF4-FFF2-40B4-BE49-F238E27FC236}">
                <a16:creationId xmlns:a16="http://schemas.microsoft.com/office/drawing/2014/main" id="{289CC7B7-FAD1-07F5-4DA1-47C5C361340D}"/>
              </a:ext>
            </a:extLst>
          </p:cNvPr>
          <p:cNvSpPr txBox="1"/>
          <p:nvPr/>
        </p:nvSpPr>
        <p:spPr>
          <a:xfrm>
            <a:off x="7653837" y="3237882"/>
            <a:ext cx="1637680" cy="830997"/>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lang="ar-SA" sz="1600" dirty="0">
                <a:solidFill>
                  <a:srgbClr val="000000"/>
                </a:solidFill>
                <a:latin typeface="Sakkal Majalla" panose="02000000000000000000" pitchFamily="2" charset="-78"/>
              </a:rPr>
              <a:t>ملابس بسيطة وواقعية تعكس بيئة الطفل، بألوان جذابة ومريحة</a:t>
            </a:r>
          </a:p>
        </p:txBody>
      </p:sp>
      <p:sp>
        <p:nvSpPr>
          <p:cNvPr id="149" name="TextBox 148">
            <a:extLst>
              <a:ext uri="{FF2B5EF4-FFF2-40B4-BE49-F238E27FC236}">
                <a16:creationId xmlns:a16="http://schemas.microsoft.com/office/drawing/2014/main" id="{84948E3E-E3EE-230F-60FE-970F599D6805}"/>
              </a:ext>
            </a:extLst>
          </p:cNvPr>
          <p:cNvSpPr txBox="1"/>
          <p:nvPr/>
        </p:nvSpPr>
        <p:spPr>
          <a:xfrm>
            <a:off x="5306873" y="2639831"/>
            <a:ext cx="1885981" cy="584775"/>
          </a:xfrm>
          <a:prstGeom prst="rect">
            <a:avLst/>
          </a:prstGeom>
          <a:noFill/>
        </p:spPr>
        <p:txBody>
          <a:bodyPr wrap="square">
            <a:spAutoFit/>
          </a:bodyPr>
          <a:lstStyle/>
          <a:p>
            <a:pPr algn="ctr"/>
            <a:r>
              <a:rPr lang="ar-SA" sz="1600" b="1" dirty="0">
                <a:solidFill>
                  <a:srgbClr val="000000"/>
                </a:solidFill>
                <a:latin typeface="Sakkal Majalla" panose="02000000000000000000" pitchFamily="2" charset="-78"/>
              </a:rPr>
              <a:t>شخصيات العائلة والأصدقاء</a:t>
            </a:r>
            <a:endParaRPr lang="en-US" sz="1600" dirty="0"/>
          </a:p>
        </p:txBody>
      </p:sp>
      <p:sp>
        <p:nvSpPr>
          <p:cNvPr id="153" name="TextBox 152">
            <a:extLst>
              <a:ext uri="{FF2B5EF4-FFF2-40B4-BE49-F238E27FC236}">
                <a16:creationId xmlns:a16="http://schemas.microsoft.com/office/drawing/2014/main" id="{6C80411E-E798-23DC-AB54-3238827A3E40}"/>
              </a:ext>
            </a:extLst>
          </p:cNvPr>
          <p:cNvSpPr txBox="1"/>
          <p:nvPr/>
        </p:nvSpPr>
        <p:spPr>
          <a:xfrm>
            <a:off x="5413177" y="3244506"/>
            <a:ext cx="1713736" cy="830997"/>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lang="ar-SA" sz="1600" dirty="0">
                <a:solidFill>
                  <a:srgbClr val="000000"/>
                </a:solidFill>
                <a:latin typeface="Sakkal Majalla" panose="02000000000000000000" pitchFamily="2" charset="-78"/>
              </a:rPr>
              <a:t>تجنّب الصور النمطية </a:t>
            </a:r>
            <a:endParaRPr lang="en-US" sz="1600" dirty="0">
              <a:solidFill>
                <a:srgbClr val="000000"/>
              </a:solidFill>
              <a:latin typeface="Sakkal Majalla" panose="02000000000000000000" pitchFamily="2" charset="-78"/>
            </a:endParaRPr>
          </a:p>
          <a:p>
            <a:pPr marL="0" marR="0" lvl="0" indent="0" algn="ctr" defTabSz="914363" rtl="1" eaLnBrk="1" fontAlgn="auto" latinLnBrk="0" hangingPunct="1">
              <a:spcBef>
                <a:spcPts val="0"/>
              </a:spcBef>
              <a:spcAft>
                <a:spcPts val="0"/>
              </a:spcAft>
              <a:buClrTx/>
              <a:buSzTx/>
              <a:buFontTx/>
              <a:buNone/>
              <a:tabLst/>
              <a:defRPr/>
            </a:pPr>
            <a:r>
              <a:rPr lang="ar-SA" sz="1600" dirty="0">
                <a:solidFill>
                  <a:srgbClr val="000000"/>
                </a:solidFill>
                <a:latin typeface="Sakkal Majalla" panose="02000000000000000000" pitchFamily="2" charset="-78"/>
              </a:rPr>
              <a:t>(مثل الأب البدين أو الأم في المطبخ)</a:t>
            </a:r>
          </a:p>
        </p:txBody>
      </p:sp>
      <p:sp>
        <p:nvSpPr>
          <p:cNvPr id="155" name="TextBox 154">
            <a:extLst>
              <a:ext uri="{FF2B5EF4-FFF2-40B4-BE49-F238E27FC236}">
                <a16:creationId xmlns:a16="http://schemas.microsoft.com/office/drawing/2014/main" id="{402C66C5-56D9-FF55-BBDE-69FA41C9FFA9}"/>
              </a:ext>
            </a:extLst>
          </p:cNvPr>
          <p:cNvSpPr txBox="1"/>
          <p:nvPr/>
        </p:nvSpPr>
        <p:spPr>
          <a:xfrm>
            <a:off x="3123167" y="2665935"/>
            <a:ext cx="1879604" cy="338554"/>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تطور الشخصيات</a:t>
            </a:r>
            <a:endParaRPr lang="en-US" sz="1600" dirty="0"/>
          </a:p>
        </p:txBody>
      </p:sp>
      <p:sp>
        <p:nvSpPr>
          <p:cNvPr id="157" name="TextBox 156">
            <a:extLst>
              <a:ext uri="{FF2B5EF4-FFF2-40B4-BE49-F238E27FC236}">
                <a16:creationId xmlns:a16="http://schemas.microsoft.com/office/drawing/2014/main" id="{5B17D820-2590-51BC-9CCF-4B33111B10EE}"/>
              </a:ext>
            </a:extLst>
          </p:cNvPr>
          <p:cNvSpPr txBox="1"/>
          <p:nvPr/>
        </p:nvSpPr>
        <p:spPr>
          <a:xfrm>
            <a:off x="3226833" y="3219706"/>
            <a:ext cx="1705834" cy="1323439"/>
          </a:xfrm>
          <a:prstGeom prst="rect">
            <a:avLst/>
          </a:prstGeom>
          <a:noFill/>
        </p:spPr>
        <p:txBody>
          <a:bodyPr wrap="square">
            <a:spAutoFit/>
          </a:bodyPr>
          <a:lstStyle/>
          <a:p>
            <a:pPr marL="0" marR="0" lvl="0" indent="0" algn="ctr" defTabSz="914363" rtl="1" eaLnBrk="1" fontAlgn="auto" latinLnBrk="0" hangingPunct="1">
              <a:spcBef>
                <a:spcPts val="0"/>
              </a:spcBef>
              <a:spcAft>
                <a:spcPts val="0"/>
              </a:spcAft>
              <a:buClrTx/>
              <a:buSzTx/>
              <a:buFontTx/>
              <a:buNone/>
              <a:tabLst/>
              <a:defRPr/>
            </a:pP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العمل على مناقشة أو تحدي أو مواجهة بين الأخضر والاحمر تؤدي الى </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إنتصار شخصية الخير في الأخير</a:t>
            </a:r>
          </a:p>
        </p:txBody>
      </p:sp>
      <p:sp>
        <p:nvSpPr>
          <p:cNvPr id="159" name="TextBox 158">
            <a:extLst>
              <a:ext uri="{FF2B5EF4-FFF2-40B4-BE49-F238E27FC236}">
                <a16:creationId xmlns:a16="http://schemas.microsoft.com/office/drawing/2014/main" id="{856E646B-8C76-BFD9-686E-C41980A8EE8D}"/>
              </a:ext>
            </a:extLst>
          </p:cNvPr>
          <p:cNvSpPr txBox="1"/>
          <p:nvPr/>
        </p:nvSpPr>
        <p:spPr>
          <a:xfrm>
            <a:off x="745867" y="2665935"/>
            <a:ext cx="1902614" cy="338554"/>
          </a:xfrm>
          <a:prstGeom prst="rect">
            <a:avLst/>
          </a:prstGeom>
          <a:noFill/>
        </p:spPr>
        <p:txBody>
          <a:bodyPr wrap="square">
            <a:spAutoFit/>
          </a:bodyPr>
          <a:lstStyle/>
          <a:p>
            <a:pPr algn="ctr"/>
            <a:r>
              <a:rPr kumimoji="0" lang="ar-SA" sz="1600" b="1" i="0" u="none" strike="noStrike" kern="1200" cap="none" spc="0" normalizeH="0" baseline="0" noProof="0" dirty="0">
                <a:ln>
                  <a:noFill/>
                </a:ln>
                <a:solidFill>
                  <a:srgbClr val="000000"/>
                </a:solidFill>
                <a:effectLst/>
                <a:uLnTx/>
                <a:uFillTx/>
                <a:latin typeface="Sakkal Majalla" panose="02000000000000000000" pitchFamily="2" charset="-78"/>
                <a:ea typeface="+mn-ea"/>
              </a:rPr>
              <a:t>لغة وتصرفات مناسبة</a:t>
            </a:r>
            <a:endParaRPr lang="en-US" sz="1600" dirty="0"/>
          </a:p>
        </p:txBody>
      </p:sp>
      <p:sp>
        <p:nvSpPr>
          <p:cNvPr id="161" name="TextBox 160">
            <a:extLst>
              <a:ext uri="{FF2B5EF4-FFF2-40B4-BE49-F238E27FC236}">
                <a16:creationId xmlns:a16="http://schemas.microsoft.com/office/drawing/2014/main" id="{9ECC750C-235D-747B-AA49-38B71BD458AC}"/>
              </a:ext>
            </a:extLst>
          </p:cNvPr>
          <p:cNvSpPr txBox="1"/>
          <p:nvPr/>
        </p:nvSpPr>
        <p:spPr>
          <a:xfrm>
            <a:off x="812142" y="3312475"/>
            <a:ext cx="1721068" cy="1077218"/>
          </a:xfrm>
          <a:prstGeom prst="rect">
            <a:avLst/>
          </a:prstGeom>
          <a:noFill/>
        </p:spPr>
        <p:txBody>
          <a:bodyPr wrap="square">
            <a:spAutoFit/>
          </a:bodyPr>
          <a:lstStyle/>
          <a:p>
            <a:pPr algn="ctr"/>
            <a:r>
              <a:rPr lang="ar-SA" sz="1600" dirty="0">
                <a:solidFill>
                  <a:srgbClr val="000000"/>
                </a:solidFill>
                <a:latin typeface="Sakkal Majalla" panose="02000000000000000000" pitchFamily="2" charset="-78"/>
              </a:rPr>
              <a:t>استخدام لغة مفهومة مع إمكانية اعتماد اللهجة المحلية، وتصرفات ملائمة لعمر الطفل</a:t>
            </a:r>
            <a:endParaRPr lang="en-US" sz="1600" dirty="0">
              <a:solidFill>
                <a:srgbClr val="000000"/>
              </a:solidFill>
              <a:latin typeface="Sakkal Majalla" panose="02000000000000000000" pitchFamily="2" charset="-78"/>
            </a:endParaRPr>
          </a:p>
        </p:txBody>
      </p:sp>
      <p:pic>
        <p:nvPicPr>
          <p:cNvPr id="164" name="Picture 163" descr="A white thumbs up and down symbols&#10;&#10;AI-generated content may be incorrect.">
            <a:extLst>
              <a:ext uri="{FF2B5EF4-FFF2-40B4-BE49-F238E27FC236}">
                <a16:creationId xmlns:a16="http://schemas.microsoft.com/office/drawing/2014/main" id="{DE6C62F5-6600-22CC-0205-2014E0B1592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13035" y="2038714"/>
            <a:ext cx="493486" cy="493486"/>
          </a:xfrm>
          <a:prstGeom prst="rect">
            <a:avLst/>
          </a:prstGeom>
        </p:spPr>
      </p:pic>
      <p:pic>
        <p:nvPicPr>
          <p:cNvPr id="166" name="Picture 165" descr="A line art of a shirt and shorts&#10;&#10;AI-generated content may be incorrect.">
            <a:extLst>
              <a:ext uri="{FF2B5EF4-FFF2-40B4-BE49-F238E27FC236}">
                <a16:creationId xmlns:a16="http://schemas.microsoft.com/office/drawing/2014/main" id="{A6D935AA-C3F4-04E5-0447-3BE863A2ED3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176910" y="2034250"/>
            <a:ext cx="512987" cy="512987"/>
          </a:xfrm>
          <a:prstGeom prst="rect">
            <a:avLst/>
          </a:prstGeom>
        </p:spPr>
      </p:pic>
      <p:pic>
        <p:nvPicPr>
          <p:cNvPr id="168" name="Picture 167" descr="A group of people with their arms around each other&#10;&#10;AI-generated content may be incorrect.">
            <a:extLst>
              <a:ext uri="{FF2B5EF4-FFF2-40B4-BE49-F238E27FC236}">
                <a16:creationId xmlns:a16="http://schemas.microsoft.com/office/drawing/2014/main" id="{3D59CF7E-DA55-4B52-45B9-A9B49F7A2E1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969092" y="2034573"/>
            <a:ext cx="512663" cy="512663"/>
          </a:xfrm>
          <a:prstGeom prst="rect">
            <a:avLst/>
          </a:prstGeom>
        </p:spPr>
      </p:pic>
      <p:pic>
        <p:nvPicPr>
          <p:cNvPr id="170" name="Picture 169" descr="A white line drawing of a face&#10;&#10;AI-generated content may be incorrect.">
            <a:extLst>
              <a:ext uri="{FF2B5EF4-FFF2-40B4-BE49-F238E27FC236}">
                <a16:creationId xmlns:a16="http://schemas.microsoft.com/office/drawing/2014/main" id="{D2FB5025-2931-41F2-E454-638317703A9A}"/>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726167" y="2009065"/>
            <a:ext cx="523135" cy="523135"/>
          </a:xfrm>
          <a:prstGeom prst="rect">
            <a:avLst/>
          </a:prstGeom>
        </p:spPr>
      </p:pic>
      <p:pic>
        <p:nvPicPr>
          <p:cNvPr id="7" name="رسم 6" descr="مؤثِّر خطوط عريضة">
            <a:extLst>
              <a:ext uri="{FF2B5EF4-FFF2-40B4-BE49-F238E27FC236}">
                <a16:creationId xmlns:a16="http://schemas.microsoft.com/office/drawing/2014/main" id="{F6F8A178-6463-BCDB-0835-DC0D9D0BC5DE}"/>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349051" y="1939344"/>
            <a:ext cx="686506" cy="686506"/>
          </a:xfrm>
          <a:prstGeom prst="rect">
            <a:avLst/>
          </a:prstGeom>
        </p:spPr>
      </p:pic>
    </p:spTree>
    <p:extLst>
      <p:ext uri="{BB962C8B-B14F-4D97-AF65-F5344CB8AC3E}">
        <p14:creationId xmlns:p14="http://schemas.microsoft.com/office/powerpoint/2010/main" val="798766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9FC002-673E-DCE8-CFAA-9108E527864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60C1B44-3BF8-E179-7803-A3DEC589C665}"/>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8A6EABAD-363D-AC9E-4CB3-939183205730}"/>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03A94FFB-4DBE-E806-2306-B793CA5E4058}"/>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A2E864A3-EDF0-0AF5-35A9-8DBAED1A4A10}"/>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endParaRPr lang="ar-JO" sz="2400" b="1" dirty="0">
              <a:ea typeface="+mn-ea"/>
              <a:cs typeface="Bahij TheSansArabic Plain" panose="02040503050201020203" pitchFamily="18" charset="-78"/>
            </a:endParaRPr>
          </a:p>
        </p:txBody>
      </p:sp>
      <p:sp>
        <p:nvSpPr>
          <p:cNvPr id="29" name="Title 1">
            <a:extLst>
              <a:ext uri="{FF2B5EF4-FFF2-40B4-BE49-F238E27FC236}">
                <a16:creationId xmlns:a16="http://schemas.microsoft.com/office/drawing/2014/main" id="{4BB55523-E2E5-039C-0B61-C16E35B0B355}"/>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cs typeface="Bahij TheSansArabic Plain" panose="02040503050201020203" pitchFamily="18" charset="-78"/>
              </a:rPr>
              <a:t>دليل إنتاج المحتوى للفئة العمرية </a:t>
            </a:r>
            <a:r>
              <a:rPr lang="ar-JO" sz="2400" b="1" dirty="0">
                <a:cs typeface="Bahij TheSansArabic Plain" panose="02040503050201020203" pitchFamily="18" charset="-78"/>
              </a:rPr>
              <a:t>من 9</a:t>
            </a:r>
            <a:r>
              <a:rPr lang="ar-SA" sz="2400" b="1" dirty="0">
                <a:cs typeface="Bahij TheSansArabic Plain" panose="02040503050201020203" pitchFamily="18" charset="-78"/>
              </a:rPr>
              <a:t>-</a:t>
            </a:r>
            <a:r>
              <a:rPr lang="ar-JO" sz="2400" b="1" dirty="0">
                <a:cs typeface="Bahij TheSansArabic Plain" panose="02040503050201020203" pitchFamily="18" charset="-78"/>
              </a:rPr>
              <a:t>12</a:t>
            </a:r>
            <a:r>
              <a:rPr lang="ar-SA" sz="2400" b="1" dirty="0">
                <a:cs typeface="Bahij TheSansArabic Plain" panose="02040503050201020203" pitchFamily="18" charset="-78"/>
              </a:rPr>
              <a:t> سن</a:t>
            </a:r>
            <a:r>
              <a:rPr lang="ar-JO" sz="2400" b="1" dirty="0">
                <a:cs typeface="Bahij TheSansArabic Plain" panose="02040503050201020203" pitchFamily="18" charset="-78"/>
              </a:rPr>
              <a:t>ة</a:t>
            </a:r>
          </a:p>
        </p:txBody>
      </p:sp>
      <p:sp>
        <p:nvSpPr>
          <p:cNvPr id="139" name="Slide Number Placeholder 5">
            <a:extLst>
              <a:ext uri="{FF2B5EF4-FFF2-40B4-BE49-F238E27FC236}">
                <a16:creationId xmlns:a16="http://schemas.microsoft.com/office/drawing/2014/main" id="{F845AAC1-059D-6488-65EF-0CC5EC38B808}"/>
              </a:ext>
            </a:extLst>
          </p:cNvPr>
          <p:cNvSpPr>
            <a:spLocks noGrp="1"/>
          </p:cNvSpPr>
          <p:nvPr>
            <p:ph type="sldNum" sz="quarter" idx="12"/>
          </p:nvPr>
        </p:nvSpPr>
        <p:spPr>
          <a:xfrm>
            <a:off x="8737601" y="6356352"/>
            <a:ext cx="2844800" cy="365125"/>
          </a:xfrm>
        </p:spPr>
        <p:txBody>
          <a:bodyPr/>
          <a:lstStyle/>
          <a:p>
            <a:fld id="{5939B1FA-81F2-4940-9AF3-5EAFB5D6669B}" type="slidenum">
              <a:rPr lang="en-US" smtClean="0"/>
              <a:pPr/>
              <a:t>24</a:t>
            </a:fld>
            <a:endParaRPr lang="en-US"/>
          </a:p>
        </p:txBody>
      </p:sp>
      <p:graphicFrame>
        <p:nvGraphicFramePr>
          <p:cNvPr id="16" name="Table 15">
            <a:extLst>
              <a:ext uri="{FF2B5EF4-FFF2-40B4-BE49-F238E27FC236}">
                <a16:creationId xmlns:a16="http://schemas.microsoft.com/office/drawing/2014/main" id="{73BF97B3-3C41-29A0-9C54-F2B9F274B384}"/>
              </a:ext>
            </a:extLst>
          </p:cNvPr>
          <p:cNvGraphicFramePr>
            <a:graphicFrameLocks noGrp="1"/>
          </p:cNvGraphicFramePr>
          <p:nvPr/>
        </p:nvGraphicFramePr>
        <p:xfrm>
          <a:off x="619761" y="1378891"/>
          <a:ext cx="10823120" cy="4885786"/>
        </p:xfrm>
        <a:graphic>
          <a:graphicData uri="http://schemas.openxmlformats.org/drawingml/2006/table">
            <a:tbl>
              <a:tblPr rtl="1" firstRow="1" bandRow="1">
                <a:tableStyleId>{2D5ABB26-0587-4C30-8999-92F81FD0307C}</a:tableStyleId>
              </a:tblPr>
              <a:tblGrid>
                <a:gridCol w="2164624">
                  <a:extLst>
                    <a:ext uri="{9D8B030D-6E8A-4147-A177-3AD203B41FA5}">
                      <a16:colId xmlns:a16="http://schemas.microsoft.com/office/drawing/2014/main" val="432244533"/>
                    </a:ext>
                  </a:extLst>
                </a:gridCol>
                <a:gridCol w="2164624">
                  <a:extLst>
                    <a:ext uri="{9D8B030D-6E8A-4147-A177-3AD203B41FA5}">
                      <a16:colId xmlns:a16="http://schemas.microsoft.com/office/drawing/2014/main" val="3903278667"/>
                    </a:ext>
                  </a:extLst>
                </a:gridCol>
                <a:gridCol w="2164624">
                  <a:extLst>
                    <a:ext uri="{9D8B030D-6E8A-4147-A177-3AD203B41FA5}">
                      <a16:colId xmlns:a16="http://schemas.microsoft.com/office/drawing/2014/main" val="3725881164"/>
                    </a:ext>
                  </a:extLst>
                </a:gridCol>
                <a:gridCol w="2164624">
                  <a:extLst>
                    <a:ext uri="{9D8B030D-6E8A-4147-A177-3AD203B41FA5}">
                      <a16:colId xmlns:a16="http://schemas.microsoft.com/office/drawing/2014/main" val="965766362"/>
                    </a:ext>
                  </a:extLst>
                </a:gridCol>
                <a:gridCol w="2164624">
                  <a:extLst>
                    <a:ext uri="{9D8B030D-6E8A-4147-A177-3AD203B41FA5}">
                      <a16:colId xmlns:a16="http://schemas.microsoft.com/office/drawing/2014/main" val="370250297"/>
                    </a:ext>
                  </a:extLst>
                </a:gridCol>
              </a:tblGrid>
              <a:tr h="533320">
                <a:tc>
                  <a:txBody>
                    <a:bodyPr/>
                    <a:lstStyle/>
                    <a:p>
                      <a:pPr algn="ctr" rtl="1" fontAlgn="ctr">
                        <a:buNone/>
                      </a:pPr>
                      <a:r>
                        <a:rPr lang="ar-JO" sz="1600" b="1" u="none" strike="noStrike" kern="1200" dirty="0">
                          <a:solidFill>
                            <a:schemeClr val="bg1"/>
                          </a:solidFill>
                          <a:effectLst/>
                        </a:rPr>
                        <a:t>اللغة والمفردات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8F8691"/>
                    </a:solidFill>
                  </a:tcPr>
                </a:tc>
                <a:tc>
                  <a:txBody>
                    <a:bodyPr/>
                    <a:lstStyle/>
                    <a:p>
                      <a:pPr algn="ctr" rtl="1" fontAlgn="ctr">
                        <a:buNone/>
                      </a:pPr>
                      <a:r>
                        <a:rPr lang="ar-JO" sz="1600" b="1" u="none" strike="noStrike" kern="1200" dirty="0">
                          <a:solidFill>
                            <a:schemeClr val="bg1"/>
                          </a:solidFill>
                          <a:effectLst/>
                        </a:rPr>
                        <a:t>الرسوم والشخصيات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A5AD6E"/>
                    </a:solidFill>
                  </a:tcPr>
                </a:tc>
                <a:tc>
                  <a:txBody>
                    <a:bodyPr/>
                    <a:lstStyle/>
                    <a:p>
                      <a:pPr algn="ctr" rtl="1" fontAlgn="ctr">
                        <a:buNone/>
                      </a:pPr>
                      <a:r>
                        <a:rPr lang="ar-JO" sz="1600" b="1" u="none" strike="noStrike" kern="1200" dirty="0">
                          <a:solidFill>
                            <a:schemeClr val="bg1"/>
                          </a:solidFill>
                          <a:effectLst/>
                        </a:rPr>
                        <a:t>السرد والحبكة</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869037"/>
                    </a:solidFill>
                  </a:tcPr>
                </a:tc>
                <a:tc>
                  <a:txBody>
                    <a:bodyPr/>
                    <a:lstStyle/>
                    <a:p>
                      <a:pPr algn="ctr" rtl="1" fontAlgn="ctr">
                        <a:buNone/>
                      </a:pPr>
                      <a:r>
                        <a:rPr lang="ar-JO" sz="1600" b="1" u="none" strike="noStrike" kern="1200" dirty="0">
                          <a:solidFill>
                            <a:schemeClr val="bg1"/>
                          </a:solidFill>
                          <a:effectLst/>
                        </a:rPr>
                        <a:t>المفاهيم والسلوكيات</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75AC6B"/>
                    </a:solidFill>
                  </a:tcPr>
                </a:tc>
                <a:tc>
                  <a:txBody>
                    <a:bodyPr/>
                    <a:lstStyle/>
                    <a:p>
                      <a:pPr algn="ctr" rtl="1" fontAlgn="ctr">
                        <a:buNone/>
                      </a:pPr>
                      <a:r>
                        <a:rPr lang="ar-JO" sz="1600" b="1" u="none" strike="noStrike" kern="1200" dirty="0">
                          <a:solidFill>
                            <a:schemeClr val="bg1"/>
                          </a:solidFill>
                          <a:effectLst/>
                        </a:rPr>
                        <a:t>العناصر البصرية</a:t>
                      </a:r>
                      <a:endParaRPr lang="ar-JO" sz="1600" b="1" i="0" u="none" strike="noStrike" kern="1200" dirty="0">
                        <a:solidFill>
                          <a:schemeClr val="bg1"/>
                        </a:solidFill>
                        <a:effectLst/>
                        <a:latin typeface="Arial" panose="020B0604020202020204" pitchFamily="34" charset="0"/>
                        <a:ea typeface="+mn-ea"/>
                        <a:cs typeface="+mn-cs"/>
                      </a:endParaRPr>
                    </a:p>
                  </a:txBody>
                  <a:tcPr marL="7620" marR="7620" marT="7620" marB="0" anchor="ctr">
                    <a:solidFill>
                      <a:srgbClr val="695C6C"/>
                    </a:solidFill>
                  </a:tcPr>
                </a:tc>
                <a:extLst>
                  <a:ext uri="{0D108BD9-81ED-4DB2-BD59-A6C34878D82A}">
                    <a16:rowId xmlns:a16="http://schemas.microsoft.com/office/drawing/2014/main" val="2139523501"/>
                  </a:ext>
                </a:extLst>
              </a:tr>
              <a:tr h="1450822">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لغة عربية واضحة مع إدخال مصطلحات علمية بسيطة وشرحها داخل السياق</a:t>
                      </a:r>
                      <a:endParaRPr lang="en-US" sz="1500" kern="1200" dirty="0">
                        <a:solidFill>
                          <a:schemeClr val="dk1"/>
                        </a:solidFill>
                        <a:effectLst/>
                        <a:latin typeface="+mn-lt"/>
                        <a:ea typeface="+mn-ea"/>
                        <a:cs typeface="+mn-cs"/>
                      </a:endParaRPr>
                    </a:p>
                  </a:txBody>
                  <a:tcPr anchor="ctr"/>
                </a:tc>
                <a:tc>
                  <a:txBody>
                    <a:bodyPr/>
                    <a:lstStyle/>
                    <a:p>
                      <a:pPr algn="ctr"/>
                      <a:r>
                        <a:rPr lang="ar-JO" sz="1600" dirty="0"/>
                        <a:t>رفع جودة الرسوم: حركة أفضل، تفاصيل أكثر، وتعابير وجه دقيقة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a:r>
                        <a:rPr lang="ar-JO" sz="1600" dirty="0"/>
                        <a:t>قصص تعتمد على التفكير والتحليل (سبب – نتيجة – قرار)</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a:r>
                        <a:rPr lang="ar-JO" sz="1600" dirty="0"/>
                        <a:t>التركيز على المسؤولية، الوعي البيئي، ترشيد الاستهلاك، والنظافة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algn="ctr" rtl="1"/>
                      <a:r>
                        <a:rPr lang="ar-JO" sz="1600" dirty="0"/>
                        <a:t>استخدام مشاهد متحركة مرتبطة بالسلوك اليومي أو كفاءة الطاقة</a:t>
                      </a:r>
                      <a:endParaRPr lang="ar-JO" sz="1500" b="0" i="0" u="none" strike="noStrike" kern="1200" dirty="0">
                        <a:solidFill>
                          <a:srgbClr val="000000"/>
                        </a:solidFill>
                        <a:effectLst/>
                        <a:latin typeface="Arial" panose="020B0604020202020204" pitchFamily="34" charset="0"/>
                        <a:ea typeface="+mn-ea"/>
                        <a:cs typeface="+mn-cs"/>
                      </a:endParaRPr>
                    </a:p>
                  </a:txBody>
                  <a:tcPr anchor="ctr"/>
                </a:tc>
                <a:extLst>
                  <a:ext uri="{0D108BD9-81ED-4DB2-BD59-A6C34878D82A}">
                    <a16:rowId xmlns:a16="http://schemas.microsoft.com/office/drawing/2014/main" val="191792990"/>
                  </a:ext>
                </a:extLst>
              </a:tr>
              <a:tr h="1450822">
                <a:tc>
                  <a:txBody>
                    <a:bodyPr/>
                    <a:lstStyle/>
                    <a:p>
                      <a:pPr algn="ctr"/>
                      <a:r>
                        <a:rPr lang="ar-JO" sz="1600" dirty="0"/>
                        <a:t>حوارات أطول وأكثر تفاعلاً تناسب قدرات التحليل لدى الطفل</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algn="ctr"/>
                      <a:r>
                        <a:rPr lang="ar-JO" sz="1600" dirty="0"/>
                        <a:t>استخدام شخصيات واقعية أكثر وبألوان متناسقة غير طفولية</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algn="ctr"/>
                      <a:r>
                        <a:rPr lang="ar-JO" sz="1600" dirty="0"/>
                        <a:t>إدماج التحدي والمقارنة لزيادة الانتباه وحل المشكلات</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عرض السلوك الصحيح والخاطئ بشكل غير مباشر ضمن سياق القصة</a:t>
                      </a:r>
                      <a:endParaRPr lang="en-US" sz="1500" kern="1200" dirty="0">
                        <a:solidFill>
                          <a:schemeClr val="dk1"/>
                        </a:solidFill>
                        <a:effectLst/>
                        <a:latin typeface="+mn-lt"/>
                        <a:ea typeface="+mn-ea"/>
                        <a:cs typeface="+mn-cs"/>
                      </a:endParaRPr>
                    </a:p>
                  </a:txBody>
                  <a:tcPr anchor="ctr">
                    <a:solidFill>
                      <a:schemeClr val="bg1">
                        <a:lumMod val="85000"/>
                      </a:schemeClr>
                    </a:solid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JO" sz="1600" dirty="0"/>
                        <a:t>تقليل المؤثرات البصرية العالية واستخدام رسوم واقعية أو شبه واقعية</a:t>
                      </a:r>
                      <a:endParaRPr lang="en-US" sz="1500" b="0" i="0" u="none" strike="noStrike" kern="1200" dirty="0">
                        <a:solidFill>
                          <a:srgbClr val="000000"/>
                        </a:solidFill>
                        <a:effectLst/>
                        <a:latin typeface="Arial" panose="020B0604020202020204" pitchFamily="34" charset="0"/>
                        <a:ea typeface="+mn-ea"/>
                        <a:cs typeface="+mn-cs"/>
                      </a:endParaRPr>
                    </a:p>
                  </a:txBody>
                  <a:tcPr anchor="ctr">
                    <a:solidFill>
                      <a:schemeClr val="bg1">
                        <a:lumMod val="85000"/>
                      </a:schemeClr>
                    </a:solidFill>
                  </a:tcPr>
                </a:tc>
                <a:extLst>
                  <a:ext uri="{0D108BD9-81ED-4DB2-BD59-A6C34878D82A}">
                    <a16:rowId xmlns:a16="http://schemas.microsoft.com/office/drawing/2014/main" val="1832047909"/>
                  </a:ext>
                </a:extLst>
              </a:tr>
              <a:tr h="1450822">
                <a:tc>
                  <a:txBody>
                    <a:bodyPr/>
                    <a:lstStyle/>
                    <a:p>
                      <a:pPr algn="ctr"/>
                      <a:r>
                        <a:rPr lang="ar-JO" sz="1600" dirty="0"/>
                        <a:t>إمكانية إدخال الشعر أو الصياغات التعليمية بشرط الحفاظ على الوضوح</a:t>
                      </a:r>
                      <a:endParaRPr lang="en-US" sz="1500" b="0" i="0" u="none" strike="noStrike" kern="1200" dirty="0">
                        <a:solidFill>
                          <a:srgbClr val="000000"/>
                        </a:solidFill>
                        <a:effectLst/>
                        <a:latin typeface="Arial" panose="020B0604020202020204" pitchFamily="34" charset="0"/>
                        <a:ea typeface="+mn-ea"/>
                        <a:cs typeface="+mn-cs"/>
                      </a:endParaRPr>
                    </a:p>
                  </a:txBody>
                  <a:tcPr anchor="ctr"/>
                </a:tc>
                <a:tc>
                  <a:txBody>
                    <a:bodyPr/>
                    <a:lstStyle/>
                    <a:p>
                      <a:pPr algn="ctr"/>
                      <a:r>
                        <a:rPr lang="ar-JO" sz="1600" dirty="0"/>
                        <a:t>تجنّب الصور النمطية للأسرة مع الحفاظ على هوية مرئية ثابتة</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600" dirty="0"/>
                        <a:t>تسلسل منطقي واضح دون تكرار، بأسلوب درامي أو علمي يدعم التفكير النقدي</a:t>
                      </a:r>
                      <a:endParaRPr lang="en-US" sz="1500" kern="1200" dirty="0">
                        <a:solidFill>
                          <a:schemeClr val="dk1"/>
                        </a:solidFill>
                        <a:effectLst/>
                        <a:latin typeface="+mn-lt"/>
                        <a:ea typeface="+mn-ea"/>
                        <a:cs typeface="+mn-cs"/>
                      </a:endParaRPr>
                    </a:p>
                  </a:txBody>
                  <a:tcPr anchor="ctr">
                    <a:noFill/>
                  </a:tcPr>
                </a:tc>
                <a:tc>
                  <a:txBody>
                    <a:bodyPr/>
                    <a:lstStyle/>
                    <a:p>
                      <a:pPr algn="ctr"/>
                      <a:r>
                        <a:rPr lang="ar-JO" sz="1600" dirty="0"/>
                        <a:t>إبراز أثر القرار الصحيح في النهاية وتعزيز التعاون والعمل الجماعي</a:t>
                      </a:r>
                      <a:endParaRPr lang="en-US" sz="1500" b="0" i="0" u="none" strike="noStrike" kern="1200" dirty="0">
                        <a:solidFill>
                          <a:srgbClr val="000000"/>
                        </a:solidFill>
                        <a:effectLst/>
                        <a:latin typeface="Arial" panose="020B0604020202020204" pitchFamily="34" charset="0"/>
                        <a:ea typeface="+mn-ea"/>
                        <a:cs typeface="+mn-cs"/>
                      </a:endParaRPr>
                    </a:p>
                  </a:txBody>
                  <a:tcPr anchor="ctr">
                    <a:noFill/>
                  </a:tcPr>
                </a:tc>
                <a:tc>
                  <a:txBody>
                    <a:bodyPr/>
                    <a:lstStyle/>
                    <a:p>
                      <a:pPr marL="0" marR="0" lvl="0" indent="0" algn="ctr" defTabSz="1219119" rtl="1" eaLnBrk="1" fontAlgn="auto" latinLnBrk="0" hangingPunct="1">
                        <a:lnSpc>
                          <a:spcPct val="100000"/>
                        </a:lnSpc>
                        <a:spcBef>
                          <a:spcPts val="0"/>
                        </a:spcBef>
                        <a:spcAft>
                          <a:spcPts val="0"/>
                        </a:spcAft>
                        <a:buClrTx/>
                        <a:buSzTx/>
                        <a:buFontTx/>
                        <a:buNone/>
                        <a:tabLst/>
                        <a:defRPr/>
                      </a:pPr>
                      <a:r>
                        <a:rPr lang="ar-JO" sz="1600" dirty="0"/>
                        <a:t>الحفاظ على وضوح الرسالة البصرية في نهاية المشهد</a:t>
                      </a:r>
                      <a:endParaRPr lang="en-US" sz="1500" b="0" i="0" u="none" strike="noStrike" kern="1200" dirty="0">
                        <a:solidFill>
                          <a:srgbClr val="000000"/>
                        </a:solidFill>
                        <a:effectLst/>
                        <a:latin typeface="Arial" panose="020B0604020202020204" pitchFamily="34" charset="0"/>
                        <a:ea typeface="+mn-ea"/>
                        <a:cs typeface="+mn-cs"/>
                      </a:endParaRPr>
                    </a:p>
                  </a:txBody>
                  <a:tcPr anchor="ctr"/>
                </a:tc>
                <a:extLst>
                  <a:ext uri="{0D108BD9-81ED-4DB2-BD59-A6C34878D82A}">
                    <a16:rowId xmlns:a16="http://schemas.microsoft.com/office/drawing/2014/main" val="2905903726"/>
                  </a:ext>
                </a:extLst>
              </a:tr>
            </a:tbl>
          </a:graphicData>
        </a:graphic>
      </p:graphicFrame>
    </p:spTree>
    <p:extLst>
      <p:ext uri="{BB962C8B-B14F-4D97-AF65-F5344CB8AC3E}">
        <p14:creationId xmlns:p14="http://schemas.microsoft.com/office/powerpoint/2010/main" val="4281038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4E19E-3236-4336-10E9-10D09D01F58A}"/>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C7766C85-18DB-E06F-0968-6AF9E6A947EA}"/>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8E0F0955-98AF-D01F-48CA-16C50CD307BF}"/>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4ED58B7A-B08B-EC8C-B8CB-050C705BED99}"/>
              </a:ext>
            </a:extLst>
          </p:cNvPr>
          <p:cNvGrpSpPr/>
          <p:nvPr/>
        </p:nvGrpSpPr>
        <p:grpSpPr>
          <a:xfrm>
            <a:off x="1297543" y="3643713"/>
            <a:ext cx="8063425" cy="634763"/>
            <a:chOff x="810520" y="2940868"/>
            <a:chExt cx="8063425" cy="634763"/>
          </a:xfrm>
        </p:grpSpPr>
        <p:sp>
          <p:nvSpPr>
            <p:cNvPr id="10" name="TextBox 9">
              <a:extLst>
                <a:ext uri="{FF2B5EF4-FFF2-40B4-BE49-F238E27FC236}">
                  <a16:creationId xmlns:a16="http://schemas.microsoft.com/office/drawing/2014/main" id="{F21F4EAB-9457-7F2F-67B6-4B96D4A28900}"/>
                </a:ext>
              </a:extLst>
            </p:cNvPr>
            <p:cNvSpPr txBox="1"/>
            <p:nvPr/>
          </p:nvSpPr>
          <p:spPr>
            <a:xfrm>
              <a:off x="810520" y="2940868"/>
              <a:ext cx="8063425" cy="492443"/>
            </a:xfrm>
            <a:prstGeom prst="rect">
              <a:avLst/>
            </a:prstGeom>
            <a:noFill/>
          </p:spPr>
          <p:txBody>
            <a:bodyPr wrap="square" lIns="0" tIns="0" rIns="0" bIns="0" rtlCol="0" anchor="b">
              <a:spAutoFit/>
            </a:bodyPr>
            <a:lstStyle/>
            <a:p>
              <a:pPr lvl="0" algn="r" rtl="1">
                <a:defRPr/>
              </a:pPr>
              <a:r>
                <a:rPr lang="ar-JO" sz="3200" b="1" dirty="0">
                  <a:cs typeface="Bahij TheSansArabic Plain" panose="02040503050201020203" pitchFamily="18" charset="-78"/>
                </a:rPr>
                <a:t>الموسيقى والأناشيد</a:t>
              </a:r>
              <a:endParaRPr kumimoji="0" lang="ar-JO" sz="3200" b="1"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endParaRPr>
            </a:p>
          </p:txBody>
        </p:sp>
        <p:cxnSp>
          <p:nvCxnSpPr>
            <p:cNvPr id="12" name="Straight Connector 11">
              <a:extLst>
                <a:ext uri="{FF2B5EF4-FFF2-40B4-BE49-F238E27FC236}">
                  <a16:creationId xmlns:a16="http://schemas.microsoft.com/office/drawing/2014/main" id="{06987EDC-0F4F-45B4-34D8-8C43A9C16BF5}"/>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9048AD1F-B98E-A273-7605-9CFB14693A8A}"/>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4" name="Slide Number Placeholder 13">
            <a:extLst>
              <a:ext uri="{FF2B5EF4-FFF2-40B4-BE49-F238E27FC236}">
                <a16:creationId xmlns:a16="http://schemas.microsoft.com/office/drawing/2014/main" id="{68D0F73A-38CB-3D3F-E5D7-D6CE670CCE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23998705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C539D-76F7-E6CE-0295-9C78FED2A86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48A3AAC-E59E-328F-8EF8-291E3E86329E}"/>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FA892E8E-7407-098F-9A9B-836776EAB685}"/>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DC1FDCEF-B802-428E-9CAC-F6CA7125BE87}"/>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8" name="TextBox 7">
            <a:extLst>
              <a:ext uri="{FF2B5EF4-FFF2-40B4-BE49-F238E27FC236}">
                <a16:creationId xmlns:a16="http://schemas.microsoft.com/office/drawing/2014/main" id="{ADA9E670-50B2-C312-3B74-918D3CB411E7}"/>
              </a:ext>
            </a:extLst>
          </p:cNvPr>
          <p:cNvSpPr txBox="1"/>
          <p:nvPr/>
        </p:nvSpPr>
        <p:spPr>
          <a:xfrm>
            <a:off x="10989610" y="1442373"/>
            <a:ext cx="529409" cy="1451808"/>
          </a:xfrm>
          <a:prstGeom prst="rect">
            <a:avLst/>
          </a:prstGeom>
          <a:noFill/>
        </p:spPr>
        <p:txBody>
          <a:bodyPr wrap="square">
            <a:spAutoFit/>
          </a:bodyPr>
          <a:lstStyle/>
          <a:p>
            <a:pPr algn="r" rtl="1">
              <a:lnSpc>
                <a:spcPct val="150000"/>
              </a:lnSpc>
            </a:pPr>
            <a:r>
              <a:rPr lang="en-US" sz="6600" b="1" dirty="0">
                <a:solidFill>
                  <a:srgbClr val="544457"/>
                </a:solidFill>
              </a:rPr>
              <a:t>1</a:t>
            </a:r>
            <a:endParaRPr lang="ar-JO" sz="6600" b="1" dirty="0">
              <a:solidFill>
                <a:srgbClr val="544457"/>
              </a:solidFill>
            </a:endParaRPr>
          </a:p>
        </p:txBody>
      </p:sp>
      <p:sp>
        <p:nvSpPr>
          <p:cNvPr id="21" name="Title 1">
            <a:extLst>
              <a:ext uri="{FF2B5EF4-FFF2-40B4-BE49-F238E27FC236}">
                <a16:creationId xmlns:a16="http://schemas.microsoft.com/office/drawing/2014/main" id="{9C433FCA-679D-FCDA-EF5B-05C19C6A02B8}"/>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أهمية الموسيقى والاناشيد في فيديوهات الأطفال (الفئة العمرية من 6-12 سنة )</a:t>
            </a:r>
          </a:p>
        </p:txBody>
      </p:sp>
      <p:sp>
        <p:nvSpPr>
          <p:cNvPr id="6" name="Slide Number Placeholder 5">
            <a:extLst>
              <a:ext uri="{FF2B5EF4-FFF2-40B4-BE49-F238E27FC236}">
                <a16:creationId xmlns:a16="http://schemas.microsoft.com/office/drawing/2014/main" id="{4318115D-F27F-5956-64BD-F89ED4974545}"/>
              </a:ext>
            </a:extLst>
          </p:cNvPr>
          <p:cNvSpPr>
            <a:spLocks noGrp="1"/>
          </p:cNvSpPr>
          <p:nvPr>
            <p:ph type="sldNum" sz="quarter" idx="12"/>
          </p:nvPr>
        </p:nvSpPr>
        <p:spPr/>
        <p:txBody>
          <a:bodyPr/>
          <a:lstStyle/>
          <a:p>
            <a:fld id="{5939B1FA-81F2-4940-9AF3-5EAFB5D6669B}" type="slidenum">
              <a:rPr lang="en-US" smtClean="0"/>
              <a:pPr/>
              <a:t>26</a:t>
            </a:fld>
            <a:endParaRPr lang="en-US"/>
          </a:p>
        </p:txBody>
      </p:sp>
      <p:sp>
        <p:nvSpPr>
          <p:cNvPr id="56" name="TextBox 7">
            <a:extLst>
              <a:ext uri="{FF2B5EF4-FFF2-40B4-BE49-F238E27FC236}">
                <a16:creationId xmlns:a16="http://schemas.microsoft.com/office/drawing/2014/main" id="{DE619AED-EA4E-2C3E-B465-AADECF97A015}"/>
              </a:ext>
            </a:extLst>
          </p:cNvPr>
          <p:cNvSpPr txBox="1"/>
          <p:nvPr/>
        </p:nvSpPr>
        <p:spPr>
          <a:xfrm>
            <a:off x="5550999" y="1466203"/>
            <a:ext cx="529409" cy="1451808"/>
          </a:xfrm>
          <a:prstGeom prst="rect">
            <a:avLst/>
          </a:prstGeom>
          <a:noFill/>
        </p:spPr>
        <p:txBody>
          <a:bodyPr wrap="square">
            <a:spAutoFit/>
          </a:bodyPr>
          <a:lstStyle/>
          <a:p>
            <a:pPr algn="r" rtl="1">
              <a:lnSpc>
                <a:spcPct val="150000"/>
              </a:lnSpc>
            </a:pPr>
            <a:r>
              <a:rPr lang="en-US" sz="6600" b="1" dirty="0">
                <a:solidFill>
                  <a:srgbClr val="848F34"/>
                </a:solidFill>
              </a:rPr>
              <a:t>2</a:t>
            </a:r>
            <a:endParaRPr lang="ar-JO" sz="6600" b="1" dirty="0">
              <a:solidFill>
                <a:srgbClr val="848F34"/>
              </a:solidFill>
            </a:endParaRPr>
          </a:p>
        </p:txBody>
      </p:sp>
      <p:sp>
        <p:nvSpPr>
          <p:cNvPr id="57" name="TextBox 7">
            <a:extLst>
              <a:ext uri="{FF2B5EF4-FFF2-40B4-BE49-F238E27FC236}">
                <a16:creationId xmlns:a16="http://schemas.microsoft.com/office/drawing/2014/main" id="{8E0A42AC-9485-DE94-5CBA-EE2D00F62C20}"/>
              </a:ext>
            </a:extLst>
          </p:cNvPr>
          <p:cNvSpPr txBox="1"/>
          <p:nvPr/>
        </p:nvSpPr>
        <p:spPr>
          <a:xfrm>
            <a:off x="10989610" y="3847910"/>
            <a:ext cx="529409" cy="1451808"/>
          </a:xfrm>
          <a:prstGeom prst="rect">
            <a:avLst/>
          </a:prstGeom>
          <a:noFill/>
        </p:spPr>
        <p:txBody>
          <a:bodyPr wrap="square">
            <a:spAutoFit/>
          </a:bodyPr>
          <a:lstStyle/>
          <a:p>
            <a:pPr algn="r" rtl="1">
              <a:lnSpc>
                <a:spcPct val="150000"/>
              </a:lnSpc>
            </a:pPr>
            <a:r>
              <a:rPr lang="en-US" sz="6600" b="1" dirty="0">
                <a:solidFill>
                  <a:srgbClr val="837244"/>
                </a:solidFill>
              </a:rPr>
              <a:t>3</a:t>
            </a:r>
            <a:endParaRPr lang="ar-JO" sz="6600" b="1" dirty="0">
              <a:solidFill>
                <a:srgbClr val="837244"/>
              </a:solidFill>
            </a:endParaRPr>
          </a:p>
        </p:txBody>
      </p:sp>
      <p:sp>
        <p:nvSpPr>
          <p:cNvPr id="58" name="TextBox 7">
            <a:extLst>
              <a:ext uri="{FF2B5EF4-FFF2-40B4-BE49-F238E27FC236}">
                <a16:creationId xmlns:a16="http://schemas.microsoft.com/office/drawing/2014/main" id="{0C3AC68A-8C18-D4E0-4BE0-4761F5A09143}"/>
              </a:ext>
            </a:extLst>
          </p:cNvPr>
          <p:cNvSpPr txBox="1"/>
          <p:nvPr/>
        </p:nvSpPr>
        <p:spPr>
          <a:xfrm>
            <a:off x="5550999" y="3732068"/>
            <a:ext cx="529409" cy="1451808"/>
          </a:xfrm>
          <a:prstGeom prst="rect">
            <a:avLst/>
          </a:prstGeom>
          <a:noFill/>
        </p:spPr>
        <p:txBody>
          <a:bodyPr wrap="square">
            <a:spAutoFit/>
          </a:bodyPr>
          <a:lstStyle/>
          <a:p>
            <a:pPr algn="r" rtl="1">
              <a:lnSpc>
                <a:spcPct val="150000"/>
              </a:lnSpc>
            </a:pPr>
            <a:r>
              <a:rPr lang="en-US" sz="6600" b="1" dirty="0">
                <a:solidFill>
                  <a:srgbClr val="75AC6B"/>
                </a:solidFill>
              </a:rPr>
              <a:t>4</a:t>
            </a:r>
            <a:endParaRPr lang="ar-JO" sz="6600" b="1" dirty="0">
              <a:solidFill>
                <a:srgbClr val="75AC6B"/>
              </a:solidFill>
            </a:endParaRPr>
          </a:p>
        </p:txBody>
      </p:sp>
      <p:grpSp>
        <p:nvGrpSpPr>
          <p:cNvPr id="35" name="Group 34">
            <a:extLst>
              <a:ext uri="{FF2B5EF4-FFF2-40B4-BE49-F238E27FC236}">
                <a16:creationId xmlns:a16="http://schemas.microsoft.com/office/drawing/2014/main" id="{D1436936-F9EF-33B4-53DE-6A5985221106}"/>
              </a:ext>
            </a:extLst>
          </p:cNvPr>
          <p:cNvGrpSpPr/>
          <p:nvPr/>
        </p:nvGrpSpPr>
        <p:grpSpPr>
          <a:xfrm>
            <a:off x="6211208" y="1939736"/>
            <a:ext cx="4744941" cy="1553398"/>
            <a:chOff x="6230664" y="2221842"/>
            <a:chExt cx="4744941" cy="1553398"/>
          </a:xfrm>
        </p:grpSpPr>
        <p:grpSp>
          <p:nvGrpSpPr>
            <p:cNvPr id="20" name="Group 20">
              <a:extLst>
                <a:ext uri="{FF2B5EF4-FFF2-40B4-BE49-F238E27FC236}">
                  <a16:creationId xmlns:a16="http://schemas.microsoft.com/office/drawing/2014/main" id="{EB6067B5-9311-60DB-68F1-C30EE2C57D67}"/>
                </a:ext>
              </a:extLst>
            </p:cNvPr>
            <p:cNvGrpSpPr/>
            <p:nvPr/>
          </p:nvGrpSpPr>
          <p:grpSpPr>
            <a:xfrm>
              <a:off x="9320616" y="2221842"/>
              <a:ext cx="1654989" cy="1553398"/>
              <a:chOff x="0" y="0"/>
              <a:chExt cx="900456" cy="681316"/>
            </a:xfrm>
          </p:grpSpPr>
          <p:sp>
            <p:nvSpPr>
              <p:cNvPr id="22" name="Freeform 21">
                <a:extLst>
                  <a:ext uri="{FF2B5EF4-FFF2-40B4-BE49-F238E27FC236}">
                    <a16:creationId xmlns:a16="http://schemas.microsoft.com/office/drawing/2014/main" id="{A089C33D-B4CF-F6DA-98DE-702F0436AB62}"/>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544457"/>
              </a:solidFill>
            </p:spPr>
            <p:txBody>
              <a:bodyPr/>
              <a:lstStyle/>
              <a:p>
                <a:endParaRPr lang="en-US"/>
              </a:p>
            </p:txBody>
          </p:sp>
          <p:sp>
            <p:nvSpPr>
              <p:cNvPr id="23" name="TextBox 22">
                <a:extLst>
                  <a:ext uri="{FF2B5EF4-FFF2-40B4-BE49-F238E27FC236}">
                    <a16:creationId xmlns:a16="http://schemas.microsoft.com/office/drawing/2014/main" id="{153FA57F-EAB6-284C-8537-D08554D37624}"/>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24" name="Group 11">
              <a:extLst>
                <a:ext uri="{FF2B5EF4-FFF2-40B4-BE49-F238E27FC236}">
                  <a16:creationId xmlns:a16="http://schemas.microsoft.com/office/drawing/2014/main" id="{E227A8A9-039C-DEBE-D4F5-175F8BAB4B3B}"/>
                </a:ext>
              </a:extLst>
            </p:cNvPr>
            <p:cNvGrpSpPr/>
            <p:nvPr/>
          </p:nvGrpSpPr>
          <p:grpSpPr>
            <a:xfrm rot="5400000">
              <a:off x="9025833" y="1870612"/>
              <a:ext cx="1099935" cy="2301572"/>
              <a:chOff x="0" y="0"/>
              <a:chExt cx="812800" cy="1265183"/>
            </a:xfrm>
          </p:grpSpPr>
          <p:sp>
            <p:nvSpPr>
              <p:cNvPr id="25" name="Freeform 12">
                <a:extLst>
                  <a:ext uri="{FF2B5EF4-FFF2-40B4-BE49-F238E27FC236}">
                    <a16:creationId xmlns:a16="http://schemas.microsoft.com/office/drawing/2014/main" id="{0688861A-91DB-47F6-E36D-F6FB01F40CBE}"/>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dirty="0"/>
              </a:p>
            </p:txBody>
          </p:sp>
          <p:sp>
            <p:nvSpPr>
              <p:cNvPr id="26" name="TextBox 13">
                <a:extLst>
                  <a:ext uri="{FF2B5EF4-FFF2-40B4-BE49-F238E27FC236}">
                    <a16:creationId xmlns:a16="http://schemas.microsoft.com/office/drawing/2014/main" id="{2CC0618C-02BB-950C-46F1-1BA25CB816B5}"/>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43" name="مربع نص 42">
              <a:extLst>
                <a:ext uri="{FF2B5EF4-FFF2-40B4-BE49-F238E27FC236}">
                  <a16:creationId xmlns:a16="http://schemas.microsoft.com/office/drawing/2014/main" id="{46E12009-6156-5C4A-8261-6E0BDE9DBB25}"/>
                </a:ext>
              </a:extLst>
            </p:cNvPr>
            <p:cNvSpPr txBox="1"/>
            <p:nvPr/>
          </p:nvSpPr>
          <p:spPr>
            <a:xfrm>
              <a:off x="8245306" y="2526271"/>
              <a:ext cx="2301573" cy="461665"/>
            </a:xfrm>
            <a:prstGeom prst="rect">
              <a:avLst/>
            </a:prstGeom>
            <a:noFill/>
          </p:spPr>
          <p:txBody>
            <a:bodyPr wrap="square" rtlCol="1">
              <a:spAutoFit/>
            </a:bodyPr>
            <a:lstStyle/>
            <a:p>
              <a:pPr algn="r" rtl="1"/>
              <a:r>
                <a:rPr lang="ar-JO" sz="2400" b="1" dirty="0">
                  <a:solidFill>
                    <a:srgbClr val="544457"/>
                  </a:solidFill>
                </a:rPr>
                <a:t>جذب الانتباه والتركيز</a:t>
              </a:r>
              <a:endParaRPr lang="ar-SA" sz="2400" b="1" dirty="0">
                <a:solidFill>
                  <a:srgbClr val="544457"/>
                </a:solidFill>
              </a:endParaRPr>
            </a:p>
          </p:txBody>
        </p:sp>
        <p:sp>
          <p:nvSpPr>
            <p:cNvPr id="49" name="مربع نص 48">
              <a:extLst>
                <a:ext uri="{FF2B5EF4-FFF2-40B4-BE49-F238E27FC236}">
                  <a16:creationId xmlns:a16="http://schemas.microsoft.com/office/drawing/2014/main" id="{5504E4F8-6734-B735-ECCC-F0D69956B27E}"/>
                </a:ext>
              </a:extLst>
            </p:cNvPr>
            <p:cNvSpPr txBox="1"/>
            <p:nvPr/>
          </p:nvSpPr>
          <p:spPr>
            <a:xfrm>
              <a:off x="6230664" y="2920624"/>
              <a:ext cx="4304787" cy="646331"/>
            </a:xfrm>
            <a:prstGeom prst="rect">
              <a:avLst/>
            </a:prstGeom>
            <a:noFill/>
          </p:spPr>
          <p:txBody>
            <a:bodyPr wrap="square">
              <a:spAutoFit/>
            </a:bodyPr>
            <a:lstStyle/>
            <a:p>
              <a:pPr algn="just" rtl="1"/>
              <a:r>
                <a:rPr lang="ar-JO" dirty="0"/>
                <a:t>تساعد الموسيقى الإيقاعية والبسيطة على جذب انتباه الأطفال الصغار وإبقاءهم مركزين أثناء مشاهدة الفيديو</a:t>
              </a:r>
              <a:endParaRPr lang="ar-SA" dirty="0"/>
            </a:p>
          </p:txBody>
        </p:sp>
        <p:pic>
          <p:nvPicPr>
            <p:cNvPr id="60" name="رسم 59" descr="هدف مع تعبئة خالصة">
              <a:extLst>
                <a:ext uri="{FF2B5EF4-FFF2-40B4-BE49-F238E27FC236}">
                  <a16:creationId xmlns:a16="http://schemas.microsoft.com/office/drawing/2014/main" id="{74FA2D08-243F-BFBA-CB67-7075544D71C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941171" y="2504635"/>
              <a:ext cx="454089" cy="454089"/>
            </a:xfrm>
            <a:prstGeom prst="rect">
              <a:avLst/>
            </a:prstGeom>
          </p:spPr>
        </p:pic>
      </p:grpSp>
      <p:grpSp>
        <p:nvGrpSpPr>
          <p:cNvPr id="34" name="Group 33">
            <a:extLst>
              <a:ext uri="{FF2B5EF4-FFF2-40B4-BE49-F238E27FC236}">
                <a16:creationId xmlns:a16="http://schemas.microsoft.com/office/drawing/2014/main" id="{F68F3D2E-B439-9B1D-DEEF-4C1936292EDD}"/>
              </a:ext>
            </a:extLst>
          </p:cNvPr>
          <p:cNvGrpSpPr/>
          <p:nvPr/>
        </p:nvGrpSpPr>
        <p:grpSpPr>
          <a:xfrm>
            <a:off x="6594206" y="4223281"/>
            <a:ext cx="4361943" cy="1553398"/>
            <a:chOff x="6577624" y="4359471"/>
            <a:chExt cx="4361943" cy="1553398"/>
          </a:xfrm>
        </p:grpSpPr>
        <p:grpSp>
          <p:nvGrpSpPr>
            <p:cNvPr id="16" name="Group 14">
              <a:extLst>
                <a:ext uri="{FF2B5EF4-FFF2-40B4-BE49-F238E27FC236}">
                  <a16:creationId xmlns:a16="http://schemas.microsoft.com/office/drawing/2014/main" id="{D86847DE-89D3-E6DE-F591-E2F3B559B6A8}"/>
                </a:ext>
              </a:extLst>
            </p:cNvPr>
            <p:cNvGrpSpPr/>
            <p:nvPr/>
          </p:nvGrpSpPr>
          <p:grpSpPr>
            <a:xfrm>
              <a:off x="9284578" y="4359471"/>
              <a:ext cx="1654989" cy="1553398"/>
              <a:chOff x="0" y="0"/>
              <a:chExt cx="900456" cy="681316"/>
            </a:xfrm>
          </p:grpSpPr>
          <p:sp>
            <p:nvSpPr>
              <p:cNvPr id="17" name="Freeform 15">
                <a:extLst>
                  <a:ext uri="{FF2B5EF4-FFF2-40B4-BE49-F238E27FC236}">
                    <a16:creationId xmlns:a16="http://schemas.microsoft.com/office/drawing/2014/main" id="{D2CB96EB-B4A2-4F3C-6858-FF7BBB8EEF5B}"/>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37244"/>
              </a:solidFill>
            </p:spPr>
            <p:txBody>
              <a:bodyPr/>
              <a:lstStyle/>
              <a:p>
                <a:endParaRPr lang="en-US"/>
              </a:p>
            </p:txBody>
          </p:sp>
          <p:sp>
            <p:nvSpPr>
              <p:cNvPr id="18" name="TextBox 16">
                <a:extLst>
                  <a:ext uri="{FF2B5EF4-FFF2-40B4-BE49-F238E27FC236}">
                    <a16:creationId xmlns:a16="http://schemas.microsoft.com/office/drawing/2014/main" id="{48C6B63A-F8D1-184E-62FA-1491F5D46517}"/>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27" name="Group 11">
              <a:extLst>
                <a:ext uri="{FF2B5EF4-FFF2-40B4-BE49-F238E27FC236}">
                  <a16:creationId xmlns:a16="http://schemas.microsoft.com/office/drawing/2014/main" id="{F655855C-C509-248A-0957-14A9C0BCB946}"/>
                </a:ext>
              </a:extLst>
            </p:cNvPr>
            <p:cNvGrpSpPr/>
            <p:nvPr/>
          </p:nvGrpSpPr>
          <p:grpSpPr>
            <a:xfrm rot="5400000">
              <a:off x="8986548" y="4008241"/>
              <a:ext cx="1099935" cy="2301572"/>
              <a:chOff x="0" y="0"/>
              <a:chExt cx="812800" cy="1265183"/>
            </a:xfrm>
          </p:grpSpPr>
          <p:sp>
            <p:nvSpPr>
              <p:cNvPr id="28" name="Freeform 12">
                <a:extLst>
                  <a:ext uri="{FF2B5EF4-FFF2-40B4-BE49-F238E27FC236}">
                    <a16:creationId xmlns:a16="http://schemas.microsoft.com/office/drawing/2014/main" id="{2746C7B3-69EF-261C-206E-A52CAC608AA0}"/>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29" name="TextBox 13">
                <a:extLst>
                  <a:ext uri="{FF2B5EF4-FFF2-40B4-BE49-F238E27FC236}">
                    <a16:creationId xmlns:a16="http://schemas.microsoft.com/office/drawing/2014/main" id="{9B243087-F355-0610-5E26-AE851B1CD18C}"/>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44" name="مربع نص 43">
              <a:extLst>
                <a:ext uri="{FF2B5EF4-FFF2-40B4-BE49-F238E27FC236}">
                  <a16:creationId xmlns:a16="http://schemas.microsoft.com/office/drawing/2014/main" id="{1FA9CC4E-DA58-F923-79FF-B1FFD0BAFEA5}"/>
                </a:ext>
              </a:extLst>
            </p:cNvPr>
            <p:cNvSpPr txBox="1"/>
            <p:nvPr/>
          </p:nvSpPr>
          <p:spPr>
            <a:xfrm>
              <a:off x="7389778" y="4602996"/>
              <a:ext cx="3193132" cy="461665"/>
            </a:xfrm>
            <a:prstGeom prst="rect">
              <a:avLst/>
            </a:prstGeom>
            <a:noFill/>
          </p:spPr>
          <p:txBody>
            <a:bodyPr wrap="square" rtlCol="1">
              <a:spAutoFit/>
            </a:bodyPr>
            <a:lstStyle/>
            <a:p>
              <a:pPr algn="r" rtl="1"/>
              <a:r>
                <a:rPr lang="ar-JO" sz="2400" b="1" dirty="0">
                  <a:solidFill>
                    <a:srgbClr val="837244"/>
                  </a:solidFill>
                </a:rPr>
                <a:t>تنمية الحسية والوعي العاطفي</a:t>
              </a:r>
              <a:endParaRPr lang="ar-SA" sz="2400" b="1" dirty="0">
                <a:solidFill>
                  <a:srgbClr val="837244"/>
                </a:solidFill>
              </a:endParaRPr>
            </a:p>
          </p:txBody>
        </p:sp>
        <p:sp>
          <p:nvSpPr>
            <p:cNvPr id="53" name="مربع نص 52">
              <a:extLst>
                <a:ext uri="{FF2B5EF4-FFF2-40B4-BE49-F238E27FC236}">
                  <a16:creationId xmlns:a16="http://schemas.microsoft.com/office/drawing/2014/main" id="{2C9AFD7F-F9F5-5CF9-CE3D-4CC0FAF94AE1}"/>
                </a:ext>
              </a:extLst>
            </p:cNvPr>
            <p:cNvSpPr txBox="1"/>
            <p:nvPr/>
          </p:nvSpPr>
          <p:spPr>
            <a:xfrm>
              <a:off x="6577624" y="5007797"/>
              <a:ext cx="3969255" cy="646331"/>
            </a:xfrm>
            <a:prstGeom prst="rect">
              <a:avLst/>
            </a:prstGeom>
            <a:noFill/>
          </p:spPr>
          <p:txBody>
            <a:bodyPr wrap="square">
              <a:spAutoFit/>
            </a:bodyPr>
            <a:lstStyle/>
            <a:p>
              <a:pPr algn="just" rtl="1"/>
              <a:r>
                <a:rPr lang="ar-JO" dirty="0"/>
                <a:t>النغمات والألحان تساهم في تطوير الحس الموسيقي وتعبيرهم العاطفي، مما يجعل تجربة التعلم أكثر متعة</a:t>
              </a:r>
              <a:endParaRPr lang="ar-SA" dirty="0"/>
            </a:p>
          </p:txBody>
        </p:sp>
        <p:pic>
          <p:nvPicPr>
            <p:cNvPr id="64" name="رسم 63" descr="رقص مع تعبئة خالصة">
              <a:extLst>
                <a:ext uri="{FF2B5EF4-FFF2-40B4-BE49-F238E27FC236}">
                  <a16:creationId xmlns:a16="http://schemas.microsoft.com/office/drawing/2014/main" id="{AED99D54-E165-F216-573D-E4CB935A4D4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930631" y="4496663"/>
              <a:ext cx="673275" cy="673275"/>
            </a:xfrm>
            <a:prstGeom prst="rect">
              <a:avLst/>
            </a:prstGeom>
          </p:spPr>
        </p:pic>
      </p:grpSp>
      <p:grpSp>
        <p:nvGrpSpPr>
          <p:cNvPr id="39" name="Group 38">
            <a:extLst>
              <a:ext uri="{FF2B5EF4-FFF2-40B4-BE49-F238E27FC236}">
                <a16:creationId xmlns:a16="http://schemas.microsoft.com/office/drawing/2014/main" id="{368590AB-644D-D9FA-F89C-CAA081BB8C80}"/>
              </a:ext>
            </a:extLst>
          </p:cNvPr>
          <p:cNvGrpSpPr/>
          <p:nvPr/>
        </p:nvGrpSpPr>
        <p:grpSpPr>
          <a:xfrm>
            <a:off x="843155" y="1939736"/>
            <a:ext cx="4668645" cy="1553398"/>
            <a:chOff x="742714" y="2221842"/>
            <a:chExt cx="4668645" cy="1553398"/>
          </a:xfrm>
        </p:grpSpPr>
        <p:grpSp>
          <p:nvGrpSpPr>
            <p:cNvPr id="12" name="Group 8">
              <a:extLst>
                <a:ext uri="{FF2B5EF4-FFF2-40B4-BE49-F238E27FC236}">
                  <a16:creationId xmlns:a16="http://schemas.microsoft.com/office/drawing/2014/main" id="{4E645CCC-7760-855B-D754-BED198713563}"/>
                </a:ext>
              </a:extLst>
            </p:cNvPr>
            <p:cNvGrpSpPr/>
            <p:nvPr/>
          </p:nvGrpSpPr>
          <p:grpSpPr>
            <a:xfrm>
              <a:off x="3756370" y="2221842"/>
              <a:ext cx="1654989" cy="1553398"/>
              <a:chOff x="0" y="0"/>
              <a:chExt cx="900456" cy="681316"/>
            </a:xfrm>
          </p:grpSpPr>
          <p:sp>
            <p:nvSpPr>
              <p:cNvPr id="13" name="Freeform 9">
                <a:extLst>
                  <a:ext uri="{FF2B5EF4-FFF2-40B4-BE49-F238E27FC236}">
                    <a16:creationId xmlns:a16="http://schemas.microsoft.com/office/drawing/2014/main" id="{611BDE09-9B9A-DB16-E1B8-CBD242FF87EB}"/>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848F34"/>
              </a:solidFill>
            </p:spPr>
            <p:txBody>
              <a:bodyPr/>
              <a:lstStyle/>
              <a:p>
                <a:endParaRPr lang="en-US"/>
              </a:p>
            </p:txBody>
          </p:sp>
          <p:sp>
            <p:nvSpPr>
              <p:cNvPr id="14" name="TextBox 10">
                <a:extLst>
                  <a:ext uri="{FF2B5EF4-FFF2-40B4-BE49-F238E27FC236}">
                    <a16:creationId xmlns:a16="http://schemas.microsoft.com/office/drawing/2014/main" id="{E40E0B5F-DEB7-E78B-7B38-A7D4F9E56A88}"/>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30" name="Group 11">
              <a:extLst>
                <a:ext uri="{FF2B5EF4-FFF2-40B4-BE49-F238E27FC236}">
                  <a16:creationId xmlns:a16="http://schemas.microsoft.com/office/drawing/2014/main" id="{E12FBF59-163A-B6C3-1CD6-EEEC337F267F}"/>
                </a:ext>
              </a:extLst>
            </p:cNvPr>
            <p:cNvGrpSpPr/>
            <p:nvPr/>
          </p:nvGrpSpPr>
          <p:grpSpPr>
            <a:xfrm rot="5400000">
              <a:off x="3449564" y="1847755"/>
              <a:ext cx="1099935" cy="2301572"/>
              <a:chOff x="0" y="0"/>
              <a:chExt cx="812800" cy="1265183"/>
            </a:xfrm>
          </p:grpSpPr>
          <p:sp>
            <p:nvSpPr>
              <p:cNvPr id="31" name="Freeform 12">
                <a:extLst>
                  <a:ext uri="{FF2B5EF4-FFF2-40B4-BE49-F238E27FC236}">
                    <a16:creationId xmlns:a16="http://schemas.microsoft.com/office/drawing/2014/main" id="{7A4AD4B1-A115-2E5C-8710-7FC48C9C47CF}"/>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32" name="TextBox 13">
                <a:extLst>
                  <a:ext uri="{FF2B5EF4-FFF2-40B4-BE49-F238E27FC236}">
                    <a16:creationId xmlns:a16="http://schemas.microsoft.com/office/drawing/2014/main" id="{358F54FE-85E6-14DA-7892-50979F924065}"/>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41" name="مربع نص 40">
              <a:extLst>
                <a:ext uri="{FF2B5EF4-FFF2-40B4-BE49-F238E27FC236}">
                  <a16:creationId xmlns:a16="http://schemas.microsoft.com/office/drawing/2014/main" id="{3D30DE1A-19E9-E0B3-D2E6-DAB7C2FCD87F}"/>
                </a:ext>
              </a:extLst>
            </p:cNvPr>
            <p:cNvSpPr txBox="1"/>
            <p:nvPr/>
          </p:nvSpPr>
          <p:spPr>
            <a:xfrm>
              <a:off x="3345732" y="2697548"/>
              <a:ext cx="1629410" cy="647700"/>
            </a:xfrm>
            <a:prstGeom prst="rect">
              <a:avLst/>
            </a:prstGeom>
            <a:noFill/>
          </p:spPr>
          <p:txBody>
            <a:bodyPr wrap="square" rtlCol="1">
              <a:spAutoFit/>
            </a:bodyPr>
            <a:lstStyle/>
            <a:p>
              <a:endParaRPr lang="ar-SA" dirty="0"/>
            </a:p>
          </p:txBody>
        </p:sp>
        <p:sp>
          <p:nvSpPr>
            <p:cNvPr id="45" name="مربع نص 44">
              <a:extLst>
                <a:ext uri="{FF2B5EF4-FFF2-40B4-BE49-F238E27FC236}">
                  <a16:creationId xmlns:a16="http://schemas.microsoft.com/office/drawing/2014/main" id="{5DDFEF56-B95A-D723-730B-32930232CCE0}"/>
                </a:ext>
              </a:extLst>
            </p:cNvPr>
            <p:cNvSpPr txBox="1"/>
            <p:nvPr/>
          </p:nvSpPr>
          <p:spPr>
            <a:xfrm>
              <a:off x="2685085" y="2489170"/>
              <a:ext cx="2301573" cy="461665"/>
            </a:xfrm>
            <a:prstGeom prst="rect">
              <a:avLst/>
            </a:prstGeom>
            <a:noFill/>
          </p:spPr>
          <p:txBody>
            <a:bodyPr wrap="square" rtlCol="1">
              <a:spAutoFit/>
            </a:bodyPr>
            <a:lstStyle/>
            <a:p>
              <a:pPr algn="r" rtl="1"/>
              <a:r>
                <a:rPr lang="ar-JO" sz="2400" b="1" dirty="0">
                  <a:solidFill>
                    <a:srgbClr val="848F34"/>
                  </a:solidFill>
                </a:rPr>
                <a:t>تعزيز التكرار والفهم</a:t>
              </a:r>
              <a:endParaRPr lang="ar-SA" sz="2400" b="1" dirty="0">
                <a:solidFill>
                  <a:srgbClr val="848F34"/>
                </a:solidFill>
              </a:endParaRPr>
            </a:p>
          </p:txBody>
        </p:sp>
        <p:sp>
          <p:nvSpPr>
            <p:cNvPr id="51" name="مربع نص 50">
              <a:extLst>
                <a:ext uri="{FF2B5EF4-FFF2-40B4-BE49-F238E27FC236}">
                  <a16:creationId xmlns:a16="http://schemas.microsoft.com/office/drawing/2014/main" id="{A13A8786-EF87-4F13-9C60-440B8817212D}"/>
                </a:ext>
              </a:extLst>
            </p:cNvPr>
            <p:cNvSpPr txBox="1"/>
            <p:nvPr/>
          </p:nvSpPr>
          <p:spPr>
            <a:xfrm>
              <a:off x="742714" y="2863500"/>
              <a:ext cx="4297041" cy="646331"/>
            </a:xfrm>
            <a:prstGeom prst="rect">
              <a:avLst/>
            </a:prstGeom>
            <a:noFill/>
          </p:spPr>
          <p:txBody>
            <a:bodyPr wrap="square">
              <a:spAutoFit/>
            </a:bodyPr>
            <a:lstStyle/>
            <a:p>
              <a:pPr algn="just" rtl="1"/>
              <a:r>
                <a:rPr lang="ar-JO" dirty="0"/>
                <a:t>الأناشيد البسيطة تساعد الأطفال على تذكر الرسائل الأساسية، خصوصًا إذا رُبطت بحركات أو أفعال واضحة</a:t>
              </a:r>
              <a:endParaRPr lang="ar-SA" dirty="0"/>
            </a:p>
          </p:txBody>
        </p:sp>
        <p:pic>
          <p:nvPicPr>
            <p:cNvPr id="66" name="رسم 65" descr="فكرة مع تعبئة خالصة">
              <a:extLst>
                <a:ext uri="{FF2B5EF4-FFF2-40B4-BE49-F238E27FC236}">
                  <a16:creationId xmlns:a16="http://schemas.microsoft.com/office/drawing/2014/main" id="{87435F6D-D9D6-33E9-0BA7-5B8F1C6DC764}"/>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2460639" y="2366776"/>
              <a:ext cx="476426" cy="476426"/>
            </a:xfrm>
            <a:prstGeom prst="rect">
              <a:avLst/>
            </a:prstGeom>
          </p:spPr>
        </p:pic>
      </p:grpSp>
      <p:grpSp>
        <p:nvGrpSpPr>
          <p:cNvPr id="33" name="Group 32">
            <a:extLst>
              <a:ext uri="{FF2B5EF4-FFF2-40B4-BE49-F238E27FC236}">
                <a16:creationId xmlns:a16="http://schemas.microsoft.com/office/drawing/2014/main" id="{57F8AFFC-C265-93F4-1540-B8364B34944F}"/>
              </a:ext>
            </a:extLst>
          </p:cNvPr>
          <p:cNvGrpSpPr/>
          <p:nvPr/>
        </p:nvGrpSpPr>
        <p:grpSpPr>
          <a:xfrm>
            <a:off x="982882" y="4223281"/>
            <a:ext cx="4528918" cy="1553398"/>
            <a:chOff x="982882" y="4359471"/>
            <a:chExt cx="4528918" cy="1553398"/>
          </a:xfrm>
        </p:grpSpPr>
        <p:grpSp>
          <p:nvGrpSpPr>
            <p:cNvPr id="7" name="Group 2">
              <a:extLst>
                <a:ext uri="{FF2B5EF4-FFF2-40B4-BE49-F238E27FC236}">
                  <a16:creationId xmlns:a16="http://schemas.microsoft.com/office/drawing/2014/main" id="{F9624D13-1CDE-5377-7C71-BE0FA205AB9C}"/>
                </a:ext>
              </a:extLst>
            </p:cNvPr>
            <p:cNvGrpSpPr/>
            <p:nvPr/>
          </p:nvGrpSpPr>
          <p:grpSpPr>
            <a:xfrm>
              <a:off x="3856811" y="4359471"/>
              <a:ext cx="1654989" cy="1553398"/>
              <a:chOff x="0" y="0"/>
              <a:chExt cx="900456" cy="681316"/>
            </a:xfrm>
          </p:grpSpPr>
          <p:sp>
            <p:nvSpPr>
              <p:cNvPr id="10" name="Freeform 3">
                <a:extLst>
                  <a:ext uri="{FF2B5EF4-FFF2-40B4-BE49-F238E27FC236}">
                    <a16:creationId xmlns:a16="http://schemas.microsoft.com/office/drawing/2014/main" id="{93F182F9-5ECE-A00B-F7BC-76BF73109754}"/>
                  </a:ext>
                </a:extLst>
              </p:cNvPr>
              <p:cNvSpPr/>
              <p:nvPr/>
            </p:nvSpPr>
            <p:spPr>
              <a:xfrm>
                <a:off x="0" y="0"/>
                <a:ext cx="900456" cy="681316"/>
              </a:xfrm>
              <a:custGeom>
                <a:avLst/>
                <a:gdLst/>
                <a:ahLst/>
                <a:cxnLst/>
                <a:rect l="l" t="t" r="r" b="b"/>
                <a:pathLst>
                  <a:path w="900456" h="681316">
                    <a:moveTo>
                      <a:pt x="61036" y="0"/>
                    </a:moveTo>
                    <a:lnTo>
                      <a:pt x="839419" y="0"/>
                    </a:lnTo>
                    <a:cubicBezTo>
                      <a:pt x="873129" y="0"/>
                      <a:pt x="900456" y="27327"/>
                      <a:pt x="900456" y="61036"/>
                    </a:cubicBezTo>
                    <a:lnTo>
                      <a:pt x="900456" y="620280"/>
                    </a:lnTo>
                    <a:cubicBezTo>
                      <a:pt x="900456" y="636468"/>
                      <a:pt x="894025" y="651992"/>
                      <a:pt x="882579" y="663439"/>
                    </a:cubicBezTo>
                    <a:cubicBezTo>
                      <a:pt x="871132" y="674886"/>
                      <a:pt x="855607" y="681316"/>
                      <a:pt x="839419" y="681316"/>
                    </a:cubicBezTo>
                    <a:lnTo>
                      <a:pt x="61036" y="681316"/>
                    </a:lnTo>
                    <a:cubicBezTo>
                      <a:pt x="44849" y="681316"/>
                      <a:pt x="29324" y="674886"/>
                      <a:pt x="17877" y="663439"/>
                    </a:cubicBezTo>
                    <a:cubicBezTo>
                      <a:pt x="6431" y="651992"/>
                      <a:pt x="0" y="636468"/>
                      <a:pt x="0" y="620280"/>
                    </a:cubicBezTo>
                    <a:lnTo>
                      <a:pt x="0" y="61036"/>
                    </a:lnTo>
                    <a:cubicBezTo>
                      <a:pt x="0" y="44849"/>
                      <a:pt x="6431" y="29324"/>
                      <a:pt x="17877" y="17877"/>
                    </a:cubicBezTo>
                    <a:cubicBezTo>
                      <a:pt x="29324" y="6431"/>
                      <a:pt x="44849" y="0"/>
                      <a:pt x="61036" y="0"/>
                    </a:cubicBezTo>
                    <a:close/>
                  </a:path>
                </a:pathLst>
              </a:custGeom>
              <a:solidFill>
                <a:srgbClr val="75AC6B"/>
              </a:solidFill>
            </p:spPr>
            <p:txBody>
              <a:bodyPr/>
              <a:lstStyle/>
              <a:p>
                <a:endParaRPr lang="en-US"/>
              </a:p>
            </p:txBody>
          </p:sp>
          <p:sp>
            <p:nvSpPr>
              <p:cNvPr id="11" name="TextBox 4">
                <a:extLst>
                  <a:ext uri="{FF2B5EF4-FFF2-40B4-BE49-F238E27FC236}">
                    <a16:creationId xmlns:a16="http://schemas.microsoft.com/office/drawing/2014/main" id="{EE35C52A-1B9A-208A-92FE-FD8A20A35716}"/>
                  </a:ext>
                </a:extLst>
              </p:cNvPr>
              <p:cNvSpPr txBox="1"/>
              <p:nvPr/>
            </p:nvSpPr>
            <p:spPr>
              <a:xfrm>
                <a:off x="0" y="-38100"/>
                <a:ext cx="900456" cy="719416"/>
              </a:xfrm>
              <a:prstGeom prst="rect">
                <a:avLst/>
              </a:prstGeom>
            </p:spPr>
            <p:txBody>
              <a:bodyPr lIns="50800" tIns="50800" rIns="50800" bIns="50800" rtlCol="0" anchor="ctr"/>
              <a:lstStyle/>
              <a:p>
                <a:pPr algn="ctr">
                  <a:lnSpc>
                    <a:spcPts val="2520"/>
                  </a:lnSpc>
                </a:pPr>
                <a:endParaRPr/>
              </a:p>
            </p:txBody>
          </p:sp>
        </p:grpSp>
        <p:grpSp>
          <p:nvGrpSpPr>
            <p:cNvPr id="36" name="Group 11">
              <a:extLst>
                <a:ext uri="{FF2B5EF4-FFF2-40B4-BE49-F238E27FC236}">
                  <a16:creationId xmlns:a16="http://schemas.microsoft.com/office/drawing/2014/main" id="{E72C55E4-8990-A9F4-731F-F953AC717F03}"/>
                </a:ext>
              </a:extLst>
            </p:cNvPr>
            <p:cNvGrpSpPr/>
            <p:nvPr/>
          </p:nvGrpSpPr>
          <p:grpSpPr>
            <a:xfrm rot="5400000">
              <a:off x="3518874" y="3993344"/>
              <a:ext cx="1099935" cy="2301572"/>
              <a:chOff x="0" y="0"/>
              <a:chExt cx="812800" cy="1265183"/>
            </a:xfrm>
          </p:grpSpPr>
          <p:sp>
            <p:nvSpPr>
              <p:cNvPr id="37" name="Freeform 12">
                <a:extLst>
                  <a:ext uri="{FF2B5EF4-FFF2-40B4-BE49-F238E27FC236}">
                    <a16:creationId xmlns:a16="http://schemas.microsoft.com/office/drawing/2014/main" id="{33757AFD-FFBF-81AF-7658-A1BEEDC1E585}"/>
                  </a:ext>
                </a:extLst>
              </p:cNvPr>
              <p:cNvSpPr/>
              <p:nvPr/>
            </p:nvSpPr>
            <p:spPr>
              <a:xfrm>
                <a:off x="0" y="0"/>
                <a:ext cx="812800" cy="1265183"/>
              </a:xfrm>
              <a:custGeom>
                <a:avLst/>
                <a:gdLst/>
                <a:ahLst/>
                <a:cxnLst/>
                <a:rect l="l" t="t" r="r" b="b"/>
                <a:pathLst>
                  <a:path w="812800" h="1265183">
                    <a:moveTo>
                      <a:pt x="67619" y="0"/>
                    </a:moveTo>
                    <a:lnTo>
                      <a:pt x="745181" y="0"/>
                    </a:lnTo>
                    <a:cubicBezTo>
                      <a:pt x="763115" y="0"/>
                      <a:pt x="780314" y="7124"/>
                      <a:pt x="792995" y="19805"/>
                    </a:cubicBezTo>
                    <a:cubicBezTo>
                      <a:pt x="805676" y="32486"/>
                      <a:pt x="812800" y="49685"/>
                      <a:pt x="812800" y="67619"/>
                    </a:cubicBezTo>
                    <a:lnTo>
                      <a:pt x="812800" y="1197564"/>
                    </a:lnTo>
                    <a:cubicBezTo>
                      <a:pt x="812800" y="1215498"/>
                      <a:pt x="805676" y="1232697"/>
                      <a:pt x="792995" y="1245378"/>
                    </a:cubicBezTo>
                    <a:cubicBezTo>
                      <a:pt x="780314" y="1258059"/>
                      <a:pt x="763115" y="1265183"/>
                      <a:pt x="745181" y="1265183"/>
                    </a:cubicBezTo>
                    <a:lnTo>
                      <a:pt x="67619" y="1265183"/>
                    </a:lnTo>
                    <a:cubicBezTo>
                      <a:pt x="49685" y="1265183"/>
                      <a:pt x="32486" y="1258059"/>
                      <a:pt x="19805" y="1245378"/>
                    </a:cubicBezTo>
                    <a:cubicBezTo>
                      <a:pt x="7124" y="1232697"/>
                      <a:pt x="0" y="1215498"/>
                      <a:pt x="0" y="1197564"/>
                    </a:cubicBezTo>
                    <a:lnTo>
                      <a:pt x="0" y="67619"/>
                    </a:lnTo>
                    <a:cubicBezTo>
                      <a:pt x="0" y="49685"/>
                      <a:pt x="7124" y="32486"/>
                      <a:pt x="19805" y="19805"/>
                    </a:cubicBezTo>
                    <a:cubicBezTo>
                      <a:pt x="32486" y="7124"/>
                      <a:pt x="49685" y="0"/>
                      <a:pt x="67619" y="0"/>
                    </a:cubicBezTo>
                    <a:close/>
                  </a:path>
                </a:pathLst>
              </a:custGeom>
              <a:solidFill>
                <a:srgbClr val="F1F1F1"/>
              </a:solidFill>
            </p:spPr>
            <p:txBody>
              <a:bodyPr/>
              <a:lstStyle/>
              <a:p>
                <a:endParaRPr lang="en-US"/>
              </a:p>
            </p:txBody>
          </p:sp>
          <p:sp>
            <p:nvSpPr>
              <p:cNvPr id="38" name="TextBox 13">
                <a:extLst>
                  <a:ext uri="{FF2B5EF4-FFF2-40B4-BE49-F238E27FC236}">
                    <a16:creationId xmlns:a16="http://schemas.microsoft.com/office/drawing/2014/main" id="{81C1B6C9-2F57-0FC8-B301-3A7F8CBC8D94}"/>
                  </a:ext>
                </a:extLst>
              </p:cNvPr>
              <p:cNvSpPr txBox="1"/>
              <p:nvPr/>
            </p:nvSpPr>
            <p:spPr>
              <a:xfrm>
                <a:off x="0" y="-38100"/>
                <a:ext cx="812800" cy="1303283"/>
              </a:xfrm>
              <a:prstGeom prst="rect">
                <a:avLst/>
              </a:prstGeom>
            </p:spPr>
            <p:txBody>
              <a:bodyPr lIns="50800" tIns="50800" rIns="50800" bIns="50800" rtlCol="0" anchor="ctr"/>
              <a:lstStyle/>
              <a:p>
                <a:pPr algn="ctr">
                  <a:lnSpc>
                    <a:spcPts val="2520"/>
                  </a:lnSpc>
                </a:pPr>
                <a:endParaRPr/>
              </a:p>
            </p:txBody>
          </p:sp>
        </p:grpSp>
        <p:sp>
          <p:nvSpPr>
            <p:cNvPr id="42" name="مربع نص 41">
              <a:extLst>
                <a:ext uri="{FF2B5EF4-FFF2-40B4-BE49-F238E27FC236}">
                  <a16:creationId xmlns:a16="http://schemas.microsoft.com/office/drawing/2014/main" id="{71CC4E3E-D798-5728-0055-146D71B2F6E0}"/>
                </a:ext>
              </a:extLst>
            </p:cNvPr>
            <p:cNvSpPr txBox="1"/>
            <p:nvPr/>
          </p:nvSpPr>
          <p:spPr>
            <a:xfrm>
              <a:off x="3357248" y="4811511"/>
              <a:ext cx="1629410" cy="647700"/>
            </a:xfrm>
            <a:prstGeom prst="rect">
              <a:avLst/>
            </a:prstGeom>
            <a:noFill/>
          </p:spPr>
          <p:txBody>
            <a:bodyPr wrap="square" rtlCol="1">
              <a:spAutoFit/>
            </a:bodyPr>
            <a:lstStyle/>
            <a:p>
              <a:endParaRPr lang="ar-SA" dirty="0"/>
            </a:p>
          </p:txBody>
        </p:sp>
        <p:sp>
          <p:nvSpPr>
            <p:cNvPr id="46" name="مربع نص 45">
              <a:extLst>
                <a:ext uri="{FF2B5EF4-FFF2-40B4-BE49-F238E27FC236}">
                  <a16:creationId xmlns:a16="http://schemas.microsoft.com/office/drawing/2014/main" id="{E4D43AB0-8BE4-7EF7-6D98-9D893E6D9301}"/>
                </a:ext>
              </a:extLst>
            </p:cNvPr>
            <p:cNvSpPr txBox="1"/>
            <p:nvPr/>
          </p:nvSpPr>
          <p:spPr>
            <a:xfrm>
              <a:off x="1548417" y="4631071"/>
              <a:ext cx="3491339" cy="461665"/>
            </a:xfrm>
            <a:prstGeom prst="rect">
              <a:avLst/>
            </a:prstGeom>
            <a:noFill/>
          </p:spPr>
          <p:txBody>
            <a:bodyPr wrap="square" rtlCol="1">
              <a:spAutoFit/>
            </a:bodyPr>
            <a:lstStyle/>
            <a:p>
              <a:pPr algn="r" rtl="1"/>
              <a:r>
                <a:rPr lang="ar-JO" sz="2400" b="1" dirty="0">
                  <a:solidFill>
                    <a:srgbClr val="75AC6B"/>
                  </a:solidFill>
                </a:rPr>
                <a:t>تسهيل استيعاب الرسائل السلوكية</a:t>
              </a:r>
              <a:endParaRPr lang="ar-SA" sz="2400" b="1" dirty="0">
                <a:solidFill>
                  <a:srgbClr val="75AC6B"/>
                </a:solidFill>
              </a:endParaRPr>
            </a:p>
          </p:txBody>
        </p:sp>
        <p:sp>
          <p:nvSpPr>
            <p:cNvPr id="55" name="مربع نص 54">
              <a:extLst>
                <a:ext uri="{FF2B5EF4-FFF2-40B4-BE49-F238E27FC236}">
                  <a16:creationId xmlns:a16="http://schemas.microsoft.com/office/drawing/2014/main" id="{F326C27A-37A0-DBA2-EF65-F2A1F2DDB6A8}"/>
                </a:ext>
              </a:extLst>
            </p:cNvPr>
            <p:cNvSpPr txBox="1"/>
            <p:nvPr/>
          </p:nvSpPr>
          <p:spPr>
            <a:xfrm>
              <a:off x="982882" y="5009884"/>
              <a:ext cx="4056874" cy="646331"/>
            </a:xfrm>
            <a:prstGeom prst="rect">
              <a:avLst/>
            </a:prstGeom>
            <a:noFill/>
          </p:spPr>
          <p:txBody>
            <a:bodyPr wrap="square">
              <a:spAutoFit/>
            </a:bodyPr>
            <a:lstStyle/>
            <a:p>
              <a:pPr algn="r" rtl="1"/>
              <a:r>
                <a:rPr lang="ar-JO" dirty="0"/>
                <a:t>الموسيقى يمكن أن توظف لدعم السلوكيات الإيجابية</a:t>
              </a:r>
            </a:p>
            <a:p>
              <a:pPr algn="r" rtl="1"/>
              <a:r>
                <a:rPr lang="ar-JO" dirty="0"/>
                <a:t>(مثل توفير الطاقة)عبر ربط الأغنية بالفعل المطلوب</a:t>
              </a:r>
              <a:endParaRPr lang="ar-SA" dirty="0"/>
            </a:p>
          </p:txBody>
        </p:sp>
        <p:pic>
          <p:nvPicPr>
            <p:cNvPr id="72" name="رسم 71" descr="مصباح ومعدّات مع تعبئة خالصة">
              <a:extLst>
                <a:ext uri="{FF2B5EF4-FFF2-40B4-BE49-F238E27FC236}">
                  <a16:creationId xmlns:a16="http://schemas.microsoft.com/office/drawing/2014/main" id="{03D1A750-7DAE-F74B-CB80-F5388A069DA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142652" y="4486608"/>
              <a:ext cx="521189" cy="521189"/>
            </a:xfrm>
            <a:prstGeom prst="rect">
              <a:avLst/>
            </a:prstGeom>
          </p:spPr>
        </p:pic>
      </p:grpSp>
    </p:spTree>
    <p:extLst>
      <p:ext uri="{BB962C8B-B14F-4D97-AF65-F5344CB8AC3E}">
        <p14:creationId xmlns:p14="http://schemas.microsoft.com/office/powerpoint/2010/main" val="36371608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63A00C43-AF40-EF8D-295C-D6AA31C470D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4A9E9CA-E886-00B0-D1E3-A62DCF9D7420}"/>
              </a:ext>
            </a:extLst>
          </p:cNvPr>
          <p:cNvSpPr txBox="1"/>
          <p:nvPr/>
        </p:nvSpPr>
        <p:spPr>
          <a:xfrm>
            <a:off x="729574" y="2046238"/>
            <a:ext cx="7329696" cy="769441"/>
          </a:xfrm>
          <a:prstGeom prst="rect">
            <a:avLst/>
          </a:prstGeom>
          <a:noFill/>
        </p:spPr>
        <p:txBody>
          <a:bodyPr wrap="square" rtlCol="0">
            <a:spAutoFit/>
          </a:bodyPr>
          <a:lstStyle/>
          <a:p>
            <a:pPr marL="539750" lvl="0" indent="-539750" algn="r" rtl="1">
              <a:defRPr/>
            </a:pPr>
            <a:r>
              <a:rPr lang="ar-JO" sz="4400" dirty="0">
                <a:solidFill>
                  <a:srgbClr val="FFFFFF"/>
                </a:solidFill>
                <a:cs typeface="IBM Plex Sans Arabic Medium" panose="020B0603050203000203" pitchFamily="34" charset="-78"/>
              </a:rPr>
              <a:t>تحليل وتقييم المحتوى القائم</a:t>
            </a:r>
          </a:p>
        </p:txBody>
      </p:sp>
      <p:sp>
        <p:nvSpPr>
          <p:cNvPr id="4" name="Slide Number Placeholder 3">
            <a:extLst>
              <a:ext uri="{FF2B5EF4-FFF2-40B4-BE49-F238E27FC236}">
                <a16:creationId xmlns:a16="http://schemas.microsoft.com/office/drawing/2014/main" id="{A895232B-8FF3-6FC6-B77B-9F4C31EC8972}"/>
              </a:ext>
            </a:extLst>
          </p:cNvPr>
          <p:cNvSpPr>
            <a:spLocks noGrp="1"/>
          </p:cNvSpPr>
          <p:nvPr>
            <p:ph type="sldNum" sz="quarter" idx="12"/>
          </p:nvPr>
        </p:nvSpPr>
        <p:spPr/>
        <p:txBody>
          <a:bodyPr/>
          <a:lstStyle/>
          <a:p>
            <a:fld id="{5939B1FA-81F2-4940-9AF3-5EAFB5D6669B}" type="slidenum">
              <a:rPr lang="en-US" smtClean="0"/>
              <a:pPr/>
              <a:t>27</a:t>
            </a:fld>
            <a:endParaRPr lang="en-US"/>
          </a:p>
        </p:txBody>
      </p:sp>
    </p:spTree>
    <p:extLst>
      <p:ext uri="{BB962C8B-B14F-4D97-AF65-F5344CB8AC3E}">
        <p14:creationId xmlns:p14="http://schemas.microsoft.com/office/powerpoint/2010/main" val="34309892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685D6C-0329-7539-F362-A42504D11AD2}"/>
            </a:ext>
          </a:extLst>
        </p:cNvPr>
        <p:cNvGrpSpPr/>
        <p:nvPr/>
      </p:nvGrpSpPr>
      <p:grpSpPr>
        <a:xfrm>
          <a:off x="0" y="0"/>
          <a:ext cx="0" cy="0"/>
          <a:chOff x="0" y="0"/>
          <a:chExt cx="0" cy="0"/>
        </a:xfrm>
      </p:grpSpPr>
      <p:sp>
        <p:nvSpPr>
          <p:cNvPr id="4" name="TextBox 49">
            <a:extLst>
              <a:ext uri="{FF2B5EF4-FFF2-40B4-BE49-F238E27FC236}">
                <a16:creationId xmlns:a16="http://schemas.microsoft.com/office/drawing/2014/main" id="{E0C6D417-E0FD-5323-3B8F-444B549F217B}"/>
              </a:ext>
            </a:extLst>
          </p:cNvPr>
          <p:cNvSpPr txBox="1"/>
          <p:nvPr/>
        </p:nvSpPr>
        <p:spPr>
          <a:xfrm>
            <a:off x="838199" y="1326969"/>
            <a:ext cx="10861247" cy="4801314"/>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في </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هذ</a:t>
            </a:r>
            <a:r>
              <a:rPr lang="ar-JO" sz="1600" dirty="0">
                <a:solidFill>
                  <a:srgbClr val="000000"/>
                </a:solidFill>
                <a:latin typeface="Sakkal Majalla" panose="02000000000000000000" pitchFamily="2" charset="-78"/>
              </a:rPr>
              <a:t>ه</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المرحلة تم </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أُجر</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اء</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تقييم شامل لمختلف المواد المرئية التي تنتجها حملة أطفال لتبقى. </a:t>
            </a:r>
            <a:endPar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شمل التقييم طيفًا واسعًا من الأشكال الفنية، ضمّ:</a:t>
            </a:r>
            <a:endParaRPr kumimoji="0" lang="en-US"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0" marR="0" lvl="0" indent="0" algn="just" defTabSz="914363" rtl="1" eaLnBrk="1" fontAlgn="auto" latinLnBrk="0" hangingPunct="1">
              <a:lnSpc>
                <a:spcPct val="100000"/>
              </a:lnSpc>
              <a:spcBef>
                <a:spcPts val="0"/>
              </a:spcBef>
              <a:spcAft>
                <a:spcPts val="0"/>
              </a:spcAft>
              <a:buClrTx/>
              <a:buSzTx/>
              <a:buFontTx/>
              <a:buNone/>
              <a:tabLst/>
              <a:defRPr/>
            </a:pPr>
            <a:endParaRPr kumimoji="0" lang="ar-SA"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342900" marR="0" lvl="0" indent="-342900" algn="just" defTabSz="914363" rtl="1" eaLnBrk="1" fontAlgn="auto" latinLnBrk="0" hangingPunct="1">
              <a:lnSpc>
                <a:spcPct val="150000"/>
              </a:lnSpc>
              <a:spcBef>
                <a:spcPts val="0"/>
              </a:spcBef>
              <a:spcAft>
                <a:spcPts val="0"/>
              </a:spcAft>
              <a:buClr>
                <a:srgbClr val="006E5A"/>
              </a:buClr>
              <a:buSzTx/>
              <a:buFont typeface="Arial" panose="020B0604020202020204" pitchFamily="34" charset="0"/>
              <a:buChar char="•"/>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الأفلام القصيرة ذات المشاهد التمثيليّة الحيّة.</a:t>
            </a:r>
          </a:p>
          <a:p>
            <a:pPr marL="342900" marR="0" lvl="0" indent="-342900" algn="just" defTabSz="914363" rtl="1" eaLnBrk="1" fontAlgn="auto" latinLnBrk="0" hangingPunct="1">
              <a:lnSpc>
                <a:spcPct val="150000"/>
              </a:lnSpc>
              <a:spcBef>
                <a:spcPts val="0"/>
              </a:spcBef>
              <a:spcAft>
                <a:spcPts val="0"/>
              </a:spcAft>
              <a:buClr>
                <a:srgbClr val="006E5A"/>
              </a:buClr>
              <a:buSzTx/>
              <a:buFont typeface="Arial" panose="020B0604020202020204" pitchFamily="34" charset="0"/>
              <a:buChar char="•"/>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حلقات المسلسلات الرسوميّة الموجَّهة للأطفال.</a:t>
            </a:r>
          </a:p>
          <a:p>
            <a:pPr marL="342900" marR="0" lvl="0" indent="-342900" algn="just" defTabSz="914363" rtl="1" eaLnBrk="1" fontAlgn="auto" latinLnBrk="0" hangingPunct="1">
              <a:lnSpc>
                <a:spcPct val="150000"/>
              </a:lnSpc>
              <a:spcBef>
                <a:spcPts val="0"/>
              </a:spcBef>
              <a:spcAft>
                <a:spcPts val="0"/>
              </a:spcAft>
              <a:buClr>
                <a:srgbClr val="006E5A"/>
              </a:buClr>
              <a:buSzTx/>
              <a:buFont typeface="Arial" panose="020B0604020202020204" pitchFamily="34" charset="0"/>
              <a:buChar char="•"/>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الأناشيد التوعويّة المصحوبة بمؤثرات بصريّة وصوتيّة.</a:t>
            </a:r>
          </a:p>
          <a:p>
            <a:pPr marL="342900" marR="0" lvl="0" indent="-342900" algn="just" defTabSz="914363" rtl="1" eaLnBrk="1" fontAlgn="auto" latinLnBrk="0" hangingPunct="1">
              <a:lnSpc>
                <a:spcPct val="150000"/>
              </a:lnSpc>
              <a:spcBef>
                <a:spcPts val="0"/>
              </a:spcBef>
              <a:spcAft>
                <a:spcPts val="0"/>
              </a:spcAft>
              <a:buClr>
                <a:srgbClr val="006E5A"/>
              </a:buClr>
              <a:buSzTx/>
              <a:buFont typeface="Arial" panose="020B0604020202020204" pitchFamily="34" charset="0"/>
              <a:buChar char="•"/>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البرامج الترفيهيّة/الحواريّة التي تستهدف الفئة العمرية 6–12 سنة.</a:t>
            </a:r>
          </a:p>
          <a:p>
            <a:pPr marL="342900" marR="0" lvl="0" indent="-342900" algn="just" defTabSz="914363"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الفلوقات اليوميّة التي تستعرض مواقف من الحياة الواقعية.</a:t>
            </a:r>
            <a:endParaRPr kumimoji="0" lang="en-US"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342900" marR="0" lvl="0" indent="-342900" algn="just" defTabSz="914363" rtl="1"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ولضمان شموليّة النتائج ودقّتها، تم اعتماد عينة ممثِّلة غطّت جميع الفئات السردية والإنتاجية الموجودة في مكتبة الحملة، مع مراعاة توازن مدّة العرض، وتنوّع الموضوعات. وبذلك وفّر التقييم صورة متكاملة عن أداء المحتوى في مجالات اللغة، الرسائل العلمية، الملاءمة السلوكية، والجودة الفنية، ما يتيح بناء توصيات تطويرية دقيقة وقابلة للتطبيق.</a:t>
            </a:r>
          </a:p>
          <a:p>
            <a:pPr marL="0" marR="0" lvl="0" indent="0" algn="just" defTabSz="914363" rtl="1" eaLnBrk="1" fontAlgn="auto" latinLnBrk="0" hangingPunct="1">
              <a:lnSpc>
                <a:spcPct val="100000"/>
              </a:lnSpc>
              <a:spcBef>
                <a:spcPts val="0"/>
              </a:spcBef>
              <a:spcAft>
                <a:spcPts val="0"/>
              </a:spcAft>
              <a:buClrTx/>
              <a:buSzTx/>
              <a:buFontTx/>
              <a:buNone/>
              <a:tabLst/>
              <a:defRPr/>
            </a:pPr>
            <a:endPar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0" marR="0" lvl="0" indent="0" algn="just" defTabSz="914363" rtl="1" eaLnBrk="1" fontAlgn="auto" latinLnBrk="0" hangingPunct="1">
              <a:lnSpc>
                <a:spcPct val="100000"/>
              </a:lnSpc>
              <a:spcBef>
                <a:spcPts val="0"/>
              </a:spcBef>
              <a:spcAft>
                <a:spcPts val="0"/>
              </a:spcAft>
              <a:buClrTx/>
              <a:buSzTx/>
              <a:buFontTx/>
              <a:buNone/>
              <a:tabLst/>
              <a:defRPr/>
            </a:pPr>
            <a:endPar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endParaRPr>
          </a:p>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وقد نُفِّذ هذا المشروع </a:t>
            </a:r>
            <a:r>
              <a:rPr kumimoji="0" lang="ar-SA" sz="1600" i="0" u="none" strike="noStrike" kern="1200" cap="none" spc="0" normalizeH="0" baseline="0" noProof="0" dirty="0">
                <a:ln>
                  <a:noFill/>
                </a:ln>
                <a:solidFill>
                  <a:srgbClr val="000000"/>
                </a:solidFill>
                <a:effectLst/>
                <a:uLnTx/>
                <a:uFillTx/>
                <a:latin typeface="Sakkal Majalla" panose="02000000000000000000" pitchFamily="2" charset="-78"/>
                <a:ea typeface="+mn-ea"/>
              </a:rPr>
              <a:t>بتعاون مشترك بين فريق نبع الحلول المتخصص في أبحاث السوق، والدكتورة سارة عبد الكريم بصفتها خبيرة في مجال الطفولة وتطوير المحتوى التعليمي</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إلى جانب فريق عمل حملة لتبقى من المركز السعودي لكفاءة الطاقة، الذين ساهموا في توفير المواد، والتنسيق، والدعم الفني. </a:t>
            </a:r>
          </a:p>
        </p:txBody>
      </p:sp>
      <p:grpSp>
        <p:nvGrpSpPr>
          <p:cNvPr id="5" name="Group 4">
            <a:extLst>
              <a:ext uri="{FF2B5EF4-FFF2-40B4-BE49-F238E27FC236}">
                <a16:creationId xmlns:a16="http://schemas.microsoft.com/office/drawing/2014/main" id="{A71F59FB-B360-86E6-29B3-3812EFF4F0CF}"/>
              </a:ext>
            </a:extLst>
          </p:cNvPr>
          <p:cNvGrpSpPr/>
          <p:nvPr/>
        </p:nvGrpSpPr>
        <p:grpSpPr>
          <a:xfrm>
            <a:off x="10980599" y="124310"/>
            <a:ext cx="982980" cy="1156686"/>
            <a:chOff x="10638890" y="223879"/>
            <a:chExt cx="1206400" cy="1578026"/>
          </a:xfrm>
        </p:grpSpPr>
        <p:pic>
          <p:nvPicPr>
            <p:cNvPr id="6" name="Picture 5">
              <a:extLst>
                <a:ext uri="{FF2B5EF4-FFF2-40B4-BE49-F238E27FC236}">
                  <a16:creationId xmlns:a16="http://schemas.microsoft.com/office/drawing/2014/main" id="{5B319E9B-003D-F80C-7D99-00ADEB106552}"/>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7" name="Picture 6" descr="A group of green and purple rectangles&#10;&#10;Description automatically generated">
              <a:extLst>
                <a:ext uri="{FF2B5EF4-FFF2-40B4-BE49-F238E27FC236}">
                  <a16:creationId xmlns:a16="http://schemas.microsoft.com/office/drawing/2014/main" id="{F97541D4-D81F-1B91-E8E2-50440EC5573D}"/>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8" name="Title 1">
            <a:extLst>
              <a:ext uri="{FF2B5EF4-FFF2-40B4-BE49-F238E27FC236}">
                <a16:creationId xmlns:a16="http://schemas.microsoft.com/office/drawing/2014/main" id="{FAAC3AB6-980C-B9F8-5EA0-7C201400EF06}"/>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مقدمة </a:t>
            </a:r>
          </a:p>
        </p:txBody>
      </p:sp>
      <p:sp>
        <p:nvSpPr>
          <p:cNvPr id="9" name="Slide Number Placeholder 12">
            <a:extLst>
              <a:ext uri="{FF2B5EF4-FFF2-40B4-BE49-F238E27FC236}">
                <a16:creationId xmlns:a16="http://schemas.microsoft.com/office/drawing/2014/main" id="{15F89D84-E694-0649-15DC-ADF08460E0D6}"/>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pic>
        <p:nvPicPr>
          <p:cNvPr id="10" name="Picture 4">
            <a:extLst>
              <a:ext uri="{FF2B5EF4-FFF2-40B4-BE49-F238E27FC236}">
                <a16:creationId xmlns:a16="http://schemas.microsoft.com/office/drawing/2014/main" id="{E6E60963-BDB9-CF53-9852-C0E04C52D3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199" y="1805960"/>
            <a:ext cx="2626361" cy="18954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04128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70166-BB09-5C5F-55CA-39F7183F0761}"/>
            </a:ext>
          </a:extLst>
        </p:cNvPr>
        <p:cNvGrpSpPr/>
        <p:nvPr/>
      </p:nvGrpSpPr>
      <p:grpSpPr>
        <a:xfrm>
          <a:off x="0" y="0"/>
          <a:ext cx="0" cy="0"/>
          <a:chOff x="0" y="0"/>
          <a:chExt cx="0" cy="0"/>
        </a:xfrm>
      </p:grpSpPr>
      <p:sp>
        <p:nvSpPr>
          <p:cNvPr id="7" name="Oval 7">
            <a:extLst>
              <a:ext uri="{FF2B5EF4-FFF2-40B4-BE49-F238E27FC236}">
                <a16:creationId xmlns:a16="http://schemas.microsoft.com/office/drawing/2014/main" id="{BC508E1C-BE96-3BAB-4E54-20B51FC86718}"/>
              </a:ext>
            </a:extLst>
          </p:cNvPr>
          <p:cNvSpPr>
            <a:spLocks noChangeArrowheads="1"/>
          </p:cNvSpPr>
          <p:nvPr/>
        </p:nvSpPr>
        <p:spPr bwMode="auto">
          <a:xfrm flipH="1">
            <a:off x="787397" y="2227984"/>
            <a:ext cx="10994913" cy="1201016"/>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cs typeface="Sakkal Majalla" panose="02000000000000000000" pitchFamily="2" charset="-78"/>
            </a:endParaRPr>
          </a:p>
        </p:txBody>
      </p:sp>
      <p:sp>
        <p:nvSpPr>
          <p:cNvPr id="4" name="Content Placeholder 2">
            <a:extLst>
              <a:ext uri="{FF2B5EF4-FFF2-40B4-BE49-F238E27FC236}">
                <a16:creationId xmlns:a16="http://schemas.microsoft.com/office/drawing/2014/main" id="{DAFF6B4C-3466-D1F1-C41E-9F72BE303A4F}"/>
              </a:ext>
            </a:extLst>
          </p:cNvPr>
          <p:cNvSpPr txBox="1">
            <a:spLocks/>
          </p:cNvSpPr>
          <p:nvPr/>
        </p:nvSpPr>
        <p:spPr>
          <a:xfrm>
            <a:off x="975360" y="2326639"/>
            <a:ext cx="10621231" cy="909321"/>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nchor="ctr"/>
          <a:lstStyle/>
          <a:p>
            <a:pPr marL="342900" marR="0" lvl="0" indent="-342900" algn="just" defTabSz="999826" rtl="1" eaLnBrk="1" fontAlgn="auto" latinLnBrk="0" hangingPunct="1">
              <a:lnSpc>
                <a:spcPct val="150000"/>
              </a:lnSpc>
              <a:spcBef>
                <a:spcPts val="0"/>
              </a:spcBef>
              <a:spcAft>
                <a:spcPts val="0"/>
              </a:spcAft>
              <a:buClr>
                <a:srgbClr val="FFFFFF"/>
              </a:buClr>
              <a:buSzTx/>
              <a:buFont typeface="+mj-lt"/>
              <a:buAutoNum type="arabicPeriod"/>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ترابط الرسائل </a:t>
            </a:r>
            <a:r>
              <a:rPr kumimoji="0" lang="ar-SA" sz="1600" i="0" u="none" strike="noStrike" kern="1200" cap="none" spc="0" normalizeH="0" baseline="0" noProof="0" dirty="0">
                <a:ln>
                  <a:noFill/>
                </a:ln>
                <a:solidFill>
                  <a:schemeClr val="bg1"/>
                </a:solidFill>
                <a:effectLst/>
                <a:uLnTx/>
                <a:uFillTx/>
                <a:latin typeface="Sakkal Majalla" panose="02000000000000000000" pitchFamily="2" charset="-78"/>
                <a:ea typeface="+mn-ea"/>
              </a:rPr>
              <a:t>– توحيد المفاهيم وربطها بألوان بطاقة كفاءة الطاقة سيُضاعف قدرة الأطفال على تذكّر السلوك المرغوب.</a:t>
            </a:r>
          </a:p>
          <a:p>
            <a:pPr marL="342900" marR="0" lvl="0" indent="-342900" algn="just" defTabSz="999826" rtl="1" eaLnBrk="1" fontAlgn="auto" latinLnBrk="0" hangingPunct="1">
              <a:lnSpc>
                <a:spcPct val="150000"/>
              </a:lnSpc>
              <a:spcBef>
                <a:spcPts val="0"/>
              </a:spcBef>
              <a:spcAft>
                <a:spcPts val="0"/>
              </a:spcAft>
              <a:buClr>
                <a:srgbClr val="FFFFFF"/>
              </a:buClr>
              <a:buSzTx/>
              <a:buFont typeface="+mj-lt"/>
              <a:buAutoNum type="arabicPeriod"/>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القيمة التعليمية </a:t>
            </a:r>
            <a:r>
              <a:rPr kumimoji="0" lang="ar-SA" sz="1600" i="0" u="none" strike="noStrike" kern="1200" cap="none" spc="0" normalizeH="0" baseline="0" noProof="0" dirty="0">
                <a:ln>
                  <a:noFill/>
                </a:ln>
                <a:solidFill>
                  <a:schemeClr val="bg1"/>
                </a:solidFill>
                <a:effectLst/>
                <a:uLnTx/>
                <a:uFillTx/>
                <a:latin typeface="Sakkal Majalla" panose="02000000000000000000" pitchFamily="2" charset="-78"/>
                <a:ea typeface="+mn-ea"/>
              </a:rPr>
              <a:t>– إضافة شرح حسي مباشر لسببية الهدر وأثر الترشيد يعزّز الفهم ويحفّز التطبيق الفعلي.</a:t>
            </a:r>
          </a:p>
          <a:p>
            <a:pPr marL="342900" marR="0" lvl="0" indent="-342900" algn="just" defTabSz="999826" rtl="1" eaLnBrk="1" fontAlgn="auto" latinLnBrk="0" hangingPunct="1">
              <a:lnSpc>
                <a:spcPct val="150000"/>
              </a:lnSpc>
              <a:spcBef>
                <a:spcPts val="0"/>
              </a:spcBef>
              <a:spcAft>
                <a:spcPts val="0"/>
              </a:spcAft>
              <a:buClr>
                <a:srgbClr val="FFFFFF"/>
              </a:buClr>
              <a:buSzTx/>
              <a:buFont typeface="+mj-lt"/>
              <a:buAutoNum type="arabicPeriod"/>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الجاذبية البصرية </a:t>
            </a:r>
            <a:r>
              <a:rPr kumimoji="0" lang="ar-SA" sz="1600" i="0" u="none" strike="noStrike" kern="1200" cap="none" spc="0" normalizeH="0" baseline="0" noProof="0" dirty="0">
                <a:ln>
                  <a:noFill/>
                </a:ln>
                <a:solidFill>
                  <a:schemeClr val="bg1"/>
                </a:solidFill>
                <a:effectLst/>
                <a:uLnTx/>
                <a:uFillTx/>
                <a:latin typeface="Sakkal Majalla" panose="02000000000000000000" pitchFamily="2" charset="-78"/>
                <a:ea typeface="+mn-ea"/>
              </a:rPr>
              <a:t>– تحديث نمط الرسوم أو استبدالها بمشاهد واقعية عالية الجودة يرفع معدّل الانخراط ويحدّ من التشتيت.</a:t>
            </a:r>
          </a:p>
        </p:txBody>
      </p:sp>
      <p:sp>
        <p:nvSpPr>
          <p:cNvPr id="5" name="TextBox 49">
            <a:extLst>
              <a:ext uri="{FF2B5EF4-FFF2-40B4-BE49-F238E27FC236}">
                <a16:creationId xmlns:a16="http://schemas.microsoft.com/office/drawing/2014/main" id="{6EA782AF-3644-3803-AC9F-54CE283AE7F0}"/>
              </a:ext>
            </a:extLst>
          </p:cNvPr>
          <p:cNvSpPr txBox="1"/>
          <p:nvPr/>
        </p:nvSpPr>
        <p:spPr>
          <a:xfrm>
            <a:off x="787399" y="1199326"/>
            <a:ext cx="10861247" cy="584775"/>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كشف التقييم أن حملة أطفال لتبقى</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ترتكز على قاعدة لغو</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ي</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ة واضحة وهوية مفهومية قادرة على جذب الفئة العمرية المستهدفة</a:t>
            </a:r>
            <a:r>
              <a:rPr kumimoji="0" lang="ar-JO"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لكنها لا تزال بحاجة إلى تعزيز علمي وبصري لضمان أن تتحول الرسائل التوعوية إلى سلوك مستدام. يعالج تبنّي التوصيات الواردة في هذا التقرير ثلاث فجوات محورية:</a:t>
            </a:r>
            <a:endParaRPr kumimoji="0" lang="ar-SA" sz="1600" b="0" i="0" u="none" strike="noStrike" kern="1200" cap="none" spc="0" normalizeH="0" baseline="0" noProof="0" dirty="0">
              <a:ln>
                <a:noFill/>
              </a:ln>
              <a:solidFill>
                <a:srgbClr val="000000">
                  <a:lumMod val="95000"/>
                  <a:lumOff val="5000"/>
                </a:srgbClr>
              </a:solidFill>
              <a:effectLst/>
              <a:uLnTx/>
              <a:uFillTx/>
              <a:latin typeface="Sakkal Majalla" panose="02000000000000000000" pitchFamily="2" charset="-78"/>
              <a:ea typeface="Calibri" panose="020F0502020204030204" pitchFamily="34" charset="0"/>
            </a:endParaRPr>
          </a:p>
        </p:txBody>
      </p:sp>
      <p:sp>
        <p:nvSpPr>
          <p:cNvPr id="12" name="Content Placeholder 2">
            <a:extLst>
              <a:ext uri="{FF2B5EF4-FFF2-40B4-BE49-F238E27FC236}">
                <a16:creationId xmlns:a16="http://schemas.microsoft.com/office/drawing/2014/main" id="{90DD5918-2031-A605-4194-C2211BE1AD0D}"/>
              </a:ext>
            </a:extLst>
          </p:cNvPr>
          <p:cNvSpPr txBox="1">
            <a:spLocks/>
          </p:cNvSpPr>
          <p:nvPr/>
        </p:nvSpPr>
        <p:spPr>
          <a:xfrm>
            <a:off x="1497863" y="3811327"/>
            <a:ext cx="10150783" cy="1725873"/>
          </a:xfrm>
          <a:prstGeom prst="rect">
            <a:avLst/>
          </a:prstGeom>
          <a:noFill/>
          <a:ln>
            <a:noFill/>
          </a:ln>
        </p:spPr>
        <p:style>
          <a:lnRef idx="2">
            <a:schemeClr val="accent1"/>
          </a:lnRef>
          <a:fillRef idx="1">
            <a:schemeClr val="lt1"/>
          </a:fillRef>
          <a:effectRef idx="0">
            <a:schemeClr val="accent1"/>
          </a:effectRef>
          <a:fontRef idx="minor">
            <a:schemeClr val="dk1"/>
          </a:fontRef>
        </p:style>
        <p:txBody>
          <a:bodyPr anchor="ctr"/>
          <a:lstStyle/>
          <a:p>
            <a:pPr marL="0" marR="0" lvl="0" indent="0" algn="r" defTabSz="999826" rtl="1" eaLnBrk="1" fontAlgn="auto" latinLnBrk="0" hangingPunct="1">
              <a:lnSpc>
                <a:spcPct val="150000"/>
              </a:lnSpc>
              <a:spcBef>
                <a:spcPts val="0"/>
              </a:spcBef>
              <a:spcAft>
                <a:spcPts val="0"/>
              </a:spcAft>
              <a:buClr>
                <a:srgbClr val="006E5A"/>
              </a:buClr>
              <a:buSzTx/>
              <a:buFontTx/>
              <a:buNone/>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إن التنفيذ المتسق لهذه التحسينات سيُحقق للمركز السعودي لكفاءة الطاقة ثلاثة أهداف استراتيجية:</a:t>
            </a:r>
          </a:p>
          <a:p>
            <a:pPr marL="342900" marR="0" lvl="0" indent="-342900" algn="r" defTabSz="999826" rtl="1" eaLnBrk="1" fontAlgn="auto" latinLnBrk="0" hangingPunct="1">
              <a:lnSpc>
                <a:spcPct val="150000"/>
              </a:lnSpc>
              <a:spcBef>
                <a:spcPts val="0"/>
              </a:spcBef>
              <a:spcAft>
                <a:spcPts val="0"/>
              </a:spcAft>
              <a:buClr>
                <a:schemeClr val="tx1"/>
              </a:buClr>
              <a:buSzTx/>
              <a:buFont typeface="+mj-lt"/>
              <a:buAutoNum type="arabicPeriod"/>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رفع نسبة الاستيعاب العلمي لمفاهيم الطاقة لدى الأطفال.</a:t>
            </a:r>
          </a:p>
          <a:p>
            <a:pPr marL="342900" marR="0" lvl="0" indent="-342900" algn="r" defTabSz="999826" rtl="1" eaLnBrk="1" fontAlgn="auto" latinLnBrk="0" hangingPunct="1">
              <a:lnSpc>
                <a:spcPct val="150000"/>
              </a:lnSpc>
              <a:spcBef>
                <a:spcPts val="0"/>
              </a:spcBef>
              <a:spcAft>
                <a:spcPts val="0"/>
              </a:spcAft>
              <a:buClr>
                <a:schemeClr val="tx1"/>
              </a:buClr>
              <a:buSzTx/>
              <a:buFont typeface="+mj-lt"/>
              <a:buAutoNum type="arabicPeriod"/>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غرس سلوك ترشيد ثابت يمكن تتبّع أثره عبر مقاييس ما بعد الحملة.</a:t>
            </a:r>
          </a:p>
          <a:p>
            <a:pPr marL="342900" marR="0" lvl="0" indent="-342900" algn="r" defTabSz="999826" rtl="1" eaLnBrk="1" fontAlgn="auto" latinLnBrk="0" hangingPunct="1">
              <a:lnSpc>
                <a:spcPct val="150000"/>
              </a:lnSpc>
              <a:spcBef>
                <a:spcPts val="0"/>
              </a:spcBef>
              <a:spcAft>
                <a:spcPts val="0"/>
              </a:spcAft>
              <a:buClr>
                <a:schemeClr val="tx1"/>
              </a:buClr>
              <a:buSzTx/>
              <a:buFont typeface="+mj-lt"/>
              <a:buAutoNum type="arabicPeriod"/>
              <a:tabLst/>
              <a:defRPr/>
            </a:pP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إرساء هوية بصرية موحّدة تُرسّخ مكانة الحملة لدى الجيل الناشئ وتسهّل تعاقب المواسم التوعوية.</a:t>
            </a:r>
          </a:p>
        </p:txBody>
      </p:sp>
      <p:grpSp>
        <p:nvGrpSpPr>
          <p:cNvPr id="13" name="Group 2">
            <a:extLst>
              <a:ext uri="{FF2B5EF4-FFF2-40B4-BE49-F238E27FC236}">
                <a16:creationId xmlns:a16="http://schemas.microsoft.com/office/drawing/2014/main" id="{3EA5EB3A-9588-33D2-C7B8-0D3FB3110706}"/>
              </a:ext>
            </a:extLst>
          </p:cNvPr>
          <p:cNvGrpSpPr/>
          <p:nvPr/>
        </p:nvGrpSpPr>
        <p:grpSpPr>
          <a:xfrm>
            <a:off x="163545" y="4724234"/>
            <a:ext cx="2258878" cy="1842412"/>
            <a:chOff x="-196833" y="3143585"/>
            <a:chExt cx="4911108" cy="3714415"/>
          </a:xfrm>
        </p:grpSpPr>
        <p:pic>
          <p:nvPicPr>
            <p:cNvPr id="14" name="Picture 5">
              <a:extLst>
                <a:ext uri="{FF2B5EF4-FFF2-40B4-BE49-F238E27FC236}">
                  <a16:creationId xmlns:a16="http://schemas.microsoft.com/office/drawing/2014/main" id="{9CF3E70A-FAAF-7016-272D-4DA4E8B33B87}"/>
                </a:ext>
              </a:extLst>
            </p:cNvPr>
            <p:cNvPicPr>
              <a:picLocks noChangeAspect="1"/>
            </p:cNvPicPr>
            <p:nvPr/>
          </p:nvPicPr>
          <p:blipFill>
            <a:blip r:embed="rId2" cstate="email">
              <a:duotone>
                <a:schemeClr val="bg2">
                  <a:shade val="45000"/>
                  <a:satMod val="135000"/>
                </a:schemeClr>
                <a:prstClr val="white"/>
              </a:duotone>
              <a:extLst>
                <a:ext uri="{BEBA8EAE-BF5A-486C-A8C5-ECC9F3942E4B}">
                  <a14:imgProps xmlns:a14="http://schemas.microsoft.com/office/drawing/2010/main">
                    <a14:imgLayer r:embed="rId3">
                      <a14:imgEffect>
                        <a14:backgroundRemoval t="6814" b="97606" l="6065" r="96897">
                          <a14:foregroundMark x1="84485" y1="77716" x2="86178" y2="87109"/>
                          <a14:foregroundMark x1="88152" y1="70166" x2="85331" y2="87845"/>
                          <a14:foregroundMark x1="87306" y1="65930" x2="81523" y2="74586"/>
                          <a14:foregroundMark x1="81523" y1="74586" x2="79549" y2="88950"/>
                          <a14:foregroundMark x1="79549" y1="88950" x2="89563" y2="87293"/>
                          <a14:foregroundMark x1="89563" y1="87293" x2="87447" y2="73481"/>
                          <a14:foregroundMark x1="87447" y1="73481" x2="81805" y2="70166"/>
                          <a14:foregroundMark x1="88717" y1="58564" x2="97574" y2="84976"/>
                          <a14:foregroundMark x1="96257" y1="91630" x2="95532" y2="93487"/>
                          <a14:foregroundMark x1="98166" y1="86740" x2="96360" y2="91367"/>
                          <a14:foregroundMark x1="81997" y1="96491" x2="81664" y2="96501"/>
                          <a14:foregroundMark x1="94282" y1="96139" x2="89563" y2="96274"/>
                          <a14:foregroundMark x1="81664" y1="96501" x2="71509" y2="79006"/>
                          <a14:foregroundMark x1="71509" y1="79006" x2="78843" y2="74401"/>
                          <a14:foregroundMark x1="78843" y1="74401" x2="85049" y2="64825"/>
                          <a14:foregroundMark x1="85049" y1="64825" x2="88717" y2="61694"/>
                          <a14:foregroundMark x1="90127" y1="64825" x2="95487" y2="75506"/>
                          <a14:foregroundMark x1="95487" y1="75506" x2="94922" y2="84899"/>
                          <a14:foregroundMark x1="94922" y1="84899" x2="89563" y2="91160"/>
                          <a14:foregroundMark x1="89563" y1="91160" x2="86178" y2="85083"/>
                          <a14:foregroundMark x1="97461" y1="87109" x2="97461" y2="90055"/>
                          <a14:foregroundMark x1="78420" y1="97790" x2="77715" y2="97790"/>
                          <a14:foregroundMark x1="47673" y1="6814" x2="41467" y2="29650"/>
                          <a14:foregroundMark x1="8886" y1="36832" x2="3949" y2="73297"/>
                          <a14:foregroundMark x1="3949" y1="73297" x2="7757" y2="82505"/>
                          <a14:foregroundMark x1="7757" y1="82505" x2="16361" y2="89134"/>
                          <a14:foregroundMark x1="6065" y1="70902" x2="12130" y2="86188"/>
                          <a14:foregroundMark x1="12130" y1="86188" x2="40480" y2="92449"/>
                          <a14:foregroundMark x1="40480" y1="92449" x2="76305" y2="83241"/>
                          <a14:backgroundMark x1="88999" y1="97238" x2="82087" y2="96685"/>
                          <a14:backgroundMark x1="90127" y1="97974" x2="88575" y2="96133"/>
                          <a14:backgroundMark x1="96474" y1="95580" x2="94358" y2="95212"/>
                          <a14:backgroundMark x1="96333" y1="96869" x2="94358" y2="96317"/>
                          <a14:backgroundMark x1="97038" y1="93738" x2="96333" y2="91897"/>
                          <a14:backgroundMark x1="98307" y1="87661" x2="96756" y2="81400"/>
                        </a14:backgroundRemoval>
                      </a14:imgEffect>
                    </a14:imgLayer>
                  </a14:imgProps>
                </a:ext>
                <a:ext uri="{28A0092B-C50C-407E-A947-70E740481C1C}">
                  <a14:useLocalDpi xmlns:a14="http://schemas.microsoft.com/office/drawing/2010/main"/>
                </a:ext>
              </a:extLst>
            </a:blip>
            <a:srcRect/>
            <a:stretch/>
          </p:blipFill>
          <p:spPr>
            <a:xfrm>
              <a:off x="-130158" y="3143585"/>
              <a:ext cx="4844433" cy="3714415"/>
            </a:xfrm>
            <a:prstGeom prst="rect">
              <a:avLst/>
            </a:prstGeom>
          </p:spPr>
        </p:pic>
        <p:pic>
          <p:nvPicPr>
            <p:cNvPr id="15" name="Picture 8">
              <a:extLst>
                <a:ext uri="{FF2B5EF4-FFF2-40B4-BE49-F238E27FC236}">
                  <a16:creationId xmlns:a16="http://schemas.microsoft.com/office/drawing/2014/main" id="{F43B3F0E-355F-FFB7-87B7-ADC0EE91EAF0}"/>
                </a:ext>
              </a:extLst>
            </p:cNvPr>
            <p:cNvPicPr>
              <a:picLocks noChangeAspect="1"/>
            </p:cNvPicPr>
            <p:nvPr/>
          </p:nvPicPr>
          <p:blipFill>
            <a:blip r:embed="rId4" cstate="email">
              <a:duotone>
                <a:schemeClr val="bg2">
                  <a:shade val="45000"/>
                  <a:satMod val="135000"/>
                </a:schemeClr>
                <a:prstClr val="white"/>
              </a:duotone>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a:ext>
              </a:extLst>
            </a:blip>
            <a:srcRect/>
            <a:stretch/>
          </p:blipFill>
          <p:spPr>
            <a:xfrm rot="21228031">
              <a:off x="-196833" y="4300257"/>
              <a:ext cx="750733" cy="1401068"/>
            </a:xfrm>
            <a:prstGeom prst="rect">
              <a:avLst/>
            </a:prstGeom>
          </p:spPr>
        </p:pic>
      </p:grpSp>
      <p:grpSp>
        <p:nvGrpSpPr>
          <p:cNvPr id="6" name="Group 5">
            <a:extLst>
              <a:ext uri="{FF2B5EF4-FFF2-40B4-BE49-F238E27FC236}">
                <a16:creationId xmlns:a16="http://schemas.microsoft.com/office/drawing/2014/main" id="{D6CBEB40-887B-37B1-5509-38CABC64651C}"/>
              </a:ext>
            </a:extLst>
          </p:cNvPr>
          <p:cNvGrpSpPr/>
          <p:nvPr/>
        </p:nvGrpSpPr>
        <p:grpSpPr>
          <a:xfrm>
            <a:off x="10980599" y="124310"/>
            <a:ext cx="982980" cy="1156686"/>
            <a:chOff x="10638890" y="223879"/>
            <a:chExt cx="1206400" cy="1578026"/>
          </a:xfrm>
        </p:grpSpPr>
        <p:pic>
          <p:nvPicPr>
            <p:cNvPr id="8" name="Picture 7">
              <a:extLst>
                <a:ext uri="{FF2B5EF4-FFF2-40B4-BE49-F238E27FC236}">
                  <a16:creationId xmlns:a16="http://schemas.microsoft.com/office/drawing/2014/main" id="{6DE65597-5464-BE0F-95A5-45B41371BF78}"/>
                </a:ext>
              </a:extLst>
            </p:cNvPr>
            <p:cNvPicPr>
              <a:picLocks noChangeAspect="1"/>
            </p:cNvPicPr>
            <p:nvPr/>
          </p:nvPicPr>
          <p:blipFill>
            <a:blip r:embed="rId6"/>
            <a:stretch>
              <a:fillRect/>
            </a:stretch>
          </p:blipFill>
          <p:spPr>
            <a:xfrm>
              <a:off x="10638890" y="223879"/>
              <a:ext cx="1206400" cy="461579"/>
            </a:xfrm>
            <a:prstGeom prst="rect">
              <a:avLst/>
            </a:prstGeom>
          </p:spPr>
        </p:pic>
        <p:pic>
          <p:nvPicPr>
            <p:cNvPr id="9" name="Picture 8" descr="A group of green and purple rectangles&#10;&#10;Description automatically generated">
              <a:extLst>
                <a:ext uri="{FF2B5EF4-FFF2-40B4-BE49-F238E27FC236}">
                  <a16:creationId xmlns:a16="http://schemas.microsoft.com/office/drawing/2014/main" id="{5E78532C-40F7-94F7-A2DE-C3C583334D27}"/>
                </a:ext>
              </a:extLst>
            </p:cNvPr>
            <p:cNvPicPr>
              <a:picLocks noChangeAspect="1"/>
            </p:cNvPicPr>
            <p:nvPr/>
          </p:nvPicPr>
          <p:blipFill>
            <a:blip r:embed="rId7"/>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CC2DE2F1-F10B-B559-594D-2FFAE4182623}"/>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t>الخلاصة التنفيذية</a:t>
            </a:r>
            <a:endParaRPr lang="ar-JO" sz="2400" b="1" dirty="0">
              <a:cs typeface="Bahij TheSansArabic Plain" panose="02040503050201020203" pitchFamily="18" charset="-78"/>
            </a:endParaRPr>
          </a:p>
        </p:txBody>
      </p:sp>
      <p:sp>
        <p:nvSpPr>
          <p:cNvPr id="11" name="Slide Number Placeholder 12">
            <a:extLst>
              <a:ext uri="{FF2B5EF4-FFF2-40B4-BE49-F238E27FC236}">
                <a16:creationId xmlns:a16="http://schemas.microsoft.com/office/drawing/2014/main" id="{4096EEE3-93BE-C025-30F5-5B06A3AB19CB}"/>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26624461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A0BC720-79BE-553A-4538-3864AB13014B}"/>
              </a:ext>
            </a:extLst>
          </p:cNvPr>
          <p:cNvSpPr/>
          <p:nvPr/>
        </p:nvSpPr>
        <p:spPr>
          <a:xfrm>
            <a:off x="0" y="2984505"/>
            <a:ext cx="12191999" cy="2095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78CA7FB0-2890-A1C4-BC7B-25FEDDE27803}"/>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9" name="Group 18">
            <a:extLst>
              <a:ext uri="{FF2B5EF4-FFF2-40B4-BE49-F238E27FC236}">
                <a16:creationId xmlns:a16="http://schemas.microsoft.com/office/drawing/2014/main" id="{758F359C-2221-F068-BE71-3E974E0B4875}"/>
              </a:ext>
            </a:extLst>
          </p:cNvPr>
          <p:cNvGrpSpPr/>
          <p:nvPr/>
        </p:nvGrpSpPr>
        <p:grpSpPr>
          <a:xfrm>
            <a:off x="1297543" y="3582157"/>
            <a:ext cx="8063425" cy="696319"/>
            <a:chOff x="810520" y="2879312"/>
            <a:chExt cx="8063425" cy="696319"/>
          </a:xfrm>
        </p:grpSpPr>
        <p:sp>
          <p:nvSpPr>
            <p:cNvPr id="20" name="TextBox 19">
              <a:extLst>
                <a:ext uri="{FF2B5EF4-FFF2-40B4-BE49-F238E27FC236}">
                  <a16:creationId xmlns:a16="http://schemas.microsoft.com/office/drawing/2014/main" id="{8C749732-BC00-8F89-B060-A8B6EA9551C6}"/>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3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تقييم المحتوى الاعلامي</a:t>
              </a:r>
            </a:p>
          </p:txBody>
        </p:sp>
        <p:cxnSp>
          <p:nvCxnSpPr>
            <p:cNvPr id="21" name="Straight Connector 20">
              <a:extLst>
                <a:ext uri="{FF2B5EF4-FFF2-40B4-BE49-F238E27FC236}">
                  <a16:creationId xmlns:a16="http://schemas.microsoft.com/office/drawing/2014/main" id="{5DD400FE-63EC-BAE6-B563-3DA24801BA63}"/>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2" name="Rectangle 21">
            <a:extLst>
              <a:ext uri="{FF2B5EF4-FFF2-40B4-BE49-F238E27FC236}">
                <a16:creationId xmlns:a16="http://schemas.microsoft.com/office/drawing/2014/main" id="{D2BDB4E9-12EB-AF46-D149-72ADFAB5A665}"/>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46792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E9EA50-5440-8FD4-B8A1-89CFD34F46BF}"/>
            </a:ext>
          </a:extLst>
        </p:cNvPr>
        <p:cNvGrpSpPr/>
        <p:nvPr/>
      </p:nvGrpSpPr>
      <p:grpSpPr>
        <a:xfrm>
          <a:off x="0" y="0"/>
          <a:ext cx="0" cy="0"/>
          <a:chOff x="0" y="0"/>
          <a:chExt cx="0" cy="0"/>
        </a:xfrm>
      </p:grpSpPr>
      <p:sp>
        <p:nvSpPr>
          <p:cNvPr id="4" name="TextBox 49">
            <a:extLst>
              <a:ext uri="{FF2B5EF4-FFF2-40B4-BE49-F238E27FC236}">
                <a16:creationId xmlns:a16="http://schemas.microsoft.com/office/drawing/2014/main" id="{2AF6690B-6825-28D3-EEF9-680F20A2CF34}"/>
              </a:ext>
            </a:extLst>
          </p:cNvPr>
          <p:cNvSpPr txBox="1"/>
          <p:nvPr/>
        </p:nvSpPr>
        <p:spPr>
          <a:xfrm>
            <a:off x="838199" y="1488090"/>
            <a:ext cx="10459579" cy="584775"/>
          </a:xfrm>
          <a:prstGeom prst="rect">
            <a:avLst/>
          </a:prstGeom>
          <a:noFill/>
        </p:spPr>
        <p:txBody>
          <a:bodyPr wrap="square">
            <a:spAutoFit/>
          </a:bodyPr>
          <a:lstStyle/>
          <a:p>
            <a:pPr marL="0" marR="0" lvl="0" indent="0" algn="just" defTabSz="914363" rtl="1" eaLnBrk="1" fontAlgn="auto" latinLnBrk="0" hangingPunct="1">
              <a:lnSpc>
                <a:spcPct val="100000"/>
              </a:lnSpc>
              <a:spcBef>
                <a:spcPts val="0"/>
              </a:spcBef>
              <a:spcAft>
                <a:spcPts val="0"/>
              </a:spcAft>
              <a:buClrTx/>
              <a:buSzTx/>
              <a:buFontTx/>
              <a:buNone/>
              <a:tabLst/>
              <a:defRPr/>
            </a:pPr>
            <a:r>
              <a:rPr lang="ar-JO" sz="1600" dirty="0">
                <a:solidFill>
                  <a:srgbClr val="000000"/>
                </a:solidFill>
                <a:latin typeface="Sakkal Majalla" panose="02000000000000000000" pitchFamily="2" charset="-78"/>
              </a:rPr>
              <a:t>تم إجراء</a:t>
            </a:r>
            <a:r>
              <a:rPr kumimoji="0" lang="ar-SA" sz="1600" b="0" i="0" u="none" strike="noStrike" kern="1200" cap="none" spc="0" normalizeH="0" baseline="0" noProof="0" dirty="0">
                <a:ln>
                  <a:noFill/>
                </a:ln>
                <a:solidFill>
                  <a:srgbClr val="000000"/>
                </a:solidFill>
                <a:effectLst/>
                <a:uLnTx/>
                <a:uFillTx/>
                <a:latin typeface="Sakkal Majalla" panose="02000000000000000000" pitchFamily="2" charset="-78"/>
                <a:ea typeface="+mn-ea"/>
              </a:rPr>
              <a:t> تقييماً ممنهجاً شمل جميع أنماط المحتوى المرئي المنشور تحت مظلة «لتبقى – أطفال» حتى نهاية الربع الأول 2025. ارتكز التقييم على إطار علمي وطُبِّق عبر الخطوات التالية:</a:t>
            </a:r>
            <a:endParaRPr kumimoji="0" lang="ar-SA" sz="1600" b="0" i="0" u="none" strike="noStrike" kern="1200" cap="none" spc="0" normalizeH="0" baseline="0" noProof="0" dirty="0">
              <a:ln>
                <a:noFill/>
              </a:ln>
              <a:solidFill>
                <a:srgbClr val="000000">
                  <a:lumMod val="95000"/>
                  <a:lumOff val="5000"/>
                </a:srgbClr>
              </a:solidFill>
              <a:effectLst/>
              <a:uLnTx/>
              <a:uFillTx/>
              <a:latin typeface="Sakkal Majalla" panose="02000000000000000000" pitchFamily="2" charset="-78"/>
              <a:ea typeface="Calibri" panose="020F0502020204030204" pitchFamily="34" charset="0"/>
            </a:endParaRPr>
          </a:p>
        </p:txBody>
      </p:sp>
      <p:sp>
        <p:nvSpPr>
          <p:cNvPr id="5" name="Oval 7">
            <a:extLst>
              <a:ext uri="{FF2B5EF4-FFF2-40B4-BE49-F238E27FC236}">
                <a16:creationId xmlns:a16="http://schemas.microsoft.com/office/drawing/2014/main" id="{037B15B4-6530-1FDA-3BB3-15C019EC766F}"/>
              </a:ext>
            </a:extLst>
          </p:cNvPr>
          <p:cNvSpPr>
            <a:spLocks noChangeArrowheads="1"/>
          </p:cNvSpPr>
          <p:nvPr/>
        </p:nvSpPr>
        <p:spPr bwMode="auto">
          <a:xfrm flipH="1">
            <a:off x="9474508" y="2432746"/>
            <a:ext cx="1823270" cy="461665"/>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حصر قاعدة المحتوى </a:t>
            </a:r>
          </a:p>
        </p:txBody>
      </p:sp>
      <p:sp>
        <p:nvSpPr>
          <p:cNvPr id="6" name="Rectangle 7">
            <a:extLst>
              <a:ext uri="{FF2B5EF4-FFF2-40B4-BE49-F238E27FC236}">
                <a16:creationId xmlns:a16="http://schemas.microsoft.com/office/drawing/2014/main" id="{999A3C4C-9DA9-6C19-A384-11AE4F2F7222}"/>
              </a:ext>
            </a:extLst>
          </p:cNvPr>
          <p:cNvSpPr/>
          <p:nvPr/>
        </p:nvSpPr>
        <p:spPr>
          <a:xfrm>
            <a:off x="1527243" y="2423018"/>
            <a:ext cx="7947265" cy="372339"/>
          </a:xfrm>
          <a:prstGeom prst="rect">
            <a:avLst/>
          </a:prstGeom>
          <a:no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200000"/>
              </a:lnSpc>
              <a:spcBef>
                <a:spcPts val="0"/>
              </a:spcBef>
              <a:spcAft>
                <a:spcPts val="0"/>
              </a:spcAft>
              <a:buClrTx/>
              <a:buSzTx/>
              <a:buFontTx/>
              <a:buNone/>
              <a:tabLst/>
              <a:defRPr/>
            </a:pP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 12</a:t>
            </a:r>
            <a:r>
              <a:rPr kumimoji="0" lang="ar-JO"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2</a:t>
            </a: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 مادة مرئية منشورة (34 فيلمًا قصيرًا، 28 حلقة مسلسل، 19 نشيدًا، 15 برنامجاً/مقطعاً حوارياً، 26 فلوقاً).</a:t>
            </a:r>
          </a:p>
        </p:txBody>
      </p:sp>
      <p:sp>
        <p:nvSpPr>
          <p:cNvPr id="7" name="Oval 7">
            <a:extLst>
              <a:ext uri="{FF2B5EF4-FFF2-40B4-BE49-F238E27FC236}">
                <a16:creationId xmlns:a16="http://schemas.microsoft.com/office/drawing/2014/main" id="{0C902165-808E-0472-2A2A-3D3652862AB1}"/>
              </a:ext>
            </a:extLst>
          </p:cNvPr>
          <p:cNvSpPr>
            <a:spLocks noChangeArrowheads="1"/>
          </p:cNvSpPr>
          <p:nvPr/>
        </p:nvSpPr>
        <p:spPr bwMode="auto">
          <a:xfrm flipH="1">
            <a:off x="9474508" y="3214654"/>
            <a:ext cx="1823270" cy="461665"/>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اختيار العينة</a:t>
            </a:r>
          </a:p>
        </p:txBody>
      </p:sp>
      <p:sp>
        <p:nvSpPr>
          <p:cNvPr id="8" name="Rectangle 7">
            <a:extLst>
              <a:ext uri="{FF2B5EF4-FFF2-40B4-BE49-F238E27FC236}">
                <a16:creationId xmlns:a16="http://schemas.microsoft.com/office/drawing/2014/main" id="{3BCAF634-6082-FEAC-9897-E33FB271A898}"/>
              </a:ext>
            </a:extLst>
          </p:cNvPr>
          <p:cNvSpPr/>
          <p:nvPr/>
        </p:nvSpPr>
        <p:spPr>
          <a:xfrm>
            <a:off x="894222" y="3226404"/>
            <a:ext cx="8580286" cy="461665"/>
          </a:xfrm>
          <a:prstGeom prst="rect">
            <a:avLst/>
          </a:prstGeom>
          <a:no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عينة ممثِّلة تضم 40% من إجمالي المحتوى (46 مقطعاً) مختارة بطريقة الطبقات</a:t>
            </a:r>
            <a:r>
              <a:rPr kumimoji="0" lang="en-US"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 </a:t>
            </a:r>
            <a:r>
              <a:rPr kumimoji="0" lang="en-US" sz="1600" i="0" u="none" strike="noStrike" kern="1200" cap="none" spc="0" normalizeH="0" baseline="0" noProof="0" dirty="0">
                <a:ln>
                  <a:noFill/>
                </a:ln>
                <a:solidFill>
                  <a:srgbClr val="000000">
                    <a:lumMod val="75000"/>
                    <a:lumOff val="25000"/>
                  </a:srgbClr>
                </a:solidFill>
                <a:effectLst/>
                <a:uLnTx/>
                <a:uFillTx/>
                <a:latin typeface="Arial" panose="020B0604020202020204" pitchFamily="34" charset="0"/>
                <a:cs typeface="Arial" panose="020B0604020202020204" pitchFamily="34" charset="0"/>
              </a:rPr>
              <a:t>Stratified Sampling </a:t>
            </a: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لضمان التوازن في النوع والزمن والموضوع.</a:t>
            </a:r>
          </a:p>
        </p:txBody>
      </p:sp>
      <p:sp>
        <p:nvSpPr>
          <p:cNvPr id="9" name="Oval 7">
            <a:extLst>
              <a:ext uri="{FF2B5EF4-FFF2-40B4-BE49-F238E27FC236}">
                <a16:creationId xmlns:a16="http://schemas.microsoft.com/office/drawing/2014/main" id="{D5DB55BF-D6EF-3273-193A-B19695C6B2BF}"/>
              </a:ext>
            </a:extLst>
          </p:cNvPr>
          <p:cNvSpPr>
            <a:spLocks noChangeArrowheads="1"/>
          </p:cNvSpPr>
          <p:nvPr/>
        </p:nvSpPr>
        <p:spPr bwMode="auto">
          <a:xfrm flipH="1">
            <a:off x="9500607" y="4020062"/>
            <a:ext cx="1823270" cy="461665"/>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تطوير أداة القياس</a:t>
            </a:r>
          </a:p>
        </p:txBody>
      </p:sp>
      <p:sp>
        <p:nvSpPr>
          <p:cNvPr id="10" name="Rectangle 7">
            <a:extLst>
              <a:ext uri="{FF2B5EF4-FFF2-40B4-BE49-F238E27FC236}">
                <a16:creationId xmlns:a16="http://schemas.microsoft.com/office/drawing/2014/main" id="{F0881EDD-F290-F08A-E846-5521F6630641}"/>
              </a:ext>
            </a:extLst>
          </p:cNvPr>
          <p:cNvSpPr/>
          <p:nvPr/>
        </p:nvSpPr>
        <p:spPr>
          <a:xfrm>
            <a:off x="413502" y="4029454"/>
            <a:ext cx="9087105" cy="461665"/>
          </a:xfrm>
          <a:prstGeom prst="rect">
            <a:avLst/>
          </a:prstGeom>
          <a:no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قائمة مراجعة تحوي 23 مؤشرًا كمّياً ونوعيًا، أُنجِزت بالتشاور مع متخصصة في طفولة.</a:t>
            </a:r>
          </a:p>
        </p:txBody>
      </p:sp>
      <p:sp>
        <p:nvSpPr>
          <p:cNvPr id="13" name="Oval 7">
            <a:extLst>
              <a:ext uri="{FF2B5EF4-FFF2-40B4-BE49-F238E27FC236}">
                <a16:creationId xmlns:a16="http://schemas.microsoft.com/office/drawing/2014/main" id="{80A2152A-B972-B11A-F5BD-B5B89C33856B}"/>
              </a:ext>
            </a:extLst>
          </p:cNvPr>
          <p:cNvSpPr>
            <a:spLocks noChangeArrowheads="1"/>
          </p:cNvSpPr>
          <p:nvPr/>
        </p:nvSpPr>
        <p:spPr bwMode="auto">
          <a:xfrm flipH="1">
            <a:off x="9500607" y="4739484"/>
            <a:ext cx="1823270" cy="461665"/>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rPr>
              <a:t>نطاق التحليل</a:t>
            </a:r>
          </a:p>
        </p:txBody>
      </p:sp>
      <p:sp>
        <p:nvSpPr>
          <p:cNvPr id="14" name="Rectangle 7">
            <a:extLst>
              <a:ext uri="{FF2B5EF4-FFF2-40B4-BE49-F238E27FC236}">
                <a16:creationId xmlns:a16="http://schemas.microsoft.com/office/drawing/2014/main" id="{784B478E-1B10-901D-277F-2A02A3CF8FBD}"/>
              </a:ext>
            </a:extLst>
          </p:cNvPr>
          <p:cNvSpPr/>
          <p:nvPr/>
        </p:nvSpPr>
        <p:spPr>
          <a:xfrm>
            <a:off x="413502" y="4770515"/>
            <a:ext cx="9087105" cy="410398"/>
          </a:xfrm>
          <a:prstGeom prst="rect">
            <a:avLst/>
          </a:prstGeom>
          <a:no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اللغة والأسلوب - وضوح الرسالة العلمية والأدلة الحسية - محاذير أخلاقية وسلوكية - الاتساق البصري والتقني.</a:t>
            </a:r>
          </a:p>
        </p:txBody>
      </p:sp>
      <p:grpSp>
        <p:nvGrpSpPr>
          <p:cNvPr id="11" name="Group 10">
            <a:extLst>
              <a:ext uri="{FF2B5EF4-FFF2-40B4-BE49-F238E27FC236}">
                <a16:creationId xmlns:a16="http://schemas.microsoft.com/office/drawing/2014/main" id="{42350D93-541E-EB28-C05E-E19861D9DD38}"/>
              </a:ext>
            </a:extLst>
          </p:cNvPr>
          <p:cNvGrpSpPr/>
          <p:nvPr/>
        </p:nvGrpSpPr>
        <p:grpSpPr>
          <a:xfrm>
            <a:off x="10980599" y="124310"/>
            <a:ext cx="982980" cy="1156686"/>
            <a:chOff x="10638890" y="223879"/>
            <a:chExt cx="1206400" cy="1578026"/>
          </a:xfrm>
        </p:grpSpPr>
        <p:pic>
          <p:nvPicPr>
            <p:cNvPr id="12" name="Picture 11">
              <a:extLst>
                <a:ext uri="{FF2B5EF4-FFF2-40B4-BE49-F238E27FC236}">
                  <a16:creationId xmlns:a16="http://schemas.microsoft.com/office/drawing/2014/main" id="{1F24B7EC-B5EE-413C-46FF-88DC58EF355C}"/>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15" name="Picture 14" descr="A group of green and purple rectangles&#10;&#10;Description automatically generated">
              <a:extLst>
                <a:ext uri="{FF2B5EF4-FFF2-40B4-BE49-F238E27FC236}">
                  <a16:creationId xmlns:a16="http://schemas.microsoft.com/office/drawing/2014/main" id="{1EB6EFE0-AEFD-9662-BC26-5E7CF37EE174}"/>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6" name="Title 1">
            <a:extLst>
              <a:ext uri="{FF2B5EF4-FFF2-40B4-BE49-F238E27FC236}">
                <a16:creationId xmlns:a16="http://schemas.microsoft.com/office/drawing/2014/main" id="{4E6CC0BF-DCF0-28D3-9721-142ECCFC6572}"/>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منهجية المتبعة </a:t>
            </a:r>
          </a:p>
        </p:txBody>
      </p:sp>
      <p:sp>
        <p:nvSpPr>
          <p:cNvPr id="17" name="TextBox 16">
            <a:extLst>
              <a:ext uri="{FF2B5EF4-FFF2-40B4-BE49-F238E27FC236}">
                <a16:creationId xmlns:a16="http://schemas.microsoft.com/office/drawing/2014/main" id="{FFE604AD-0261-70A8-A5BB-DD2B12939507}"/>
              </a:ext>
            </a:extLst>
          </p:cNvPr>
          <p:cNvSpPr txBox="1"/>
          <p:nvPr/>
        </p:nvSpPr>
        <p:spPr>
          <a:xfrm>
            <a:off x="914400" y="5469932"/>
            <a:ext cx="10409477" cy="646331"/>
          </a:xfrm>
          <a:prstGeom prst="rect">
            <a:avLst/>
          </a:prstGeom>
          <a:noFill/>
        </p:spPr>
        <p:txBody>
          <a:bodyPr wrap="square" rtlCol="0">
            <a:spAutoFit/>
          </a:bodyPr>
          <a:lstStyle/>
          <a:p>
            <a:pPr algn="ctr"/>
            <a:r>
              <a:rPr lang="ar-JO" b="1" i="1" dirty="0">
                <a:solidFill>
                  <a:srgbClr val="A68F54"/>
                </a:solidFill>
              </a:rPr>
              <a:t>تم استخدام استمارة مؤلفة من 22 سؤال، بناء على معايير الدراسة التي تم ذكرها في المرحلة الأولى، لتقييم المحتوى الخاص بالمواد الإعلامية</a:t>
            </a:r>
            <a:endParaRPr lang="en-US" b="1" i="1" dirty="0">
              <a:solidFill>
                <a:srgbClr val="A68F54"/>
              </a:solidFill>
            </a:endParaRPr>
          </a:p>
        </p:txBody>
      </p:sp>
      <p:sp>
        <p:nvSpPr>
          <p:cNvPr id="18" name="Slide Number Placeholder 12">
            <a:extLst>
              <a:ext uri="{FF2B5EF4-FFF2-40B4-BE49-F238E27FC236}">
                <a16:creationId xmlns:a16="http://schemas.microsoft.com/office/drawing/2014/main" id="{46736D53-77C7-2B47-C806-1A48FD89039F}"/>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8852153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C4F56C-07EF-50AD-22ED-5E119CA67090}"/>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5FE18277-BAF0-3146-E8CB-9BB6F43C3840}"/>
              </a:ext>
            </a:extLst>
          </p:cNvPr>
          <p:cNvGrpSpPr/>
          <p:nvPr/>
        </p:nvGrpSpPr>
        <p:grpSpPr>
          <a:xfrm>
            <a:off x="10980599" y="124310"/>
            <a:ext cx="982980" cy="1156686"/>
            <a:chOff x="10638890" y="223879"/>
            <a:chExt cx="1206400" cy="1578026"/>
          </a:xfrm>
        </p:grpSpPr>
        <p:pic>
          <p:nvPicPr>
            <p:cNvPr id="6" name="Picture 5">
              <a:extLst>
                <a:ext uri="{FF2B5EF4-FFF2-40B4-BE49-F238E27FC236}">
                  <a16:creationId xmlns:a16="http://schemas.microsoft.com/office/drawing/2014/main" id="{86CC14D1-B64A-FE87-E9F6-6FA65E1B7789}"/>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7" name="Picture 6" descr="A group of green and purple rectangles&#10;&#10;Description automatically generated">
              <a:extLst>
                <a:ext uri="{FF2B5EF4-FFF2-40B4-BE49-F238E27FC236}">
                  <a16:creationId xmlns:a16="http://schemas.microsoft.com/office/drawing/2014/main" id="{4D4FAFB6-D212-7DA1-63B9-070ED377A10F}"/>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2" name="Title 1">
            <a:extLst>
              <a:ext uri="{FF2B5EF4-FFF2-40B4-BE49-F238E27FC236}">
                <a16:creationId xmlns:a16="http://schemas.microsoft.com/office/drawing/2014/main" id="{E04AEA43-24B7-B2FA-B3A4-7146ECA59B4E}"/>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عينة من الإستمارات في المرحلة الثانية (1/3)</a:t>
            </a:r>
          </a:p>
        </p:txBody>
      </p:sp>
      <p:sp>
        <p:nvSpPr>
          <p:cNvPr id="14" name="Oval 7">
            <a:extLst>
              <a:ext uri="{FF2B5EF4-FFF2-40B4-BE49-F238E27FC236}">
                <a16:creationId xmlns:a16="http://schemas.microsoft.com/office/drawing/2014/main" id="{E22D3DD4-7786-A6EF-F120-97F22D058215}"/>
              </a:ext>
            </a:extLst>
          </p:cNvPr>
          <p:cNvSpPr>
            <a:spLocks noChangeArrowheads="1"/>
          </p:cNvSpPr>
          <p:nvPr/>
        </p:nvSpPr>
        <p:spPr bwMode="auto">
          <a:xfrm flipH="1">
            <a:off x="9343840" y="1206353"/>
            <a:ext cx="1823270" cy="461665"/>
          </a:xfrm>
          <a:prstGeom prst="round2DiagRect">
            <a:avLst/>
          </a:prstGeom>
          <a:solidFill>
            <a:srgbClr val="A68F5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JO" sz="1600" b="1" dirty="0">
                <a:solidFill>
                  <a:schemeClr val="bg1"/>
                </a:solidFill>
                <a:latin typeface="Sakkal Majalla" panose="02000000000000000000" pitchFamily="2" charset="-78"/>
              </a:rPr>
              <a:t>إسم المقطع</a:t>
            </a:r>
            <a:endParaRPr kumimoji="0" lang="ar-SA" sz="1600" b="1" i="0" u="none" strike="noStrike" kern="1200" cap="none" spc="0" normalizeH="0" baseline="0" noProof="0" dirty="0">
              <a:ln>
                <a:noFill/>
              </a:ln>
              <a:solidFill>
                <a:schemeClr val="bg1"/>
              </a:solidFill>
              <a:effectLst/>
              <a:uLnTx/>
              <a:uFillTx/>
              <a:latin typeface="Sakkal Majalla" panose="02000000000000000000" pitchFamily="2" charset="-78"/>
              <a:ea typeface="+mn-ea"/>
            </a:endParaRPr>
          </a:p>
        </p:txBody>
      </p:sp>
      <p:sp>
        <p:nvSpPr>
          <p:cNvPr id="15" name="Rectangle 7">
            <a:extLst>
              <a:ext uri="{FF2B5EF4-FFF2-40B4-BE49-F238E27FC236}">
                <a16:creationId xmlns:a16="http://schemas.microsoft.com/office/drawing/2014/main" id="{5E5E0872-EFFD-B371-788D-91CA4B713DAF}"/>
              </a:ext>
            </a:extLst>
          </p:cNvPr>
          <p:cNvSpPr/>
          <p:nvPr/>
        </p:nvSpPr>
        <p:spPr>
          <a:xfrm>
            <a:off x="1396575" y="1136234"/>
            <a:ext cx="7947265" cy="461666"/>
          </a:xfrm>
          <a:prstGeom prst="rect">
            <a:avLst/>
          </a:prstGeom>
          <a:noFill/>
          <a:ln w="19050" cap="flat" cmpd="sng" algn="ctr">
            <a:no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just" defTabSz="914400" rtl="1" eaLnBrk="1" fontAlgn="auto" latinLnBrk="0" hangingPunct="1">
              <a:lnSpc>
                <a:spcPct val="2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75000"/>
                    <a:lumOff val="25000"/>
                  </a:srgbClr>
                </a:solidFill>
                <a:effectLst/>
                <a:uLnTx/>
                <a:uFillTx/>
                <a:latin typeface="Sakkal Majalla" panose="02000000000000000000" pitchFamily="2" charset="-78"/>
                <a:ea typeface="+mn-ea"/>
              </a:rPr>
              <a:t> يوميات أبطال الطاقة - بكاء السيارة</a:t>
            </a:r>
          </a:p>
        </p:txBody>
      </p:sp>
      <p:sp>
        <p:nvSpPr>
          <p:cNvPr id="20" name="TextBox 19">
            <a:extLst>
              <a:ext uri="{FF2B5EF4-FFF2-40B4-BE49-F238E27FC236}">
                <a16:creationId xmlns:a16="http://schemas.microsoft.com/office/drawing/2014/main" id="{CC024963-DD63-A8F3-E5B9-3A7E6F8AAC7B}"/>
              </a:ext>
            </a:extLst>
          </p:cNvPr>
          <p:cNvSpPr txBox="1"/>
          <p:nvPr/>
        </p:nvSpPr>
        <p:spPr>
          <a:xfrm>
            <a:off x="6025863" y="6191668"/>
            <a:ext cx="5141247" cy="307777"/>
          </a:xfrm>
          <a:prstGeom prst="rect">
            <a:avLst/>
          </a:prstGeom>
          <a:noFill/>
        </p:spPr>
        <p:txBody>
          <a:bodyPr wrap="square" rtlCol="0">
            <a:spAutoFit/>
          </a:bodyPr>
          <a:lstStyle/>
          <a:p>
            <a:pPr algn="r"/>
            <a:r>
              <a:rPr lang="ar-JO" sz="1400" b="1" dirty="0">
                <a:solidFill>
                  <a:srgbClr val="A68F54"/>
                </a:solidFill>
              </a:rPr>
              <a:t>ملاحظة: تم مشاركة التقارير المفصلة الخاصة بكل مقطع مع الجهات المعنية </a:t>
            </a:r>
            <a:endParaRPr lang="en-US" sz="1400" b="1" dirty="0">
              <a:solidFill>
                <a:srgbClr val="A68F54"/>
              </a:solidFill>
            </a:endParaRPr>
          </a:p>
        </p:txBody>
      </p:sp>
      <p:sp>
        <p:nvSpPr>
          <p:cNvPr id="5" name="Slide Number Placeholder 12">
            <a:extLst>
              <a:ext uri="{FF2B5EF4-FFF2-40B4-BE49-F238E27FC236}">
                <a16:creationId xmlns:a16="http://schemas.microsoft.com/office/drawing/2014/main" id="{837193E0-777C-5AD7-FA4A-94D71273C0D6}"/>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graphicFrame>
        <p:nvGraphicFramePr>
          <p:cNvPr id="2" name="Table 1">
            <a:extLst>
              <a:ext uri="{FF2B5EF4-FFF2-40B4-BE49-F238E27FC236}">
                <a16:creationId xmlns:a16="http://schemas.microsoft.com/office/drawing/2014/main" id="{AA4FBCD2-A47F-1496-1CD4-D8B8EFA6AF66}"/>
              </a:ext>
            </a:extLst>
          </p:cNvPr>
          <p:cNvGraphicFramePr>
            <a:graphicFrameLocks noGrp="1"/>
          </p:cNvGraphicFramePr>
          <p:nvPr>
            <p:extLst>
              <p:ext uri="{D42A27DB-BD31-4B8C-83A1-F6EECF244321}">
                <p14:modId xmlns:p14="http://schemas.microsoft.com/office/powerpoint/2010/main" val="1952363828"/>
              </p:ext>
            </p:extLst>
          </p:nvPr>
        </p:nvGraphicFramePr>
        <p:xfrm>
          <a:off x="499289" y="1779927"/>
          <a:ext cx="10972800" cy="4341623"/>
        </p:xfrm>
        <a:graphic>
          <a:graphicData uri="http://schemas.openxmlformats.org/drawingml/2006/table">
            <a:tbl>
              <a:tblPr rtl="1" firstRow="1" firstCol="1" bandRow="1">
                <a:tableStyleId>{5C22544A-7EE6-4342-B048-85BDC9FD1C3A}</a:tableStyleId>
              </a:tblPr>
              <a:tblGrid>
                <a:gridCol w="1444486">
                  <a:extLst>
                    <a:ext uri="{9D8B030D-6E8A-4147-A177-3AD203B41FA5}">
                      <a16:colId xmlns:a16="http://schemas.microsoft.com/office/drawing/2014/main" val="1695404915"/>
                    </a:ext>
                  </a:extLst>
                </a:gridCol>
                <a:gridCol w="1311965">
                  <a:extLst>
                    <a:ext uri="{9D8B030D-6E8A-4147-A177-3AD203B41FA5}">
                      <a16:colId xmlns:a16="http://schemas.microsoft.com/office/drawing/2014/main" val="2748539218"/>
                    </a:ext>
                  </a:extLst>
                </a:gridCol>
                <a:gridCol w="2690758">
                  <a:extLst>
                    <a:ext uri="{9D8B030D-6E8A-4147-A177-3AD203B41FA5}">
                      <a16:colId xmlns:a16="http://schemas.microsoft.com/office/drawing/2014/main" val="2068584698"/>
                    </a:ext>
                  </a:extLst>
                </a:gridCol>
                <a:gridCol w="5525591">
                  <a:extLst>
                    <a:ext uri="{9D8B030D-6E8A-4147-A177-3AD203B41FA5}">
                      <a16:colId xmlns:a16="http://schemas.microsoft.com/office/drawing/2014/main" val="1115234534"/>
                    </a:ext>
                  </a:extLst>
                </a:gridCol>
              </a:tblGrid>
              <a:tr h="286446">
                <a:tc>
                  <a:txBody>
                    <a:bodyPr/>
                    <a:lstStyle/>
                    <a:p>
                      <a:pPr marL="0" marR="0" algn="ctr" rtl="1">
                        <a:lnSpc>
                          <a:spcPct val="115000"/>
                        </a:lnSpc>
                        <a:spcAft>
                          <a:spcPts val="800"/>
                        </a:spcAft>
                        <a:buNone/>
                      </a:pPr>
                      <a:r>
                        <a:rPr lang="ar-JO" sz="1600" kern="100" dirty="0">
                          <a:effectLst/>
                          <a:latin typeface="Aptos" panose="020B0004020202020204" pitchFamily="34" charset="0"/>
                          <a:ea typeface="Aptos" panose="020B0004020202020204" pitchFamily="34" charset="0"/>
                          <a:cs typeface="+mn-cs"/>
                        </a:rPr>
                        <a:t>#</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mn-cs"/>
                        </a:rPr>
                        <a:t>الفعالية</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JO" sz="1600" kern="100" dirty="0">
                          <a:effectLst/>
                          <a:cs typeface="+mn-cs"/>
                        </a:rPr>
                        <a:t>الملاحظات</a:t>
                      </a:r>
                      <a:endParaRPr lang="en-US" sz="1600" kern="100" dirty="0">
                        <a:effectLst/>
                        <a:latin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3998155131"/>
                  </a:ext>
                </a:extLst>
              </a:tr>
              <a:tr h="820809">
                <a:tc>
                  <a:txBody>
                    <a:bodyPr/>
                    <a:lstStyle/>
                    <a:p>
                      <a:pPr marL="0" marR="0" algn="ctr" rtl="1">
                        <a:lnSpc>
                          <a:spcPct val="100000"/>
                        </a:lnSpc>
                        <a:spcAft>
                          <a:spcPts val="0"/>
                        </a:spcAft>
                        <a:buNone/>
                      </a:pPr>
                      <a:r>
                        <a:rPr lang="ar-JO" sz="1300" kern="100" dirty="0">
                          <a:solidFill>
                            <a:schemeClr val="tx1">
                              <a:lumMod val="95000"/>
                              <a:lumOff val="5000"/>
                            </a:schemeClr>
                          </a:solidFill>
                          <a:effectLst/>
                          <a:cs typeface="+mn-cs"/>
                        </a:rPr>
                        <a:t>1</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rowSpan="5">
                  <a:txBody>
                    <a:bodyPr/>
                    <a:lstStyle/>
                    <a:p>
                      <a:pPr marL="0" marR="0" algn="ctr" rtl="1">
                        <a:lnSpc>
                          <a:spcPct val="100000"/>
                        </a:lnSpc>
                        <a:spcAft>
                          <a:spcPts val="0"/>
                        </a:spcAft>
                        <a:buNone/>
                      </a:pPr>
                      <a:r>
                        <a:rPr lang="ar-JO" sz="1300" b="1" kern="100" dirty="0">
                          <a:solidFill>
                            <a:schemeClr val="tx1">
                              <a:lumMod val="95000"/>
                              <a:lumOff val="5000"/>
                            </a:schemeClr>
                          </a:solidFill>
                          <a:effectLst/>
                          <a:cs typeface="+mn-cs"/>
                        </a:rPr>
                        <a:t>الأهداف</a:t>
                      </a:r>
                      <a:endParaRPr lang="en-US" sz="1300" b="1" kern="100" dirty="0">
                        <a:solidFill>
                          <a:schemeClr val="tx1">
                            <a:lumMod val="95000"/>
                            <a:lumOff val="5000"/>
                          </a:schemeClr>
                        </a:solidFill>
                        <a:effectLst/>
                        <a:latin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r" rtl="1">
                        <a:lnSpc>
                          <a:spcPct val="100000"/>
                        </a:lnSpc>
                        <a:spcAft>
                          <a:spcPts val="0"/>
                        </a:spcAft>
                        <a:buFont typeface="Courier New" panose="02070309020205020404" pitchFamily="49" charset="0"/>
                        <a:buNone/>
                      </a:pPr>
                      <a:r>
                        <a:rPr lang="ar-JO" sz="1400" dirty="0"/>
                        <a:t>وضوح الهدف الوجداني</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400" dirty="0"/>
                        <a:t>تم إيصال الشعور بالحزن والندم من خلال تعبيرات الشخصيات (هزار) ومشهد السيارة الباكية، مما أثّر عاطفياً في الطفل. لكن هذه المشاعر تم تقديمها بطريقة غير واقعية (مثل بكاء السيارة) دون تعزيز واضح للفهم أو التحفيز العاطفي الإيجابي المرتبط بالسلوك الصحيح.</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3214526"/>
                  </a:ext>
                </a:extLst>
              </a:tr>
              <a:tr h="865876">
                <a:tc>
                  <a:txBody>
                    <a:bodyPr/>
                    <a:lstStyle/>
                    <a:p>
                      <a:pPr marL="0" marR="0" algn="ctr" rtl="1">
                        <a:lnSpc>
                          <a:spcPct val="100000"/>
                        </a:lnSpc>
                        <a:spcAft>
                          <a:spcPts val="0"/>
                        </a:spcAft>
                        <a:buNone/>
                      </a:pPr>
                      <a:r>
                        <a:rPr lang="ar-JO" sz="1300" kern="100" dirty="0">
                          <a:solidFill>
                            <a:schemeClr val="tx1">
                              <a:lumMod val="95000"/>
                              <a:lumOff val="5000"/>
                            </a:schemeClr>
                          </a:solidFill>
                          <a:effectLst/>
                          <a:cs typeface="+mn-cs"/>
                        </a:rPr>
                        <a:t>2</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vMerge="1">
                  <a:txBody>
                    <a:bodyPr/>
                    <a:lstStyle/>
                    <a:p>
                      <a:endParaRPr lang="en-US"/>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tcPr>
                </a:tc>
                <a:tc>
                  <a:txBody>
                    <a:bodyPr/>
                    <a:lstStyle/>
                    <a:p>
                      <a:pPr marL="0" marR="0" indent="0" algn="r" rtl="1">
                        <a:lnSpc>
                          <a:spcPct val="100000"/>
                        </a:lnSpc>
                        <a:spcAft>
                          <a:spcPts val="0"/>
                        </a:spcAft>
                        <a:buFont typeface="Courier New" panose="02070309020205020404" pitchFamily="49" charset="0"/>
                        <a:buNone/>
                      </a:pPr>
                      <a:r>
                        <a:rPr lang="ar-JO" sz="1400"/>
                        <a:t>وضوح الهدف المعرفي</a:t>
                      </a:r>
                      <a:endParaRPr lang="ar-SA" sz="1300"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1400" dirty="0"/>
                        <a:t>تم دعم الرسالة بمعلومة مفيدة على شاشة جهاز يشبه الجوال، وتلاها تعليق صوتي واضح. إلا أن المعلومة كانت مقتضبة وغير مدعومة بأمثلة بصرية أو عملية، مما يجعل الطفل غير قادر على الربط بين التصرف والنتيجة فعلياً (مثل استهلاك الوقود الزائد)</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46551418"/>
                  </a:ext>
                </a:extLst>
              </a:tr>
              <a:tr h="821457">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3</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vMerge="1">
                  <a:txBody>
                    <a:bodyPr/>
                    <a:lstStyle/>
                    <a:p>
                      <a:endParaRPr lang="en-US"/>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tcPr>
                </a:tc>
                <a:tc>
                  <a:txBody>
                    <a:bodyPr/>
                    <a:lstStyle/>
                    <a:p>
                      <a:pPr marL="0" marR="0" indent="0" algn="r" rtl="1">
                        <a:lnSpc>
                          <a:spcPct val="100000"/>
                        </a:lnSpc>
                        <a:spcAft>
                          <a:spcPts val="0"/>
                        </a:spcAft>
                        <a:buFont typeface="Arial" panose="020B0604020202020204" pitchFamily="34" charset="0"/>
                        <a:buNone/>
                      </a:pPr>
                      <a:r>
                        <a:rPr lang="ar-JO" sz="1400"/>
                        <a:t>وضوح الهدف السلوكي</a:t>
                      </a:r>
                      <a:endParaRPr lang="ar-SA" sz="1300"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400" dirty="0"/>
                        <a:t>لم يتم تمثيل التغيير السلوكي فعلياً؛ فهزار لم يُظهر أنه فهم أو تعلّم، ولم يُبادر بالمساعدة أو الشرح، مما جعل الرسالة السلوكية غير مكتملة. شخصية رشيد وُصفت بنموذج إيجابي، لكن كان من المفترض أن يشرح أو يصحح لزميله ويوجّهه، بدل الاكتفاء بعرض الجهاز والابتسام فقط.</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295900474"/>
                  </a:ext>
                </a:extLst>
              </a:tr>
              <a:tr h="668045">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4</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vMerge="1">
                  <a:txBody>
                    <a:bodyPr/>
                    <a:lstStyle/>
                    <a:p>
                      <a:endParaRPr lang="en-US"/>
                    </a:p>
                  </a:txBody>
                  <a:tcPr>
                    <a:lnL w="38100" cap="flat" cmpd="sng" algn="ctr">
                      <a:solidFill>
                        <a:schemeClr val="bg1"/>
                      </a:solidFill>
                      <a:prstDash val="solid"/>
                      <a:round/>
                      <a:headEnd type="none" w="med" len="med"/>
                      <a:tailEnd type="none" w="med" len="med"/>
                    </a:lnL>
                    <a:lnT w="38100" cap="flat" cmpd="sng" algn="ctr">
                      <a:solidFill>
                        <a:schemeClr val="bg1"/>
                      </a:solidFill>
                      <a:prstDash val="solid"/>
                      <a:round/>
                      <a:headEnd type="none" w="med" len="med"/>
                      <a:tailEnd type="none" w="med" len="med"/>
                    </a:lnT>
                  </a:tcPr>
                </a:tc>
                <a:tc>
                  <a:txBody>
                    <a:bodyPr/>
                    <a:lstStyle/>
                    <a:p>
                      <a:pPr marL="0" marR="0" indent="0" algn="r" rtl="1">
                        <a:lnSpc>
                          <a:spcPct val="100000"/>
                        </a:lnSpc>
                        <a:spcAft>
                          <a:spcPts val="0"/>
                        </a:spcAft>
                        <a:buFont typeface="Courier New" panose="02070309020205020404" pitchFamily="49" charset="0"/>
                        <a:buNone/>
                      </a:pPr>
                      <a:r>
                        <a:rPr lang="ar-JO" sz="1400"/>
                        <a:t>وضوح المشكلة وحلها في المقطع</a:t>
                      </a:r>
                      <a:endParaRPr lang="ar-SA" sz="1300"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400" dirty="0"/>
                        <a:t>المشكلة (القيادة المتهورة) واضحة ضمنياً، والحل عرض كعبارة نصية فقط دون سياق تفاعلي أو تمثيل لتأثير السلوك الإيجابي على الوقود أو حتى البيئة.</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952298119"/>
                  </a:ext>
                </a:extLst>
              </a:tr>
              <a:tr h="878990">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5</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vMerge="1">
                  <a:txBody>
                    <a:bodyPr/>
                    <a:lstStyle/>
                    <a:p>
                      <a:pPr marL="0" marR="0" algn="ctr" rtl="1">
                        <a:lnSpc>
                          <a:spcPct val="100000"/>
                        </a:lnSpc>
                        <a:spcAft>
                          <a:spcPts val="0"/>
                        </a:spcAft>
                        <a:buNone/>
                      </a:pPr>
                      <a:endParaRPr lang="en-US" sz="1300" b="1" kern="100" dirty="0">
                        <a:solidFill>
                          <a:schemeClr val="tx1">
                            <a:lumMod val="95000"/>
                            <a:lumOff val="5000"/>
                          </a:schemeClr>
                        </a:solidFill>
                        <a:effectLst/>
                        <a:latin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indent="0" algn="r" rtl="1">
                        <a:lnSpc>
                          <a:spcPct val="100000"/>
                        </a:lnSpc>
                        <a:spcAft>
                          <a:spcPts val="0"/>
                        </a:spcAft>
                        <a:buFont typeface="Courier New" panose="02070309020205020404" pitchFamily="49" charset="0"/>
                        <a:buNone/>
                      </a:pPr>
                      <a:r>
                        <a:rPr lang="ar-JO" sz="1400"/>
                        <a:t>عدد الأهداف في المقطع</a:t>
                      </a:r>
                    </a:p>
                    <a:p>
                      <a:pPr marL="0" marR="0" indent="0" algn="r" rtl="1">
                        <a:lnSpc>
                          <a:spcPct val="100000"/>
                        </a:lnSpc>
                        <a:spcAft>
                          <a:spcPts val="0"/>
                        </a:spcAft>
                        <a:buFont typeface="Courier New" panose="02070309020205020404" pitchFamily="49" charset="0"/>
                        <a:buNone/>
                      </a:pPr>
                      <a:r>
                        <a:rPr lang="ar-JO" sz="1400"/>
                        <a:t>(بناءً على عدد الأهداف نحدد الفئة العمرية)</a:t>
                      </a:r>
                      <a:endParaRPr lang="ar-SA" sz="1300"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400" dirty="0"/>
                        <a:t>يركّز المقطع على هدف سلوكي واحد فقط (القيادة المتهورة)، ولا يقدم أهدافاً معرفية أو قيمية أخرى مثل التعاون، الإصلاح، أو الدعم بين الأصدقاء.</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64801372"/>
                  </a:ext>
                </a:extLst>
              </a:tr>
            </a:tbl>
          </a:graphicData>
        </a:graphic>
      </p:graphicFrame>
    </p:spTree>
    <p:extLst>
      <p:ext uri="{BB962C8B-B14F-4D97-AF65-F5344CB8AC3E}">
        <p14:creationId xmlns:p14="http://schemas.microsoft.com/office/powerpoint/2010/main" val="12607138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46B67A-D8F9-9353-C41C-2753A1FA2095}"/>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0A909228-E9C9-0502-FC10-F35D9D19DF8C}"/>
              </a:ext>
            </a:extLst>
          </p:cNvPr>
          <p:cNvGrpSpPr/>
          <p:nvPr/>
        </p:nvGrpSpPr>
        <p:grpSpPr>
          <a:xfrm>
            <a:off x="10980599" y="124310"/>
            <a:ext cx="982980" cy="1156686"/>
            <a:chOff x="10638890" y="223879"/>
            <a:chExt cx="1206400" cy="1578026"/>
          </a:xfrm>
        </p:grpSpPr>
        <p:pic>
          <p:nvPicPr>
            <p:cNvPr id="6" name="Picture 5">
              <a:extLst>
                <a:ext uri="{FF2B5EF4-FFF2-40B4-BE49-F238E27FC236}">
                  <a16:creationId xmlns:a16="http://schemas.microsoft.com/office/drawing/2014/main" id="{0F637F6D-8E73-27D6-A41E-82E8A1D8794B}"/>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7" name="Picture 6" descr="A group of green and purple rectangles&#10;&#10;Description automatically generated">
              <a:extLst>
                <a:ext uri="{FF2B5EF4-FFF2-40B4-BE49-F238E27FC236}">
                  <a16:creationId xmlns:a16="http://schemas.microsoft.com/office/drawing/2014/main" id="{9B5F37E7-86ED-CE61-C802-B952A5A225E6}"/>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2" name="Title 1">
            <a:extLst>
              <a:ext uri="{FF2B5EF4-FFF2-40B4-BE49-F238E27FC236}">
                <a16:creationId xmlns:a16="http://schemas.microsoft.com/office/drawing/2014/main" id="{BDEF497A-A627-91A5-310C-26FA8137AF52}"/>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عينة من الإستمارات في المرحلة الثانية (2/3)</a:t>
            </a:r>
          </a:p>
        </p:txBody>
      </p:sp>
      <p:sp>
        <p:nvSpPr>
          <p:cNvPr id="8" name="TextBox 7">
            <a:extLst>
              <a:ext uri="{FF2B5EF4-FFF2-40B4-BE49-F238E27FC236}">
                <a16:creationId xmlns:a16="http://schemas.microsoft.com/office/drawing/2014/main" id="{8C14720B-FC04-8666-FB61-56485BD763E0}"/>
              </a:ext>
            </a:extLst>
          </p:cNvPr>
          <p:cNvSpPr txBox="1"/>
          <p:nvPr/>
        </p:nvSpPr>
        <p:spPr>
          <a:xfrm>
            <a:off x="5940834" y="6304063"/>
            <a:ext cx="5141247" cy="307777"/>
          </a:xfrm>
          <a:prstGeom prst="rect">
            <a:avLst/>
          </a:prstGeom>
          <a:noFill/>
        </p:spPr>
        <p:txBody>
          <a:bodyPr wrap="square" rtlCol="0">
            <a:spAutoFit/>
          </a:bodyPr>
          <a:lstStyle/>
          <a:p>
            <a:pPr algn="r"/>
            <a:r>
              <a:rPr lang="ar-JO" sz="1400" b="1" dirty="0">
                <a:solidFill>
                  <a:srgbClr val="A68F54"/>
                </a:solidFill>
              </a:rPr>
              <a:t>ملاحظة: تم مشاركة التقارير المفصلة الخاصة بكل مقطع مع الجهات المعنية </a:t>
            </a:r>
            <a:endParaRPr lang="en-US" sz="1400" b="1" dirty="0">
              <a:solidFill>
                <a:srgbClr val="A68F54"/>
              </a:solidFill>
            </a:endParaRPr>
          </a:p>
        </p:txBody>
      </p:sp>
      <p:sp>
        <p:nvSpPr>
          <p:cNvPr id="9" name="Slide Number Placeholder 12">
            <a:extLst>
              <a:ext uri="{FF2B5EF4-FFF2-40B4-BE49-F238E27FC236}">
                <a16:creationId xmlns:a16="http://schemas.microsoft.com/office/drawing/2014/main" id="{5965B30B-C135-99D7-83D1-8605B4E57BBA}"/>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graphicFrame>
        <p:nvGraphicFramePr>
          <p:cNvPr id="2" name="Table 1">
            <a:extLst>
              <a:ext uri="{FF2B5EF4-FFF2-40B4-BE49-F238E27FC236}">
                <a16:creationId xmlns:a16="http://schemas.microsoft.com/office/drawing/2014/main" id="{E67E9EF9-251D-C508-3684-A4065688072E}"/>
              </a:ext>
            </a:extLst>
          </p:cNvPr>
          <p:cNvGraphicFramePr>
            <a:graphicFrameLocks noGrp="1"/>
          </p:cNvGraphicFramePr>
          <p:nvPr>
            <p:extLst>
              <p:ext uri="{D42A27DB-BD31-4B8C-83A1-F6EECF244321}">
                <p14:modId xmlns:p14="http://schemas.microsoft.com/office/powerpoint/2010/main" val="2900138193"/>
              </p:ext>
            </p:extLst>
          </p:nvPr>
        </p:nvGraphicFramePr>
        <p:xfrm>
          <a:off x="454434" y="1220582"/>
          <a:ext cx="10972800" cy="4916728"/>
        </p:xfrm>
        <a:graphic>
          <a:graphicData uri="http://schemas.openxmlformats.org/drawingml/2006/table">
            <a:tbl>
              <a:tblPr rtl="1" firstRow="1" firstCol="1" bandRow="1">
                <a:tableStyleId>{5C22544A-7EE6-4342-B048-85BDC9FD1C3A}</a:tableStyleId>
              </a:tblPr>
              <a:tblGrid>
                <a:gridCol w="1444486">
                  <a:extLst>
                    <a:ext uri="{9D8B030D-6E8A-4147-A177-3AD203B41FA5}">
                      <a16:colId xmlns:a16="http://schemas.microsoft.com/office/drawing/2014/main" val="1695404915"/>
                    </a:ext>
                  </a:extLst>
                </a:gridCol>
                <a:gridCol w="1311965">
                  <a:extLst>
                    <a:ext uri="{9D8B030D-6E8A-4147-A177-3AD203B41FA5}">
                      <a16:colId xmlns:a16="http://schemas.microsoft.com/office/drawing/2014/main" val="2748539218"/>
                    </a:ext>
                  </a:extLst>
                </a:gridCol>
                <a:gridCol w="2690758">
                  <a:extLst>
                    <a:ext uri="{9D8B030D-6E8A-4147-A177-3AD203B41FA5}">
                      <a16:colId xmlns:a16="http://schemas.microsoft.com/office/drawing/2014/main" val="2068584698"/>
                    </a:ext>
                  </a:extLst>
                </a:gridCol>
                <a:gridCol w="5525591">
                  <a:extLst>
                    <a:ext uri="{9D8B030D-6E8A-4147-A177-3AD203B41FA5}">
                      <a16:colId xmlns:a16="http://schemas.microsoft.com/office/drawing/2014/main" val="1115234534"/>
                    </a:ext>
                  </a:extLst>
                </a:gridCol>
              </a:tblGrid>
              <a:tr h="286446">
                <a:tc>
                  <a:txBody>
                    <a:bodyPr/>
                    <a:lstStyle/>
                    <a:p>
                      <a:pPr marL="0" marR="0" algn="ctr" rtl="1">
                        <a:lnSpc>
                          <a:spcPct val="115000"/>
                        </a:lnSpc>
                        <a:spcAft>
                          <a:spcPts val="800"/>
                        </a:spcAft>
                        <a:buNone/>
                      </a:pPr>
                      <a:r>
                        <a:rPr lang="ar-JO" sz="1600" kern="100" dirty="0">
                          <a:effectLst/>
                          <a:latin typeface="Aptos" panose="020B0004020202020204" pitchFamily="34" charset="0"/>
                          <a:ea typeface="Aptos" panose="020B0004020202020204" pitchFamily="34" charset="0"/>
                          <a:cs typeface="+mn-cs"/>
                        </a:rPr>
                        <a:t>#</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mn-cs"/>
                        </a:rPr>
                        <a:t>الفعالية</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JO" sz="1600" kern="100" dirty="0">
                          <a:effectLst/>
                          <a:cs typeface="+mn-cs"/>
                        </a:rPr>
                        <a:t>الملاحظات</a:t>
                      </a:r>
                      <a:endParaRPr lang="en-US" sz="1600" kern="100" dirty="0">
                        <a:effectLst/>
                        <a:latin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3998155131"/>
                  </a:ext>
                </a:extLst>
              </a:tr>
              <a:tr h="445614">
                <a:tc rowSpan="2">
                  <a:txBody>
                    <a:bodyPr/>
                    <a:lstStyle/>
                    <a:p>
                      <a:pPr marL="0" marR="0" algn="ctr" rtl="1">
                        <a:lnSpc>
                          <a:spcPct val="100000"/>
                        </a:lnSpc>
                        <a:spcAft>
                          <a:spcPts val="0"/>
                        </a:spcAft>
                        <a:buNone/>
                      </a:pPr>
                      <a:r>
                        <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5</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rowSpan="2">
                  <a:txBody>
                    <a:bodyPr/>
                    <a:lstStyle/>
                    <a:p>
                      <a:pPr marL="0" marR="0" algn="ctr" rtl="1">
                        <a:lnSpc>
                          <a:spcPct val="100000"/>
                        </a:lnSpc>
                        <a:spcAft>
                          <a:spcPts val="0"/>
                        </a:spcAft>
                        <a:buNone/>
                      </a:pPr>
                      <a:r>
                        <a:rPr lang="ar-JO" sz="1300" b="1" kern="100" dirty="0">
                          <a:solidFill>
                            <a:schemeClr val="tx1">
                              <a:lumMod val="95000"/>
                              <a:lumOff val="5000"/>
                            </a:schemeClr>
                          </a:solidFill>
                          <a:effectLst/>
                          <a:latin typeface="Aptos" panose="020B0004020202020204" pitchFamily="34" charset="0"/>
                          <a:cs typeface="+mn-cs"/>
                        </a:rPr>
                        <a:t>الشخصيات</a:t>
                      </a:r>
                      <a:endParaRPr lang="en-US" sz="1300" b="1" kern="100" dirty="0">
                        <a:solidFill>
                          <a:schemeClr val="tx1">
                            <a:lumMod val="95000"/>
                            <a:lumOff val="5000"/>
                          </a:schemeClr>
                        </a:solidFill>
                        <a:effectLst/>
                        <a:latin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وضوح الهوية</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الشخصيات الكرتونية المعروفة (هزار، رشيد) تُبرز هوية الحملة وتضفي طابعاً مألوفاً، لكنها لم تُوظّف بشكل فعّال لبناء نموذج يُحتذى به.</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3214526"/>
                  </a:ext>
                </a:extLst>
              </a:tr>
              <a:tr h="363838">
                <a:tc vMerge="1">
                  <a:txBody>
                    <a:bodyPr/>
                    <a:lstStyle/>
                    <a:p>
                      <a:endParaRPr lang="en-US"/>
                    </a:p>
                  </a:txBody>
                  <a:tcPr/>
                </a:tc>
                <a:tc vMerge="1">
                  <a:txBody>
                    <a:bodyPr/>
                    <a:lstStyle/>
                    <a:p>
                      <a:endParaRPr lang="en-US"/>
                    </a:p>
                  </a:txBody>
                  <a:tcPr/>
                </a:tc>
                <a:tc>
                  <a:txBody>
                    <a:bodyPr/>
                    <a:lstStyle/>
                    <a:p>
                      <a:pPr marL="0" marR="0" indent="0" algn="ctr" rtl="1">
                        <a:lnSpc>
                          <a:spcPct val="100000"/>
                        </a:lnSpc>
                        <a:spcAft>
                          <a:spcPts val="0"/>
                        </a:spcAft>
                        <a:buFont typeface="Courier New" panose="02070309020205020404" pitchFamily="49" charset="0"/>
                        <a:buNone/>
                      </a:pPr>
                      <a:r>
                        <a:rPr lang="ar-JO" sz="1200" b="1" dirty="0"/>
                        <a:t>مناسبة المسميات</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kern="1200" dirty="0">
                          <a:solidFill>
                            <a:schemeClr val="dk1"/>
                          </a:solidFill>
                          <a:latin typeface="+mn-lt"/>
                          <a:ea typeface="+mn-ea"/>
                          <a:cs typeface="+mn-cs"/>
                        </a:rPr>
                        <a:t>لا توجد مصطلحات علمية أو تعليمية جديدة، فقط مسميات عامة لم تُشرح.</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332978185"/>
                  </a:ext>
                </a:extLst>
              </a:tr>
              <a:tr h="497840">
                <a:tc rowSpan="3">
                  <a:txBody>
                    <a:bodyPr/>
                    <a:lstStyle/>
                    <a:p>
                      <a:pPr marL="0" marR="0" algn="ctr" rtl="1">
                        <a:lnSpc>
                          <a:spcPct val="100000"/>
                        </a:lnSpc>
                        <a:spcAft>
                          <a:spcPts val="0"/>
                        </a:spcAft>
                        <a:buNone/>
                      </a:pPr>
                      <a:r>
                        <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6</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rowSpan="3">
                  <a:txBody>
                    <a:bodyPr/>
                    <a:lstStyle/>
                    <a:p>
                      <a:pPr algn="ctr"/>
                      <a:r>
                        <a:rPr lang="ar-JO" sz="1300" b="1" kern="100" dirty="0">
                          <a:solidFill>
                            <a:schemeClr val="tx1">
                              <a:lumMod val="95000"/>
                              <a:lumOff val="5000"/>
                            </a:schemeClr>
                          </a:solidFill>
                          <a:effectLst/>
                          <a:latin typeface="Aptos" panose="020B0004020202020204" pitchFamily="34" charset="0"/>
                          <a:ea typeface="+mn-ea"/>
                          <a:cs typeface="+mn-cs"/>
                        </a:rPr>
                        <a:t>المحتوى</a:t>
                      </a:r>
                      <a:endParaRPr lang="en-US"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السلوك اللائق</a:t>
                      </a:r>
                      <a:endParaRPr lang="ar-SA" sz="1200" b="1"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1200" kern="1200" dirty="0">
                          <a:solidFill>
                            <a:schemeClr val="dk1"/>
                          </a:solidFill>
                          <a:latin typeface="+mn-lt"/>
                          <a:ea typeface="+mn-ea"/>
                          <a:cs typeface="+mn-cs"/>
                        </a:rPr>
                        <a:t>رشيد تصرّف كمن يعلم ولا يُشارك فكرة "نموذج القدوة"، كان من الأفضل أن يتحدث، يوجّه، أو يساعد هزار في تصحيح السلوك الخاطئ.</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46551418"/>
                  </a:ext>
                </a:extLst>
              </a:tr>
              <a:tr h="297076">
                <a:tc vMerge="1">
                  <a:txBody>
                    <a:bodyPr/>
                    <a:lstStyle/>
                    <a:p>
                      <a:endParaRPr lang="en-US"/>
                    </a:p>
                  </a:txBody>
                  <a:tcPr/>
                </a:tc>
                <a:tc vMerge="1">
                  <a:txBody>
                    <a:bodyPr/>
                    <a:lstStyle/>
                    <a:p>
                      <a:endParaRPr lang="en-US"/>
                    </a:p>
                  </a:txBody>
                  <a:tcPr/>
                </a:tc>
                <a:tc>
                  <a:txBody>
                    <a:bodyPr/>
                    <a:lstStyle/>
                    <a:p>
                      <a:pPr marL="0" marR="0" indent="0" algn="ctr" rtl="1">
                        <a:lnSpc>
                          <a:spcPct val="100000"/>
                        </a:lnSpc>
                        <a:spcAft>
                          <a:spcPts val="0"/>
                        </a:spcAft>
                        <a:buFont typeface="Courier New" panose="02070309020205020404" pitchFamily="49" charset="0"/>
                        <a:buNone/>
                      </a:pPr>
                      <a:r>
                        <a:rPr lang="ar-JO" sz="1200" b="1" dirty="0"/>
                        <a:t>نوع الرسالة (مباشرة/غير مباشرة)</a:t>
                      </a:r>
                      <a:endParaRPr lang="ar-SA" sz="1200" b="1"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1200" kern="1200" dirty="0">
                          <a:solidFill>
                            <a:schemeClr val="dk1"/>
                          </a:solidFill>
                          <a:latin typeface="+mn-lt"/>
                          <a:ea typeface="+mn-ea"/>
                          <a:cs typeface="+mn-cs"/>
                        </a:rPr>
                        <a:t>الرسالة مباشرة، غير مدعومة بمؤشرات تطبيقية أو تثير سلوكاً يُعزز الرسالة في ذهن الطفل.</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17614639"/>
                  </a:ext>
                </a:extLst>
              </a:tr>
              <a:tr h="297076">
                <a:tc vMerge="1">
                  <a:txBody>
                    <a:bodyPr/>
                    <a:lstStyle/>
                    <a:p>
                      <a:endParaRPr lang="en-US"/>
                    </a:p>
                  </a:txBody>
                  <a:tcPr/>
                </a:tc>
                <a:tc vMerge="1">
                  <a:txBody>
                    <a:bodyPr/>
                    <a:lstStyle/>
                    <a:p>
                      <a:endParaRPr lang="en-US"/>
                    </a:p>
                  </a:txBody>
                  <a:tcPr/>
                </a:tc>
                <a:tc>
                  <a:txBody>
                    <a:bodyPr/>
                    <a:lstStyle/>
                    <a:p>
                      <a:pPr marL="0" marR="0" indent="0" algn="ctr" rtl="1">
                        <a:lnSpc>
                          <a:spcPct val="100000"/>
                        </a:lnSpc>
                        <a:spcAft>
                          <a:spcPts val="0"/>
                        </a:spcAft>
                        <a:buFont typeface="Courier New" panose="02070309020205020404" pitchFamily="49" charset="0"/>
                        <a:buNone/>
                      </a:pPr>
                      <a:r>
                        <a:rPr lang="ar-JO" sz="1200" b="1" dirty="0"/>
                        <a:t>تفاعل الطفل مع المشهد</a:t>
                      </a:r>
                      <a:endParaRPr lang="ar-SA" sz="1200" b="1"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1200" kern="1200" dirty="0">
                          <a:solidFill>
                            <a:schemeClr val="dk1"/>
                          </a:solidFill>
                          <a:latin typeface="+mn-lt"/>
                          <a:ea typeface="+mn-ea"/>
                          <a:cs typeface="+mn-cs"/>
                        </a:rPr>
                        <a:t>لا توجد عناصر تفاعلية تُشرك الطفل أو تثير تفكيره أو تفاعله</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444338078"/>
                  </a:ext>
                </a:extLst>
              </a:tr>
              <a:tr h="346641">
                <a:tc rowSpan="3">
                  <a:txBody>
                    <a:bodyPr/>
                    <a:lstStyle/>
                    <a:p>
                      <a:pPr marL="0" marR="0" algn="ctr" rtl="1">
                        <a:lnSpc>
                          <a:spcPct val="100000"/>
                        </a:lnSpc>
                        <a:spcAft>
                          <a:spcPts val="0"/>
                        </a:spcAft>
                        <a:buNone/>
                      </a:pPr>
                      <a:r>
                        <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7</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rowSpan="3">
                  <a:txBody>
                    <a:bodyPr/>
                    <a:lstStyle/>
                    <a:p>
                      <a:pPr algn="ctr"/>
                      <a:r>
                        <a:rPr lang="ar-JO" sz="1300" b="1" kern="100" dirty="0">
                          <a:solidFill>
                            <a:schemeClr val="tx1">
                              <a:lumMod val="95000"/>
                              <a:lumOff val="5000"/>
                            </a:schemeClr>
                          </a:solidFill>
                          <a:effectLst/>
                          <a:latin typeface="Aptos" panose="020B0004020202020204" pitchFamily="34" charset="0"/>
                          <a:ea typeface="+mn-ea"/>
                          <a:cs typeface="+mn-cs"/>
                        </a:rPr>
                        <a:t>اللغة</a:t>
                      </a:r>
                      <a:endParaRPr lang="en-US"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Arial" panose="020B0604020202020204" pitchFamily="34" charset="0"/>
                        <a:buNone/>
                      </a:pPr>
                      <a:r>
                        <a:rPr lang="ar-JO" sz="1200" b="1" dirty="0"/>
                        <a:t>نوع اللغة</a:t>
                      </a:r>
                      <a:endParaRPr lang="ar-SA" sz="1200" b="1"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اللغة بسيطة وفصحى</a:t>
                      </a:r>
                      <a:endParaRPr lang="ar-JO" sz="1200"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295900474"/>
                  </a:ext>
                </a:extLst>
              </a:tr>
              <a:tr h="346640">
                <a:tc vMerge="1">
                  <a:txBody>
                    <a:bodyPr/>
                    <a:lstStyle/>
                    <a:p>
                      <a:endParaRPr lang="en-US"/>
                    </a:p>
                  </a:txBody>
                  <a:tcPr>
                    <a:lnT w="57150" cap="flat" cmpd="sng" algn="ctr">
                      <a:solidFill>
                        <a:schemeClr val="bg1"/>
                      </a:solidFill>
                      <a:prstDash val="solid"/>
                      <a:round/>
                      <a:headEnd type="none" w="med" len="med"/>
                      <a:tailEnd type="none" w="med" len="med"/>
                    </a:lnT>
                  </a:tcPr>
                </a:tc>
                <a:tc vMerge="1">
                  <a:txBody>
                    <a:bodyPr/>
                    <a:lstStyle/>
                    <a:p>
                      <a:endParaRPr lang="en-US"/>
                    </a:p>
                  </a:txBody>
                  <a:tcPr>
                    <a:lnT w="57150" cap="flat" cmpd="sng" algn="ctr">
                      <a:solidFill>
                        <a:schemeClr val="bg1"/>
                      </a:solidFill>
                      <a:prstDash val="solid"/>
                      <a:round/>
                      <a:headEnd type="none" w="med" len="med"/>
                      <a:tailEnd type="none" w="med" len="med"/>
                    </a:lnT>
                  </a:tcPr>
                </a:tc>
                <a:tc>
                  <a:txBody>
                    <a:bodyPr/>
                    <a:lstStyle/>
                    <a:p>
                      <a:pPr algn="ctr"/>
                      <a:r>
                        <a:rPr lang="ar-JO" sz="1200" b="1" dirty="0"/>
                        <a:t>مستوى اللغة</a:t>
                      </a:r>
                      <a:endParaRPr lang="en-US" sz="1600" b="1" dirty="0"/>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التعليق الصوتي واضح ويساعد في توصيل الفكرة</a:t>
                      </a:r>
                      <a:endParaRPr lang="en-US" sz="1200"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895513451"/>
                  </a:ext>
                </a:extLst>
              </a:tr>
              <a:tr h="346641">
                <a:tc vMerge="1">
                  <a:txBody>
                    <a:bodyPr/>
                    <a:lstStyle/>
                    <a:p>
                      <a:endParaRPr lang="en-US"/>
                    </a:p>
                  </a:txBody>
                  <a:tcPr>
                    <a:lnT w="57150" cap="flat" cmpd="sng" algn="ctr">
                      <a:solidFill>
                        <a:schemeClr val="bg1"/>
                      </a:solidFill>
                      <a:prstDash val="solid"/>
                      <a:round/>
                      <a:headEnd type="none" w="med" len="med"/>
                      <a:tailEnd type="none" w="med" len="med"/>
                    </a:lnT>
                  </a:tcPr>
                </a:tc>
                <a:tc vMerge="1">
                  <a:txBody>
                    <a:bodyPr/>
                    <a:lstStyle/>
                    <a:p>
                      <a:endParaRPr lang="en-US"/>
                    </a:p>
                  </a:txBody>
                  <a:tcPr>
                    <a:lnT w="57150" cap="flat" cmpd="sng" algn="ctr">
                      <a:solidFill>
                        <a:schemeClr val="bg1"/>
                      </a:solidFill>
                      <a:prstDash val="solid"/>
                      <a:round/>
                      <a:headEnd type="none" w="med" len="med"/>
                      <a:tailEnd type="none" w="med" len="med"/>
                    </a:lnT>
                  </a:tcPr>
                </a:tc>
                <a:tc>
                  <a:txBody>
                    <a:bodyPr/>
                    <a:lstStyle/>
                    <a:p>
                      <a:pPr algn="ctr"/>
                      <a:r>
                        <a:rPr lang="ar-JO" sz="1200" b="1" dirty="0"/>
                        <a:t>المصطلحات المستخدمة الجديدة بالنسبة للطفل</a:t>
                      </a:r>
                      <a:endParaRPr lang="en-US" sz="1600" b="1" dirty="0"/>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لا توجد مصطلحات جديدة أو توضيح مفاهيمي للطفل.</a:t>
                      </a:r>
                      <a:endParaRPr lang="ar-JO" sz="1200"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396752819"/>
                  </a:ext>
                </a:extLst>
              </a:tr>
              <a:tr h="797688">
                <a:tc>
                  <a:txBody>
                    <a:bodyPr/>
                    <a:lstStyle/>
                    <a:p>
                      <a:pPr marL="0" marR="0" algn="ctr" rtl="1">
                        <a:lnSpc>
                          <a:spcPct val="100000"/>
                        </a:lnSpc>
                        <a:spcAft>
                          <a:spcPts val="0"/>
                        </a:spcAft>
                        <a:buNone/>
                      </a:pPr>
                      <a:r>
                        <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8</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JO" sz="1300" b="1" kern="100" dirty="0">
                          <a:solidFill>
                            <a:schemeClr val="tx1">
                              <a:lumMod val="95000"/>
                              <a:lumOff val="5000"/>
                            </a:schemeClr>
                          </a:solidFill>
                          <a:effectLst/>
                          <a:latin typeface="Aptos" panose="020B0004020202020204" pitchFamily="34" charset="0"/>
                          <a:ea typeface="+mn-ea"/>
                          <a:cs typeface="+mn-cs"/>
                        </a:rPr>
                        <a:t>السياق والحبكة</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kern="1200" dirty="0">
                          <a:solidFill>
                            <a:schemeClr val="dk1"/>
                          </a:solidFill>
                          <a:latin typeface="+mn-lt"/>
                          <a:ea typeface="+mn-ea"/>
                          <a:cs typeface="+mn-cs"/>
                        </a:rPr>
                        <a:t>تقديم الأحداث والشخصيات ضمن سياق صحيح علمياً واجتماعياً ومنطقياً</a:t>
                      </a: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التسلسل مقبول من حيث تطور المشهد من الحزن إلى التوجيه، لكن الحبكة فقيرة، إذ لم تُظهر أي نتيجة لتدخل رشيد، ولا فهم من هزار.</a:t>
                      </a:r>
                      <a:endParaRPr lang="ar-JO" sz="1200"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952298119"/>
                  </a:ext>
                </a:extLst>
              </a:tr>
              <a:tr h="891228">
                <a:tc>
                  <a:txBody>
                    <a:bodyPr/>
                    <a:lstStyle/>
                    <a:p>
                      <a:pPr marL="0" marR="0" algn="ctr" rtl="1">
                        <a:lnSpc>
                          <a:spcPct val="100000"/>
                        </a:lnSpc>
                        <a:spcAft>
                          <a:spcPts val="0"/>
                        </a:spcAft>
                        <a:buNone/>
                      </a:pPr>
                      <a:r>
                        <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9</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00000"/>
                        </a:lnSpc>
                        <a:spcAft>
                          <a:spcPts val="0"/>
                        </a:spcAft>
                        <a:buNone/>
                      </a:pPr>
                      <a:r>
                        <a:rPr lang="ar-JO" sz="1300" b="1" kern="100" dirty="0">
                          <a:solidFill>
                            <a:schemeClr val="tx1">
                              <a:lumMod val="95000"/>
                              <a:lumOff val="5000"/>
                            </a:schemeClr>
                          </a:solidFill>
                          <a:effectLst/>
                          <a:latin typeface="Aptos" panose="020B0004020202020204" pitchFamily="34" charset="0"/>
                          <a:ea typeface="+mn-ea"/>
                          <a:cs typeface="+mn-cs"/>
                        </a:rPr>
                        <a:t>العناصر العلمية في المعلومات الموجودة</a:t>
                      </a:r>
                      <a:endParaRPr lang="en-US"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kern="1200" dirty="0">
                          <a:solidFill>
                            <a:schemeClr val="dk1"/>
                          </a:solidFill>
                          <a:latin typeface="+mn-lt"/>
                          <a:ea typeface="+mn-ea"/>
                          <a:cs typeface="+mn-cs"/>
                        </a:rPr>
                        <a:t>الصحة العلمية في المعلومات الموجودة</a:t>
                      </a:r>
                      <a:br>
                        <a:rPr lang="ar-JO" sz="1200" b="1" kern="1200" dirty="0">
                          <a:solidFill>
                            <a:schemeClr val="dk1"/>
                          </a:solidFill>
                          <a:latin typeface="+mn-lt"/>
                          <a:ea typeface="+mn-ea"/>
                          <a:cs typeface="+mn-cs"/>
                        </a:rPr>
                      </a:b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المعلومة العامة صحيحة، لكن غير مدعومة بأي عناصر توضيحية، مثل عدّاد الوقود أو مثال رقمي، ما يجعلها ضعيفة التأثير العلمي.</a:t>
                      </a:r>
                    </a:p>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endParaRPr lang="ar-JO" sz="1200"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64801372"/>
                  </a:ext>
                </a:extLst>
              </a:tr>
            </a:tbl>
          </a:graphicData>
        </a:graphic>
      </p:graphicFrame>
    </p:spTree>
    <p:extLst>
      <p:ext uri="{BB962C8B-B14F-4D97-AF65-F5344CB8AC3E}">
        <p14:creationId xmlns:p14="http://schemas.microsoft.com/office/powerpoint/2010/main" val="30141179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0C36B-81F2-22A0-99FC-3BE3FCEFA8DA}"/>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FFA231FF-9B9F-5AC1-7867-A9F81D518E8E}"/>
              </a:ext>
            </a:extLst>
          </p:cNvPr>
          <p:cNvGrpSpPr/>
          <p:nvPr/>
        </p:nvGrpSpPr>
        <p:grpSpPr>
          <a:xfrm>
            <a:off x="10980599" y="124310"/>
            <a:ext cx="982980" cy="1156686"/>
            <a:chOff x="10638890" y="223879"/>
            <a:chExt cx="1206400" cy="1578026"/>
          </a:xfrm>
        </p:grpSpPr>
        <p:pic>
          <p:nvPicPr>
            <p:cNvPr id="6" name="Picture 5">
              <a:extLst>
                <a:ext uri="{FF2B5EF4-FFF2-40B4-BE49-F238E27FC236}">
                  <a16:creationId xmlns:a16="http://schemas.microsoft.com/office/drawing/2014/main" id="{15D75263-D221-0719-DBBE-6483103F8BC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7" name="Picture 6" descr="A group of green and purple rectangles&#10;&#10;Description automatically generated">
              <a:extLst>
                <a:ext uri="{FF2B5EF4-FFF2-40B4-BE49-F238E27FC236}">
                  <a16:creationId xmlns:a16="http://schemas.microsoft.com/office/drawing/2014/main" id="{AF430452-B011-6180-D67A-CC494EA1DE9D}"/>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2" name="Title 1">
            <a:extLst>
              <a:ext uri="{FF2B5EF4-FFF2-40B4-BE49-F238E27FC236}">
                <a16:creationId xmlns:a16="http://schemas.microsoft.com/office/drawing/2014/main" id="{5DC1A16B-8405-D843-A97A-9A8739A9E779}"/>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عينة من الإستمارات في المرحلة الثانية (3/3)</a:t>
            </a:r>
          </a:p>
        </p:txBody>
      </p:sp>
      <p:sp>
        <p:nvSpPr>
          <p:cNvPr id="8" name="TextBox 7">
            <a:extLst>
              <a:ext uri="{FF2B5EF4-FFF2-40B4-BE49-F238E27FC236}">
                <a16:creationId xmlns:a16="http://schemas.microsoft.com/office/drawing/2014/main" id="{DEABEF74-AA10-3F9D-619D-BA83758E774F}"/>
              </a:ext>
            </a:extLst>
          </p:cNvPr>
          <p:cNvSpPr txBox="1"/>
          <p:nvPr/>
        </p:nvSpPr>
        <p:spPr>
          <a:xfrm>
            <a:off x="5940834" y="6304063"/>
            <a:ext cx="5141247" cy="307777"/>
          </a:xfrm>
          <a:prstGeom prst="rect">
            <a:avLst/>
          </a:prstGeom>
          <a:noFill/>
        </p:spPr>
        <p:txBody>
          <a:bodyPr wrap="square" rtlCol="0">
            <a:spAutoFit/>
          </a:bodyPr>
          <a:lstStyle/>
          <a:p>
            <a:pPr algn="r"/>
            <a:r>
              <a:rPr lang="ar-JO" sz="1400" b="1" dirty="0">
                <a:solidFill>
                  <a:srgbClr val="A68F54"/>
                </a:solidFill>
              </a:rPr>
              <a:t>ملاحظة: تم مشاركة التقارير المفصلة الخاصة بكل مقطع مع الجهات المعنية </a:t>
            </a:r>
            <a:endParaRPr lang="en-US" sz="1400" b="1" dirty="0">
              <a:solidFill>
                <a:srgbClr val="A68F54"/>
              </a:solidFill>
            </a:endParaRPr>
          </a:p>
        </p:txBody>
      </p:sp>
      <p:sp>
        <p:nvSpPr>
          <p:cNvPr id="9" name="Slide Number Placeholder 12">
            <a:extLst>
              <a:ext uri="{FF2B5EF4-FFF2-40B4-BE49-F238E27FC236}">
                <a16:creationId xmlns:a16="http://schemas.microsoft.com/office/drawing/2014/main" id="{7B42F90D-AC3F-CA19-ADE8-9CE44BBF9371}"/>
              </a:ext>
            </a:extLst>
          </p:cNvPr>
          <p:cNvSpPr txBox="1">
            <a:spLocks/>
          </p:cNvSpPr>
          <p:nvPr/>
        </p:nvSpPr>
        <p:spPr>
          <a:xfrm>
            <a:off x="8737601" y="6356352"/>
            <a:ext cx="2844800" cy="365125"/>
          </a:xfrm>
          <a:prstGeom prst="rect">
            <a:avLst/>
          </a:prstGeom>
        </p:spPr>
        <p:txBody>
          <a:bodyPr vert="horz" lIns="91436" tIns="45718" rIns="91436" bIns="45718" rtlCol="0" anchor="ctr"/>
          <a:lstStyle>
            <a:defPPr>
              <a:defRPr lang="en-US"/>
            </a:defPPr>
            <a:lvl1pPr marL="0" algn="r" defTabSz="914400" rtl="0" eaLnBrk="1" latinLnBrk="0" hangingPunct="1">
              <a:defRPr sz="16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graphicFrame>
        <p:nvGraphicFramePr>
          <p:cNvPr id="2" name="Table 1">
            <a:extLst>
              <a:ext uri="{FF2B5EF4-FFF2-40B4-BE49-F238E27FC236}">
                <a16:creationId xmlns:a16="http://schemas.microsoft.com/office/drawing/2014/main" id="{7B09078F-B8DC-50D5-A59B-6AF43310D484}"/>
              </a:ext>
            </a:extLst>
          </p:cNvPr>
          <p:cNvGraphicFramePr>
            <a:graphicFrameLocks noGrp="1"/>
          </p:cNvGraphicFramePr>
          <p:nvPr>
            <p:extLst>
              <p:ext uri="{D42A27DB-BD31-4B8C-83A1-F6EECF244321}">
                <p14:modId xmlns:p14="http://schemas.microsoft.com/office/powerpoint/2010/main" val="1954848169"/>
              </p:ext>
            </p:extLst>
          </p:nvPr>
        </p:nvGraphicFramePr>
        <p:xfrm>
          <a:off x="454434" y="1220582"/>
          <a:ext cx="10972800" cy="4973845"/>
        </p:xfrm>
        <a:graphic>
          <a:graphicData uri="http://schemas.openxmlformats.org/drawingml/2006/table">
            <a:tbl>
              <a:tblPr rtl="1" firstRow="1" firstCol="1" bandRow="1">
                <a:tableStyleId>{5C22544A-7EE6-4342-B048-85BDC9FD1C3A}</a:tableStyleId>
              </a:tblPr>
              <a:tblGrid>
                <a:gridCol w="1444486">
                  <a:extLst>
                    <a:ext uri="{9D8B030D-6E8A-4147-A177-3AD203B41FA5}">
                      <a16:colId xmlns:a16="http://schemas.microsoft.com/office/drawing/2014/main" val="1695404915"/>
                    </a:ext>
                  </a:extLst>
                </a:gridCol>
                <a:gridCol w="1311965">
                  <a:extLst>
                    <a:ext uri="{9D8B030D-6E8A-4147-A177-3AD203B41FA5}">
                      <a16:colId xmlns:a16="http://schemas.microsoft.com/office/drawing/2014/main" val="2748539218"/>
                    </a:ext>
                  </a:extLst>
                </a:gridCol>
                <a:gridCol w="2690758">
                  <a:extLst>
                    <a:ext uri="{9D8B030D-6E8A-4147-A177-3AD203B41FA5}">
                      <a16:colId xmlns:a16="http://schemas.microsoft.com/office/drawing/2014/main" val="2068584698"/>
                    </a:ext>
                  </a:extLst>
                </a:gridCol>
                <a:gridCol w="5525591">
                  <a:extLst>
                    <a:ext uri="{9D8B030D-6E8A-4147-A177-3AD203B41FA5}">
                      <a16:colId xmlns:a16="http://schemas.microsoft.com/office/drawing/2014/main" val="1115234534"/>
                    </a:ext>
                  </a:extLst>
                </a:gridCol>
              </a:tblGrid>
              <a:tr h="290387">
                <a:tc>
                  <a:txBody>
                    <a:bodyPr/>
                    <a:lstStyle/>
                    <a:p>
                      <a:pPr marL="0" marR="0" algn="ctr" rtl="1">
                        <a:lnSpc>
                          <a:spcPct val="115000"/>
                        </a:lnSpc>
                        <a:spcAft>
                          <a:spcPts val="800"/>
                        </a:spcAft>
                        <a:buNone/>
                      </a:pPr>
                      <a:r>
                        <a:rPr lang="ar-JO" sz="1600" kern="100" dirty="0">
                          <a:effectLst/>
                          <a:latin typeface="Aptos" panose="020B0004020202020204" pitchFamily="34" charset="0"/>
                          <a:ea typeface="Aptos" panose="020B0004020202020204" pitchFamily="34" charset="0"/>
                          <a:cs typeface="+mn-cs"/>
                        </a:rPr>
                        <a:t>#</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mn-cs"/>
                        </a:rPr>
                        <a:t>الفعالية</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JO" sz="1600" kern="100" dirty="0">
                          <a:effectLst/>
                          <a:cs typeface="+mn-cs"/>
                        </a:rPr>
                        <a:t>الملاحظات</a:t>
                      </a:r>
                      <a:endParaRPr lang="en-US" sz="1600" kern="100" dirty="0">
                        <a:effectLst/>
                        <a:latin typeface="Aptos" panose="020B0004020202020204" pitchFamily="34" charset="0"/>
                        <a:cs typeface="+mn-cs"/>
                      </a:endParaRPr>
                    </a:p>
                  </a:txBody>
                  <a:tcPr marL="9525" marR="9525"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3998155131"/>
                  </a:ext>
                </a:extLst>
              </a:tr>
              <a:tr h="591173">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10</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JO" sz="1400" b="1" dirty="0"/>
                        <a:t>مستوى الفكاهة</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gridSpan="2">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لا توجد عناصر فكاهية، والمشهد يميل للدراما الزمنية أكثر من التوجيه المباشر.</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hMerge="1">
                  <a:txBody>
                    <a:bodyPr/>
                    <a:lstStyle/>
                    <a:p>
                      <a:endParaRPr dirty="0"/>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3214526"/>
                  </a:ext>
                </a:extLst>
              </a:tr>
              <a:tr h="797522">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11</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JO" sz="1400" b="1" dirty="0"/>
                        <a:t>تسلسل الأحداث</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gridSpan="2">
                  <a:txBody>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JO" sz="1200" dirty="0"/>
                        <a:t>التسلسل سريع وغير متوازن، في مشهد درامي دون تمهيد أو تصاعد منطقي، ولا ترابط بين المشاهد.</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hMerge="1">
                  <a:txBody>
                    <a:bodyPr/>
                    <a:lstStyle/>
                    <a:p>
                      <a:endParaRPr dirty="0"/>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46551418"/>
                  </a:ext>
                </a:extLst>
              </a:tr>
              <a:tr h="759493">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12</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algn="ctr"/>
                      <a:r>
                        <a:rPr lang="ar-JO" sz="1400" b="1" dirty="0"/>
                        <a:t>الشعارات</a:t>
                      </a:r>
                      <a:endParaRPr lang="en-US"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Arial" panose="020B0604020202020204" pitchFamily="34" charset="0"/>
                        <a:buNone/>
                      </a:pPr>
                      <a:r>
                        <a:rPr lang="ar-JO" sz="1200" b="1" dirty="0"/>
                        <a:t>ستخدام شعارات خاصة بالحملة</a:t>
                      </a:r>
                    </a:p>
                    <a:p>
                      <a:pPr marL="0" marR="0" indent="0" algn="ctr" rtl="1">
                        <a:lnSpc>
                          <a:spcPct val="100000"/>
                        </a:lnSpc>
                        <a:spcAft>
                          <a:spcPts val="0"/>
                        </a:spcAft>
                        <a:buFont typeface="Arial" panose="020B0604020202020204" pitchFamily="34" charset="0"/>
                        <a:buNone/>
                      </a:pPr>
                      <a:r>
                        <a:rPr lang="ar-JO" sz="1200" b="1" dirty="0"/>
                        <a:t> (سهلة الحفظ وواضحة سواء سمعياً أو كتابة)</a:t>
                      </a:r>
                      <a:endParaRPr lang="ar-SA" sz="1200" b="1" kern="100" dirty="0">
                        <a:solidFill>
                          <a:schemeClr val="tx1">
                            <a:lumMod val="95000"/>
                            <a:lumOff val="5000"/>
                          </a:schemeClr>
                        </a:solidFill>
                        <a:effectLst/>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شعار الحملة ظهر في النهاية بشكل واضح.</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295900474"/>
                  </a:ext>
                </a:extLst>
              </a:tr>
              <a:tr h="582582">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13</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ar-JO" sz="1400" b="1" dirty="0"/>
                        <a:t>الرسوم</a:t>
                      </a:r>
                      <a:endParaRPr lang="ar-JO"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مدى جذب الرسوم بالنسبة للطفل وجودتها</a:t>
                      </a: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الرسوم جذابة وشخصيات مألوفة، لكنها لم تُستثمر جيداً في إيصال رسالة تفاعلية أو تربوية فعّالة.</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952298119"/>
                  </a:ext>
                </a:extLst>
              </a:tr>
              <a:tr h="325448">
                <a:tc rowSpan="2">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14</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rowSpan="2">
                  <a:txBody>
                    <a:bodyPr/>
                    <a:lstStyle/>
                    <a:p>
                      <a:pPr marL="0" marR="0" algn="ctr" rtl="1">
                        <a:lnSpc>
                          <a:spcPct val="100000"/>
                        </a:lnSpc>
                        <a:spcAft>
                          <a:spcPts val="0"/>
                        </a:spcAft>
                        <a:buNone/>
                      </a:pPr>
                      <a:r>
                        <a:rPr lang="ar-JO" sz="1400" b="1" dirty="0"/>
                        <a:t>الموسيقى</a:t>
                      </a:r>
                      <a:endParaRPr lang="en-US" sz="1300" b="1" kern="100" dirty="0">
                        <a:solidFill>
                          <a:schemeClr val="tx1">
                            <a:lumMod val="95000"/>
                            <a:lumOff val="5000"/>
                          </a:schemeClr>
                        </a:solidFill>
                        <a:effectLst/>
                        <a:latin typeface="Aptos" panose="020B0004020202020204" pitchFamily="34" charset="0"/>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درجة صوت الموسيقى على صوت المتحدثين</a:t>
                      </a: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لا يغلب صوت الموسيقى، لكن التعليق الصوتي واضح ومباشر.</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64801372"/>
                  </a:ext>
                </a:extLst>
              </a:tr>
              <a:tr h="325448">
                <a:tc vMerge="1">
                  <a:txBody>
                    <a:bodyPr/>
                    <a:lstStyle/>
                    <a:p>
                      <a:endParaRPr lang="en-US"/>
                    </a:p>
                  </a:txBody>
                  <a:tcPr/>
                </a:tc>
                <a:tc vMerge="1">
                  <a:txBody>
                    <a:bodyPr/>
                    <a:lstStyle/>
                    <a:p>
                      <a:endParaRPr lang="en-US"/>
                    </a:p>
                  </a:txBody>
                  <a:tcPr/>
                </a:tc>
                <a:tc>
                  <a:txBody>
                    <a:bodyPr/>
                    <a:lstStyle/>
                    <a:p>
                      <a:pPr marL="0" marR="0" indent="0" algn="ctr" rtl="1">
                        <a:lnSpc>
                          <a:spcPct val="100000"/>
                        </a:lnSpc>
                        <a:spcAft>
                          <a:spcPts val="0"/>
                        </a:spcAft>
                        <a:buFont typeface="Courier New" panose="02070309020205020404" pitchFamily="49" charset="0"/>
                        <a:buNone/>
                      </a:pPr>
                      <a:r>
                        <a:rPr lang="ar-JO" sz="1200" b="1" dirty="0"/>
                        <a:t>انتقاء موسيقى مناسبة وخاصة بالحملة</a:t>
                      </a: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لا يوجد صوت مميز يُمكن ربطه بهوية الحملة أو بالطفل بشكل عاطفي.</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4293617706"/>
                  </a:ext>
                </a:extLst>
              </a:tr>
              <a:tr h="650896">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15</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algn="ctr"/>
                      <a:r>
                        <a:rPr lang="ar-JO" sz="1400" b="1" dirty="0"/>
                        <a:t>طول المقطع</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يتفاوت من 1 إلى 5 دقائق مع تركيز الرسالة وعدم تشتت المحتوى</a:t>
                      </a: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قصير (أقل من دقيقة)، لكنها لم تُستثمر بشكل فعّال لإظهار تغيير سلوكي أو تقديم محتوى أكثر اكتمالاً.</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06390313"/>
                  </a:ext>
                </a:extLst>
              </a:tr>
              <a:tr h="650896">
                <a:tc>
                  <a:txBody>
                    <a:bodyPr/>
                    <a:lstStyle/>
                    <a:p>
                      <a:pPr marL="0" marR="0" algn="ctr" rtl="1">
                        <a:lnSpc>
                          <a:spcPct val="100000"/>
                        </a:lnSpc>
                        <a:spcAft>
                          <a:spcPts val="0"/>
                        </a:spcAft>
                        <a:buNone/>
                      </a:pPr>
                      <a:r>
                        <a:rPr lang="ar-JO" sz="1300" kern="100" dirty="0">
                          <a:solidFill>
                            <a:schemeClr val="tx1">
                              <a:lumMod val="95000"/>
                              <a:lumOff val="5000"/>
                            </a:schemeClr>
                          </a:solidFill>
                          <a:effectLst/>
                          <a:latin typeface="Aptos" panose="020B0004020202020204" pitchFamily="34" charset="0"/>
                          <a:ea typeface="Aptos" panose="020B0004020202020204" pitchFamily="34" charset="0"/>
                          <a:cs typeface="+mn-cs"/>
                        </a:rPr>
                        <a:t>16</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lang="ar-JO" sz="1400" b="1" dirty="0"/>
                        <a:t>الفئة العمرية</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indent="0" algn="ctr" rtl="1">
                        <a:lnSpc>
                          <a:spcPct val="100000"/>
                        </a:lnSpc>
                        <a:spcAft>
                          <a:spcPts val="0"/>
                        </a:spcAft>
                        <a:buFont typeface="Courier New" panose="02070309020205020404" pitchFamily="49" charset="0"/>
                        <a:buNone/>
                      </a:pPr>
                      <a:r>
                        <a:rPr lang="ar-JO" sz="1200" b="1" dirty="0"/>
                        <a:t>تحديد الفئة العمرية المناسبة للمقطع</a:t>
                      </a:r>
                      <a:br>
                        <a:rPr lang="ar-JO" sz="1200" b="1" dirty="0"/>
                      </a:br>
                      <a:endParaRPr lang="ar-SA" sz="1200" b="1" kern="1200" dirty="0">
                        <a:solidFill>
                          <a:schemeClr val="dk1"/>
                        </a:solidFill>
                        <a:latin typeface="+mn-lt"/>
                        <a:ea typeface="+mn-ea"/>
                        <a:cs typeface="+mn-cs"/>
                      </a:endParaRP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914400" rtl="1" eaLnBrk="1" fontAlgn="auto" latinLnBrk="0" hangingPunct="1">
                        <a:lnSpc>
                          <a:spcPct val="100000"/>
                        </a:lnSpc>
                        <a:spcBef>
                          <a:spcPts val="0"/>
                        </a:spcBef>
                        <a:spcAft>
                          <a:spcPts val="0"/>
                        </a:spcAft>
                        <a:buClrTx/>
                        <a:buSzTx/>
                        <a:buFont typeface="Courier New" panose="02070309020205020404" pitchFamily="49" charset="0"/>
                        <a:buNone/>
                        <a:tabLst/>
                        <a:defRPr/>
                      </a:pPr>
                      <a:r>
                        <a:rPr lang="ar-JO" sz="1200" dirty="0"/>
                        <a:t>مناسبة لعمر 8–11، لكنها بحاجة إلى تبسيط الرسالة وتوضيح العلاقة بين الفعل والنتيجة بشكل أوضح للطفل.</a:t>
                      </a:r>
                    </a:p>
                  </a:txBody>
                  <a:tcPr marT="9525" marB="9525" anchor="ctr">
                    <a:lnL w="57150" cap="flat" cmpd="sng" algn="ctr">
                      <a:solidFill>
                        <a:schemeClr val="bg1"/>
                      </a:solidFill>
                      <a:prstDash val="solid"/>
                      <a:round/>
                      <a:headEnd type="none" w="med" len="med"/>
                      <a:tailEnd type="none" w="med" len="med"/>
                    </a:lnL>
                    <a:lnR w="57150" cap="flat" cmpd="sng" algn="ctr">
                      <a:solidFill>
                        <a:schemeClr val="bg1"/>
                      </a:solidFill>
                      <a:prstDash val="solid"/>
                      <a:round/>
                      <a:headEnd type="none" w="med" len="med"/>
                      <a:tailEnd type="none" w="med" len="med"/>
                    </a:lnR>
                    <a:lnT w="57150" cap="flat" cmpd="sng" algn="ctr">
                      <a:solidFill>
                        <a:schemeClr val="bg1"/>
                      </a:solidFill>
                      <a:prstDash val="solid"/>
                      <a:round/>
                      <a:headEnd type="none" w="med" len="med"/>
                      <a:tailEnd type="none" w="med" len="med"/>
                    </a:lnT>
                    <a:lnB w="5715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056743244"/>
                  </a:ext>
                </a:extLst>
              </a:tr>
            </a:tbl>
          </a:graphicData>
        </a:graphic>
      </p:graphicFrame>
    </p:spTree>
    <p:extLst>
      <p:ext uri="{BB962C8B-B14F-4D97-AF65-F5344CB8AC3E}">
        <p14:creationId xmlns:p14="http://schemas.microsoft.com/office/powerpoint/2010/main" val="3293824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F3627-CB9D-F169-90E3-4970064426E2}"/>
            </a:ext>
          </a:extLst>
        </p:cNvPr>
        <p:cNvGrpSpPr/>
        <p:nvPr/>
      </p:nvGrpSpPr>
      <p:grpSpPr>
        <a:xfrm>
          <a:off x="0" y="0"/>
          <a:ext cx="0" cy="0"/>
          <a:chOff x="0" y="0"/>
          <a:chExt cx="0" cy="0"/>
        </a:xfrm>
      </p:grpSpPr>
      <p:sp>
        <p:nvSpPr>
          <p:cNvPr id="14" name="Rectangle 13">
            <a:extLst>
              <a:ext uri="{FF2B5EF4-FFF2-40B4-BE49-F238E27FC236}">
                <a16:creationId xmlns:a16="http://schemas.microsoft.com/office/drawing/2014/main" id="{C86BA037-1FEB-54C1-F095-DF444228A7FA}"/>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E6A93CA-F522-B080-3E09-91E0A1D5CD9A}"/>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644341FD-738F-C1F2-C383-92DC18F00147}"/>
              </a:ext>
            </a:extLst>
          </p:cNvPr>
          <p:cNvGrpSpPr/>
          <p:nvPr/>
        </p:nvGrpSpPr>
        <p:grpSpPr>
          <a:xfrm>
            <a:off x="1297543" y="3582157"/>
            <a:ext cx="8063425" cy="696319"/>
            <a:chOff x="810520" y="2879312"/>
            <a:chExt cx="8063425" cy="696319"/>
          </a:xfrm>
        </p:grpSpPr>
        <p:sp>
          <p:nvSpPr>
            <p:cNvPr id="17" name="TextBox 16">
              <a:extLst>
                <a:ext uri="{FF2B5EF4-FFF2-40B4-BE49-F238E27FC236}">
                  <a16:creationId xmlns:a16="http://schemas.microsoft.com/office/drawing/2014/main" id="{DBBCAAB4-5ACA-56EF-AAF7-62CBF37D987D}"/>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3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النتائج الرئيسية</a:t>
              </a:r>
            </a:p>
          </p:txBody>
        </p:sp>
        <p:cxnSp>
          <p:nvCxnSpPr>
            <p:cNvPr id="18" name="Straight Connector 17">
              <a:extLst>
                <a:ext uri="{FF2B5EF4-FFF2-40B4-BE49-F238E27FC236}">
                  <a16:creationId xmlns:a16="http://schemas.microsoft.com/office/drawing/2014/main" id="{41DB9AE6-50BF-E9DB-2F83-8AA79210F1FA}"/>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9" name="Rectangle 18">
            <a:extLst>
              <a:ext uri="{FF2B5EF4-FFF2-40B4-BE49-F238E27FC236}">
                <a16:creationId xmlns:a16="http://schemas.microsoft.com/office/drawing/2014/main" id="{8FD4053A-4F71-9E4C-E2BB-79F8A21B91E1}"/>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7937157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90A287-994D-6F33-DA6F-B6BA10BE40F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3E4B032-F0BB-6D69-D1CA-C8FE9DD408DD}"/>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1351D8AD-69DF-9D93-0F52-D9AC0712CFBC}"/>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59E8F863-32D5-FEFC-DCA6-A8A66A58BA80}"/>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99ED66A1-9D63-A802-F3B9-C95607B038D2}"/>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b="1" dirty="0">
                <a:ea typeface="+mn-ea"/>
                <a:cs typeface="Bahij TheSansArabic Plain" panose="02040503050201020203" pitchFamily="18" charset="-78"/>
              </a:rPr>
              <a:t>رسائل المحتوى والابتكار في الاسلوب</a:t>
            </a:r>
            <a:endParaRPr lang="en-US" sz="2400" b="1" dirty="0">
              <a:ea typeface="+mn-ea"/>
              <a:cs typeface="Bahij TheSansArabic Plain" panose="02040503050201020203" pitchFamily="18" charset="-78"/>
            </a:endParaRPr>
          </a:p>
        </p:txBody>
      </p:sp>
      <p:sp>
        <p:nvSpPr>
          <p:cNvPr id="17" name="TextBox 16">
            <a:extLst>
              <a:ext uri="{FF2B5EF4-FFF2-40B4-BE49-F238E27FC236}">
                <a16:creationId xmlns:a16="http://schemas.microsoft.com/office/drawing/2014/main" id="{7F84D4BB-7254-8420-2D9F-A249887B9988}"/>
              </a:ext>
            </a:extLst>
          </p:cNvPr>
          <p:cNvSpPr txBox="1"/>
          <p:nvPr/>
        </p:nvSpPr>
        <p:spPr>
          <a:xfrm>
            <a:off x="837776" y="1093985"/>
            <a:ext cx="10171395" cy="830997"/>
          </a:xfrm>
          <a:prstGeom prst="rect">
            <a:avLst/>
          </a:prstGeom>
          <a:noFill/>
        </p:spPr>
        <p:txBody>
          <a:bodyPr wrap="square">
            <a:spAutoFit/>
          </a:bodyPr>
          <a:lstStyle/>
          <a:p>
            <a:pPr algn="r" rtl="1"/>
            <a:r>
              <a:rPr lang="ar-JO" sz="1600" dirty="0"/>
              <a:t>استنادًا إلى مراجعة وتحليل العيّنة المختارة من محتوى حملة أطفال لتبقى، تم رصد مجموعة من الملاحظات العامة التي تعكس التوجه الكلي للحملة من حيث جودة الرسائل، والأسلوب البصري، ومدى مواءمة المحتوى للفئة العمرية المستهدفة. وتهدف هذه الانطباعات إلى تقديم نظرة شمولية حول أبرز السمات المشتركة بين المواد المقيمة، قبل الانتقال إلى تحليل التفاصيل النوعية الخاصة بكل محور.</a:t>
            </a:r>
          </a:p>
        </p:txBody>
      </p:sp>
      <p:sp>
        <p:nvSpPr>
          <p:cNvPr id="6" name="Slide Number Placeholder 5">
            <a:extLst>
              <a:ext uri="{FF2B5EF4-FFF2-40B4-BE49-F238E27FC236}">
                <a16:creationId xmlns:a16="http://schemas.microsoft.com/office/drawing/2014/main" id="{F884F3EA-D61B-7D7D-BD05-FC86798450CE}"/>
              </a:ext>
            </a:extLst>
          </p:cNvPr>
          <p:cNvSpPr>
            <a:spLocks noGrp="1"/>
          </p:cNvSpPr>
          <p:nvPr>
            <p:ph type="sldNum" sz="quarter" idx="12"/>
          </p:nvPr>
        </p:nvSpPr>
        <p:spPr/>
        <p:txBody>
          <a:bodyPr/>
          <a:lstStyle/>
          <a:p>
            <a:fld id="{5939B1FA-81F2-4940-9AF3-5EAFB5D6669B}" type="slidenum">
              <a:rPr lang="en-US" smtClean="0"/>
              <a:pPr/>
              <a:t>36</a:t>
            </a:fld>
            <a:endParaRPr lang="en-US"/>
          </a:p>
        </p:txBody>
      </p:sp>
      <p:sp>
        <p:nvSpPr>
          <p:cNvPr id="10" name="TextBox 9">
            <a:extLst>
              <a:ext uri="{FF2B5EF4-FFF2-40B4-BE49-F238E27FC236}">
                <a16:creationId xmlns:a16="http://schemas.microsoft.com/office/drawing/2014/main" id="{4DCAC22A-5C94-0339-9894-546EAEDA99F9}"/>
              </a:ext>
            </a:extLst>
          </p:cNvPr>
          <p:cNvSpPr txBox="1"/>
          <p:nvPr/>
        </p:nvSpPr>
        <p:spPr>
          <a:xfrm>
            <a:off x="1167316" y="3449396"/>
            <a:ext cx="8768947" cy="791179"/>
          </a:xfrm>
          <a:prstGeom prst="rect">
            <a:avLst/>
          </a:prstGeom>
          <a:noFill/>
        </p:spPr>
        <p:txBody>
          <a:bodyPr wrap="square">
            <a:spAutoFit/>
          </a:bodyPr>
          <a:lstStyle/>
          <a:p>
            <a:pPr algn="r" rtl="1">
              <a:lnSpc>
                <a:spcPct val="150000"/>
              </a:lnSpc>
            </a:pPr>
            <a:r>
              <a:rPr lang="ar-JO" sz="1600" dirty="0"/>
              <a:t>رغم التنوّع الإيجابي في أنماط التقديم (رسوم متحركة، مشاهد تمثيلية، وأناشيد)، إلا أن </a:t>
            </a:r>
            <a:r>
              <a:rPr lang="ar-JO" sz="1600" b="1" dirty="0"/>
              <a:t>غياب خيط بصري وسردي موحّد</a:t>
            </a:r>
            <a:r>
              <a:rPr lang="ar-JO" sz="1600" dirty="0"/>
              <a:t> جعل التجربة العامة تبدو كمجموعة أعمال منفصلة أكثر من كونها حملة متكاملة الرسالة.</a:t>
            </a:r>
            <a:endParaRPr lang="en-US" sz="1600" dirty="0"/>
          </a:p>
        </p:txBody>
      </p:sp>
      <p:sp>
        <p:nvSpPr>
          <p:cNvPr id="14" name="TextBox 13">
            <a:extLst>
              <a:ext uri="{FF2B5EF4-FFF2-40B4-BE49-F238E27FC236}">
                <a16:creationId xmlns:a16="http://schemas.microsoft.com/office/drawing/2014/main" id="{B533BC71-3E2F-0A4F-5106-61F98EF761A8}"/>
              </a:ext>
            </a:extLst>
          </p:cNvPr>
          <p:cNvSpPr txBox="1"/>
          <p:nvPr/>
        </p:nvSpPr>
        <p:spPr>
          <a:xfrm>
            <a:off x="1485611" y="2193961"/>
            <a:ext cx="8450652" cy="791179"/>
          </a:xfrm>
          <a:prstGeom prst="rect">
            <a:avLst/>
          </a:prstGeom>
          <a:noFill/>
        </p:spPr>
        <p:txBody>
          <a:bodyPr wrap="square">
            <a:spAutoFit/>
          </a:bodyPr>
          <a:lstStyle/>
          <a:p>
            <a:pPr algn="r" rtl="1">
              <a:lnSpc>
                <a:spcPct val="150000"/>
              </a:lnSpc>
            </a:pPr>
            <a:r>
              <a:rPr lang="ar-JO" sz="1600" b="1" dirty="0"/>
              <a:t>وضوح الهدف الرئيس (ترشيد الطاقة)</a:t>
            </a:r>
            <a:r>
              <a:rPr lang="ar-JO" sz="1600" dirty="0"/>
              <a:t> كان متباينًا بين المقاطع، بعضها عبّر عنه بوضوح، بينما احتاج البعض الآخر إلى تفسير إضافي لفهم العلاقة بين المشهد والسلوك المطلوب.</a:t>
            </a:r>
            <a:endParaRPr lang="en-US" sz="1600" dirty="0"/>
          </a:p>
        </p:txBody>
      </p:sp>
      <p:sp>
        <p:nvSpPr>
          <p:cNvPr id="18" name="TextBox 17">
            <a:extLst>
              <a:ext uri="{FF2B5EF4-FFF2-40B4-BE49-F238E27FC236}">
                <a16:creationId xmlns:a16="http://schemas.microsoft.com/office/drawing/2014/main" id="{47836D80-C33A-5F20-FE84-B96D743A6D42}"/>
              </a:ext>
            </a:extLst>
          </p:cNvPr>
          <p:cNvSpPr txBox="1"/>
          <p:nvPr/>
        </p:nvSpPr>
        <p:spPr>
          <a:xfrm>
            <a:off x="1050984" y="4665693"/>
            <a:ext cx="8879425" cy="421847"/>
          </a:xfrm>
          <a:prstGeom prst="rect">
            <a:avLst/>
          </a:prstGeom>
          <a:noFill/>
        </p:spPr>
        <p:txBody>
          <a:bodyPr wrap="square">
            <a:spAutoFit/>
          </a:bodyPr>
          <a:lstStyle/>
          <a:p>
            <a:pPr algn="r" rtl="1">
              <a:lnSpc>
                <a:spcPct val="150000"/>
              </a:lnSpc>
            </a:pPr>
            <a:r>
              <a:rPr lang="ar-JO" sz="1600" b="1" dirty="0"/>
              <a:t>الهوية البصرية واللغوية:</a:t>
            </a:r>
            <a:r>
              <a:rPr lang="ar-JO" sz="1600" dirty="0"/>
              <a:t> لم يُستثمر شعار أو نشيد موحد يعزز الانتماء للحملة، ما جعل الربط بين المقاطع محدودًا لدى الأطفال.</a:t>
            </a:r>
            <a:endParaRPr lang="en-US" sz="1600" dirty="0"/>
          </a:p>
        </p:txBody>
      </p:sp>
      <p:sp>
        <p:nvSpPr>
          <p:cNvPr id="20" name="TextBox 19">
            <a:extLst>
              <a:ext uri="{FF2B5EF4-FFF2-40B4-BE49-F238E27FC236}">
                <a16:creationId xmlns:a16="http://schemas.microsoft.com/office/drawing/2014/main" id="{1B1AB03C-6192-6C24-3412-AF5C2BAD4AE5}"/>
              </a:ext>
            </a:extLst>
          </p:cNvPr>
          <p:cNvSpPr txBox="1"/>
          <p:nvPr/>
        </p:nvSpPr>
        <p:spPr>
          <a:xfrm>
            <a:off x="1050984" y="5595984"/>
            <a:ext cx="8879425" cy="584775"/>
          </a:xfrm>
          <a:prstGeom prst="rect">
            <a:avLst/>
          </a:prstGeom>
          <a:noFill/>
        </p:spPr>
        <p:txBody>
          <a:bodyPr wrap="square">
            <a:spAutoFit/>
          </a:bodyPr>
          <a:lstStyle/>
          <a:p>
            <a:pPr algn="r" rtl="1"/>
            <a:r>
              <a:rPr lang="ar-JO" sz="1600" dirty="0"/>
              <a:t>بينما نجحت بعض المقاطع في الدمج بين الترفيه والتوعية، </a:t>
            </a:r>
            <a:r>
              <a:rPr lang="ar-JO" sz="1600" b="1" dirty="0"/>
              <a:t>مالت أخرى إلى التركيز على الجانب الترفيهي البحت</a:t>
            </a:r>
            <a:r>
              <a:rPr lang="ar-JO" sz="1600" dirty="0"/>
              <a:t>، ما أدى إلى تراجع الأثر التوعوي وابتعاد الرسالة عن محور "ترشيد الطاقة".</a:t>
            </a:r>
          </a:p>
        </p:txBody>
      </p:sp>
      <p:pic>
        <p:nvPicPr>
          <p:cNvPr id="22" name="Picture 21" descr="A group of colorful question marks&#10;&#10;AI-generated content may be incorrect.">
            <a:extLst>
              <a:ext uri="{FF2B5EF4-FFF2-40B4-BE49-F238E27FC236}">
                <a16:creationId xmlns:a16="http://schemas.microsoft.com/office/drawing/2014/main" id="{51E8F522-A661-4003-6648-2544366A118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40545" y="5413742"/>
            <a:ext cx="731520" cy="731520"/>
          </a:xfrm>
          <a:prstGeom prst="rect">
            <a:avLst/>
          </a:prstGeom>
        </p:spPr>
      </p:pic>
      <p:pic>
        <p:nvPicPr>
          <p:cNvPr id="24" name="Picture 23" descr="A paint palette with a brush&#10;&#10;AI-generated content may be incorrect.">
            <a:extLst>
              <a:ext uri="{FF2B5EF4-FFF2-40B4-BE49-F238E27FC236}">
                <a16:creationId xmlns:a16="http://schemas.microsoft.com/office/drawing/2014/main" id="{E0AB3529-9B99-56BE-7192-7AB9F2EC85E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218785" y="4474882"/>
            <a:ext cx="731520" cy="731520"/>
          </a:xfrm>
          <a:prstGeom prst="rect">
            <a:avLst/>
          </a:prstGeom>
        </p:spPr>
      </p:pic>
      <p:pic>
        <p:nvPicPr>
          <p:cNvPr id="26" name="Picture 25" descr="A cartoon of a person thinking about a question mark&#10;&#10;AI-generated content may be incorrect.">
            <a:extLst>
              <a:ext uri="{FF2B5EF4-FFF2-40B4-BE49-F238E27FC236}">
                <a16:creationId xmlns:a16="http://schemas.microsoft.com/office/drawing/2014/main" id="{B5535163-0185-99DF-7862-FF479CF7D2C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035905" y="3075714"/>
            <a:ext cx="1097280" cy="1097280"/>
          </a:xfrm>
          <a:prstGeom prst="rect">
            <a:avLst/>
          </a:prstGeom>
        </p:spPr>
      </p:pic>
      <p:pic>
        <p:nvPicPr>
          <p:cNvPr id="28" name="Picture 27" descr="A head with a brain&#10;&#10;AI-generated content may be incorrect.">
            <a:extLst>
              <a:ext uri="{FF2B5EF4-FFF2-40B4-BE49-F238E27FC236}">
                <a16:creationId xmlns:a16="http://schemas.microsoft.com/office/drawing/2014/main" id="{F598F798-2EE6-ED5A-6611-3E00944C61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218785" y="2184878"/>
            <a:ext cx="731520" cy="731520"/>
          </a:xfrm>
          <a:prstGeom prst="rect">
            <a:avLst/>
          </a:prstGeom>
        </p:spPr>
      </p:pic>
    </p:spTree>
    <p:extLst>
      <p:ext uri="{BB962C8B-B14F-4D97-AF65-F5344CB8AC3E}">
        <p14:creationId xmlns:p14="http://schemas.microsoft.com/office/powerpoint/2010/main" val="24907709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045D72-AAC5-2C49-2E0B-2208DBF1BBB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73F89A80-001F-8A01-CA02-8C52E6364685}"/>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AF136AAC-E1FB-CEDF-ADC3-0A4065BC7D66}"/>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07528832-458D-C01B-5E9E-F3434563CC35}"/>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62DAE602-4A2C-20A6-3D66-FD421857935F}"/>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ea typeface="+mn-ea"/>
                <a:cs typeface="Bahij TheSansArabic Plain" panose="02040503050201020203" pitchFamily="18" charset="-78"/>
              </a:rPr>
              <a:t>اللغة والعناصر البصرية المستخدمة</a:t>
            </a:r>
            <a:endParaRPr lang="en-US" sz="2400" b="1" dirty="0">
              <a:ea typeface="+mn-ea"/>
              <a:cs typeface="Bahij TheSansArabic Plain" panose="02040503050201020203" pitchFamily="18" charset="-78"/>
            </a:endParaRPr>
          </a:p>
        </p:txBody>
      </p:sp>
      <p:sp>
        <p:nvSpPr>
          <p:cNvPr id="6" name="Slide Number Placeholder 5">
            <a:extLst>
              <a:ext uri="{FF2B5EF4-FFF2-40B4-BE49-F238E27FC236}">
                <a16:creationId xmlns:a16="http://schemas.microsoft.com/office/drawing/2014/main" id="{FBD96777-5A0C-1E5D-F1BC-87F89E4F3700}"/>
              </a:ext>
            </a:extLst>
          </p:cNvPr>
          <p:cNvSpPr>
            <a:spLocks noGrp="1"/>
          </p:cNvSpPr>
          <p:nvPr>
            <p:ph type="sldNum" sz="quarter" idx="12"/>
          </p:nvPr>
        </p:nvSpPr>
        <p:spPr/>
        <p:txBody>
          <a:bodyPr/>
          <a:lstStyle/>
          <a:p>
            <a:fld id="{5939B1FA-81F2-4940-9AF3-5EAFB5D6669B}" type="slidenum">
              <a:rPr lang="en-US" smtClean="0"/>
              <a:pPr/>
              <a:t>37</a:t>
            </a:fld>
            <a:endParaRPr lang="en-US"/>
          </a:p>
        </p:txBody>
      </p:sp>
      <p:sp>
        <p:nvSpPr>
          <p:cNvPr id="8" name="TextBox 7">
            <a:extLst>
              <a:ext uri="{FF2B5EF4-FFF2-40B4-BE49-F238E27FC236}">
                <a16:creationId xmlns:a16="http://schemas.microsoft.com/office/drawing/2014/main" id="{A3F08AC2-18AA-2A85-0329-0BB38A486AFC}"/>
              </a:ext>
            </a:extLst>
          </p:cNvPr>
          <p:cNvSpPr txBox="1"/>
          <p:nvPr/>
        </p:nvSpPr>
        <p:spPr>
          <a:xfrm>
            <a:off x="9548448" y="1908666"/>
            <a:ext cx="2050104" cy="461665"/>
          </a:xfrm>
          <a:prstGeom prst="rect">
            <a:avLst/>
          </a:prstGeom>
          <a:noFill/>
        </p:spPr>
        <p:txBody>
          <a:bodyPr wrap="square">
            <a:spAutoFit/>
          </a:bodyPr>
          <a:lstStyle/>
          <a:p>
            <a:r>
              <a:rPr lang="ar-JO" sz="2400" b="1" dirty="0"/>
              <a:t>اللغة والأسلوب</a:t>
            </a:r>
            <a:endParaRPr lang="en-US" sz="2400" b="1" dirty="0"/>
          </a:p>
        </p:txBody>
      </p:sp>
      <p:sp>
        <p:nvSpPr>
          <p:cNvPr id="13" name="TextBox 12">
            <a:extLst>
              <a:ext uri="{FF2B5EF4-FFF2-40B4-BE49-F238E27FC236}">
                <a16:creationId xmlns:a16="http://schemas.microsoft.com/office/drawing/2014/main" id="{02C70B6E-7CF7-D91C-134E-B61FBCC7B89E}"/>
              </a:ext>
            </a:extLst>
          </p:cNvPr>
          <p:cNvSpPr txBox="1"/>
          <p:nvPr/>
        </p:nvSpPr>
        <p:spPr>
          <a:xfrm>
            <a:off x="1829202" y="1375855"/>
            <a:ext cx="7506923" cy="1749005"/>
          </a:xfrm>
          <a:prstGeom prst="rect">
            <a:avLst/>
          </a:prstGeom>
          <a:noFill/>
        </p:spPr>
        <p:txBody>
          <a:bodyPr wrap="square">
            <a:spAutoFit/>
          </a:bodyPr>
          <a:lstStyle/>
          <a:p>
            <a:pPr marL="285750" indent="-285750" algn="r" rtl="1">
              <a:lnSpc>
                <a:spcPct val="200000"/>
              </a:lnSpc>
              <a:buFont typeface="Arial" panose="020B0604020202020204" pitchFamily="34" charset="0"/>
              <a:buChar char="•"/>
            </a:pPr>
            <a:r>
              <a:rPr lang="ar-JO" sz="1400" dirty="0"/>
              <a:t>اللغة العربية الفصحى البيضاء كانت مناسبة ومفهومة للأطفال في المرحلتين العمريتين.</a:t>
            </a:r>
          </a:p>
          <a:p>
            <a:pPr marL="285750" indent="-285750" algn="r" rtl="1">
              <a:lnSpc>
                <a:spcPct val="200000"/>
              </a:lnSpc>
              <a:buFont typeface="Arial" panose="020B0604020202020204" pitchFamily="34" charset="0"/>
              <a:buChar char="•"/>
            </a:pPr>
            <a:r>
              <a:rPr lang="ar-JO" sz="1400" dirty="0"/>
              <a:t>ظهرت الحاجة إلى </a:t>
            </a:r>
            <a:r>
              <a:rPr lang="ar-JO" sz="1400" b="1" dirty="0"/>
              <a:t>تبسيط المفاهيم العلمية</a:t>
            </a:r>
            <a:r>
              <a:rPr lang="ar-JO" sz="1400" dirty="0"/>
              <a:t> وربطها بمواقف واقعية قريبة من حياة الطفل اليومية.</a:t>
            </a:r>
          </a:p>
          <a:p>
            <a:pPr marL="285750" indent="-285750" algn="r" rtl="1">
              <a:lnSpc>
                <a:spcPct val="200000"/>
              </a:lnSpc>
              <a:buFont typeface="Arial" panose="020B0604020202020204" pitchFamily="34" charset="0"/>
              <a:buChar char="•"/>
            </a:pPr>
            <a:r>
              <a:rPr lang="ar-JO" sz="1400" dirty="0"/>
              <a:t>بعض المقاطع تضمنت </a:t>
            </a:r>
            <a:r>
              <a:rPr lang="ar-JO" sz="1400" b="1" dirty="0"/>
              <a:t>نصوصًا شعرية أو رمزية</a:t>
            </a:r>
            <a:r>
              <a:rPr lang="ar-JO" sz="1400" dirty="0"/>
              <a:t> يصعب استيعابها من الفئات الأصغر.</a:t>
            </a:r>
          </a:p>
          <a:p>
            <a:pPr marL="285750" indent="-285750" algn="r" rtl="1">
              <a:lnSpc>
                <a:spcPct val="200000"/>
              </a:lnSpc>
              <a:buFont typeface="Arial" panose="020B0604020202020204" pitchFamily="34" charset="0"/>
              <a:buChar char="•"/>
            </a:pPr>
            <a:r>
              <a:rPr lang="ar-JO" sz="1400" b="1" dirty="0"/>
              <a:t>غياب العبارات المفتاحية المتكررة</a:t>
            </a:r>
            <a:r>
              <a:rPr lang="ar-JO" sz="1400" dirty="0"/>
              <a:t> (الشعار الصوتي أو النشيد الموحد) حدّ من بناء الذاكرة السمعية للحملة.</a:t>
            </a:r>
          </a:p>
        </p:txBody>
      </p:sp>
      <p:sp>
        <p:nvSpPr>
          <p:cNvPr id="15" name="TextBox 14">
            <a:extLst>
              <a:ext uri="{FF2B5EF4-FFF2-40B4-BE49-F238E27FC236}">
                <a16:creationId xmlns:a16="http://schemas.microsoft.com/office/drawing/2014/main" id="{5A95FC29-46A5-9DBD-0A6B-B34D6D7B9839}"/>
              </a:ext>
            </a:extLst>
          </p:cNvPr>
          <p:cNvSpPr txBox="1"/>
          <p:nvPr/>
        </p:nvSpPr>
        <p:spPr>
          <a:xfrm>
            <a:off x="9474744" y="4329530"/>
            <a:ext cx="2123808" cy="830997"/>
          </a:xfrm>
          <a:prstGeom prst="rect">
            <a:avLst/>
          </a:prstGeom>
          <a:noFill/>
        </p:spPr>
        <p:txBody>
          <a:bodyPr wrap="square">
            <a:spAutoFit/>
          </a:bodyPr>
          <a:lstStyle/>
          <a:p>
            <a:pPr algn="ctr"/>
            <a:r>
              <a:rPr lang="ar-JO" sz="2400" b="1" dirty="0"/>
              <a:t>العناصر البصرية والإخراجية</a:t>
            </a:r>
          </a:p>
        </p:txBody>
      </p:sp>
      <p:sp>
        <p:nvSpPr>
          <p:cNvPr id="16" name="TextBox 15">
            <a:extLst>
              <a:ext uri="{FF2B5EF4-FFF2-40B4-BE49-F238E27FC236}">
                <a16:creationId xmlns:a16="http://schemas.microsoft.com/office/drawing/2014/main" id="{2642ABCF-7E04-6F15-5EDB-1E2FC14094B0}"/>
              </a:ext>
            </a:extLst>
          </p:cNvPr>
          <p:cNvSpPr txBox="1"/>
          <p:nvPr/>
        </p:nvSpPr>
        <p:spPr>
          <a:xfrm>
            <a:off x="1607152" y="3796719"/>
            <a:ext cx="7738701" cy="2179892"/>
          </a:xfrm>
          <a:prstGeom prst="rect">
            <a:avLst/>
          </a:prstGeom>
          <a:noFill/>
        </p:spPr>
        <p:txBody>
          <a:bodyPr wrap="square">
            <a:spAutoFit/>
          </a:bodyPr>
          <a:lstStyle/>
          <a:p>
            <a:pPr marL="285750" indent="-285750" algn="r" rtl="1">
              <a:lnSpc>
                <a:spcPct val="200000"/>
              </a:lnSpc>
              <a:buFont typeface="Arial" panose="020B0604020202020204" pitchFamily="34" charset="0"/>
              <a:buChar char="•"/>
            </a:pPr>
            <a:r>
              <a:rPr lang="ar-JO" sz="1400" b="1" dirty="0"/>
              <a:t>تنوع الألوان والإضاءة </a:t>
            </a:r>
            <a:r>
              <a:rPr lang="ar-JO" sz="1400" dirty="0"/>
              <a:t>ساهم في جذب انتباه الأطفال، خاصة في المقاطع ذات الألوان الزاهية والتباين العالي بين المشاهد.</a:t>
            </a:r>
            <a:endParaRPr lang="en-US" sz="1400" dirty="0"/>
          </a:p>
          <a:p>
            <a:pPr marL="285750" indent="-285750" algn="r" rtl="1">
              <a:lnSpc>
                <a:spcPct val="200000"/>
              </a:lnSpc>
              <a:buFont typeface="Arial" panose="020B0604020202020204" pitchFamily="34" charset="0"/>
              <a:buChar char="•"/>
            </a:pPr>
            <a:r>
              <a:rPr lang="ar-JO" sz="1400" b="1" dirty="0"/>
              <a:t>استخدام الشخصيات الكرتونية والأسلوب البسيط في الحركة</a:t>
            </a:r>
            <a:r>
              <a:rPr lang="ar-JO" sz="1400" dirty="0"/>
              <a:t> كان فعالًا في إيصال الرسائل للفئات الأصغر سنًا.</a:t>
            </a:r>
            <a:endParaRPr lang="en-US" sz="1400" dirty="0"/>
          </a:p>
          <a:p>
            <a:pPr marL="285750" indent="-285750" algn="r" rtl="1">
              <a:lnSpc>
                <a:spcPct val="200000"/>
              </a:lnSpc>
              <a:buFont typeface="Arial" panose="020B0604020202020204" pitchFamily="34" charset="0"/>
              <a:buChar char="•"/>
            </a:pPr>
            <a:r>
              <a:rPr lang="ar-JO" sz="1400" b="1" dirty="0"/>
              <a:t>بعض المقاطع عانت من طول السرد وتعدد الأحداث </a:t>
            </a:r>
            <a:r>
              <a:rPr lang="ar-JO" sz="1400" dirty="0"/>
              <a:t>مما أدى إلى تشتت التركيز وانخفاض ارتباط الطفل بالرسالة الرئيسة.</a:t>
            </a:r>
            <a:endParaRPr lang="en-US" sz="1400" dirty="0"/>
          </a:p>
          <a:p>
            <a:pPr marL="285750" indent="-285750" algn="r" rtl="1">
              <a:lnSpc>
                <a:spcPct val="200000"/>
              </a:lnSpc>
              <a:buFont typeface="Arial" panose="020B0604020202020204" pitchFamily="34" charset="0"/>
              <a:buChar char="•"/>
            </a:pPr>
            <a:r>
              <a:rPr lang="ar-JO" sz="1400" b="1" dirty="0"/>
              <a:t>غياب الترابط البصري بين المقاطع </a:t>
            </a:r>
            <a:r>
              <a:rPr lang="ar-JO" sz="1400" dirty="0"/>
              <a:t>(من حيث التصميم العام للشخصيات أو الخلفيات) قلّل من الإحساس بوحدة الحملة البصرية.</a:t>
            </a:r>
            <a:endParaRPr lang="en-US" sz="1400" dirty="0"/>
          </a:p>
          <a:p>
            <a:pPr marL="285750" indent="-285750" algn="r" rtl="1">
              <a:lnSpc>
                <a:spcPct val="200000"/>
              </a:lnSpc>
              <a:buFont typeface="Arial" panose="020B0604020202020204" pitchFamily="34" charset="0"/>
              <a:buChar char="•"/>
            </a:pPr>
            <a:r>
              <a:rPr lang="ar-JO" sz="1400" b="1" dirty="0"/>
              <a:t>المقاطع التي تضمنت شخصيات حقيقية </a:t>
            </a:r>
            <a:r>
              <a:rPr lang="ar-JO" sz="1400" dirty="0"/>
              <a:t>(مثل ممثلة الأفلام الواقعية) عززت المصداقية وسهّلت الارتباط بالمحتوى.</a:t>
            </a:r>
          </a:p>
        </p:txBody>
      </p:sp>
      <p:pic>
        <p:nvPicPr>
          <p:cNvPr id="19" name="Picture 18" descr="A blue and orange sign with white text&#10;&#10;AI-generated content may be incorrect.">
            <a:extLst>
              <a:ext uri="{FF2B5EF4-FFF2-40B4-BE49-F238E27FC236}">
                <a16:creationId xmlns:a16="http://schemas.microsoft.com/office/drawing/2014/main" id="{698B624D-34B0-DA49-B772-E9C9F3AC89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8152" y="629222"/>
            <a:ext cx="1033894" cy="914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1" name="Picture 20" descr="A cartoon of a child holding a pink lamp&#10;&#10;AI-generated content may be incorrect.">
            <a:extLst>
              <a:ext uri="{FF2B5EF4-FFF2-40B4-BE49-F238E27FC236}">
                <a16:creationId xmlns:a16="http://schemas.microsoft.com/office/drawing/2014/main" id="{5103632C-8F4F-7946-C33F-F41ACE7FEC6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6820" y="5314377"/>
            <a:ext cx="1056558" cy="914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3" name="Picture 22">
            <a:extLst>
              <a:ext uri="{FF2B5EF4-FFF2-40B4-BE49-F238E27FC236}">
                <a16:creationId xmlns:a16="http://schemas.microsoft.com/office/drawing/2014/main" id="{C59D872A-CC5E-86B4-E172-5CD77ADE512E}"/>
              </a:ext>
            </a:extLst>
          </p:cNvPr>
          <p:cNvPicPr>
            <a:picLocks noChangeAspect="1"/>
          </p:cNvPicPr>
          <p:nvPr/>
        </p:nvPicPr>
        <p:blipFill>
          <a:blip r:embed="rId7"/>
          <a:stretch>
            <a:fillRect/>
          </a:stretch>
        </p:blipFill>
        <p:spPr>
          <a:xfrm>
            <a:off x="450160" y="4158275"/>
            <a:ext cx="1029879" cy="914400"/>
          </a:xfrm>
          <a:prstGeom prst="roundRect">
            <a:avLst>
              <a:gd name="adj" fmla="val 16667"/>
            </a:avLst>
          </a:prstGeom>
          <a:ln w="76200">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5" name="Picture 24">
            <a:extLst>
              <a:ext uri="{FF2B5EF4-FFF2-40B4-BE49-F238E27FC236}">
                <a16:creationId xmlns:a16="http://schemas.microsoft.com/office/drawing/2014/main" id="{50E0F87E-62C0-3057-25D4-E2B46AA0EC5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9238" y="1800511"/>
            <a:ext cx="1011723" cy="914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7" name="Picture 26" descr="A hand touching a lamp&#10;&#10;AI-generated content may be incorrect.">
            <a:extLst>
              <a:ext uri="{FF2B5EF4-FFF2-40B4-BE49-F238E27FC236}">
                <a16:creationId xmlns:a16="http://schemas.microsoft.com/office/drawing/2014/main" id="{6BFC2B4A-3359-9F47-28F7-68B4F05BA55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9238" y="2971800"/>
            <a:ext cx="1011723" cy="91440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69956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AB9A3-1194-8F70-0A54-07AD2AE0E2D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5DBA422-CDB5-2393-4F2D-5FDBA78DBE49}"/>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23D15308-7C9B-83B7-026B-61FFD42ED373}"/>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3B782FC1-CBD9-0A2A-8557-0ACDF3BEB601}"/>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6023456C-460D-70E5-E4AE-BD0F1414E867}"/>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ea typeface="+mn-ea"/>
                <a:cs typeface="Bahij TheSansArabic Plain" panose="02040503050201020203" pitchFamily="18" charset="-78"/>
              </a:rPr>
              <a:t>مضمون المحتوى وملاءمته للفئات العمرية المختلفة</a:t>
            </a:r>
            <a:endParaRPr lang="en-US" sz="2400" b="1" dirty="0">
              <a:ea typeface="+mn-ea"/>
              <a:cs typeface="Bahij TheSansArabic Plain" panose="02040503050201020203" pitchFamily="18" charset="-78"/>
            </a:endParaRPr>
          </a:p>
        </p:txBody>
      </p:sp>
      <p:sp>
        <p:nvSpPr>
          <p:cNvPr id="6" name="Slide Number Placeholder 5">
            <a:extLst>
              <a:ext uri="{FF2B5EF4-FFF2-40B4-BE49-F238E27FC236}">
                <a16:creationId xmlns:a16="http://schemas.microsoft.com/office/drawing/2014/main" id="{8FF74818-2967-3454-AE2F-2FA5A2B6CCB6}"/>
              </a:ext>
            </a:extLst>
          </p:cNvPr>
          <p:cNvSpPr>
            <a:spLocks noGrp="1"/>
          </p:cNvSpPr>
          <p:nvPr>
            <p:ph type="sldNum" sz="quarter" idx="12"/>
          </p:nvPr>
        </p:nvSpPr>
        <p:spPr/>
        <p:txBody>
          <a:bodyPr/>
          <a:lstStyle/>
          <a:p>
            <a:fld id="{5939B1FA-81F2-4940-9AF3-5EAFB5D6669B}" type="slidenum">
              <a:rPr lang="en-US" smtClean="0"/>
              <a:pPr/>
              <a:t>38</a:t>
            </a:fld>
            <a:endParaRPr lang="en-US"/>
          </a:p>
        </p:txBody>
      </p:sp>
      <p:sp>
        <p:nvSpPr>
          <p:cNvPr id="8" name="TextBox 7">
            <a:extLst>
              <a:ext uri="{FF2B5EF4-FFF2-40B4-BE49-F238E27FC236}">
                <a16:creationId xmlns:a16="http://schemas.microsoft.com/office/drawing/2014/main" id="{3AFBA65A-0F1F-9353-93E7-0781502B8DE7}"/>
              </a:ext>
            </a:extLst>
          </p:cNvPr>
          <p:cNvSpPr txBox="1"/>
          <p:nvPr/>
        </p:nvSpPr>
        <p:spPr>
          <a:xfrm>
            <a:off x="8842945" y="1436484"/>
            <a:ext cx="2225537" cy="461665"/>
          </a:xfrm>
          <a:prstGeom prst="rect">
            <a:avLst/>
          </a:prstGeom>
          <a:noFill/>
        </p:spPr>
        <p:txBody>
          <a:bodyPr wrap="square">
            <a:spAutoFit/>
          </a:bodyPr>
          <a:lstStyle/>
          <a:p>
            <a:r>
              <a:rPr lang="ar-JO" sz="2400" b="1" dirty="0"/>
              <a:t>الرسائل والمضامين</a:t>
            </a:r>
            <a:endParaRPr lang="en-US" sz="2400" b="1" dirty="0"/>
          </a:p>
        </p:txBody>
      </p:sp>
      <p:sp>
        <p:nvSpPr>
          <p:cNvPr id="15" name="TextBox 14">
            <a:extLst>
              <a:ext uri="{FF2B5EF4-FFF2-40B4-BE49-F238E27FC236}">
                <a16:creationId xmlns:a16="http://schemas.microsoft.com/office/drawing/2014/main" id="{068724AD-60FE-D2B5-444C-09E2F077E6F8}"/>
              </a:ext>
            </a:extLst>
          </p:cNvPr>
          <p:cNvSpPr txBox="1"/>
          <p:nvPr/>
        </p:nvSpPr>
        <p:spPr>
          <a:xfrm>
            <a:off x="5058383" y="1436484"/>
            <a:ext cx="2305548" cy="461665"/>
          </a:xfrm>
          <a:prstGeom prst="rect">
            <a:avLst/>
          </a:prstGeom>
          <a:noFill/>
        </p:spPr>
        <p:txBody>
          <a:bodyPr wrap="square">
            <a:spAutoFit/>
          </a:bodyPr>
          <a:lstStyle/>
          <a:p>
            <a:pPr algn="ctr"/>
            <a:r>
              <a:rPr lang="ar-JO" sz="2400" b="1" dirty="0"/>
              <a:t>الموسيقى والأناشيد</a:t>
            </a:r>
          </a:p>
        </p:txBody>
      </p:sp>
      <p:sp>
        <p:nvSpPr>
          <p:cNvPr id="12" name="TextBox 11">
            <a:extLst>
              <a:ext uri="{FF2B5EF4-FFF2-40B4-BE49-F238E27FC236}">
                <a16:creationId xmlns:a16="http://schemas.microsoft.com/office/drawing/2014/main" id="{68944C1E-F309-C6F5-8661-EA588A4FCE1F}"/>
              </a:ext>
            </a:extLst>
          </p:cNvPr>
          <p:cNvSpPr txBox="1"/>
          <p:nvPr/>
        </p:nvSpPr>
        <p:spPr>
          <a:xfrm>
            <a:off x="1041259" y="1436484"/>
            <a:ext cx="3070344" cy="461665"/>
          </a:xfrm>
          <a:prstGeom prst="rect">
            <a:avLst/>
          </a:prstGeom>
          <a:noFill/>
        </p:spPr>
        <p:txBody>
          <a:bodyPr wrap="square">
            <a:spAutoFit/>
          </a:bodyPr>
          <a:lstStyle/>
          <a:p>
            <a:r>
              <a:rPr lang="ar-JO" sz="2400" b="1" dirty="0"/>
              <a:t>ملاءمة الفئات العمرية</a:t>
            </a:r>
            <a:endParaRPr lang="en-US" sz="2400" b="1" dirty="0"/>
          </a:p>
        </p:txBody>
      </p:sp>
      <p:sp>
        <p:nvSpPr>
          <p:cNvPr id="17" name="TextBox 16">
            <a:extLst>
              <a:ext uri="{FF2B5EF4-FFF2-40B4-BE49-F238E27FC236}">
                <a16:creationId xmlns:a16="http://schemas.microsoft.com/office/drawing/2014/main" id="{8A970929-A684-F8B9-E238-380443C922B8}"/>
              </a:ext>
            </a:extLst>
          </p:cNvPr>
          <p:cNvSpPr txBox="1"/>
          <p:nvPr/>
        </p:nvSpPr>
        <p:spPr>
          <a:xfrm>
            <a:off x="644458" y="3509460"/>
            <a:ext cx="3431432" cy="2246769"/>
          </a:xfrm>
          <a:prstGeom prst="rect">
            <a:avLst/>
          </a:prstGeom>
          <a:noFill/>
        </p:spPr>
        <p:txBody>
          <a:bodyPr wrap="square">
            <a:spAutoFit/>
          </a:bodyPr>
          <a:lstStyle/>
          <a:p>
            <a:pPr algn="r" rtl="1"/>
            <a:r>
              <a:rPr lang="ar-JO" sz="1400" dirty="0"/>
              <a:t>المقاطع الحالية </a:t>
            </a:r>
            <a:r>
              <a:rPr lang="ar-JO" sz="1400" b="1" dirty="0"/>
              <a:t>لم تميّز بوضوح</a:t>
            </a:r>
            <a:r>
              <a:rPr lang="ar-JO" sz="1400" dirty="0"/>
              <a:t> بين الفئة الأصغر (6–8) والفئة الأكبر (9–12)، رغم الفروق الكبيرة في الإدراك والسلوك.</a:t>
            </a:r>
            <a:endParaRPr lang="en-US" sz="1400" dirty="0"/>
          </a:p>
          <a:p>
            <a:pPr algn="r" rtl="1"/>
            <a:endParaRPr lang="en-US" sz="1400" dirty="0"/>
          </a:p>
          <a:p>
            <a:pPr algn="r" rtl="1"/>
            <a:endParaRPr lang="en-US" sz="1400" dirty="0"/>
          </a:p>
          <a:p>
            <a:pPr algn="r" rtl="1"/>
            <a:r>
              <a:rPr lang="ar-JO" sz="1400" b="1" dirty="0"/>
              <a:t>الفئة 6–8 سنوات</a:t>
            </a:r>
            <a:r>
              <a:rPr lang="ar-JO" sz="1400" dirty="0"/>
              <a:t> تحتاج محتوى أكثر بساطة وتركيزًا على الفعل الحسي المباشر</a:t>
            </a:r>
            <a:endParaRPr lang="en-US" sz="1400" dirty="0"/>
          </a:p>
          <a:p>
            <a:pPr algn="r" rtl="1"/>
            <a:endParaRPr lang="en-US" sz="1400" dirty="0"/>
          </a:p>
          <a:p>
            <a:pPr algn="r" rtl="1"/>
            <a:r>
              <a:rPr lang="ar-JO" sz="1400" b="1" dirty="0"/>
              <a:t>الفئة 9–12 سنة</a:t>
            </a:r>
            <a:r>
              <a:rPr lang="ar-JO" sz="1400" dirty="0"/>
              <a:t> تحتاج محتوى أكثر واقعية ومنطقيًا مع شرح الأسباب والنتائج</a:t>
            </a:r>
            <a:endParaRPr lang="en-US" sz="1400" dirty="0"/>
          </a:p>
        </p:txBody>
      </p:sp>
      <p:sp>
        <p:nvSpPr>
          <p:cNvPr id="19" name="TextBox 18">
            <a:extLst>
              <a:ext uri="{FF2B5EF4-FFF2-40B4-BE49-F238E27FC236}">
                <a16:creationId xmlns:a16="http://schemas.microsoft.com/office/drawing/2014/main" id="{22CD26EB-A43D-3490-7B75-5288C8BF29F5}"/>
              </a:ext>
            </a:extLst>
          </p:cNvPr>
          <p:cNvSpPr txBox="1"/>
          <p:nvPr/>
        </p:nvSpPr>
        <p:spPr>
          <a:xfrm>
            <a:off x="4364681" y="3509460"/>
            <a:ext cx="3628822" cy="2246769"/>
          </a:xfrm>
          <a:prstGeom prst="rect">
            <a:avLst/>
          </a:prstGeom>
          <a:noFill/>
        </p:spPr>
        <p:txBody>
          <a:bodyPr wrap="square">
            <a:spAutoFit/>
          </a:bodyPr>
          <a:lstStyle/>
          <a:p>
            <a:pPr marL="285750" indent="-285750" algn="r" rtl="1">
              <a:buFont typeface="Arial" panose="020B0604020202020204" pitchFamily="34" charset="0"/>
              <a:buChar char="•"/>
            </a:pPr>
            <a:r>
              <a:rPr lang="ar-JO" sz="1400" dirty="0"/>
              <a:t>الأناشيد كانت جذابة موسيقيًا لكنها </a:t>
            </a:r>
            <a:r>
              <a:rPr lang="ar-JO" sz="1400" b="1" dirty="0"/>
              <a:t>افتقرت إلى الجمل التوعوية المؤثرة</a:t>
            </a:r>
            <a:r>
              <a:rPr lang="ar-JO" sz="1400" dirty="0"/>
              <a:t>.</a:t>
            </a:r>
            <a:endParaRPr lang="en-US" sz="1400" dirty="0"/>
          </a:p>
          <a:p>
            <a:pPr marL="285750" indent="-285750" algn="r" rtl="1">
              <a:buFont typeface="Arial" panose="020B0604020202020204" pitchFamily="34" charset="0"/>
              <a:buChar char="•"/>
            </a:pPr>
            <a:endParaRPr lang="en-US" sz="1400" dirty="0"/>
          </a:p>
          <a:p>
            <a:pPr marL="285750" indent="-285750" algn="r" rtl="1">
              <a:buFont typeface="Arial" panose="020B0604020202020204" pitchFamily="34" charset="0"/>
              <a:buChar char="•"/>
            </a:pPr>
            <a:endParaRPr lang="ar-JO" sz="1400" dirty="0"/>
          </a:p>
          <a:p>
            <a:pPr marL="285750" indent="-285750" algn="r" rtl="1">
              <a:buFont typeface="Arial" panose="020B0604020202020204" pitchFamily="34" charset="0"/>
              <a:buChar char="•"/>
            </a:pPr>
            <a:r>
              <a:rPr lang="ar-JO" sz="1400" dirty="0"/>
              <a:t>غابت الكتابة النصية لكلمات الأناشيد على الشاشة، مما قلل من فرص تكرارها وحفظها من قبل الأطفال.</a:t>
            </a:r>
            <a:endParaRPr lang="en-US" sz="1400" dirty="0"/>
          </a:p>
          <a:p>
            <a:pPr marL="285750" indent="-285750" algn="r" rtl="1">
              <a:buFont typeface="Arial" panose="020B0604020202020204" pitchFamily="34" charset="0"/>
              <a:buChar char="•"/>
            </a:pPr>
            <a:endParaRPr lang="en-US" sz="1400" dirty="0"/>
          </a:p>
          <a:p>
            <a:pPr marL="285750" indent="-285750" algn="r" rtl="1">
              <a:buFont typeface="Arial" panose="020B0604020202020204" pitchFamily="34" charset="0"/>
              <a:buChar char="•"/>
            </a:pPr>
            <a:endParaRPr lang="ar-JO" sz="1400" dirty="0"/>
          </a:p>
          <a:p>
            <a:pPr marL="285750" indent="-285750" algn="r" rtl="1">
              <a:buFont typeface="Arial" panose="020B0604020202020204" pitchFamily="34" charset="0"/>
              <a:buChar char="•"/>
            </a:pPr>
            <a:r>
              <a:rPr lang="ar-JO" sz="1400" b="1" dirty="0"/>
              <a:t>لا توجد عبارة موحدة تُفتتح بها المقاطع لتُربط ذهنيًا بالحملة.</a:t>
            </a:r>
          </a:p>
        </p:txBody>
      </p:sp>
      <p:sp>
        <p:nvSpPr>
          <p:cNvPr id="21" name="TextBox 20">
            <a:extLst>
              <a:ext uri="{FF2B5EF4-FFF2-40B4-BE49-F238E27FC236}">
                <a16:creationId xmlns:a16="http://schemas.microsoft.com/office/drawing/2014/main" id="{E31A4CF0-572B-7A6C-7A76-59E203B36EFD}"/>
              </a:ext>
            </a:extLst>
          </p:cNvPr>
          <p:cNvSpPr txBox="1"/>
          <p:nvPr/>
        </p:nvSpPr>
        <p:spPr>
          <a:xfrm>
            <a:off x="8282294" y="3399742"/>
            <a:ext cx="3245794" cy="2642839"/>
          </a:xfrm>
          <a:prstGeom prst="rect">
            <a:avLst/>
          </a:prstGeom>
          <a:noFill/>
        </p:spPr>
        <p:txBody>
          <a:bodyPr wrap="square">
            <a:spAutoFit/>
          </a:bodyPr>
          <a:lstStyle/>
          <a:p>
            <a:pPr algn="just" rtl="1">
              <a:lnSpc>
                <a:spcPct val="150000"/>
              </a:lnSpc>
            </a:pPr>
            <a:r>
              <a:rPr lang="ar-JO" sz="1400" dirty="0"/>
              <a:t>قدمت بعض المقاطع رسائلها بشكل مباشر وواضح ونجحت في إيصال فكرة ترشيد الإضاءة واستخدام الطاقة النظيفة، في حين جاءت رسائل أخرى رمزية أو ضمنية، ما حدّ من فهم الفئة الأصغر لها. كما برز ضعف في التوضيح العلمي للعلاقة بين السلوك والطاقة، إضافة إلى غياب الربط بين ألوان بطاقة الكفاءة والسلوك المطلوب، مما أثر على وضوح الرسالة التوعوية.</a:t>
            </a:r>
            <a:endParaRPr lang="en-US" sz="1400" dirty="0"/>
          </a:p>
        </p:txBody>
      </p:sp>
      <p:pic>
        <p:nvPicPr>
          <p:cNvPr id="23" name="Picture 22" descr="A cartoon of a person looking at a magnifying glass&#10;&#10;AI-generated content may be incorrect.">
            <a:extLst>
              <a:ext uri="{FF2B5EF4-FFF2-40B4-BE49-F238E27FC236}">
                <a16:creationId xmlns:a16="http://schemas.microsoft.com/office/drawing/2014/main" id="{FE3AE964-8F4F-8DD4-6AB1-F5B66857647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71957" y="2120074"/>
            <a:ext cx="914400" cy="914400"/>
          </a:xfrm>
          <a:prstGeom prst="rect">
            <a:avLst/>
          </a:prstGeom>
        </p:spPr>
      </p:pic>
      <p:pic>
        <p:nvPicPr>
          <p:cNvPr id="25" name="Picture 24" descr="A group of colorful shapes on a black background&#10;&#10;AI-generated content may be incorrect.">
            <a:extLst>
              <a:ext uri="{FF2B5EF4-FFF2-40B4-BE49-F238E27FC236}">
                <a16:creationId xmlns:a16="http://schemas.microsoft.com/office/drawing/2014/main" id="{82CEE738-64BC-D7FC-7168-308D51168D7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21892" y="2168783"/>
            <a:ext cx="914400" cy="914400"/>
          </a:xfrm>
          <a:prstGeom prst="rect">
            <a:avLst/>
          </a:prstGeom>
        </p:spPr>
      </p:pic>
      <p:pic>
        <p:nvPicPr>
          <p:cNvPr id="27" name="Picture 26" descr="A computer screen with icons&#10;&#10;AI-generated content may be incorrect.">
            <a:extLst>
              <a:ext uri="{FF2B5EF4-FFF2-40B4-BE49-F238E27FC236}">
                <a16:creationId xmlns:a16="http://schemas.microsoft.com/office/drawing/2014/main" id="{FA9D7E9E-C407-A02C-7D6B-3269D1E376F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447991" y="2120074"/>
            <a:ext cx="914400" cy="914400"/>
          </a:xfrm>
          <a:prstGeom prst="rect">
            <a:avLst/>
          </a:prstGeom>
        </p:spPr>
      </p:pic>
      <p:cxnSp>
        <p:nvCxnSpPr>
          <p:cNvPr id="29" name="Straight Connector 28">
            <a:extLst>
              <a:ext uri="{FF2B5EF4-FFF2-40B4-BE49-F238E27FC236}">
                <a16:creationId xmlns:a16="http://schemas.microsoft.com/office/drawing/2014/main" id="{8C459A35-FF67-85C2-975B-72E88894AC98}"/>
              </a:ext>
            </a:extLst>
          </p:cNvPr>
          <p:cNvCxnSpPr>
            <a:cxnSpLocks/>
          </p:cNvCxnSpPr>
          <p:nvPr/>
        </p:nvCxnSpPr>
        <p:spPr>
          <a:xfrm>
            <a:off x="4354953" y="3470229"/>
            <a:ext cx="0" cy="2286000"/>
          </a:xfrm>
          <a:prstGeom prst="line">
            <a:avLst/>
          </a:prstGeom>
          <a:ln w="19050">
            <a:solidFill>
              <a:srgbClr val="2DB463"/>
            </a:solidFill>
            <a:prstDash val="lgDashDotDot"/>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39FCAC2-AE70-1524-43CE-DE1166067BDF}"/>
              </a:ext>
            </a:extLst>
          </p:cNvPr>
          <p:cNvCxnSpPr>
            <a:cxnSpLocks/>
          </p:cNvCxnSpPr>
          <p:nvPr/>
        </p:nvCxnSpPr>
        <p:spPr>
          <a:xfrm>
            <a:off x="8135770" y="3470229"/>
            <a:ext cx="0" cy="2286000"/>
          </a:xfrm>
          <a:prstGeom prst="line">
            <a:avLst/>
          </a:prstGeom>
          <a:ln w="19050">
            <a:solidFill>
              <a:srgbClr val="2DB463"/>
            </a:solidFill>
            <a:prstDash val="lgDashDot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762420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8F15C-30AE-A82C-C021-B7628D6FE30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C36C5B7-6351-1461-8C6E-1618AED71C62}"/>
              </a:ext>
            </a:extLst>
          </p:cNvPr>
          <p:cNvGrpSpPr/>
          <p:nvPr/>
        </p:nvGrpSpPr>
        <p:grpSpPr>
          <a:xfrm>
            <a:off x="10980599" y="124310"/>
            <a:ext cx="982980" cy="1156686"/>
            <a:chOff x="10638890" y="223879"/>
            <a:chExt cx="1206400" cy="1578026"/>
          </a:xfrm>
        </p:grpSpPr>
        <p:pic>
          <p:nvPicPr>
            <p:cNvPr id="3" name="Picture 2">
              <a:extLst>
                <a:ext uri="{FF2B5EF4-FFF2-40B4-BE49-F238E27FC236}">
                  <a16:creationId xmlns:a16="http://schemas.microsoft.com/office/drawing/2014/main" id="{AB1D67E0-B69C-0B07-530A-E04706E4FD99}"/>
                </a:ext>
              </a:extLst>
            </p:cNvPr>
            <p:cNvPicPr>
              <a:picLocks noChangeAspect="1"/>
            </p:cNvPicPr>
            <p:nvPr/>
          </p:nvPicPr>
          <p:blipFill>
            <a:blip r:embed="rId3"/>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C0223BA6-FFE5-319F-1ABE-AC5EA21B375F}"/>
                </a:ext>
              </a:extLst>
            </p:cNvPr>
            <p:cNvPicPr>
              <a:picLocks noChangeAspect="1"/>
            </p:cNvPicPr>
            <p:nvPr/>
          </p:nvPicPr>
          <p:blipFill>
            <a:blip r:embed="rId4"/>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41422572-9071-100C-D07F-CDBC46594C1B}"/>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ea typeface="+mn-ea"/>
                <a:cs typeface="Bahij TheSansArabic Plain" panose="02040503050201020203" pitchFamily="18" charset="-78"/>
              </a:rPr>
              <a:t>نقاط القوة والضعف للمحتوى الاعلاني الحالي</a:t>
            </a:r>
            <a:endParaRPr lang="en-US" sz="2400" b="1" dirty="0">
              <a:ea typeface="+mn-ea"/>
              <a:cs typeface="Bahij TheSansArabic Plain" panose="02040503050201020203" pitchFamily="18" charset="-78"/>
            </a:endParaRPr>
          </a:p>
        </p:txBody>
      </p:sp>
      <p:sp>
        <p:nvSpPr>
          <p:cNvPr id="6" name="Slide Number Placeholder 5">
            <a:extLst>
              <a:ext uri="{FF2B5EF4-FFF2-40B4-BE49-F238E27FC236}">
                <a16:creationId xmlns:a16="http://schemas.microsoft.com/office/drawing/2014/main" id="{B8F34410-5464-0FC4-81F8-31FAD9D21DC9}"/>
              </a:ext>
            </a:extLst>
          </p:cNvPr>
          <p:cNvSpPr>
            <a:spLocks noGrp="1"/>
          </p:cNvSpPr>
          <p:nvPr>
            <p:ph type="sldNum" sz="quarter" idx="12"/>
          </p:nvPr>
        </p:nvSpPr>
        <p:spPr/>
        <p:txBody>
          <a:bodyPr/>
          <a:lstStyle/>
          <a:p>
            <a:fld id="{5939B1FA-81F2-4940-9AF3-5EAFB5D6669B}" type="slidenum">
              <a:rPr lang="en-US" smtClean="0"/>
              <a:pPr/>
              <a:t>39</a:t>
            </a:fld>
            <a:endParaRPr lang="en-US"/>
          </a:p>
        </p:txBody>
      </p:sp>
      <p:sp>
        <p:nvSpPr>
          <p:cNvPr id="10" name="Rectangle 19">
            <a:extLst>
              <a:ext uri="{FF2B5EF4-FFF2-40B4-BE49-F238E27FC236}">
                <a16:creationId xmlns:a16="http://schemas.microsoft.com/office/drawing/2014/main" id="{3F0D9780-A2BA-4533-B4F9-21CE9AFDCEDB}"/>
              </a:ext>
            </a:extLst>
          </p:cNvPr>
          <p:cNvSpPr/>
          <p:nvPr/>
        </p:nvSpPr>
        <p:spPr>
          <a:xfrm rot="368522">
            <a:off x="1925819" y="2117825"/>
            <a:ext cx="3547699" cy="3818411"/>
          </a:xfrm>
          <a:prstGeom prst="rect">
            <a:avLst/>
          </a:prstGeom>
          <a:solidFill>
            <a:srgbClr val="FFBEB7">
              <a:alpha val="6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a:p>
        </p:txBody>
      </p:sp>
      <p:sp>
        <p:nvSpPr>
          <p:cNvPr id="11" name="Rectangle 20">
            <a:extLst>
              <a:ext uri="{FF2B5EF4-FFF2-40B4-BE49-F238E27FC236}">
                <a16:creationId xmlns:a16="http://schemas.microsoft.com/office/drawing/2014/main" id="{41B34612-9139-068A-C593-A8032F9840FC}"/>
              </a:ext>
            </a:extLst>
          </p:cNvPr>
          <p:cNvSpPr/>
          <p:nvPr/>
        </p:nvSpPr>
        <p:spPr>
          <a:xfrm>
            <a:off x="1950056" y="2114362"/>
            <a:ext cx="3547699" cy="3824487"/>
          </a:xfrm>
          <a:prstGeom prst="rect">
            <a:avLst/>
          </a:prstGeom>
          <a:solidFill>
            <a:srgbClr val="E884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p>
        </p:txBody>
      </p:sp>
      <p:grpSp>
        <p:nvGrpSpPr>
          <p:cNvPr id="14" name="مجموعة 32">
            <a:extLst>
              <a:ext uri="{FF2B5EF4-FFF2-40B4-BE49-F238E27FC236}">
                <a16:creationId xmlns:a16="http://schemas.microsoft.com/office/drawing/2014/main" id="{6027AF8D-EAF0-F8ED-315F-AE3848A067CA}"/>
              </a:ext>
            </a:extLst>
          </p:cNvPr>
          <p:cNvGrpSpPr/>
          <p:nvPr/>
        </p:nvGrpSpPr>
        <p:grpSpPr>
          <a:xfrm>
            <a:off x="6969773" y="2254078"/>
            <a:ext cx="3347205" cy="3684771"/>
            <a:chOff x="7436081" y="1505960"/>
            <a:chExt cx="3347205" cy="3083270"/>
          </a:xfrm>
        </p:grpSpPr>
        <p:sp>
          <p:nvSpPr>
            <p:cNvPr id="16" name="Rectangle 9">
              <a:extLst>
                <a:ext uri="{FF2B5EF4-FFF2-40B4-BE49-F238E27FC236}">
                  <a16:creationId xmlns:a16="http://schemas.microsoft.com/office/drawing/2014/main" id="{871882AA-3702-4C1C-2D09-1C3A37951AFB}"/>
                </a:ext>
              </a:extLst>
            </p:cNvPr>
            <p:cNvSpPr/>
            <p:nvPr/>
          </p:nvSpPr>
          <p:spPr>
            <a:xfrm rot="297575">
              <a:off x="7436081" y="1505960"/>
              <a:ext cx="3313875" cy="3042043"/>
            </a:xfrm>
            <a:prstGeom prst="rect">
              <a:avLst/>
            </a:prstGeom>
            <a:solidFill>
              <a:srgbClr val="6AC7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399" dirty="0">
                <a:solidFill>
                  <a:srgbClr val="005C46"/>
                </a:solidFill>
              </a:endParaRPr>
            </a:p>
          </p:txBody>
        </p:sp>
        <p:sp>
          <p:nvSpPr>
            <p:cNvPr id="17" name="Rectangle 10">
              <a:extLst>
                <a:ext uri="{FF2B5EF4-FFF2-40B4-BE49-F238E27FC236}">
                  <a16:creationId xmlns:a16="http://schemas.microsoft.com/office/drawing/2014/main" id="{1A68D411-A9C3-2EC5-154D-26AA8E961C88}"/>
                </a:ext>
              </a:extLst>
            </p:cNvPr>
            <p:cNvSpPr/>
            <p:nvPr/>
          </p:nvSpPr>
          <p:spPr>
            <a:xfrm>
              <a:off x="7469411" y="1547187"/>
              <a:ext cx="3313875" cy="3042043"/>
            </a:xfrm>
            <a:prstGeom prst="rect">
              <a:avLst/>
            </a:prstGeom>
            <a:solidFill>
              <a:srgbClr val="00785C"/>
            </a:solidFill>
            <a:ln w="0">
              <a:noFill/>
              <a:prstDash val="solid"/>
              <a:round/>
              <a:headEnd/>
              <a:tailEnd/>
            </a:ln>
          </p:spPr>
          <p:txBody>
            <a:bodyPr vert="horz" wrap="square" lIns="914162" tIns="91416" rIns="914162" bIns="91416" numCol="1" anchor="ctr" anchorCtr="1" compatLnSpc="1">
              <a:prstTxWarp prst="textNoShape">
                <a:avLst/>
              </a:prstTxWarp>
            </a:bodyPr>
            <a:lstStyle/>
            <a:p>
              <a:endParaRPr lang="en-US" sz="1799" kern="0" dirty="0">
                <a:solidFill>
                  <a:schemeClr val="bg1"/>
                </a:solidFill>
                <a:latin typeface="Arial" pitchFamily="34" charset="0"/>
                <a:cs typeface="Arial" pitchFamily="34" charset="0"/>
              </a:endParaRPr>
            </a:p>
          </p:txBody>
        </p:sp>
      </p:grpSp>
      <p:sp>
        <p:nvSpPr>
          <p:cNvPr id="24" name="TextBox 23">
            <a:extLst>
              <a:ext uri="{FF2B5EF4-FFF2-40B4-BE49-F238E27FC236}">
                <a16:creationId xmlns:a16="http://schemas.microsoft.com/office/drawing/2014/main" id="{B734DB6D-D768-0F6B-4001-486AD879DA3B}"/>
              </a:ext>
            </a:extLst>
          </p:cNvPr>
          <p:cNvSpPr txBox="1"/>
          <p:nvPr/>
        </p:nvSpPr>
        <p:spPr>
          <a:xfrm>
            <a:off x="7513941" y="1476478"/>
            <a:ext cx="2225537" cy="461665"/>
          </a:xfrm>
          <a:prstGeom prst="rect">
            <a:avLst/>
          </a:prstGeom>
          <a:noFill/>
        </p:spPr>
        <p:txBody>
          <a:bodyPr wrap="square">
            <a:spAutoFit/>
          </a:bodyPr>
          <a:lstStyle/>
          <a:p>
            <a:pPr algn="ctr"/>
            <a:r>
              <a:rPr lang="ar-JO" sz="2400" b="1" dirty="0">
                <a:solidFill>
                  <a:srgbClr val="2DB463"/>
                </a:solidFill>
              </a:rPr>
              <a:t>نقاط القوة</a:t>
            </a:r>
            <a:endParaRPr lang="en-US" sz="2400" b="1" dirty="0">
              <a:solidFill>
                <a:srgbClr val="2DB463"/>
              </a:solidFill>
            </a:endParaRPr>
          </a:p>
        </p:txBody>
      </p:sp>
      <p:sp>
        <p:nvSpPr>
          <p:cNvPr id="25" name="TextBox 24">
            <a:extLst>
              <a:ext uri="{FF2B5EF4-FFF2-40B4-BE49-F238E27FC236}">
                <a16:creationId xmlns:a16="http://schemas.microsoft.com/office/drawing/2014/main" id="{AEEC2276-8622-2006-08DF-F93C085F8483}"/>
              </a:ext>
            </a:extLst>
          </p:cNvPr>
          <p:cNvSpPr txBox="1"/>
          <p:nvPr/>
        </p:nvSpPr>
        <p:spPr>
          <a:xfrm>
            <a:off x="2480556" y="1476478"/>
            <a:ext cx="2305548" cy="461665"/>
          </a:xfrm>
          <a:prstGeom prst="rect">
            <a:avLst/>
          </a:prstGeom>
          <a:noFill/>
        </p:spPr>
        <p:txBody>
          <a:bodyPr wrap="square">
            <a:spAutoFit/>
          </a:bodyPr>
          <a:lstStyle/>
          <a:p>
            <a:pPr algn="ctr"/>
            <a:r>
              <a:rPr lang="ar-JO" sz="2400" b="1" dirty="0">
                <a:solidFill>
                  <a:srgbClr val="FF0000"/>
                </a:solidFill>
              </a:rPr>
              <a:t>نقاط الضعف</a:t>
            </a:r>
          </a:p>
        </p:txBody>
      </p:sp>
      <p:graphicFrame>
        <p:nvGraphicFramePr>
          <p:cNvPr id="26" name="Table 25">
            <a:extLst>
              <a:ext uri="{FF2B5EF4-FFF2-40B4-BE49-F238E27FC236}">
                <a16:creationId xmlns:a16="http://schemas.microsoft.com/office/drawing/2014/main" id="{3C6B15CE-D12A-E742-D375-2E8F27E7A471}"/>
              </a:ext>
            </a:extLst>
          </p:cNvPr>
          <p:cNvGraphicFramePr>
            <a:graphicFrameLocks noGrp="1"/>
          </p:cNvGraphicFramePr>
          <p:nvPr>
            <p:extLst>
              <p:ext uri="{D42A27DB-BD31-4B8C-83A1-F6EECF244321}">
                <p14:modId xmlns:p14="http://schemas.microsoft.com/office/powerpoint/2010/main" val="3154103347"/>
              </p:ext>
            </p:extLst>
          </p:nvPr>
        </p:nvGraphicFramePr>
        <p:xfrm>
          <a:off x="7122570" y="2621510"/>
          <a:ext cx="3074940" cy="2992910"/>
        </p:xfrm>
        <a:graphic>
          <a:graphicData uri="http://schemas.openxmlformats.org/drawingml/2006/table">
            <a:tbl>
              <a:tblPr firstRow="1" bandRow="1">
                <a:tableStyleId>{2D5ABB26-0587-4C30-8999-92F81FD0307C}</a:tableStyleId>
              </a:tblPr>
              <a:tblGrid>
                <a:gridCol w="3074940">
                  <a:extLst>
                    <a:ext uri="{9D8B030D-6E8A-4147-A177-3AD203B41FA5}">
                      <a16:colId xmlns:a16="http://schemas.microsoft.com/office/drawing/2014/main" val="3067329735"/>
                    </a:ext>
                  </a:extLst>
                </a:gridCol>
              </a:tblGrid>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تنوّع المقاطع بين أساليب قصصية وتمثيلية وأناشيد، مما أضاف تنوعًا بصريًا وجاذبية عالية للأطفال.</a:t>
                      </a:r>
                    </a:p>
                  </a:txBody>
                  <a:tcPr marR="7620" marT="7620" marB="0" anchor="ctr"/>
                </a:tc>
                <a:extLst>
                  <a:ext uri="{0D108BD9-81ED-4DB2-BD59-A6C34878D82A}">
                    <a16:rowId xmlns:a16="http://schemas.microsoft.com/office/drawing/2014/main" val="2896923930"/>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استخدام لغة عربية فصحى بيضاء مناسبة للفئتين العمريتين المستهدفتين وسهلة الفهم.</a:t>
                      </a:r>
                    </a:p>
                  </a:txBody>
                  <a:tcPr marR="7620" marT="7620" marB="0" anchor="ctr"/>
                </a:tc>
                <a:extLst>
                  <a:ext uri="{0D108BD9-81ED-4DB2-BD59-A6C34878D82A}">
                    <a16:rowId xmlns:a16="http://schemas.microsoft.com/office/drawing/2014/main" val="4000393116"/>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دمج المحتوى الترفيهي مع عناصر تعليمية بطريقة مشوقة تعزز الفهم غير المباشر.</a:t>
                      </a:r>
                    </a:p>
                  </a:txBody>
                  <a:tcPr marR="7620" marT="7620" marB="0" anchor="ctr"/>
                </a:tc>
                <a:extLst>
                  <a:ext uri="{0D108BD9-81ED-4DB2-BD59-A6C34878D82A}">
                    <a16:rowId xmlns:a16="http://schemas.microsoft.com/office/drawing/2014/main" val="3772772225"/>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إبراز سلوكيات إيجابية ملموسة (إطفاء الأنوار، المشي بدل السيارة، استخدام الضوء الطبيعي).</a:t>
                      </a:r>
                    </a:p>
                  </a:txBody>
                  <a:tcPr marR="7620" marT="7620" marB="0" anchor="ctr"/>
                </a:tc>
                <a:extLst>
                  <a:ext uri="{0D108BD9-81ED-4DB2-BD59-A6C34878D82A}">
                    <a16:rowId xmlns:a16="http://schemas.microsoft.com/office/drawing/2014/main" val="2989521933"/>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شمول مواضيع متعددة للطاقة في الحياة اليومية بما يتماشى مع أهداف حملة “لتبقى”.</a:t>
                      </a:r>
                    </a:p>
                  </a:txBody>
                  <a:tcPr marR="7620" marT="7620" marB="0" anchor="ctr"/>
                </a:tc>
                <a:extLst>
                  <a:ext uri="{0D108BD9-81ED-4DB2-BD59-A6C34878D82A}">
                    <a16:rowId xmlns:a16="http://schemas.microsoft.com/office/drawing/2014/main" val="3563084265"/>
                  </a:ext>
                </a:extLst>
              </a:tr>
            </a:tbl>
          </a:graphicData>
        </a:graphic>
      </p:graphicFrame>
      <p:graphicFrame>
        <p:nvGraphicFramePr>
          <p:cNvPr id="27" name="Table 26">
            <a:extLst>
              <a:ext uri="{FF2B5EF4-FFF2-40B4-BE49-F238E27FC236}">
                <a16:creationId xmlns:a16="http://schemas.microsoft.com/office/drawing/2014/main" id="{7D110770-D70D-B3F3-2851-3471134AE9A8}"/>
              </a:ext>
            </a:extLst>
          </p:cNvPr>
          <p:cNvGraphicFramePr>
            <a:graphicFrameLocks noGrp="1"/>
          </p:cNvGraphicFramePr>
          <p:nvPr>
            <p:extLst>
              <p:ext uri="{D42A27DB-BD31-4B8C-83A1-F6EECF244321}">
                <p14:modId xmlns:p14="http://schemas.microsoft.com/office/powerpoint/2010/main" val="1944020221"/>
              </p:ext>
            </p:extLst>
          </p:nvPr>
        </p:nvGraphicFramePr>
        <p:xfrm>
          <a:off x="2162198" y="2551128"/>
          <a:ext cx="3074940" cy="2992910"/>
        </p:xfrm>
        <a:graphic>
          <a:graphicData uri="http://schemas.openxmlformats.org/drawingml/2006/table">
            <a:tbl>
              <a:tblPr firstRow="1" bandRow="1">
                <a:tableStyleId>{2D5ABB26-0587-4C30-8999-92F81FD0307C}</a:tableStyleId>
              </a:tblPr>
              <a:tblGrid>
                <a:gridCol w="3074940">
                  <a:extLst>
                    <a:ext uri="{9D8B030D-6E8A-4147-A177-3AD203B41FA5}">
                      <a16:colId xmlns:a16="http://schemas.microsoft.com/office/drawing/2014/main" val="3067329735"/>
                    </a:ext>
                  </a:extLst>
                </a:gridCol>
              </a:tblGrid>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تباين الأسلوب البصري والهوية العامة بين المقاطع، مما أضعف الإحساس بوحدة الحملة.</a:t>
                      </a:r>
                    </a:p>
                  </a:txBody>
                  <a:tcPr marR="7620" marT="7620" marB="0" anchor="ctr"/>
                </a:tc>
                <a:extLst>
                  <a:ext uri="{0D108BD9-81ED-4DB2-BD59-A6C34878D82A}">
                    <a16:rowId xmlns:a16="http://schemas.microsoft.com/office/drawing/2014/main" val="2896923930"/>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ضعف في وضوح الرسائل الأساسية في بعض المقاطع الطويلة أو الرمزية.</a:t>
                      </a:r>
                    </a:p>
                  </a:txBody>
                  <a:tcPr marR="7620" marT="7620" marB="0" anchor="ctr"/>
                </a:tc>
                <a:extLst>
                  <a:ext uri="{0D108BD9-81ED-4DB2-BD59-A6C34878D82A}">
                    <a16:rowId xmlns:a16="http://schemas.microsoft.com/office/drawing/2014/main" val="4000393116"/>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غياب العبارات التكرارية أو النشيد الموحد الذي يعزز التذكر والارتباط السمعي بالحملة.</a:t>
                      </a:r>
                    </a:p>
                  </a:txBody>
                  <a:tcPr marR="7620" marT="7620" marB="0" anchor="ctr"/>
                </a:tc>
                <a:extLst>
                  <a:ext uri="{0D108BD9-81ED-4DB2-BD59-A6C34878D82A}">
                    <a16:rowId xmlns:a16="http://schemas.microsoft.com/office/drawing/2014/main" val="3772772225"/>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الإفراط في الطابع الترفيهي في بعض المقاطع على حساب وضوح الرسالة التوعوية.</a:t>
                      </a:r>
                    </a:p>
                  </a:txBody>
                  <a:tcPr marR="7620" marT="7620" marB="0" anchor="ctr"/>
                </a:tc>
                <a:extLst>
                  <a:ext uri="{0D108BD9-81ED-4DB2-BD59-A6C34878D82A}">
                    <a16:rowId xmlns:a16="http://schemas.microsoft.com/office/drawing/2014/main" val="2989521933"/>
                  </a:ext>
                </a:extLst>
              </a:tr>
              <a:tr h="598582">
                <a:tc>
                  <a:txBody>
                    <a:bodyPr/>
                    <a:lstStyle/>
                    <a:p>
                      <a:pPr marL="171450" indent="-171450" algn="r" rtl="1" fontAlgn="ctr">
                        <a:buFont typeface="Arial" panose="020B0604020202020204" pitchFamily="34" charset="0"/>
                        <a:buChar char="•"/>
                      </a:pPr>
                      <a:r>
                        <a:rPr lang="ar-JO" sz="1200" b="1" kern="1200" dirty="0">
                          <a:solidFill>
                            <a:schemeClr val="bg1"/>
                          </a:solidFill>
                          <a:latin typeface="+mn-lt"/>
                          <a:ea typeface="+mn-ea"/>
                          <a:cs typeface="+mn-cs"/>
                        </a:rPr>
                        <a:t>محدودية الربط المباشر بين المشاهد والسلوك المطلوب، خصوصًا في الفئة الأصغر عمرًا.</a:t>
                      </a:r>
                    </a:p>
                  </a:txBody>
                  <a:tcPr marR="7620" marT="7620" marB="0" anchor="ctr"/>
                </a:tc>
                <a:extLst>
                  <a:ext uri="{0D108BD9-81ED-4DB2-BD59-A6C34878D82A}">
                    <a16:rowId xmlns:a16="http://schemas.microsoft.com/office/drawing/2014/main" val="516323532"/>
                  </a:ext>
                </a:extLst>
              </a:tr>
            </a:tbl>
          </a:graphicData>
        </a:graphic>
      </p:graphicFrame>
    </p:spTree>
    <p:extLst>
      <p:ext uri="{BB962C8B-B14F-4D97-AF65-F5344CB8AC3E}">
        <p14:creationId xmlns:p14="http://schemas.microsoft.com/office/powerpoint/2010/main" val="17448952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44BB8769-0B16-95AE-EFE9-1B9C775718A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5536EC6-F3DD-B433-5DCB-34A8D7932C3B}"/>
              </a:ext>
            </a:extLst>
          </p:cNvPr>
          <p:cNvSpPr txBox="1"/>
          <p:nvPr/>
        </p:nvSpPr>
        <p:spPr>
          <a:xfrm>
            <a:off x="1676397" y="2046238"/>
            <a:ext cx="7596099" cy="769441"/>
          </a:xfrm>
          <a:prstGeom prst="rect">
            <a:avLst/>
          </a:prstGeom>
          <a:noFill/>
        </p:spPr>
        <p:txBody>
          <a:bodyPr wrap="square" rtlCol="0">
            <a:spAutoFit/>
          </a:bodyPr>
          <a:lstStyle/>
          <a:p>
            <a:pPr lvl="0" algn="r" defTabSz="1218987" rtl="1">
              <a:defRPr/>
            </a:pPr>
            <a:r>
              <a:rPr lang="ar-JO" sz="4400" b="1" dirty="0">
                <a:solidFill>
                  <a:srgbClr val="FFFFFF"/>
                </a:solidFill>
                <a:latin typeface="Calibri"/>
                <a:cs typeface="IBM Plex Sans Arabic Medium" panose="020B0603050203000203" pitchFamily="34" charset="-78"/>
              </a:rPr>
              <a:t>بناء المعايير العلمية لتطوير المحتوى</a:t>
            </a:r>
          </a:p>
        </p:txBody>
      </p:sp>
    </p:spTree>
    <p:extLst>
      <p:ext uri="{BB962C8B-B14F-4D97-AF65-F5344CB8AC3E}">
        <p14:creationId xmlns:p14="http://schemas.microsoft.com/office/powerpoint/2010/main" val="9816297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BB80A-F579-523F-4928-044A32358AA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5AB6472-4C60-A9E4-FF14-514DF29CE77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6725" y="3075887"/>
            <a:ext cx="1073183"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9" name="Picture 8" descr="A cartoon of a child holding a pink lamp&#10;&#10;AI-generated content may be incorrect.">
            <a:extLst>
              <a:ext uri="{FF2B5EF4-FFF2-40B4-BE49-F238E27FC236}">
                <a16:creationId xmlns:a16="http://schemas.microsoft.com/office/drawing/2014/main" id="{8FC114C7-6CA6-1015-6939-29497D1720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9910" y="4177002"/>
            <a:ext cx="1267870"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descr="A hand touching a lamp&#10;&#10;AI-generated content may be incorrect.">
            <a:extLst>
              <a:ext uri="{FF2B5EF4-FFF2-40B4-BE49-F238E27FC236}">
                <a16:creationId xmlns:a16="http://schemas.microsoft.com/office/drawing/2014/main" id="{7924CA32-D1FF-A170-4A58-B6571AC4DA6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86726" y="4177002"/>
            <a:ext cx="1073184" cy="1097280"/>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grpSp>
        <p:nvGrpSpPr>
          <p:cNvPr id="4" name="Group 3">
            <a:extLst>
              <a:ext uri="{FF2B5EF4-FFF2-40B4-BE49-F238E27FC236}">
                <a16:creationId xmlns:a16="http://schemas.microsoft.com/office/drawing/2014/main" id="{A8BA5356-D54E-949F-C9B4-F4717FA85190}"/>
              </a:ext>
            </a:extLst>
          </p:cNvPr>
          <p:cNvGrpSpPr/>
          <p:nvPr/>
        </p:nvGrpSpPr>
        <p:grpSpPr>
          <a:xfrm>
            <a:off x="10980599" y="124310"/>
            <a:ext cx="982980" cy="1156686"/>
            <a:chOff x="10638890" y="223879"/>
            <a:chExt cx="1206400" cy="1578026"/>
          </a:xfrm>
        </p:grpSpPr>
        <p:pic>
          <p:nvPicPr>
            <p:cNvPr id="7" name="Picture 6">
              <a:extLst>
                <a:ext uri="{FF2B5EF4-FFF2-40B4-BE49-F238E27FC236}">
                  <a16:creationId xmlns:a16="http://schemas.microsoft.com/office/drawing/2014/main" id="{A68CA6EE-CE20-5BDE-F659-79D6361E3724}"/>
                </a:ext>
              </a:extLst>
            </p:cNvPr>
            <p:cNvPicPr>
              <a:picLocks noChangeAspect="1"/>
            </p:cNvPicPr>
            <p:nvPr/>
          </p:nvPicPr>
          <p:blipFill>
            <a:blip r:embed="rId5"/>
            <a:stretch>
              <a:fillRect/>
            </a:stretch>
          </p:blipFill>
          <p:spPr>
            <a:xfrm>
              <a:off x="10638890" y="223879"/>
              <a:ext cx="1206400" cy="461579"/>
            </a:xfrm>
            <a:prstGeom prst="rect">
              <a:avLst/>
            </a:prstGeom>
          </p:spPr>
        </p:pic>
        <p:pic>
          <p:nvPicPr>
            <p:cNvPr id="11" name="Picture 10" descr="A group of green and purple rectangles&#10;&#10;Description automatically generated">
              <a:extLst>
                <a:ext uri="{FF2B5EF4-FFF2-40B4-BE49-F238E27FC236}">
                  <a16:creationId xmlns:a16="http://schemas.microsoft.com/office/drawing/2014/main" id="{793607FA-7182-6EAA-F07F-B72A9A0380EC}"/>
                </a:ext>
              </a:extLst>
            </p:cNvPr>
            <p:cNvPicPr>
              <a:picLocks noChangeAspect="1"/>
            </p:cNvPicPr>
            <p:nvPr/>
          </p:nvPicPr>
          <p:blipFill>
            <a:blip r:embed="rId6"/>
            <a:stretch>
              <a:fillRect/>
            </a:stretch>
          </p:blipFill>
          <p:spPr>
            <a:xfrm>
              <a:off x="10854197" y="730181"/>
              <a:ext cx="991093" cy="1071724"/>
            </a:xfrm>
            <a:prstGeom prst="rect">
              <a:avLst/>
            </a:prstGeom>
          </p:spPr>
        </p:pic>
      </p:grpSp>
      <p:pic>
        <p:nvPicPr>
          <p:cNvPr id="12" name="Picture 11">
            <a:extLst>
              <a:ext uri="{FF2B5EF4-FFF2-40B4-BE49-F238E27FC236}">
                <a16:creationId xmlns:a16="http://schemas.microsoft.com/office/drawing/2014/main" id="{9AD948CF-FF8F-47B6-F9D0-4D80727C19DA}"/>
              </a:ext>
            </a:extLst>
          </p:cNvPr>
          <p:cNvPicPr>
            <a:picLocks noChangeAspect="1"/>
          </p:cNvPicPr>
          <p:nvPr/>
        </p:nvPicPr>
        <p:blipFill>
          <a:blip r:embed="rId7"/>
          <a:stretch>
            <a:fillRect/>
          </a:stretch>
        </p:blipFill>
        <p:spPr>
          <a:xfrm>
            <a:off x="2891926" y="3075886"/>
            <a:ext cx="1235854" cy="1097279"/>
          </a:xfrm>
          <a:prstGeom prst="roundRect">
            <a:avLst>
              <a:gd name="adj" fmla="val 16667"/>
            </a:avLst>
          </a:prstGeom>
          <a:ln w="76200">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3" name="Picture 12">
            <a:extLst>
              <a:ext uri="{FF2B5EF4-FFF2-40B4-BE49-F238E27FC236}">
                <a16:creationId xmlns:a16="http://schemas.microsoft.com/office/drawing/2014/main" id="{CD16A390-895D-1D61-1293-F477A774E3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159796" y="3034840"/>
            <a:ext cx="1235855" cy="113832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4" name="Picture 13" descr="A blue and orange sign with white text&#10;&#10;AI-generated content may be incorrect.">
            <a:extLst>
              <a:ext uri="{FF2B5EF4-FFF2-40B4-BE49-F238E27FC236}">
                <a16:creationId xmlns:a16="http://schemas.microsoft.com/office/drawing/2014/main" id="{ECF0D1E0-3F36-F445-A26E-4034FC5C0919}"/>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59796" y="4173164"/>
            <a:ext cx="1267870" cy="109727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TextBox 15">
            <a:extLst>
              <a:ext uri="{FF2B5EF4-FFF2-40B4-BE49-F238E27FC236}">
                <a16:creationId xmlns:a16="http://schemas.microsoft.com/office/drawing/2014/main" id="{CC6BB28E-84C8-8F6E-C99B-2FB3C80BCD99}"/>
              </a:ext>
            </a:extLst>
          </p:cNvPr>
          <p:cNvSpPr txBox="1"/>
          <p:nvPr/>
        </p:nvSpPr>
        <p:spPr>
          <a:xfrm>
            <a:off x="1099226" y="1298971"/>
            <a:ext cx="9736523" cy="4011355"/>
          </a:xfrm>
          <a:prstGeom prst="rect">
            <a:avLst/>
          </a:prstGeom>
          <a:noFill/>
        </p:spPr>
        <p:txBody>
          <a:bodyPr wrap="square">
            <a:spAutoFit/>
          </a:bodyPr>
          <a:lstStyle/>
          <a:p>
            <a:pPr lvl="0" algn="r" rtl="1">
              <a:lnSpc>
                <a:spcPct val="150000"/>
              </a:lnSpc>
              <a:defRPr/>
            </a:pPr>
            <a:r>
              <a:rPr kumimoji="0" lang="ar-SA" sz="1600" b="0" i="0" u="none" strike="noStrike" kern="1200" cap="none" spc="0" normalizeH="0" baseline="0" noProof="0" dirty="0">
                <a:ln>
                  <a:noFill/>
                </a:ln>
                <a:solidFill>
                  <a:srgbClr val="000000">
                    <a:lumMod val="85000"/>
                    <a:lumOff val="15000"/>
                  </a:srgbClr>
                </a:solidFill>
                <a:effectLst/>
                <a:uLnTx/>
                <a:uFillTx/>
                <a:latin typeface="Calibri"/>
                <a:ea typeface="+mn-ea"/>
              </a:rPr>
              <a:t>تعتمد هذه المرحلة من الدراسة على مزيج من المنهجيات النوعية والكمية للحصول على فهم شامل لتأثير الحملة</a:t>
            </a:r>
            <a:r>
              <a:rPr kumimoji="0" lang="ar-JO" sz="1600" b="0" i="0" u="none" strike="noStrike" kern="1200" cap="none" spc="0" normalizeH="0" baseline="0" noProof="0" dirty="0">
                <a:ln>
                  <a:noFill/>
                </a:ln>
                <a:solidFill>
                  <a:srgbClr val="000000">
                    <a:lumMod val="85000"/>
                    <a:lumOff val="15000"/>
                  </a:srgbClr>
                </a:solidFill>
                <a:effectLst/>
                <a:uLnTx/>
                <a:uFillTx/>
                <a:latin typeface="Calibri"/>
                <a:ea typeface="+mn-ea"/>
              </a:rPr>
              <a:t>، </a:t>
            </a:r>
            <a:r>
              <a:rPr kumimoji="0" lang="ar-SA" sz="1600" b="0" i="0" u="none" strike="noStrike" kern="1200" cap="none" spc="0" normalizeH="0" baseline="0" noProof="0" dirty="0">
                <a:ln>
                  <a:noFill/>
                </a:ln>
                <a:solidFill>
                  <a:srgbClr val="000000">
                    <a:lumMod val="85000"/>
                    <a:lumOff val="15000"/>
                  </a:srgbClr>
                </a:solidFill>
                <a:effectLst/>
                <a:uLnTx/>
                <a:uFillTx/>
                <a:latin typeface="Calibri"/>
                <a:ea typeface="+mn-ea"/>
              </a:rPr>
              <a:t>ركّزت على ستة مقاطع مختلفة</a:t>
            </a:r>
            <a:r>
              <a:rPr kumimoji="0" lang="ar-JO" sz="1600" b="0" i="0" u="none" strike="noStrike" kern="1200" cap="none" spc="0" normalizeH="0" baseline="0" noProof="0" dirty="0">
                <a:ln>
                  <a:noFill/>
                </a:ln>
                <a:solidFill>
                  <a:srgbClr val="000000">
                    <a:lumMod val="85000"/>
                    <a:lumOff val="15000"/>
                  </a:srgbClr>
                </a:solidFill>
                <a:effectLst/>
                <a:uLnTx/>
                <a:uFillTx/>
                <a:latin typeface="Calibri"/>
                <a:ea typeface="+mn-ea"/>
              </a:rPr>
              <a:t> </a:t>
            </a:r>
            <a:r>
              <a:rPr lang="ar-SA" sz="1600" dirty="0">
                <a:solidFill>
                  <a:srgbClr val="000000">
                    <a:lumMod val="85000"/>
                    <a:lumOff val="15000"/>
                  </a:srgbClr>
                </a:solidFill>
              </a:rPr>
              <a:t>بناء على الاتفاق مع مركز كفاءة الطاقة </a:t>
            </a:r>
            <a:r>
              <a:rPr kumimoji="0" lang="ar-SA" sz="1600" b="0" i="0" u="none" strike="noStrike" kern="1200" cap="none" spc="0" normalizeH="0" baseline="0" noProof="0" dirty="0">
                <a:ln>
                  <a:noFill/>
                </a:ln>
                <a:solidFill>
                  <a:srgbClr val="000000">
                    <a:lumMod val="85000"/>
                    <a:lumOff val="15000"/>
                  </a:srgbClr>
                </a:solidFill>
                <a:effectLst/>
                <a:uLnTx/>
                <a:uFillTx/>
                <a:latin typeface="Calibri"/>
                <a:ea typeface="+mn-ea"/>
              </a:rPr>
              <a:t>ضمن سلسلة "أطفال لتبقى" حول ترشيد الطاقة، وهي:</a:t>
            </a:r>
            <a:br>
              <a:rPr lang="en-US" sz="1600" dirty="0">
                <a:solidFill>
                  <a:srgbClr val="000000">
                    <a:lumMod val="85000"/>
                    <a:lumOff val="15000"/>
                  </a:srgbClr>
                </a:solidFill>
                <a:latin typeface="Calibri"/>
              </a:rPr>
            </a:br>
            <a:endParaRPr lang="en-US" sz="1600" dirty="0">
              <a:solidFill>
                <a:srgbClr val="000000">
                  <a:lumMod val="85000"/>
                  <a:lumOff val="15000"/>
                </a:srgbClr>
              </a:solidFill>
              <a:latin typeface="Calibri"/>
            </a:endParaRPr>
          </a:p>
          <a:p>
            <a:pPr lvl="0" algn="r" rtl="1">
              <a:lnSpc>
                <a:spcPct val="150000"/>
              </a:lnSpc>
              <a:defRPr/>
            </a:pPr>
            <a:endParaRPr kumimoji="0" lang="ar-SA" sz="1600" b="0" i="0" u="none" strike="noStrike" kern="1200" cap="none" spc="0" normalizeH="0" baseline="0" noProof="0" dirty="0">
              <a:ln>
                <a:noFill/>
              </a:ln>
              <a:solidFill>
                <a:srgbClr val="000000">
                  <a:lumMod val="85000"/>
                  <a:lumOff val="15000"/>
                </a:srgbClr>
              </a:solidFill>
              <a:effectLst/>
              <a:uLnTx/>
              <a:uFillTx/>
              <a:latin typeface="Calibri"/>
              <a:ea typeface="+mn-ea"/>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مغامرات أبطال الطاقة – الحلقة الثامنة (سباق السيارات)</a:t>
            </a:r>
            <a:endParaRPr kumimoji="0" lang="en-US"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الفتاة مع المصباح </a:t>
            </a:r>
            <a:endParaRPr kumimoji="0" lang="en-US"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لنطفئ الأضواء ونترك أشعة الشمس تضيء منزلنا</a:t>
            </a:r>
            <a:endParaRPr kumimoji="0" lang="en-US"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علوم الطاقة – الحلقة الأولى (ما هي الطاقة؟)</a:t>
            </a:r>
            <a:endParaRPr kumimoji="0" lang="en-US"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الصاروخ</a:t>
            </a:r>
            <a:endParaRPr kumimoji="0" lang="ar-JO"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a:p>
            <a:pPr marL="800100" marR="0" lvl="1" indent="-342900" algn="r" defTabSz="914400" rtl="1" eaLnBrk="1" fontAlgn="auto" latinLnBrk="0" hangingPunct="1">
              <a:lnSpc>
                <a:spcPct val="150000"/>
              </a:lnSpc>
              <a:spcBef>
                <a:spcPts val="0"/>
              </a:spcBef>
              <a:spcAft>
                <a:spcPts val="0"/>
              </a:spcAft>
              <a:buClr>
                <a:srgbClr val="A68F54"/>
              </a:buClr>
              <a:buSzTx/>
              <a:buFont typeface="+mj-lt"/>
              <a:buAutoNum type="arabicPeriod"/>
              <a:tabLst/>
              <a:defRPr/>
            </a:pPr>
            <a:r>
              <a:rPr kumimoji="0" lang="ar-SA"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rPr>
              <a:t>بطاقة كفاءة الطاقة</a:t>
            </a:r>
            <a:endParaRPr kumimoji="0" lang="ar-JO" sz="1800" b="0" i="0" u="none" strike="noStrike" kern="1200" cap="none" spc="0" normalizeH="0" baseline="0" noProof="0" dirty="0">
              <a:ln>
                <a:noFill/>
              </a:ln>
              <a:solidFill>
                <a:srgbClr val="000000">
                  <a:lumMod val="85000"/>
                  <a:lumOff val="15000"/>
                </a:srgbClr>
              </a:solidFill>
              <a:effectLst/>
              <a:uLnTx/>
              <a:uFillTx/>
              <a:latin typeface="Calibri"/>
              <a:ea typeface="+mn-ea"/>
              <a:cs typeface="Arial" panose="020B0604020202020204" pitchFamily="34" charset="0"/>
            </a:endParaRPr>
          </a:p>
        </p:txBody>
      </p:sp>
      <p:cxnSp>
        <p:nvCxnSpPr>
          <p:cNvPr id="18" name="Straight Connector 17">
            <a:extLst>
              <a:ext uri="{FF2B5EF4-FFF2-40B4-BE49-F238E27FC236}">
                <a16:creationId xmlns:a16="http://schemas.microsoft.com/office/drawing/2014/main" id="{246BFD40-AD2F-7D39-F172-0612CB7F4467}"/>
              </a:ext>
            </a:extLst>
          </p:cNvPr>
          <p:cNvCxnSpPr>
            <a:cxnSpLocks/>
          </p:cNvCxnSpPr>
          <p:nvPr/>
        </p:nvCxnSpPr>
        <p:spPr>
          <a:xfrm flipH="1">
            <a:off x="1433608" y="2268274"/>
            <a:ext cx="9380385" cy="0"/>
          </a:xfrm>
          <a:prstGeom prst="line">
            <a:avLst/>
          </a:prstGeom>
          <a:ln w="28575">
            <a:solidFill>
              <a:srgbClr val="A68F54"/>
            </a:solidFill>
          </a:ln>
        </p:spPr>
        <p:style>
          <a:lnRef idx="1">
            <a:schemeClr val="accent1"/>
          </a:lnRef>
          <a:fillRef idx="0">
            <a:schemeClr val="accent1"/>
          </a:fillRef>
          <a:effectRef idx="0">
            <a:schemeClr val="accent1"/>
          </a:effectRef>
          <a:fontRef idx="minor">
            <a:schemeClr val="tx1"/>
          </a:fontRef>
        </p:style>
      </p:cxnSp>
      <p:sp>
        <p:nvSpPr>
          <p:cNvPr id="19" name="Title 1">
            <a:extLst>
              <a:ext uri="{FF2B5EF4-FFF2-40B4-BE49-F238E27FC236}">
                <a16:creationId xmlns:a16="http://schemas.microsoft.com/office/drawing/2014/main" id="{957ABCC7-50C5-1FB6-80C1-AC1BFB39C86D}"/>
              </a:ext>
            </a:extLst>
          </p:cNvPr>
          <p:cNvSpPr txBox="1">
            <a:spLocks/>
          </p:cNvSpPr>
          <p:nvPr/>
        </p:nvSpPr>
        <p:spPr>
          <a:xfrm>
            <a:off x="1433608" y="5933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JO" sz="2400" b="1" dirty="0">
                <a:cs typeface="Bahij TheSansArabic Plain" panose="02040503050201020203" pitchFamily="18" charset="-78"/>
              </a:rPr>
              <a:t>المنهجية المتبعة </a:t>
            </a:r>
          </a:p>
        </p:txBody>
      </p:sp>
      <p:sp>
        <p:nvSpPr>
          <p:cNvPr id="23" name="TextBox 22">
            <a:extLst>
              <a:ext uri="{FF2B5EF4-FFF2-40B4-BE49-F238E27FC236}">
                <a16:creationId xmlns:a16="http://schemas.microsoft.com/office/drawing/2014/main" id="{92917223-D27E-4271-66A5-3CD4B612EE16}"/>
              </a:ext>
            </a:extLst>
          </p:cNvPr>
          <p:cNvSpPr txBox="1"/>
          <p:nvPr/>
        </p:nvSpPr>
        <p:spPr>
          <a:xfrm>
            <a:off x="1099226" y="5559029"/>
            <a:ext cx="9714767" cy="584775"/>
          </a:xfrm>
          <a:prstGeom prst="rect">
            <a:avLst/>
          </a:prstGeom>
          <a:noFill/>
        </p:spPr>
        <p:txBody>
          <a:bodyPr wrap="square">
            <a:spAutoFit/>
          </a:bodyPr>
          <a:lstStyle/>
          <a:p>
            <a:pPr algn="r" rtl="1"/>
            <a:r>
              <a:rPr lang="ar-JO" sz="1600" b="1" dirty="0"/>
              <a:t>وقد نُفذت مجموعات التركيز في مدينتي الرياض وجدة، بينما أُجريت المقابلات الفردية المعمقة في الدمام، أبها، وحائل، بواقع ٨ مقابلات في كل مدينة، وتم تنفيذها جميعًا خلال أسبوع واحد في الفترة من 7 يوليو إلى 15 يوليو.</a:t>
            </a:r>
            <a:endParaRPr lang="en-US" sz="1600" b="1" dirty="0"/>
          </a:p>
        </p:txBody>
      </p:sp>
      <p:sp>
        <p:nvSpPr>
          <p:cNvPr id="2" name="Slide Number Placeholder 1">
            <a:extLst>
              <a:ext uri="{FF2B5EF4-FFF2-40B4-BE49-F238E27FC236}">
                <a16:creationId xmlns:a16="http://schemas.microsoft.com/office/drawing/2014/main" id="{7BCBCEAC-7293-E444-974C-B251AABF4A88}"/>
              </a:ext>
            </a:extLst>
          </p:cNvPr>
          <p:cNvSpPr>
            <a:spLocks noGrp="1"/>
          </p:cNvSpPr>
          <p:nvPr>
            <p:ph type="sldNum" sz="quarter" idx="12"/>
          </p:nvPr>
        </p:nvSpPr>
        <p:spPr/>
        <p:txBody>
          <a:bodyPr/>
          <a:lstStyle/>
          <a:p>
            <a:fld id="{5939B1FA-81F2-4940-9AF3-5EAFB5D6669B}" type="slidenum">
              <a:rPr lang="en-US" smtClean="0"/>
              <a:pPr/>
              <a:t>41</a:t>
            </a:fld>
            <a:endParaRPr lang="en-US"/>
          </a:p>
        </p:txBody>
      </p:sp>
    </p:spTree>
    <p:extLst>
      <p:ext uri="{BB962C8B-B14F-4D97-AF65-F5344CB8AC3E}">
        <p14:creationId xmlns:p14="http://schemas.microsoft.com/office/powerpoint/2010/main" val="1043800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A0811E-F258-09E3-CCAA-901D5A464CD4}"/>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6A875C42-A7A6-AC6B-B3D8-26D2491307F8}"/>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E2D431EC-C119-8C28-B275-98D1024351B2}"/>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6" name="Group 15">
            <a:extLst>
              <a:ext uri="{FF2B5EF4-FFF2-40B4-BE49-F238E27FC236}">
                <a16:creationId xmlns:a16="http://schemas.microsoft.com/office/drawing/2014/main" id="{5F48B523-FF7A-E065-EF58-4FC692E6CFB5}"/>
              </a:ext>
            </a:extLst>
          </p:cNvPr>
          <p:cNvGrpSpPr/>
          <p:nvPr/>
        </p:nvGrpSpPr>
        <p:grpSpPr>
          <a:xfrm>
            <a:off x="1297543" y="3582157"/>
            <a:ext cx="8063425" cy="696319"/>
            <a:chOff x="810520" y="2879312"/>
            <a:chExt cx="8063425" cy="696319"/>
          </a:xfrm>
        </p:grpSpPr>
        <p:sp>
          <p:nvSpPr>
            <p:cNvPr id="18" name="TextBox 17">
              <a:extLst>
                <a:ext uri="{FF2B5EF4-FFF2-40B4-BE49-F238E27FC236}">
                  <a16:creationId xmlns:a16="http://schemas.microsoft.com/office/drawing/2014/main" id="{CF6CC478-906C-A466-9E9B-F45FEDA6012B}"/>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3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ردود الأفعال على الرسائل التواصلية </a:t>
              </a:r>
            </a:p>
          </p:txBody>
        </p:sp>
        <p:cxnSp>
          <p:nvCxnSpPr>
            <p:cNvPr id="19" name="Straight Connector 18">
              <a:extLst>
                <a:ext uri="{FF2B5EF4-FFF2-40B4-BE49-F238E27FC236}">
                  <a16:creationId xmlns:a16="http://schemas.microsoft.com/office/drawing/2014/main" id="{F41B1E90-F359-35C0-53D9-0B130E5DCD4C}"/>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0" name="Rectangle 19">
            <a:extLst>
              <a:ext uri="{FF2B5EF4-FFF2-40B4-BE49-F238E27FC236}">
                <a16:creationId xmlns:a16="http://schemas.microsoft.com/office/drawing/2014/main" id="{597697DF-C682-4D43-60C1-617880EBD9AB}"/>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1" name="Slide Number Placeholder 20">
            <a:extLst>
              <a:ext uri="{FF2B5EF4-FFF2-40B4-BE49-F238E27FC236}">
                <a16:creationId xmlns:a16="http://schemas.microsoft.com/office/drawing/2014/main" id="{B5B25EA4-FEC4-7152-3C2A-558CD69739A2}"/>
              </a:ext>
            </a:extLst>
          </p:cNvPr>
          <p:cNvSpPr>
            <a:spLocks noGrp="1"/>
          </p:cNvSpPr>
          <p:nvPr>
            <p:ph type="sldNum" sz="quarter" idx="12"/>
          </p:nvPr>
        </p:nvSpPr>
        <p:spPr/>
        <p:txBody>
          <a:bodyPr/>
          <a:lstStyle/>
          <a:p>
            <a:fld id="{5939B1FA-81F2-4940-9AF3-5EAFB5D6669B}" type="slidenum">
              <a:rPr lang="en-US" smtClean="0"/>
              <a:pPr/>
              <a:t>42</a:t>
            </a:fld>
            <a:endParaRPr lang="en-US"/>
          </a:p>
        </p:txBody>
      </p:sp>
    </p:spTree>
    <p:extLst>
      <p:ext uri="{BB962C8B-B14F-4D97-AF65-F5344CB8AC3E}">
        <p14:creationId xmlns:p14="http://schemas.microsoft.com/office/powerpoint/2010/main" val="1942204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2B62C-6269-045A-568B-EA3ACFEC75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683123-4E7B-4C1C-872B-22DD52C02A82}"/>
              </a:ext>
            </a:extLst>
          </p:cNvPr>
          <p:cNvSpPr txBox="1">
            <a:spLocks/>
          </p:cNvSpPr>
          <p:nvPr/>
        </p:nvSpPr>
        <p:spPr>
          <a:xfrm>
            <a:off x="807396" y="288523"/>
            <a:ext cx="10054914"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#1 مغامرات أبطال الطاقة – الحلقة الثامنة (سباق السيارات)- ردود الفعل العامة والفهم</a:t>
            </a:r>
            <a:endParaRPr lang="en-US" sz="2400" dirty="0">
              <a:solidFill>
                <a:schemeClr val="tx2"/>
              </a:solidFill>
              <a:ea typeface="+mn-ea"/>
              <a:cs typeface="Bahij TheSansArabic Plain" panose="02040503050201020203" pitchFamily="18" charset="-78"/>
            </a:endParaRPr>
          </a:p>
        </p:txBody>
      </p:sp>
      <p:grpSp>
        <p:nvGrpSpPr>
          <p:cNvPr id="3" name="Group 2">
            <a:extLst>
              <a:ext uri="{FF2B5EF4-FFF2-40B4-BE49-F238E27FC236}">
                <a16:creationId xmlns:a16="http://schemas.microsoft.com/office/drawing/2014/main" id="{BFE6AD96-6C38-94A6-F9BD-236C6F254E6B}"/>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350393D4-D215-70E0-4613-B64A541611AF}"/>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EDF4417B-393C-8CAC-EDED-42FE26C774B0}"/>
                </a:ext>
              </a:extLst>
            </p:cNvPr>
            <p:cNvPicPr>
              <a:picLocks noChangeAspect="1"/>
            </p:cNvPicPr>
            <p:nvPr/>
          </p:nvPicPr>
          <p:blipFill>
            <a:blip r:embed="rId3"/>
            <a:stretch>
              <a:fillRect/>
            </a:stretch>
          </p:blipFill>
          <p:spPr>
            <a:xfrm>
              <a:off x="10854197" y="730181"/>
              <a:ext cx="991093" cy="1071724"/>
            </a:xfrm>
            <a:prstGeom prst="rect">
              <a:avLst/>
            </a:prstGeom>
          </p:spPr>
        </p:pic>
      </p:grpSp>
      <p:grpSp>
        <p:nvGrpSpPr>
          <p:cNvPr id="8" name="Group 7">
            <a:extLst>
              <a:ext uri="{FF2B5EF4-FFF2-40B4-BE49-F238E27FC236}">
                <a16:creationId xmlns:a16="http://schemas.microsoft.com/office/drawing/2014/main" id="{03DEB429-7652-7957-B1EA-686EC4704D7A}"/>
              </a:ext>
            </a:extLst>
          </p:cNvPr>
          <p:cNvGrpSpPr/>
          <p:nvPr/>
        </p:nvGrpSpPr>
        <p:grpSpPr>
          <a:xfrm>
            <a:off x="8044183" y="2096025"/>
            <a:ext cx="3005707" cy="2253751"/>
            <a:chOff x="1802245" y="2271366"/>
            <a:chExt cx="3132952" cy="2738122"/>
          </a:xfrm>
        </p:grpSpPr>
        <p:sp>
          <p:nvSpPr>
            <p:cNvPr id="12" name="TextBox 11">
              <a:extLst>
                <a:ext uri="{FF2B5EF4-FFF2-40B4-BE49-F238E27FC236}">
                  <a16:creationId xmlns:a16="http://schemas.microsoft.com/office/drawing/2014/main" id="{656DB4DA-6DFE-3E5E-2DAE-5AE5EA0B45BC}"/>
                </a:ext>
              </a:extLst>
            </p:cNvPr>
            <p:cNvSpPr txBox="1"/>
            <p:nvPr/>
          </p:nvSpPr>
          <p:spPr>
            <a:xfrm>
              <a:off x="1802245" y="2271366"/>
              <a:ext cx="3132952" cy="574971"/>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الأشرار   </a:t>
              </a:r>
            </a:p>
            <a:p>
              <a:pPr algn="ctr" rtl="1"/>
              <a:r>
                <a:rPr lang="ar-SA" sz="1400" b="1" dirty="0">
                  <a:solidFill>
                    <a:schemeClr val="bg1"/>
                  </a:solidFill>
                </a:rPr>
                <a:t>( السيارة الحمراء )</a:t>
              </a:r>
              <a:endParaRPr lang="en-US" sz="1400" b="1" dirty="0">
                <a:solidFill>
                  <a:schemeClr val="bg1"/>
                </a:solidFill>
              </a:endParaRPr>
            </a:p>
          </p:txBody>
        </p:sp>
        <p:sp>
          <p:nvSpPr>
            <p:cNvPr id="14" name="TextBox 13">
              <a:extLst>
                <a:ext uri="{FF2B5EF4-FFF2-40B4-BE49-F238E27FC236}">
                  <a16:creationId xmlns:a16="http://schemas.microsoft.com/office/drawing/2014/main" id="{28DA8A7A-BE1A-5843-1710-8346EA91C12E}"/>
                </a:ext>
              </a:extLst>
            </p:cNvPr>
            <p:cNvSpPr txBox="1"/>
            <p:nvPr/>
          </p:nvSpPr>
          <p:spPr>
            <a:xfrm>
              <a:off x="1802245" y="3124818"/>
              <a:ext cx="3132952" cy="1884670"/>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t>تُظهر السيارة </a:t>
              </a:r>
              <a:r>
                <a:rPr lang="ar-SA" sz="1400" b="1" dirty="0">
                  <a:solidFill>
                    <a:srgbClr val="FF0000"/>
                  </a:solidFill>
                </a:rPr>
                <a:t>الحمراء</a:t>
              </a:r>
              <a:r>
                <a:rPr lang="ar-SA" sz="1400" b="1" dirty="0"/>
                <a:t> سلوكيات سيئة مثل:</a:t>
              </a:r>
              <a:endParaRPr lang="en-US" sz="1400" b="1" dirty="0"/>
            </a:p>
            <a:p>
              <a:pPr algn="ctr" rtl="1"/>
              <a:endParaRPr lang="ar-SA" sz="1400" dirty="0"/>
            </a:p>
            <a:p>
              <a:pPr marL="285750" indent="-285750" algn="r" rtl="1">
                <a:buFont typeface="Arial" panose="020B0604020202020204" pitchFamily="34" charset="0"/>
                <a:buChar char="•"/>
              </a:pPr>
              <a:r>
                <a:rPr lang="ar-SA" sz="1200" dirty="0"/>
                <a:t>تشغيل المكيّف على أقصى درجة</a:t>
              </a:r>
              <a:r>
                <a:rPr lang="ar-JO" sz="1200" dirty="0"/>
                <a:t> مع </a:t>
              </a:r>
              <a:r>
                <a:rPr lang="ar-SA" sz="1200" dirty="0"/>
                <a:t>فتح النوافذ.</a:t>
              </a:r>
            </a:p>
            <a:p>
              <a:pPr marL="285750" indent="-285750" algn="r" rtl="1">
                <a:buFont typeface="Arial" panose="020B0604020202020204" pitchFamily="34" charset="0"/>
                <a:buChar char="•"/>
              </a:pPr>
              <a:r>
                <a:rPr lang="ar-SA" sz="1200" dirty="0"/>
                <a:t>القيادة بأقصى سرعة طوال السباق.</a:t>
              </a:r>
            </a:p>
            <a:p>
              <a:pPr marL="285750" indent="-285750" algn="r" rtl="1">
                <a:buFont typeface="Arial" panose="020B0604020202020204" pitchFamily="34" charset="0"/>
                <a:buChar char="•"/>
              </a:pPr>
              <a:r>
                <a:rPr lang="ar-SA" sz="1200" dirty="0"/>
                <a:t>الوميض والعبث بالأضواء.</a:t>
              </a:r>
            </a:p>
            <a:p>
              <a:pPr marL="285750" indent="-285750" algn="r" rtl="1">
                <a:buFont typeface="Arial" panose="020B0604020202020204" pitchFamily="34" charset="0"/>
                <a:buChar char="•"/>
              </a:pPr>
              <a:r>
                <a:rPr lang="ar-SA" sz="1200" dirty="0"/>
                <a:t>القيادة بتهور نحو الماء.</a:t>
              </a:r>
            </a:p>
            <a:p>
              <a:pPr marL="285750" indent="-285750" algn="r" rtl="1">
                <a:buFont typeface="Arial" panose="020B0604020202020204" pitchFamily="34" charset="0"/>
                <a:buChar char="•"/>
              </a:pPr>
              <a:r>
                <a:rPr lang="ar-SA" sz="1200" dirty="0"/>
                <a:t>تشغيل موسيقى صاخبة.</a:t>
              </a:r>
            </a:p>
            <a:p>
              <a:pPr marL="285750" indent="-285750" algn="r" rtl="1">
                <a:buFont typeface="Arial" panose="020B0604020202020204" pitchFamily="34" charset="0"/>
                <a:buChar char="•"/>
              </a:pPr>
              <a:endParaRPr lang="en-US" sz="1200" dirty="0">
                <a:solidFill>
                  <a:srgbClr val="44546A"/>
                </a:solidFill>
              </a:endParaRPr>
            </a:p>
          </p:txBody>
        </p:sp>
      </p:grpSp>
      <p:grpSp>
        <p:nvGrpSpPr>
          <p:cNvPr id="10" name="Group 9">
            <a:extLst>
              <a:ext uri="{FF2B5EF4-FFF2-40B4-BE49-F238E27FC236}">
                <a16:creationId xmlns:a16="http://schemas.microsoft.com/office/drawing/2014/main" id="{B00FF1ED-D444-8BD6-0DF5-B096E04F3F12}"/>
              </a:ext>
            </a:extLst>
          </p:cNvPr>
          <p:cNvGrpSpPr/>
          <p:nvPr/>
        </p:nvGrpSpPr>
        <p:grpSpPr>
          <a:xfrm>
            <a:off x="4540754" y="2096025"/>
            <a:ext cx="3005708" cy="2253751"/>
            <a:chOff x="7431419" y="2271366"/>
            <a:chExt cx="3132953" cy="2738122"/>
          </a:xfrm>
        </p:grpSpPr>
        <p:sp>
          <p:nvSpPr>
            <p:cNvPr id="26" name="TextBox 25">
              <a:extLst>
                <a:ext uri="{FF2B5EF4-FFF2-40B4-BE49-F238E27FC236}">
                  <a16:creationId xmlns:a16="http://schemas.microsoft.com/office/drawing/2014/main" id="{93C60478-3FC5-FE04-0C85-90E18313171B}"/>
                </a:ext>
              </a:extLst>
            </p:cNvPr>
            <p:cNvSpPr txBox="1"/>
            <p:nvPr/>
          </p:nvSpPr>
          <p:spPr>
            <a:xfrm>
              <a:off x="7431419" y="2271366"/>
              <a:ext cx="3132952" cy="574971"/>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latin typeface="+mj-lt"/>
                </a:rPr>
                <a:t>الاخيار</a:t>
              </a:r>
              <a:endParaRPr lang="en-US" sz="1400" b="1" dirty="0">
                <a:solidFill>
                  <a:schemeClr val="bg1"/>
                </a:solidFill>
                <a:latin typeface="+mj-lt"/>
              </a:endParaRPr>
            </a:p>
            <a:p>
              <a:pPr algn="ctr" rtl="1"/>
              <a:r>
                <a:rPr lang="ar-SA" sz="1400" b="1" dirty="0">
                  <a:solidFill>
                    <a:schemeClr val="bg1"/>
                  </a:solidFill>
                  <a:latin typeface="+mj-lt"/>
                </a:rPr>
                <a:t>(السيارات الخضراء والصفراء)</a:t>
              </a:r>
              <a:endParaRPr lang="en-US" sz="1400" b="1" dirty="0">
                <a:solidFill>
                  <a:schemeClr val="bg1"/>
                </a:solidFill>
                <a:latin typeface="+mj-lt"/>
              </a:endParaRPr>
            </a:p>
          </p:txBody>
        </p:sp>
        <p:sp>
          <p:nvSpPr>
            <p:cNvPr id="28" name="TextBox 27">
              <a:extLst>
                <a:ext uri="{FF2B5EF4-FFF2-40B4-BE49-F238E27FC236}">
                  <a16:creationId xmlns:a16="http://schemas.microsoft.com/office/drawing/2014/main" id="{2B16CC66-2F50-E6DD-CAA8-BBD5314455BF}"/>
                </a:ext>
              </a:extLst>
            </p:cNvPr>
            <p:cNvSpPr txBox="1"/>
            <p:nvPr/>
          </p:nvSpPr>
          <p:spPr>
            <a:xfrm>
              <a:off x="7431420" y="3124818"/>
              <a:ext cx="3132952" cy="1884670"/>
            </a:xfrm>
            <a:prstGeom prst="roundRect">
              <a:avLst>
                <a:gd name="adj" fmla="val 0"/>
              </a:avLst>
            </a:prstGeom>
            <a:solidFill>
              <a:schemeClr val="bg1"/>
            </a:solidFill>
            <a:ln>
              <a:noFill/>
            </a:ln>
            <a:effectLst/>
          </p:spPr>
          <p:txBody>
            <a:bodyPr wrap="square" anchor="t" anchorCtr="0">
              <a:noAutofit/>
            </a:bodyPr>
            <a:lstStyle/>
            <a:p>
              <a:pPr algn="ctr" rtl="1"/>
              <a:r>
                <a:rPr lang="ar-SA" sz="1400" b="1" dirty="0"/>
                <a:t>تُظهر السيارة </a:t>
              </a:r>
              <a:r>
                <a:rPr lang="ar-SA" sz="1400" b="1" dirty="0">
                  <a:solidFill>
                    <a:srgbClr val="2DB463"/>
                  </a:solidFill>
                </a:rPr>
                <a:t>الخضراء</a:t>
              </a:r>
              <a:r>
                <a:rPr lang="ar-SA" sz="1400" b="1" dirty="0"/>
                <a:t> سلوكيات جيدة مثل</a:t>
              </a:r>
              <a:r>
                <a:rPr lang="en-US" sz="1400" b="1" dirty="0"/>
                <a:t>:</a:t>
              </a:r>
            </a:p>
            <a:p>
              <a:pPr algn="ctr" rtl="1"/>
              <a:endParaRPr lang="ar-SA" sz="1400" dirty="0"/>
            </a:p>
            <a:p>
              <a:pPr marL="285750" indent="-285750" algn="r" rtl="1">
                <a:buFont typeface="Arial" panose="020B0604020202020204" pitchFamily="34" charset="0"/>
                <a:buChar char="•"/>
              </a:pPr>
              <a:r>
                <a:rPr lang="ar-SA" sz="1200" dirty="0"/>
                <a:t>فحص الإطارات قبل الانطلاق.</a:t>
              </a:r>
            </a:p>
            <a:p>
              <a:pPr marL="285750" indent="-285750" algn="r" rtl="1">
                <a:buFont typeface="Arial" panose="020B0604020202020204" pitchFamily="34" charset="0"/>
                <a:buChar char="•"/>
              </a:pPr>
              <a:r>
                <a:rPr lang="ar-SA" sz="1200" dirty="0"/>
                <a:t>إبقاء النوافذ مغلقة / استخدام المروحة فقط.</a:t>
              </a:r>
            </a:p>
            <a:p>
              <a:pPr marL="285750" indent="-285750" algn="r" rtl="1">
                <a:buFont typeface="Arial" panose="020B0604020202020204" pitchFamily="34" charset="0"/>
                <a:buChar char="•"/>
              </a:pPr>
              <a:r>
                <a:rPr lang="ar-SA" sz="1200" dirty="0"/>
                <a:t>القيادة بسرعة مناسبة – بدون تجاوز السرعة.</a:t>
              </a:r>
            </a:p>
            <a:p>
              <a:pPr marL="285750" indent="-285750" algn="r" rtl="1">
                <a:buFont typeface="Arial" panose="020B0604020202020204" pitchFamily="34" charset="0"/>
                <a:buChar char="•"/>
              </a:pPr>
              <a:r>
                <a:rPr lang="ar-SA" sz="1200" dirty="0"/>
                <a:t>عدم القيادة نحو الماء.</a:t>
              </a:r>
            </a:p>
            <a:p>
              <a:pPr marL="285750" indent="-285750" algn="r" rtl="1">
                <a:buFont typeface="Arial" panose="020B0604020202020204" pitchFamily="34" charset="0"/>
                <a:buChar char="•"/>
              </a:pPr>
              <a:r>
                <a:rPr lang="ar-SA" sz="1200" dirty="0"/>
                <a:t>عدم الجدال أو التنمّر</a:t>
              </a:r>
              <a:r>
                <a:rPr lang="ar-SA" sz="1200" dirty="0">
                  <a:latin typeface="+mj-lt"/>
                </a:rPr>
                <a:t>.</a:t>
              </a:r>
            </a:p>
            <a:p>
              <a:pPr marL="285750" indent="-285750" algn="r" rtl="1">
                <a:buFont typeface="Arial" panose="020B0604020202020204" pitchFamily="34" charset="0"/>
                <a:buChar char="•"/>
              </a:pPr>
              <a:endParaRPr lang="en-US" sz="1400" dirty="0">
                <a:solidFill>
                  <a:srgbClr val="FF0000"/>
                </a:solidFill>
              </a:endParaRPr>
            </a:p>
          </p:txBody>
        </p:sp>
      </p:grpSp>
      <p:sp>
        <p:nvSpPr>
          <p:cNvPr id="13" name="TextBox 12">
            <a:extLst>
              <a:ext uri="{FF2B5EF4-FFF2-40B4-BE49-F238E27FC236}">
                <a16:creationId xmlns:a16="http://schemas.microsoft.com/office/drawing/2014/main" id="{4603FB52-1DA5-36D4-E11A-F423A4568154}"/>
              </a:ext>
            </a:extLst>
          </p:cNvPr>
          <p:cNvSpPr txBox="1"/>
          <p:nvPr/>
        </p:nvSpPr>
        <p:spPr>
          <a:xfrm>
            <a:off x="4533643" y="1092711"/>
            <a:ext cx="6516247" cy="738664"/>
          </a:xfrm>
          <a:prstGeom prst="rect">
            <a:avLst/>
          </a:prstGeom>
          <a:noFill/>
        </p:spPr>
        <p:txBody>
          <a:bodyPr wrap="square">
            <a:spAutoFit/>
          </a:bodyPr>
          <a:lstStyle/>
          <a:p>
            <a:pPr algn="r" rtl="1"/>
            <a:r>
              <a:rPr lang="ar-JO" sz="1400" dirty="0"/>
              <a:t>القصة مفهومة جدًا للأطفال من مختلف الأعمار، حيث تتسابق أربع سيارات بألوان مختلفة مع تركيز خاص على الأحمر والأخضر. تنتهي القصة بفوز السيارة الخضراء التي تمثل البطل ونيلها المكافأة. وتقوم الحبكة على تناقض واضح بين "الأخيار" و"الأشرار"، مع استخدام الألوان كرموز لتمييزهم بشكل يسهل على الأطفال استيعابه</a:t>
            </a:r>
            <a:endParaRPr lang="en-US" sz="1400" dirty="0"/>
          </a:p>
        </p:txBody>
      </p:sp>
      <p:graphicFrame>
        <p:nvGraphicFramePr>
          <p:cNvPr id="9" name="Table 8">
            <a:extLst>
              <a:ext uri="{FF2B5EF4-FFF2-40B4-BE49-F238E27FC236}">
                <a16:creationId xmlns:a16="http://schemas.microsoft.com/office/drawing/2014/main" id="{2A0FD5DF-915D-EC8D-16D5-19453FFA2BC0}"/>
              </a:ext>
            </a:extLst>
          </p:cNvPr>
          <p:cNvGraphicFramePr>
            <a:graphicFrameLocks noGrp="1"/>
          </p:cNvGraphicFramePr>
          <p:nvPr/>
        </p:nvGraphicFramePr>
        <p:xfrm>
          <a:off x="1449421" y="5023414"/>
          <a:ext cx="9642112" cy="962829"/>
        </p:xfrm>
        <a:graphic>
          <a:graphicData uri="http://schemas.openxmlformats.org/drawingml/2006/table">
            <a:tbl>
              <a:tblPr firstRow="1" bandRow="1">
                <a:tableStyleId>{2D5ABB26-0587-4C30-8999-92F81FD0307C}</a:tableStyleId>
              </a:tblPr>
              <a:tblGrid>
                <a:gridCol w="4329144">
                  <a:extLst>
                    <a:ext uri="{9D8B030D-6E8A-4147-A177-3AD203B41FA5}">
                      <a16:colId xmlns:a16="http://schemas.microsoft.com/office/drawing/2014/main" val="168338027"/>
                    </a:ext>
                  </a:extLst>
                </a:gridCol>
                <a:gridCol w="5312968">
                  <a:extLst>
                    <a:ext uri="{9D8B030D-6E8A-4147-A177-3AD203B41FA5}">
                      <a16:colId xmlns:a16="http://schemas.microsoft.com/office/drawing/2014/main" val="448283476"/>
                    </a:ext>
                  </a:extLst>
                </a:gridCol>
              </a:tblGrid>
              <a:tr h="320943">
                <a:tc>
                  <a:txBody>
                    <a:bodyPr/>
                    <a:lstStyle/>
                    <a:p>
                      <a:pPr algn="r"/>
                      <a:r>
                        <a:rPr lang="ar-SA" sz="1100" i="1" dirty="0">
                          <a:solidFill>
                            <a:schemeClr val="tx1"/>
                          </a:solidFill>
                        </a:rPr>
                        <a:t>فتى من ٦ إلى ٨ سنوات من الرياض </a:t>
                      </a: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dirty="0">
                          <a:solidFill>
                            <a:schemeClr val="tx1"/>
                          </a:solidFill>
                        </a:rPr>
                        <a:t>ما فهمته من الفيديو أنه ما يستهلك طاقة كبيرة، والمكيف شغال، وهو كان يلعب بريموت المكيف الأحمر</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8237701"/>
                  </a:ext>
                </a:extLst>
              </a:tr>
              <a:tr h="320943">
                <a:tc>
                  <a:txBody>
                    <a:bodyPr/>
                    <a:lstStyle/>
                    <a:p>
                      <a:pPr marL="0" marR="0" lvl="0" indent="0" algn="r" defTabSz="1219119" rtl="0" eaLnBrk="1" fontAlgn="auto" latinLnBrk="0" hangingPunct="1">
                        <a:lnSpc>
                          <a:spcPct val="100000"/>
                        </a:lnSpc>
                        <a:spcBef>
                          <a:spcPts val="0"/>
                        </a:spcBef>
                        <a:spcAft>
                          <a:spcPts val="0"/>
                        </a:spcAft>
                        <a:buClrTx/>
                        <a:buSzTx/>
                        <a:buFontTx/>
                        <a:buNone/>
                        <a:tabLst/>
                        <a:defRPr/>
                      </a:pPr>
                      <a:r>
                        <a:rPr lang="ar-JO" sz="1100" i="1" dirty="0">
                          <a:solidFill>
                            <a:schemeClr val="tx1"/>
                          </a:solidFill>
                        </a:rPr>
                        <a:t>فتى من </a:t>
                      </a:r>
                      <a:r>
                        <a:rPr lang="ar-SA" sz="1100" i="1" dirty="0">
                          <a:solidFill>
                            <a:schemeClr val="tx1"/>
                          </a:solidFill>
                        </a:rPr>
                        <a:t>٩ إلى ١٢ سنة من الرياض</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i="1" dirty="0">
                          <a:solidFill>
                            <a:schemeClr val="tx1"/>
                          </a:solidFill>
                          <a:latin typeface="Lato" panose="020F0502020204030203" pitchFamily="34" charset="0"/>
                        </a:rPr>
                        <a:t>عندما تسرع وتفتح الشباك، يخلص البنزين أسرع، وينطفي هواء المكيف. وتتعطل السيارة</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3606241"/>
                  </a:ext>
                </a:extLst>
              </a:tr>
              <a:tr h="320943">
                <a:tc>
                  <a:txBody>
                    <a:bodyPr/>
                    <a:lstStyle/>
                    <a:p>
                      <a:pPr algn="r"/>
                      <a:r>
                        <a:rPr lang="ar-SA" sz="1100" i="1" dirty="0">
                          <a:solidFill>
                            <a:schemeClr val="tx1"/>
                          </a:solidFill>
                        </a:rPr>
                        <a:t>فتاة من ٩ إلى ١٢ سنة من جدة</a:t>
                      </a: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i="1" dirty="0">
                          <a:solidFill>
                            <a:schemeClr val="tx1"/>
                          </a:solidFill>
                          <a:latin typeface="Lato" panose="020F0502020204030203" pitchFamily="34" charset="0"/>
                        </a:rPr>
                        <a:t>السيارة الحمراء، سرقوا الكهرباء وما استفادوا منها. فتحوا النوافذ، وانطفأ المكيف</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4688626"/>
                  </a:ext>
                </a:extLst>
              </a:tr>
            </a:tbl>
          </a:graphicData>
        </a:graphic>
      </p:graphicFrame>
      <p:pic>
        <p:nvPicPr>
          <p:cNvPr id="11" name="Graphic 10" descr="Open quotation mark with solid fill">
            <a:extLst>
              <a:ext uri="{FF2B5EF4-FFF2-40B4-BE49-F238E27FC236}">
                <a16:creationId xmlns:a16="http://schemas.microsoft.com/office/drawing/2014/main" id="{9EBA91CC-4216-A2CB-8DC2-961EF73F52C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863164" y="5679543"/>
            <a:ext cx="513585" cy="396359"/>
          </a:xfrm>
          <a:prstGeom prst="rect">
            <a:avLst/>
          </a:prstGeom>
        </p:spPr>
      </p:pic>
      <p:pic>
        <p:nvPicPr>
          <p:cNvPr id="15" name="Graphic 14" descr="Open quotation mark with solid fill">
            <a:extLst>
              <a:ext uri="{FF2B5EF4-FFF2-40B4-BE49-F238E27FC236}">
                <a16:creationId xmlns:a16="http://schemas.microsoft.com/office/drawing/2014/main" id="{4F5CC3A5-F4A5-E531-F123-CBC4B5694A3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10894005" y="4843583"/>
            <a:ext cx="513585" cy="396359"/>
          </a:xfrm>
          <a:prstGeom prst="rect">
            <a:avLst/>
          </a:prstGeom>
        </p:spPr>
      </p:pic>
      <p:pic>
        <p:nvPicPr>
          <p:cNvPr id="17" name="Picture 16">
            <a:extLst>
              <a:ext uri="{FF2B5EF4-FFF2-40B4-BE49-F238E27FC236}">
                <a16:creationId xmlns:a16="http://schemas.microsoft.com/office/drawing/2014/main" id="{F02C7843-5631-21AB-1A2E-754B9DAB095F}"/>
              </a:ext>
            </a:extLst>
          </p:cNvPr>
          <p:cNvPicPr>
            <a:picLocks noChangeAspect="1"/>
          </p:cNvPicPr>
          <p:nvPr/>
        </p:nvPicPr>
        <p:blipFill>
          <a:blip r:embed="rId6"/>
          <a:stretch>
            <a:fillRect/>
          </a:stretch>
        </p:blipFill>
        <p:spPr>
          <a:xfrm>
            <a:off x="676561" y="1380565"/>
            <a:ext cx="3029710" cy="3969648"/>
          </a:xfrm>
          <a:prstGeom prst="roundRect">
            <a:avLst>
              <a:gd name="adj" fmla="val 16667"/>
            </a:avLst>
          </a:prstGeom>
          <a:ln w="76200">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6" name="Slide Number Placeholder 5">
            <a:extLst>
              <a:ext uri="{FF2B5EF4-FFF2-40B4-BE49-F238E27FC236}">
                <a16:creationId xmlns:a16="http://schemas.microsoft.com/office/drawing/2014/main" id="{ACFFD4F0-4BAE-8226-1A03-2D8617E166EA}"/>
              </a:ext>
            </a:extLst>
          </p:cNvPr>
          <p:cNvSpPr>
            <a:spLocks noGrp="1"/>
          </p:cNvSpPr>
          <p:nvPr>
            <p:ph type="sldNum" sz="quarter" idx="12"/>
          </p:nvPr>
        </p:nvSpPr>
        <p:spPr/>
        <p:txBody>
          <a:bodyPr/>
          <a:lstStyle/>
          <a:p>
            <a:fld id="{5939B1FA-81F2-4940-9AF3-5EAFB5D6669B}" type="slidenum">
              <a:rPr lang="en-US" smtClean="0"/>
              <a:pPr/>
              <a:t>43</a:t>
            </a:fld>
            <a:endParaRPr lang="en-US"/>
          </a:p>
        </p:txBody>
      </p:sp>
    </p:spTree>
    <p:extLst>
      <p:ext uri="{BB962C8B-B14F-4D97-AF65-F5344CB8AC3E}">
        <p14:creationId xmlns:p14="http://schemas.microsoft.com/office/powerpoint/2010/main" val="7487615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C66D7-7A48-9C4D-B32C-735F05E535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FB85C-D892-FEEE-DF02-878618D9AB54}"/>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#2 الفتاة مع المصباح - ردود الفعل العامة والفهم</a:t>
            </a:r>
            <a:endParaRPr lang="en-US" sz="2400" dirty="0">
              <a:solidFill>
                <a:schemeClr val="tx2"/>
              </a:solidFill>
              <a:ea typeface="+mn-ea"/>
              <a:cs typeface="Bahij TheSansArabic Plain" panose="02040503050201020203" pitchFamily="18" charset="-78"/>
            </a:endParaRPr>
          </a:p>
        </p:txBody>
      </p:sp>
      <p:grpSp>
        <p:nvGrpSpPr>
          <p:cNvPr id="3" name="Group 2">
            <a:extLst>
              <a:ext uri="{FF2B5EF4-FFF2-40B4-BE49-F238E27FC236}">
                <a16:creationId xmlns:a16="http://schemas.microsoft.com/office/drawing/2014/main" id="{21DADAC8-ED08-F45F-1C76-8295DB58640B}"/>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D6039636-E98F-AD57-406C-0E94C59C492C}"/>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1A30513C-1D5B-DF40-22E9-AE55391F7B24}"/>
                </a:ext>
              </a:extLst>
            </p:cNvPr>
            <p:cNvPicPr>
              <a:picLocks noChangeAspect="1"/>
            </p:cNvPicPr>
            <p:nvPr/>
          </p:nvPicPr>
          <p:blipFill>
            <a:blip r:embed="rId3"/>
            <a:stretch>
              <a:fillRect/>
            </a:stretch>
          </p:blipFill>
          <p:spPr>
            <a:xfrm>
              <a:off x="10854197" y="730181"/>
              <a:ext cx="991093" cy="1071724"/>
            </a:xfrm>
            <a:prstGeom prst="rect">
              <a:avLst/>
            </a:prstGeom>
          </p:spPr>
        </p:pic>
      </p:grpSp>
      <p:pic>
        <p:nvPicPr>
          <p:cNvPr id="30" name="Graphic 29" descr="Open quotation mark with solid fill">
            <a:extLst>
              <a:ext uri="{FF2B5EF4-FFF2-40B4-BE49-F238E27FC236}">
                <a16:creationId xmlns:a16="http://schemas.microsoft.com/office/drawing/2014/main" id="{F1D16517-2060-3474-C773-658B6DBF044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10348725" y="4743756"/>
            <a:ext cx="513585" cy="396359"/>
          </a:xfrm>
          <a:prstGeom prst="rect">
            <a:avLst/>
          </a:prstGeom>
        </p:spPr>
      </p:pic>
      <p:pic>
        <p:nvPicPr>
          <p:cNvPr id="31" name="Graphic 30" descr="Open quotation mark with solid fill">
            <a:extLst>
              <a:ext uri="{FF2B5EF4-FFF2-40B4-BE49-F238E27FC236}">
                <a16:creationId xmlns:a16="http://schemas.microsoft.com/office/drawing/2014/main" id="{44461650-DEF8-C26C-0184-ACBFA61B31F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448785" y="5762505"/>
            <a:ext cx="513585" cy="396359"/>
          </a:xfrm>
          <a:prstGeom prst="rect">
            <a:avLst/>
          </a:prstGeom>
        </p:spPr>
      </p:pic>
      <p:pic>
        <p:nvPicPr>
          <p:cNvPr id="13" name="Picture 12" descr="A hand touching a lamp&#10;&#10;AI-generated content may be incorrect.">
            <a:extLst>
              <a:ext uri="{FF2B5EF4-FFF2-40B4-BE49-F238E27FC236}">
                <a16:creationId xmlns:a16="http://schemas.microsoft.com/office/drawing/2014/main" id="{97BD9912-E610-902C-BAF0-7D467522FF3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6959" y="1380565"/>
            <a:ext cx="3035351" cy="3969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5" name="TextBox 14">
            <a:extLst>
              <a:ext uri="{FF2B5EF4-FFF2-40B4-BE49-F238E27FC236}">
                <a16:creationId xmlns:a16="http://schemas.microsoft.com/office/drawing/2014/main" id="{750556B2-EE8D-22B6-98DE-2659F4CACF03}"/>
              </a:ext>
            </a:extLst>
          </p:cNvPr>
          <p:cNvSpPr txBox="1"/>
          <p:nvPr/>
        </p:nvSpPr>
        <p:spPr>
          <a:xfrm>
            <a:off x="4365329" y="4899188"/>
            <a:ext cx="6433986" cy="1197251"/>
          </a:xfrm>
          <a:prstGeom prst="rect">
            <a:avLst/>
          </a:prstGeom>
          <a:noFill/>
        </p:spPr>
        <p:txBody>
          <a:bodyPr wrap="square">
            <a:spAutoFit/>
          </a:bodyPr>
          <a:lstStyle/>
          <a:p>
            <a:pPr marL="268288" algn="r" rtl="1">
              <a:lnSpc>
                <a:spcPct val="90000"/>
              </a:lnSpc>
              <a:spcBef>
                <a:spcPts val="1000"/>
              </a:spcBef>
            </a:pPr>
            <a:r>
              <a:rPr lang="ar-SA" sz="1200" i="1" dirty="0">
                <a:solidFill>
                  <a:schemeClr val="tx1"/>
                </a:solidFill>
                <a:latin typeface="Lato" panose="020F0502020204030203" pitchFamily="34" charset="0"/>
              </a:rPr>
              <a:t>إذا تركتُ المصباح مضاءً لفترة طويلة، ثم عندما أريد تشغيله مرة أخرى، فقد أجده تالفًا.</a:t>
            </a:r>
          </a:p>
          <a:p>
            <a:pPr marL="268288" algn="r" rtl="1">
              <a:lnSpc>
                <a:spcPct val="90000"/>
              </a:lnSpc>
              <a:spcBef>
                <a:spcPts val="1000"/>
              </a:spcBef>
            </a:pPr>
            <a:r>
              <a:rPr lang="en-US" sz="1400" i="1" dirty="0">
                <a:solidFill>
                  <a:schemeClr val="tx1"/>
                </a:solidFill>
                <a:latin typeface="Lato" panose="020F0502020204030203" pitchFamily="34" charset="0"/>
              </a:rPr>
              <a:t>				</a:t>
            </a:r>
            <a:r>
              <a:rPr lang="ar-SA" sz="1200" i="1" dirty="0">
                <a:solidFill>
                  <a:schemeClr val="tx1"/>
                </a:solidFill>
                <a:latin typeface="Lato" panose="020F0502020204030203" pitchFamily="34" charset="0"/>
              </a:rPr>
              <a:t>فتاة من ٦ إلى ٨ سنوات، جدة</a:t>
            </a:r>
          </a:p>
          <a:p>
            <a:pPr marL="355600" indent="-87313" algn="r" rtl="1">
              <a:lnSpc>
                <a:spcPct val="90000"/>
              </a:lnSpc>
              <a:spcBef>
                <a:spcPts val="1000"/>
              </a:spcBef>
            </a:pPr>
            <a:r>
              <a:rPr lang="ar-SA" sz="1200" i="1" dirty="0">
                <a:solidFill>
                  <a:schemeClr val="tx1"/>
                </a:solidFill>
                <a:latin typeface="Lato" panose="020F0502020204030203" pitchFamily="34" charset="0"/>
              </a:rPr>
              <a:t>تركت المصباح مضاءً ولم تستخدمه، فانطفأ المصباح وتوقف عن العمل. ثم تم إصلاح كابل المصباح، وعمل بشكل جيد.</a:t>
            </a:r>
          </a:p>
          <a:p>
            <a:pPr marL="355600" indent="-87313" algn="r" rtl="1">
              <a:lnSpc>
                <a:spcPct val="90000"/>
              </a:lnSpc>
              <a:spcBef>
                <a:spcPts val="1000"/>
              </a:spcBef>
            </a:pPr>
            <a:r>
              <a:rPr lang="en-US" sz="1400" i="1" dirty="0">
                <a:solidFill>
                  <a:schemeClr val="tx1"/>
                </a:solidFill>
                <a:latin typeface="Lato" panose="020F0502020204030203" pitchFamily="34" charset="0"/>
              </a:rPr>
              <a:t>					</a:t>
            </a:r>
            <a:r>
              <a:rPr lang="ar-SA" sz="1200" i="1" dirty="0">
                <a:latin typeface="Lato" panose="020F0502020204030203" pitchFamily="34" charset="0"/>
              </a:rPr>
              <a:t>أولاد من الصف السادس إلى الثامن، الرياض</a:t>
            </a:r>
            <a:endParaRPr lang="en-US" sz="1400" i="1" dirty="0">
              <a:latin typeface="Lato" panose="020F0502020204030203" pitchFamily="34" charset="0"/>
            </a:endParaRPr>
          </a:p>
        </p:txBody>
      </p:sp>
      <p:sp>
        <p:nvSpPr>
          <p:cNvPr id="19" name="TextBox 18">
            <a:extLst>
              <a:ext uri="{FF2B5EF4-FFF2-40B4-BE49-F238E27FC236}">
                <a16:creationId xmlns:a16="http://schemas.microsoft.com/office/drawing/2014/main" id="{3A4E1387-CD96-4BD9-FB85-A9D314AC4559}"/>
              </a:ext>
            </a:extLst>
          </p:cNvPr>
          <p:cNvSpPr txBox="1"/>
          <p:nvPr/>
        </p:nvSpPr>
        <p:spPr>
          <a:xfrm>
            <a:off x="4056434" y="776507"/>
            <a:ext cx="7041341" cy="1600438"/>
          </a:xfrm>
          <a:prstGeom prst="rect">
            <a:avLst/>
          </a:prstGeom>
          <a:noFill/>
        </p:spPr>
        <p:txBody>
          <a:bodyPr wrap="square">
            <a:spAutoFit/>
          </a:bodyPr>
          <a:lstStyle/>
          <a:p>
            <a:pPr marL="0" indent="0" algn="r" rtl="1">
              <a:spcAft>
                <a:spcPts val="0"/>
              </a:spcAft>
              <a:buNone/>
            </a:pPr>
            <a:endParaRPr lang="ar-SA" sz="1800" dirty="0">
              <a:solidFill>
                <a:schemeClr val="tx1"/>
              </a:solidFill>
            </a:endParaRPr>
          </a:p>
          <a:p>
            <a:pPr marL="0" indent="0" algn="r" rtl="1">
              <a:spcAft>
                <a:spcPts val="0"/>
              </a:spcAft>
              <a:buNone/>
            </a:pPr>
            <a:endParaRPr lang="ar-SA" sz="1800" dirty="0">
              <a:solidFill>
                <a:schemeClr val="tx1"/>
              </a:solidFill>
            </a:endParaRPr>
          </a:p>
          <a:p>
            <a:pPr marL="0" indent="0" algn="r" rtl="1">
              <a:spcAft>
                <a:spcPts val="0"/>
              </a:spcAft>
              <a:buNone/>
            </a:pPr>
            <a:r>
              <a:rPr lang="ar-SA" sz="1400" dirty="0">
                <a:latin typeface="Calibri"/>
              </a:rPr>
              <a:t>الرسالة المتعلقة بتوفير الطاقة </a:t>
            </a:r>
            <a:r>
              <a:rPr lang="ar-SA" sz="1400" dirty="0">
                <a:solidFill>
                  <a:srgbClr val="2DB463"/>
                </a:solidFill>
                <a:latin typeface="Calibri"/>
              </a:rPr>
              <a:t>مفهومة جيدًا من قبل جميع الأطفال</a:t>
            </a:r>
            <a:r>
              <a:rPr lang="en-US" sz="1400" dirty="0">
                <a:latin typeface="Calibri"/>
              </a:rPr>
              <a:t> </a:t>
            </a:r>
            <a:r>
              <a:rPr lang="ar-SA" sz="1400" dirty="0">
                <a:latin typeface="Calibri"/>
              </a:rPr>
              <a:t>و</a:t>
            </a:r>
            <a:r>
              <a:rPr lang="ar-JO" sz="1400" dirty="0">
                <a:latin typeface="Calibri"/>
              </a:rPr>
              <a:t>تعبر عن </a:t>
            </a:r>
            <a:r>
              <a:rPr lang="ar-SA" sz="1400" dirty="0">
                <a:latin typeface="Calibri"/>
              </a:rPr>
              <a:t>لفتاة </a:t>
            </a:r>
            <a:r>
              <a:rPr kumimoji="0" lang="ar-JO" sz="1400" i="0" u="none" strike="noStrike" kern="1200" cap="none" spc="0" normalizeH="0" baseline="0" noProof="0" dirty="0">
                <a:ln>
                  <a:noFill/>
                </a:ln>
                <a:solidFill>
                  <a:schemeClr val="tx1"/>
                </a:solidFill>
                <a:effectLst/>
                <a:uLnTx/>
                <a:uFillTx/>
                <a:latin typeface="Calibri"/>
                <a:ea typeface="+mn-ea"/>
              </a:rPr>
              <a:t>تركت </a:t>
            </a:r>
            <a:r>
              <a:rPr kumimoji="0" lang="ar-SA" sz="1400" i="0" u="none" strike="noStrike" kern="1200" cap="none" spc="0" normalizeH="0" baseline="0" noProof="0" dirty="0">
                <a:ln>
                  <a:noFill/>
                </a:ln>
                <a:solidFill>
                  <a:schemeClr val="tx1"/>
                </a:solidFill>
                <a:effectLst/>
                <a:uLnTx/>
                <a:uFillTx/>
                <a:latin typeface="Calibri"/>
                <a:ea typeface="+mn-ea"/>
              </a:rPr>
              <a:t>المصباح مضاءً طوال الليل، وفي الصباح لم يعد يعمل لأنه تعطل. في الليلة التالية أطفأت المصباح قبل النوم، وفي صباح اليوم التالي وجدته يعمل بشكل صحيح.</a:t>
            </a:r>
            <a:endParaRPr lang="ar-SA" sz="1400" dirty="0"/>
          </a:p>
          <a:p>
            <a:pPr marL="0" indent="0" algn="r" rtl="1">
              <a:spcAft>
                <a:spcPts val="0"/>
              </a:spcAft>
              <a:buNone/>
            </a:pPr>
            <a:endParaRPr lang="en-US" sz="1800" b="1" dirty="0"/>
          </a:p>
        </p:txBody>
      </p:sp>
      <p:sp>
        <p:nvSpPr>
          <p:cNvPr id="16" name="TextBox 15">
            <a:extLst>
              <a:ext uri="{FF2B5EF4-FFF2-40B4-BE49-F238E27FC236}">
                <a16:creationId xmlns:a16="http://schemas.microsoft.com/office/drawing/2014/main" id="{BD1CE2BA-EA70-5FB5-04B6-167793194383}"/>
              </a:ext>
            </a:extLst>
          </p:cNvPr>
          <p:cNvSpPr txBox="1"/>
          <p:nvPr/>
        </p:nvSpPr>
        <p:spPr>
          <a:xfrm>
            <a:off x="4056435" y="3052670"/>
            <a:ext cx="4742424" cy="1442065"/>
          </a:xfrm>
          <a:prstGeom prst="roundRect">
            <a:avLst>
              <a:gd name="adj" fmla="val 0"/>
            </a:avLst>
          </a:prstGeom>
          <a:solidFill>
            <a:schemeClr val="bg1"/>
          </a:solidFill>
          <a:ln>
            <a:noFill/>
          </a:ln>
          <a:effectLst/>
        </p:spPr>
        <p:txBody>
          <a:bodyPr wrap="square" anchor="t" anchorCtr="0">
            <a:noAutofit/>
          </a:bodyPr>
          <a:lstStyle/>
          <a:p>
            <a:pPr marL="285750" indent="-285750" algn="r" rtl="1">
              <a:buFont typeface="Arial" panose="020B0604020202020204" pitchFamily="34" charset="0"/>
              <a:buChar char="•"/>
            </a:pPr>
            <a:r>
              <a:rPr lang="ar-JO" sz="1200" b="1" dirty="0"/>
              <a:t>للمستجيبين من عمر 9 إلى 12 سنة </a:t>
            </a:r>
            <a:endParaRPr lang="en-US" sz="1200" b="1" dirty="0"/>
          </a:p>
          <a:p>
            <a:pPr algn="r" rtl="1"/>
            <a:endParaRPr lang="en-US" sz="1200" b="1" dirty="0"/>
          </a:p>
          <a:p>
            <a:pPr algn="r" rtl="1"/>
            <a:r>
              <a:rPr lang="ar-JO" sz="1200" dirty="0"/>
              <a:t>المصباح لا يعمل لأسباب وظيفية مثل التلف من كثرة الاستخدام أو نفاد البطارية أو انقطاع التيار الكهربائي</a:t>
            </a:r>
            <a:endParaRPr lang="en-US" sz="1200" dirty="0"/>
          </a:p>
          <a:p>
            <a:pPr marL="171450" indent="-171450" algn="r" rtl="1">
              <a:buFont typeface="Arial" panose="020B0604020202020204" pitchFamily="34" charset="0"/>
              <a:buChar char="•"/>
            </a:pPr>
            <a:r>
              <a:rPr lang="ar-JO" sz="1200" b="1" dirty="0"/>
              <a:t>بالنسبة للأعمار من 9-6 سنوات</a:t>
            </a:r>
            <a:endParaRPr lang="en-US" sz="1200" b="1" dirty="0"/>
          </a:p>
          <a:p>
            <a:pPr marL="171450" indent="-171450" algn="r" rtl="1">
              <a:buFont typeface="Arial" panose="020B0604020202020204" pitchFamily="34" charset="0"/>
              <a:buChar char="•"/>
            </a:pPr>
            <a:endParaRPr lang="en-US" sz="1200" b="1" dirty="0"/>
          </a:p>
          <a:p>
            <a:pPr algn="r" rtl="1"/>
            <a:r>
              <a:rPr lang="ar-JO" sz="1200" dirty="0"/>
              <a:t>المصباح لا يعمل لأنه مُتعب ويحتاج إلى الراحة والعناية</a:t>
            </a:r>
            <a:endParaRPr lang="en-US" sz="1200" dirty="0"/>
          </a:p>
        </p:txBody>
      </p:sp>
      <p:sp>
        <p:nvSpPr>
          <p:cNvPr id="23" name="TextBox 22">
            <a:extLst>
              <a:ext uri="{FF2B5EF4-FFF2-40B4-BE49-F238E27FC236}">
                <a16:creationId xmlns:a16="http://schemas.microsoft.com/office/drawing/2014/main" id="{4F68E910-D22E-5957-E442-F12613B303AD}"/>
              </a:ext>
            </a:extLst>
          </p:cNvPr>
          <p:cNvSpPr txBox="1"/>
          <p:nvPr/>
        </p:nvSpPr>
        <p:spPr>
          <a:xfrm>
            <a:off x="8892089" y="3094471"/>
            <a:ext cx="2209016" cy="1400265"/>
          </a:xfrm>
          <a:prstGeom prst="roundRect">
            <a:avLst>
              <a:gd name="adj" fmla="val 0"/>
            </a:avLst>
          </a:prstGeom>
          <a:solidFill>
            <a:schemeClr val="bg1"/>
          </a:solidFill>
          <a:ln>
            <a:noFill/>
          </a:ln>
          <a:effectLst/>
        </p:spPr>
        <p:txBody>
          <a:bodyPr wrap="square" anchor="t" anchorCtr="0">
            <a:noAutofit/>
          </a:bodyPr>
          <a:lstStyle/>
          <a:p>
            <a:pPr algn="r" rtl="1"/>
            <a:r>
              <a:rPr lang="ar-SA" sz="1100" b="1" dirty="0"/>
              <a:t>قفز الفتاة على السرير سلوكٌ سيئٌ يلاحظه الأطفال الصغار. </a:t>
            </a:r>
            <a:endParaRPr lang="ar-JO" sz="1100" b="1" dirty="0"/>
          </a:p>
          <a:p>
            <a:pPr algn="r" rtl="1"/>
            <a:endParaRPr lang="ar-SA" sz="1100" b="1" dirty="0"/>
          </a:p>
          <a:p>
            <a:pPr marL="285750" indent="-285750" algn="r" rtl="1">
              <a:buFont typeface="Arial" panose="020B0604020202020204" pitchFamily="34" charset="0"/>
              <a:buChar char="•"/>
            </a:pPr>
            <a:r>
              <a:rPr lang="ar-SA" sz="1200" dirty="0"/>
              <a:t>تُذكّر آداب الفتاة الأطفال الصغار بما يُقال لهم من قِبل والديهم. </a:t>
            </a:r>
          </a:p>
          <a:p>
            <a:pPr marL="285750" indent="-285750" algn="r" rtl="1">
              <a:buFont typeface="Arial" panose="020B0604020202020204" pitchFamily="34" charset="0"/>
              <a:buChar char="•"/>
            </a:pPr>
            <a:r>
              <a:rPr lang="ar-SA" sz="1200" dirty="0"/>
              <a:t>ركّز الأطفال الأكبر سنًا على القصة أكثر.</a:t>
            </a:r>
            <a:endParaRPr lang="en-US" sz="1200" dirty="0"/>
          </a:p>
        </p:txBody>
      </p:sp>
      <p:sp>
        <p:nvSpPr>
          <p:cNvPr id="25" name="TextBox 24">
            <a:extLst>
              <a:ext uri="{FF2B5EF4-FFF2-40B4-BE49-F238E27FC236}">
                <a16:creationId xmlns:a16="http://schemas.microsoft.com/office/drawing/2014/main" id="{3C9AB522-E045-8634-BDAD-0103B9BD99D4}"/>
              </a:ext>
            </a:extLst>
          </p:cNvPr>
          <p:cNvSpPr txBox="1"/>
          <p:nvPr/>
        </p:nvSpPr>
        <p:spPr>
          <a:xfrm>
            <a:off x="8892089" y="2428091"/>
            <a:ext cx="2181584" cy="434539"/>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سلوك الفتاة السيئة</a:t>
            </a:r>
          </a:p>
        </p:txBody>
      </p:sp>
      <p:sp>
        <p:nvSpPr>
          <p:cNvPr id="26" name="TextBox 25">
            <a:extLst>
              <a:ext uri="{FF2B5EF4-FFF2-40B4-BE49-F238E27FC236}">
                <a16:creationId xmlns:a16="http://schemas.microsoft.com/office/drawing/2014/main" id="{FC1B1B0E-EF78-8F70-1596-49200E2129FC}"/>
              </a:ext>
            </a:extLst>
          </p:cNvPr>
          <p:cNvSpPr txBox="1"/>
          <p:nvPr/>
        </p:nvSpPr>
        <p:spPr>
          <a:xfrm>
            <a:off x="4056434" y="2446036"/>
            <a:ext cx="4742423" cy="416594"/>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المصباح هو عنصر</a:t>
            </a:r>
          </a:p>
        </p:txBody>
      </p:sp>
      <p:sp>
        <p:nvSpPr>
          <p:cNvPr id="7" name="Slide Number Placeholder 6">
            <a:extLst>
              <a:ext uri="{FF2B5EF4-FFF2-40B4-BE49-F238E27FC236}">
                <a16:creationId xmlns:a16="http://schemas.microsoft.com/office/drawing/2014/main" id="{C8FB92C8-8085-B094-BF35-71E3DC143855}"/>
              </a:ext>
            </a:extLst>
          </p:cNvPr>
          <p:cNvSpPr>
            <a:spLocks noGrp="1"/>
          </p:cNvSpPr>
          <p:nvPr>
            <p:ph type="sldNum" sz="quarter" idx="12"/>
          </p:nvPr>
        </p:nvSpPr>
        <p:spPr/>
        <p:txBody>
          <a:bodyPr/>
          <a:lstStyle/>
          <a:p>
            <a:fld id="{5939B1FA-81F2-4940-9AF3-5EAFB5D6669B}" type="slidenum">
              <a:rPr lang="en-US" smtClean="0"/>
              <a:pPr/>
              <a:t>44</a:t>
            </a:fld>
            <a:endParaRPr lang="en-US"/>
          </a:p>
        </p:txBody>
      </p:sp>
    </p:spTree>
    <p:extLst>
      <p:ext uri="{BB962C8B-B14F-4D97-AF65-F5344CB8AC3E}">
        <p14:creationId xmlns:p14="http://schemas.microsoft.com/office/powerpoint/2010/main" val="27857173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06631A-0167-7E03-E3C5-1566256C9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D86FB9-F150-9396-4633-4D165EEB2BD8}"/>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#3 لنطفئ الأضواء ونترك أشعة الشمس تضيء منزلنا</a:t>
            </a:r>
            <a:r>
              <a:rPr lang="en-US" sz="2400" dirty="0">
                <a:solidFill>
                  <a:srgbClr val="A68F54"/>
                </a:solidFill>
                <a:ea typeface="+mn-ea"/>
                <a:cs typeface="Bahij TheSansArabic Plain" panose="02040503050201020203" pitchFamily="18" charset="-78"/>
              </a:rPr>
              <a:t> </a:t>
            </a:r>
            <a:r>
              <a:rPr lang="ar-SA" sz="2400" dirty="0">
                <a:solidFill>
                  <a:srgbClr val="A68F54"/>
                </a:solidFill>
                <a:ea typeface="+mn-ea"/>
                <a:cs typeface="Bahij TheSansArabic Plain" panose="02040503050201020203" pitchFamily="18" charset="-78"/>
              </a:rPr>
              <a:t>- ردود الفعل العامة والفهم</a:t>
            </a:r>
            <a:endParaRPr lang="en-US" sz="2400" dirty="0">
              <a:solidFill>
                <a:schemeClr val="tx2"/>
              </a:solidFill>
              <a:ea typeface="+mn-ea"/>
              <a:cs typeface="Bahij TheSansArabic Plain" panose="02040503050201020203" pitchFamily="18" charset="-78"/>
            </a:endParaRPr>
          </a:p>
        </p:txBody>
      </p:sp>
      <p:grpSp>
        <p:nvGrpSpPr>
          <p:cNvPr id="3" name="Group 2">
            <a:extLst>
              <a:ext uri="{FF2B5EF4-FFF2-40B4-BE49-F238E27FC236}">
                <a16:creationId xmlns:a16="http://schemas.microsoft.com/office/drawing/2014/main" id="{64402822-E13D-031A-6AFE-E85B503A6B5A}"/>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44F155D2-694D-A081-6A2B-56AC20608063}"/>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AE14BBA9-330A-A3C7-A72B-9442F51768DC}"/>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4" name="TextBox 13">
            <a:extLst>
              <a:ext uri="{FF2B5EF4-FFF2-40B4-BE49-F238E27FC236}">
                <a16:creationId xmlns:a16="http://schemas.microsoft.com/office/drawing/2014/main" id="{04BD49C1-8372-3C49-856E-EF37B441D965}"/>
              </a:ext>
            </a:extLst>
          </p:cNvPr>
          <p:cNvSpPr txBox="1"/>
          <p:nvPr/>
        </p:nvSpPr>
        <p:spPr>
          <a:xfrm>
            <a:off x="6617275" y="2865845"/>
            <a:ext cx="2181584" cy="434539"/>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إنها تذهب لتصحيح السلوكيات</a:t>
            </a:r>
            <a:endParaRPr lang="en-US" sz="1400" b="1" dirty="0">
              <a:solidFill>
                <a:schemeClr val="bg1"/>
              </a:solidFill>
            </a:endParaRPr>
          </a:p>
        </p:txBody>
      </p:sp>
      <p:sp>
        <p:nvSpPr>
          <p:cNvPr id="18" name="TextBox 17">
            <a:extLst>
              <a:ext uri="{FF2B5EF4-FFF2-40B4-BE49-F238E27FC236}">
                <a16:creationId xmlns:a16="http://schemas.microsoft.com/office/drawing/2014/main" id="{0E7B2919-0048-B4DA-C335-8912D7D495C8}"/>
              </a:ext>
            </a:extLst>
          </p:cNvPr>
          <p:cNvSpPr txBox="1"/>
          <p:nvPr/>
        </p:nvSpPr>
        <p:spPr>
          <a:xfrm>
            <a:off x="6617275" y="3490425"/>
            <a:ext cx="2181583" cy="1087142"/>
          </a:xfrm>
          <a:prstGeom prst="roundRect">
            <a:avLst>
              <a:gd name="adj" fmla="val 0"/>
            </a:avLst>
          </a:prstGeom>
          <a:solidFill>
            <a:schemeClr val="bg1"/>
          </a:solidFill>
          <a:ln>
            <a:noFill/>
          </a:ln>
          <a:effectLst/>
        </p:spPr>
        <p:txBody>
          <a:bodyPr wrap="square" anchor="t" anchorCtr="0">
            <a:noAutofit/>
          </a:bodyPr>
          <a:lstStyle/>
          <a:p>
            <a:pPr marL="285750" indent="-285750" algn="r" rtl="1">
              <a:buFont typeface="Arial" panose="020B0604020202020204" pitchFamily="34" charset="0"/>
              <a:buChar char="•"/>
            </a:pPr>
            <a:r>
              <a:rPr lang="ar-SA" sz="1200" dirty="0"/>
              <a:t>الفتاة تُشغّل الكهرباء وتُطفِئها</a:t>
            </a:r>
          </a:p>
          <a:p>
            <a:pPr marL="285750" indent="-285750" algn="r" rtl="1">
              <a:buFont typeface="Arial" panose="020B0604020202020204" pitchFamily="34" charset="0"/>
              <a:buChar char="•"/>
            </a:pPr>
            <a:endParaRPr lang="ar-SA" sz="1200" b="1" dirty="0">
              <a:solidFill>
                <a:srgbClr val="44546A"/>
              </a:solidFill>
            </a:endParaRPr>
          </a:p>
          <a:p>
            <a:pPr marL="285750" indent="-285750" algn="r" rtl="1">
              <a:buFont typeface="Arial" panose="020B0604020202020204" pitchFamily="34" charset="0"/>
              <a:buChar char="•"/>
            </a:pPr>
            <a:r>
              <a:rPr lang="ar-SA" sz="1200" dirty="0"/>
              <a:t>الضوء مُضاء نهارًا</a:t>
            </a:r>
          </a:p>
          <a:p>
            <a:pPr marL="285750" indent="-285750" algn="r" rtl="1">
              <a:buFont typeface="Arial" panose="020B0604020202020204" pitchFamily="34" charset="0"/>
              <a:buChar char="•"/>
            </a:pPr>
            <a:endParaRPr lang="ar-SA" sz="1200" dirty="0"/>
          </a:p>
          <a:p>
            <a:pPr marL="285750" indent="-285750" algn="r" rtl="1">
              <a:buFont typeface="Arial" panose="020B0604020202020204" pitchFamily="34" charset="0"/>
              <a:buChar char="•"/>
            </a:pPr>
            <a:r>
              <a:rPr lang="ar-SA" sz="1200" dirty="0"/>
              <a:t>إطفاء الضوء تحت الشرفة</a:t>
            </a:r>
            <a:endParaRPr lang="en-US" sz="1200" dirty="0"/>
          </a:p>
        </p:txBody>
      </p:sp>
      <p:sp>
        <p:nvSpPr>
          <p:cNvPr id="24" name="TextBox 23">
            <a:extLst>
              <a:ext uri="{FF2B5EF4-FFF2-40B4-BE49-F238E27FC236}">
                <a16:creationId xmlns:a16="http://schemas.microsoft.com/office/drawing/2014/main" id="{0B0AEB3F-18CE-8BE0-8527-C5471339E0AE}"/>
              </a:ext>
            </a:extLst>
          </p:cNvPr>
          <p:cNvSpPr txBox="1"/>
          <p:nvPr/>
        </p:nvSpPr>
        <p:spPr>
          <a:xfrm>
            <a:off x="8892089" y="3532226"/>
            <a:ext cx="2209016" cy="1087142"/>
          </a:xfrm>
          <a:prstGeom prst="roundRect">
            <a:avLst>
              <a:gd name="adj" fmla="val 0"/>
            </a:avLst>
          </a:prstGeom>
          <a:solidFill>
            <a:schemeClr val="bg1"/>
          </a:solidFill>
          <a:ln>
            <a:noFill/>
          </a:ln>
          <a:effectLst/>
        </p:spPr>
        <p:txBody>
          <a:bodyPr wrap="square" anchor="t" anchorCtr="0">
            <a:noAutofit/>
          </a:bodyPr>
          <a:lstStyle/>
          <a:p>
            <a:pPr marL="285750" indent="-285750" algn="r" rtl="1">
              <a:buFont typeface="Arial" panose="020B0604020202020204" pitchFamily="34" charset="0"/>
              <a:buChar char="•"/>
            </a:pPr>
            <a:r>
              <a:rPr lang="ar-SA" sz="1200" dirty="0"/>
              <a:t>الفتاة مشهورة ومعروفة لدى معظم الأطفال.</a:t>
            </a:r>
          </a:p>
          <a:p>
            <a:pPr marL="285750" indent="-285750" algn="r" rtl="1">
              <a:buFont typeface="Arial" panose="020B0604020202020204" pitchFamily="34" charset="0"/>
              <a:buChar char="•"/>
            </a:pPr>
            <a:endParaRPr lang="ar-SA" sz="1200" b="1" dirty="0">
              <a:solidFill>
                <a:srgbClr val="44546A"/>
              </a:solidFill>
            </a:endParaRPr>
          </a:p>
          <a:p>
            <a:pPr marL="285750" indent="-285750" algn="r" rtl="1">
              <a:buFont typeface="Arial" panose="020B0604020202020204" pitchFamily="34" charset="0"/>
              <a:buChar char="•"/>
            </a:pPr>
            <a:r>
              <a:rPr lang="ar-SA" sz="1200" dirty="0"/>
              <a:t>تثير مشاعر إيجابية وتواصلًا فوريًا.</a:t>
            </a:r>
            <a:endParaRPr lang="en-US" sz="1200" dirty="0"/>
          </a:p>
        </p:txBody>
      </p:sp>
      <p:pic>
        <p:nvPicPr>
          <p:cNvPr id="11" name="Graphic 10" descr="Open quotation mark with solid fill">
            <a:extLst>
              <a:ext uri="{FF2B5EF4-FFF2-40B4-BE49-F238E27FC236}">
                <a16:creationId xmlns:a16="http://schemas.microsoft.com/office/drawing/2014/main" id="{1AF47DFD-4E1A-F5F7-237F-5992735406E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49085" y="5535507"/>
            <a:ext cx="513585" cy="396359"/>
          </a:xfrm>
          <a:prstGeom prst="rect">
            <a:avLst/>
          </a:prstGeom>
        </p:spPr>
      </p:pic>
      <p:pic>
        <p:nvPicPr>
          <p:cNvPr id="12" name="Graphic 11" descr="Open quotation mark with solid fill">
            <a:extLst>
              <a:ext uri="{FF2B5EF4-FFF2-40B4-BE49-F238E27FC236}">
                <a16:creationId xmlns:a16="http://schemas.microsoft.com/office/drawing/2014/main" id="{5CD20040-FBFB-9534-77EF-5163A634B35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10560088" y="4772686"/>
            <a:ext cx="513585" cy="396359"/>
          </a:xfrm>
          <a:prstGeom prst="rect">
            <a:avLst/>
          </a:prstGeom>
        </p:spPr>
      </p:pic>
      <p:pic>
        <p:nvPicPr>
          <p:cNvPr id="8" name="Picture 7" descr="A cartoon of a child holding a pink lamp&#10;&#10;AI-generated content may be incorrect.">
            <a:extLst>
              <a:ext uri="{FF2B5EF4-FFF2-40B4-BE49-F238E27FC236}">
                <a16:creationId xmlns:a16="http://schemas.microsoft.com/office/drawing/2014/main" id="{F02C1365-5B3F-98F9-A95E-553B2F0053F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86958" y="1380565"/>
            <a:ext cx="3019312" cy="3969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6" name="TextBox 15">
            <a:extLst>
              <a:ext uri="{FF2B5EF4-FFF2-40B4-BE49-F238E27FC236}">
                <a16:creationId xmlns:a16="http://schemas.microsoft.com/office/drawing/2014/main" id="{A6A60097-8DEB-5653-C728-461139856AAD}"/>
              </a:ext>
            </a:extLst>
          </p:cNvPr>
          <p:cNvSpPr txBox="1"/>
          <p:nvPr/>
        </p:nvSpPr>
        <p:spPr>
          <a:xfrm>
            <a:off x="8892089" y="2865845"/>
            <a:ext cx="2181584" cy="434539"/>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الفتاة الرئيسية التي تمثل</a:t>
            </a:r>
            <a:endParaRPr lang="en-US" sz="1400" b="1" dirty="0">
              <a:solidFill>
                <a:schemeClr val="bg1"/>
              </a:solidFill>
            </a:endParaRPr>
          </a:p>
        </p:txBody>
      </p:sp>
      <p:sp>
        <p:nvSpPr>
          <p:cNvPr id="9" name="TextBox 8">
            <a:extLst>
              <a:ext uri="{FF2B5EF4-FFF2-40B4-BE49-F238E27FC236}">
                <a16:creationId xmlns:a16="http://schemas.microsoft.com/office/drawing/2014/main" id="{B899A461-79AA-2E89-E63B-7E6CE87962E5}"/>
              </a:ext>
            </a:extLst>
          </p:cNvPr>
          <p:cNvSpPr txBox="1"/>
          <p:nvPr/>
        </p:nvSpPr>
        <p:spPr>
          <a:xfrm>
            <a:off x="4651010" y="936507"/>
            <a:ext cx="6431172" cy="1815882"/>
          </a:xfrm>
          <a:prstGeom prst="rect">
            <a:avLst/>
          </a:prstGeom>
          <a:noFill/>
        </p:spPr>
        <p:txBody>
          <a:bodyPr wrap="square">
            <a:spAutoFit/>
          </a:bodyPr>
          <a:lstStyle/>
          <a:p>
            <a:pPr marL="0" indent="0" algn="r" rtl="1">
              <a:spcAft>
                <a:spcPts val="0"/>
              </a:spcAft>
              <a:buNone/>
            </a:pPr>
            <a:r>
              <a:rPr lang="ar-SA" sz="1400" dirty="0">
                <a:solidFill>
                  <a:schemeClr val="tx1"/>
                </a:solidFill>
                <a:cs typeface="+mn-cs"/>
              </a:rPr>
              <a:t>رسالة واضحة ومباشرة حول عدم إهدار الطاقة</a:t>
            </a:r>
            <a:r>
              <a:rPr lang="en-US" sz="1400" dirty="0">
                <a:solidFill>
                  <a:schemeClr val="tx1"/>
                </a:solidFill>
                <a:cs typeface="+mn-cs"/>
              </a:rPr>
              <a:t>  :</a:t>
            </a:r>
            <a:r>
              <a:rPr lang="ar-SA" sz="1400" dirty="0">
                <a:solidFill>
                  <a:schemeClr val="tx1"/>
                </a:solidFill>
                <a:cs typeface="+mn-cs"/>
              </a:rPr>
              <a:t>لا رسائل مُشتتة أو مُزعجة</a:t>
            </a:r>
            <a:r>
              <a:rPr lang="en-US" sz="1400" dirty="0">
                <a:solidFill>
                  <a:schemeClr val="tx1"/>
                </a:solidFill>
                <a:cs typeface="+mn-cs"/>
              </a:rPr>
              <a:t> </a:t>
            </a:r>
            <a:r>
              <a:rPr lang="ar-SA" sz="1400" dirty="0">
                <a:solidFill>
                  <a:schemeClr val="tx1"/>
                </a:solidFill>
                <a:cs typeface="+mn-cs"/>
              </a:rPr>
              <a:t>وجميع الأطفال - من مختلف الأعمار والأجناس والأماكن - يفهمون الرسالة جيدًا.</a:t>
            </a:r>
            <a:endParaRPr lang="en-US" sz="1400" dirty="0">
              <a:solidFill>
                <a:schemeClr val="tx1"/>
              </a:solidFill>
              <a:cs typeface="+mn-cs"/>
            </a:endParaRPr>
          </a:p>
          <a:p>
            <a:pPr marL="0" indent="0" algn="r" rtl="1">
              <a:spcAft>
                <a:spcPts val="0"/>
              </a:spcAft>
              <a:buNone/>
            </a:pPr>
            <a:endParaRPr lang="ar-SA" sz="1400" dirty="0">
              <a:solidFill>
                <a:schemeClr val="tx1"/>
              </a:solidFill>
              <a:cs typeface="+mn-cs"/>
            </a:endParaRPr>
          </a:p>
          <a:p>
            <a:pPr marL="0" indent="0" algn="r" rtl="1">
              <a:spcAft>
                <a:spcPts val="0"/>
              </a:spcAft>
              <a:buNone/>
            </a:pPr>
            <a:r>
              <a:rPr lang="ar-SA" sz="1400" dirty="0">
                <a:solidFill>
                  <a:schemeClr val="tx1"/>
                </a:solidFill>
                <a:cs typeface="+mn-cs"/>
              </a:rPr>
              <a:t>تُشير</a:t>
            </a:r>
            <a:r>
              <a:rPr lang="ar-SA" sz="1400" b="1" dirty="0">
                <a:solidFill>
                  <a:schemeClr val="tx1"/>
                </a:solidFill>
                <a:cs typeface="+mn-cs"/>
              </a:rPr>
              <a:t> </a:t>
            </a:r>
            <a:r>
              <a:rPr lang="ar-SA" sz="1400" dirty="0">
                <a:solidFill>
                  <a:schemeClr val="tx1"/>
                </a:solidFill>
                <a:cs typeface="+mn-cs"/>
              </a:rPr>
              <a:t>الفتاة</a:t>
            </a:r>
            <a:r>
              <a:rPr lang="ar-SA" sz="1400" b="1" dirty="0">
                <a:solidFill>
                  <a:schemeClr val="tx1"/>
                </a:solidFill>
                <a:cs typeface="+mn-cs"/>
              </a:rPr>
              <a:t> </a:t>
            </a:r>
            <a:r>
              <a:rPr lang="ar-SA" sz="1400" dirty="0">
                <a:solidFill>
                  <a:schemeClr val="tx1"/>
                </a:solidFill>
                <a:cs typeface="+mn-cs"/>
              </a:rPr>
              <a:t>التي تُمثل المشهد إلى السلوكيات السيئة التي تُهدر الطاقة.</a:t>
            </a:r>
            <a:r>
              <a:rPr lang="ar-SA" sz="1400" b="1" dirty="0">
                <a:solidFill>
                  <a:schemeClr val="tx1"/>
                </a:solidFill>
                <a:cs typeface="+mn-cs"/>
              </a:rPr>
              <a:t> و</a:t>
            </a:r>
            <a:r>
              <a:rPr lang="ar-SA" sz="1400" dirty="0">
                <a:solidFill>
                  <a:schemeClr val="tx1"/>
                </a:solidFill>
                <a:cs typeface="+mn-cs"/>
              </a:rPr>
              <a:t>تجتمع مع جميع صديقاتها</a:t>
            </a:r>
            <a:r>
              <a:rPr lang="ar-JO" sz="1400" dirty="0">
                <a:solidFill>
                  <a:schemeClr val="tx1"/>
                </a:solidFill>
                <a:cs typeface="+mn-cs"/>
              </a:rPr>
              <a:t> على ما يلي:</a:t>
            </a:r>
            <a:endParaRPr lang="en-US" sz="1400" dirty="0">
              <a:solidFill>
                <a:schemeClr val="tx1"/>
              </a:solidFill>
              <a:cs typeface="+mn-cs"/>
            </a:endParaRPr>
          </a:p>
          <a:p>
            <a:pPr marL="0" indent="0" algn="r" rtl="1">
              <a:spcAft>
                <a:spcPts val="0"/>
              </a:spcAft>
              <a:buNone/>
            </a:pPr>
            <a:endParaRPr lang="en-US" sz="1400" dirty="0">
              <a:solidFill>
                <a:schemeClr val="tx1"/>
              </a:solidFill>
              <a:cs typeface="+mn-cs"/>
            </a:endParaRPr>
          </a:p>
          <a:p>
            <a:pPr algn="r" rtl="1">
              <a:spcAft>
                <a:spcPts val="0"/>
              </a:spcAft>
              <a:buFont typeface="Wingdings" panose="05000000000000000000" pitchFamily="2" charset="2"/>
              <a:buChar char="ü"/>
              <a:defRPr/>
            </a:pPr>
            <a:r>
              <a:rPr lang="en-US" sz="1400" dirty="0">
                <a:solidFill>
                  <a:schemeClr val="tx1"/>
                </a:solidFill>
                <a:cs typeface="+mn-cs"/>
              </a:rPr>
              <a:t>  </a:t>
            </a:r>
            <a:r>
              <a:rPr lang="ar-SA" sz="1400" dirty="0">
                <a:solidFill>
                  <a:schemeClr val="tx1"/>
                </a:solidFill>
                <a:cs typeface="+mn-cs"/>
              </a:rPr>
              <a:t>ينبغي إطفاء الضوء أثناء النهار</a:t>
            </a:r>
            <a:endParaRPr lang="ar-JO" sz="1400" dirty="0">
              <a:solidFill>
                <a:schemeClr val="tx1"/>
              </a:solidFill>
              <a:cs typeface="+mn-cs"/>
            </a:endParaRPr>
          </a:p>
          <a:p>
            <a:pPr algn="r" rtl="1">
              <a:spcAft>
                <a:spcPts val="0"/>
              </a:spcAft>
              <a:buFont typeface="Wingdings" panose="05000000000000000000" pitchFamily="2" charset="2"/>
              <a:buChar char="ü"/>
              <a:defRPr/>
            </a:pPr>
            <a:r>
              <a:rPr lang="en-US" sz="1400" dirty="0">
                <a:solidFill>
                  <a:schemeClr val="tx1"/>
                </a:solidFill>
                <a:cs typeface="+mn-cs"/>
              </a:rPr>
              <a:t>  </a:t>
            </a:r>
            <a:r>
              <a:rPr lang="ar-SA" sz="1400" dirty="0">
                <a:solidFill>
                  <a:schemeClr val="tx1"/>
                </a:solidFill>
                <a:cs typeface="+mn-cs"/>
              </a:rPr>
              <a:t>لا تلعب بالكهرباء</a:t>
            </a:r>
            <a:endParaRPr lang="ar-JO" sz="1400" dirty="0">
              <a:solidFill>
                <a:schemeClr val="tx1"/>
              </a:solidFill>
              <a:cs typeface="+mn-cs"/>
            </a:endParaRPr>
          </a:p>
          <a:p>
            <a:pPr algn="r" rtl="1">
              <a:spcAft>
                <a:spcPts val="0"/>
              </a:spcAft>
              <a:buFont typeface="Wingdings" panose="05000000000000000000" pitchFamily="2" charset="2"/>
              <a:buChar char="ü"/>
              <a:defRPr/>
            </a:pPr>
            <a:r>
              <a:rPr lang="en-US" sz="1400" dirty="0">
                <a:solidFill>
                  <a:schemeClr val="tx1"/>
                </a:solidFill>
                <a:cs typeface="+mn-cs"/>
              </a:rPr>
              <a:t>  </a:t>
            </a:r>
            <a:r>
              <a:rPr lang="ar-SA" sz="1400" dirty="0">
                <a:solidFill>
                  <a:schemeClr val="tx1"/>
                </a:solidFill>
                <a:cs typeface="+mn-cs"/>
              </a:rPr>
              <a:t>لا تهدر الكهرباء.</a:t>
            </a:r>
            <a:endParaRPr lang="ar-SA" sz="1400" dirty="0">
              <a:cs typeface="+mn-cs"/>
            </a:endParaRPr>
          </a:p>
        </p:txBody>
      </p:sp>
      <p:sp>
        <p:nvSpPr>
          <p:cNvPr id="6" name="TextBox 5">
            <a:extLst>
              <a:ext uri="{FF2B5EF4-FFF2-40B4-BE49-F238E27FC236}">
                <a16:creationId xmlns:a16="http://schemas.microsoft.com/office/drawing/2014/main" id="{8B0169DE-EFF5-13BC-2E77-3FE7D6F924AE}"/>
              </a:ext>
            </a:extLst>
          </p:cNvPr>
          <p:cNvSpPr txBox="1"/>
          <p:nvPr/>
        </p:nvSpPr>
        <p:spPr>
          <a:xfrm>
            <a:off x="4289522" y="4883112"/>
            <a:ext cx="6433986" cy="1207510"/>
          </a:xfrm>
          <a:prstGeom prst="rect">
            <a:avLst/>
          </a:prstGeom>
          <a:noFill/>
        </p:spPr>
        <p:txBody>
          <a:bodyPr wrap="square">
            <a:spAutoFit/>
          </a:bodyPr>
          <a:lstStyle/>
          <a:p>
            <a:pPr marL="268288" algn="r" rtl="1">
              <a:lnSpc>
                <a:spcPct val="90000"/>
              </a:lnSpc>
              <a:spcBef>
                <a:spcPts val="1000"/>
              </a:spcBef>
            </a:pPr>
            <a:r>
              <a:rPr lang="ar-SA" sz="1200" i="1" dirty="0">
                <a:solidFill>
                  <a:schemeClr val="tx1"/>
                </a:solidFill>
                <a:latin typeface="Lato" panose="020F0502020204030203" pitchFamily="34" charset="0"/>
              </a:rPr>
              <a:t>تعلمتُ ألا نستخدم الكثير من الكهرباء نهارًا عند سطوع الشمس! قبل الخروج من المنزل، يجب أن أطفئ جميع المصابيح.</a:t>
            </a:r>
          </a:p>
          <a:p>
            <a:pPr marL="268288" algn="r" rtl="1">
              <a:lnSpc>
                <a:spcPct val="90000"/>
              </a:lnSpc>
              <a:spcBef>
                <a:spcPts val="1000"/>
              </a:spcBef>
            </a:pPr>
            <a:r>
              <a:rPr lang="en-US" sz="1100" i="1" dirty="0">
                <a:solidFill>
                  <a:schemeClr val="tx1"/>
                </a:solidFill>
                <a:latin typeface="Lato" panose="020F0502020204030203" pitchFamily="34" charset="0"/>
              </a:rPr>
              <a:t>				</a:t>
            </a:r>
            <a:r>
              <a:rPr lang="ar-SA" sz="1100" i="1" dirty="0">
                <a:solidFill>
                  <a:schemeClr val="tx1"/>
                </a:solidFill>
                <a:latin typeface="Lato" panose="020F0502020204030203" pitchFamily="34" charset="0"/>
              </a:rPr>
              <a:t>فتاة من 9 إلى 10 سنوات في جدة.</a:t>
            </a:r>
          </a:p>
          <a:p>
            <a:pPr marL="355600" indent="-87313" algn="r" rtl="1">
              <a:lnSpc>
                <a:spcPct val="90000"/>
              </a:lnSpc>
              <a:spcBef>
                <a:spcPts val="1000"/>
              </a:spcBef>
            </a:pPr>
            <a:r>
              <a:rPr lang="ar-SA" sz="1200" i="1" dirty="0">
                <a:solidFill>
                  <a:schemeClr val="tx1"/>
                </a:solidFill>
                <a:latin typeface="Lato" panose="020F0502020204030203" pitchFamily="34" charset="0"/>
              </a:rPr>
              <a:t>شاهدتُ فيديو لشخصيات تستخدم الأشياء بحكمة، وعليكِ أن تكوني مثلهم. فتاة تلعب بالمصابيح... قالت لها: "لماذا تلعبين بالمصابيح؟.</a:t>
            </a:r>
            <a:r>
              <a:rPr lang="en-US" sz="1400" i="1" dirty="0">
                <a:solidFill>
                  <a:schemeClr val="tx1"/>
                </a:solidFill>
                <a:latin typeface="Lato" panose="020F0502020204030203" pitchFamily="34" charset="0"/>
              </a:rPr>
              <a:t>				</a:t>
            </a:r>
            <a:r>
              <a:rPr lang="en-US" sz="1100" i="1" dirty="0">
                <a:solidFill>
                  <a:schemeClr val="tx1"/>
                </a:solidFill>
                <a:latin typeface="Lato" panose="020F0502020204030203" pitchFamily="34" charset="0"/>
              </a:rPr>
              <a:t>	</a:t>
            </a:r>
            <a:r>
              <a:rPr lang="ar-JO" sz="1100" i="1" dirty="0">
                <a:solidFill>
                  <a:schemeClr val="tx1"/>
                </a:solidFill>
                <a:latin typeface="Lato" panose="020F0502020204030203" pitchFamily="34" charset="0"/>
              </a:rPr>
              <a:t>		</a:t>
            </a:r>
            <a:r>
              <a:rPr lang="en-US" sz="1100" i="1" dirty="0">
                <a:solidFill>
                  <a:schemeClr val="tx1"/>
                </a:solidFill>
                <a:latin typeface="Lato" panose="020F0502020204030203" pitchFamily="34" charset="0"/>
              </a:rPr>
              <a:t>	</a:t>
            </a:r>
            <a:r>
              <a:rPr lang="ar-JO" sz="1100" i="1" dirty="0">
                <a:solidFill>
                  <a:schemeClr val="tx1"/>
                </a:solidFill>
                <a:latin typeface="Lato" panose="020F0502020204030203" pitchFamily="34" charset="0"/>
              </a:rPr>
              <a:t>	</a:t>
            </a:r>
            <a:r>
              <a:rPr lang="ar-SA" sz="1100" i="1" dirty="0">
                <a:latin typeface="Lato" panose="020F0502020204030203" pitchFamily="34" charset="0"/>
              </a:rPr>
              <a:t>أولاد من الصف السادس إلى الثامن، الرياض</a:t>
            </a:r>
            <a:endParaRPr lang="en-US" sz="1100" i="1" dirty="0">
              <a:latin typeface="Lato" panose="020F0502020204030203" pitchFamily="34" charset="0"/>
            </a:endParaRPr>
          </a:p>
        </p:txBody>
      </p:sp>
      <p:sp>
        <p:nvSpPr>
          <p:cNvPr id="19" name="TextBox 18">
            <a:extLst>
              <a:ext uri="{FF2B5EF4-FFF2-40B4-BE49-F238E27FC236}">
                <a16:creationId xmlns:a16="http://schemas.microsoft.com/office/drawing/2014/main" id="{449A75B5-439A-E908-B06E-CE44A6E02059}"/>
              </a:ext>
            </a:extLst>
          </p:cNvPr>
          <p:cNvSpPr txBox="1"/>
          <p:nvPr/>
        </p:nvSpPr>
        <p:spPr>
          <a:xfrm>
            <a:off x="4056435" y="2883790"/>
            <a:ext cx="2449322" cy="416594"/>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400" b="1" dirty="0">
                <a:solidFill>
                  <a:schemeClr val="bg1"/>
                </a:solidFill>
              </a:rPr>
              <a:t>إنهم جميعا يفعلون الشيء الصحيح معًا</a:t>
            </a:r>
            <a:endParaRPr lang="en-US" sz="1400" b="1" dirty="0">
              <a:solidFill>
                <a:schemeClr val="bg1"/>
              </a:solidFill>
            </a:endParaRPr>
          </a:p>
        </p:txBody>
      </p:sp>
      <p:sp>
        <p:nvSpPr>
          <p:cNvPr id="21" name="TextBox 20">
            <a:extLst>
              <a:ext uri="{FF2B5EF4-FFF2-40B4-BE49-F238E27FC236}">
                <a16:creationId xmlns:a16="http://schemas.microsoft.com/office/drawing/2014/main" id="{846661D4-0C83-CEA4-2C8C-DD9F0F64352A}"/>
              </a:ext>
            </a:extLst>
          </p:cNvPr>
          <p:cNvSpPr txBox="1"/>
          <p:nvPr/>
        </p:nvSpPr>
        <p:spPr>
          <a:xfrm>
            <a:off x="4056435" y="3442662"/>
            <a:ext cx="2467609" cy="1134905"/>
          </a:xfrm>
          <a:prstGeom prst="roundRect">
            <a:avLst>
              <a:gd name="adj" fmla="val 0"/>
            </a:avLst>
          </a:prstGeom>
          <a:solidFill>
            <a:schemeClr val="bg1"/>
          </a:solidFill>
          <a:ln>
            <a:noFill/>
          </a:ln>
          <a:effectLst/>
        </p:spPr>
        <p:txBody>
          <a:bodyPr wrap="square" anchor="t" anchorCtr="0">
            <a:noAutofit/>
          </a:bodyPr>
          <a:lstStyle/>
          <a:p>
            <a:pPr algn="r" rtl="1"/>
            <a:r>
              <a:rPr lang="ar-SA" sz="1400" b="1" dirty="0"/>
              <a:t>القبول الفوري لما يجب فعله:</a:t>
            </a:r>
          </a:p>
          <a:p>
            <a:pPr algn="r" rtl="1"/>
            <a:endParaRPr lang="ar-SA" sz="1200" b="1" dirty="0">
              <a:solidFill>
                <a:srgbClr val="44546A"/>
              </a:solidFill>
            </a:endParaRPr>
          </a:p>
          <a:p>
            <a:pPr marL="171450" indent="-171450" algn="r" rtl="1">
              <a:buFont typeface="Arial" panose="020B0604020202020204" pitchFamily="34" charset="0"/>
              <a:buChar char="•"/>
            </a:pPr>
            <a:r>
              <a:rPr lang="ar-SA" sz="1200" dirty="0"/>
              <a:t>لا أحكام .</a:t>
            </a:r>
          </a:p>
          <a:p>
            <a:pPr marL="171450" indent="-171450" algn="r" rtl="1">
              <a:buFont typeface="Arial" panose="020B0604020202020204" pitchFamily="34" charset="0"/>
              <a:buChar char="•"/>
            </a:pPr>
            <a:r>
              <a:rPr lang="ar-SA" sz="1200" dirty="0"/>
              <a:t>لا تمييز بين الأطفال الصالحين والأشرار.</a:t>
            </a:r>
            <a:endParaRPr lang="en-US" sz="1200" dirty="0"/>
          </a:p>
        </p:txBody>
      </p:sp>
      <p:sp>
        <p:nvSpPr>
          <p:cNvPr id="10" name="Slide Number Placeholder 9">
            <a:extLst>
              <a:ext uri="{FF2B5EF4-FFF2-40B4-BE49-F238E27FC236}">
                <a16:creationId xmlns:a16="http://schemas.microsoft.com/office/drawing/2014/main" id="{03B9D16E-EE14-812C-27D3-DACEC4AC8111}"/>
              </a:ext>
            </a:extLst>
          </p:cNvPr>
          <p:cNvSpPr>
            <a:spLocks noGrp="1"/>
          </p:cNvSpPr>
          <p:nvPr>
            <p:ph type="sldNum" sz="quarter" idx="12"/>
          </p:nvPr>
        </p:nvSpPr>
        <p:spPr/>
        <p:txBody>
          <a:bodyPr/>
          <a:lstStyle/>
          <a:p>
            <a:fld id="{5939B1FA-81F2-4940-9AF3-5EAFB5D6669B}" type="slidenum">
              <a:rPr lang="en-US" smtClean="0"/>
              <a:pPr/>
              <a:t>45</a:t>
            </a:fld>
            <a:endParaRPr lang="en-US"/>
          </a:p>
        </p:txBody>
      </p:sp>
    </p:spTree>
    <p:extLst>
      <p:ext uri="{BB962C8B-B14F-4D97-AF65-F5344CB8AC3E}">
        <p14:creationId xmlns:p14="http://schemas.microsoft.com/office/powerpoint/2010/main" val="25678927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67CB9-A077-6A9D-E420-B69A396F5EF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97C8899-5074-5667-ADFA-29CD0EC6025A}"/>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63EB28ED-B73C-2411-0C49-36441D3C5D83}"/>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F6F5B1ED-FD89-F804-8831-6CD1C7B1FB96}"/>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AC7C4473-66E2-D2E7-5005-918E2ADB0499}"/>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cs typeface="Bahij TheSansArabic Plain" panose="02040503050201020203" pitchFamily="18" charset="-78"/>
              </a:rPr>
              <a:t>#4 علوم الطاقة – الحلقة الأولى (ما هي الطاقة؟)</a:t>
            </a:r>
            <a:r>
              <a:rPr lang="en-US" sz="2400" dirty="0">
                <a:solidFill>
                  <a:srgbClr val="A68F54"/>
                </a:solidFill>
                <a:cs typeface="Bahij TheSansArabic Plain" panose="02040503050201020203" pitchFamily="18" charset="-78"/>
              </a:rPr>
              <a:t> </a:t>
            </a:r>
            <a:r>
              <a:rPr lang="ar-SA" sz="2400" dirty="0">
                <a:solidFill>
                  <a:srgbClr val="A68F54"/>
                </a:solidFill>
                <a:cs typeface="Bahij TheSansArabic Plain" panose="02040503050201020203" pitchFamily="18" charset="-78"/>
              </a:rPr>
              <a:t>- ردود الفعل العامة والفهم</a:t>
            </a:r>
            <a:endParaRPr lang="en-US" sz="2400" dirty="0">
              <a:solidFill>
                <a:schemeClr val="tx2"/>
              </a:solidFill>
              <a:cs typeface="Bahij TheSansArabic Plain" panose="02040503050201020203" pitchFamily="18" charset="-78"/>
            </a:endParaRPr>
          </a:p>
        </p:txBody>
      </p:sp>
      <p:sp>
        <p:nvSpPr>
          <p:cNvPr id="6" name="TextBox 5">
            <a:extLst>
              <a:ext uri="{FF2B5EF4-FFF2-40B4-BE49-F238E27FC236}">
                <a16:creationId xmlns:a16="http://schemas.microsoft.com/office/drawing/2014/main" id="{8C43701A-44E1-EAEF-647C-37DDA89A9554}"/>
              </a:ext>
            </a:extLst>
          </p:cNvPr>
          <p:cNvSpPr txBox="1"/>
          <p:nvPr/>
        </p:nvSpPr>
        <p:spPr>
          <a:xfrm>
            <a:off x="4230153" y="2821053"/>
            <a:ext cx="3040825" cy="329082"/>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chemeClr val="bg1"/>
                </a:solidFill>
              </a:rPr>
              <a:t>معلومات ودروس جديدة حول مصادر الطاقة واستخداماتها</a:t>
            </a:r>
            <a:endParaRPr lang="en-US" sz="1200" b="1" dirty="0">
              <a:solidFill>
                <a:schemeClr val="bg1"/>
              </a:solidFill>
            </a:endParaRPr>
          </a:p>
        </p:txBody>
      </p:sp>
      <p:sp>
        <p:nvSpPr>
          <p:cNvPr id="13" name="TextBox 12">
            <a:extLst>
              <a:ext uri="{FF2B5EF4-FFF2-40B4-BE49-F238E27FC236}">
                <a16:creationId xmlns:a16="http://schemas.microsoft.com/office/drawing/2014/main" id="{45472087-2E2D-3A02-B604-D2AC83285AD9}"/>
              </a:ext>
            </a:extLst>
          </p:cNvPr>
          <p:cNvSpPr txBox="1"/>
          <p:nvPr/>
        </p:nvSpPr>
        <p:spPr>
          <a:xfrm>
            <a:off x="4182894" y="3254069"/>
            <a:ext cx="3084027" cy="1326099"/>
          </a:xfrm>
          <a:prstGeom prst="roundRect">
            <a:avLst>
              <a:gd name="adj" fmla="val 0"/>
            </a:avLst>
          </a:prstGeom>
          <a:solidFill>
            <a:schemeClr val="bg1"/>
          </a:solidFill>
          <a:ln>
            <a:noFill/>
          </a:ln>
          <a:effectLst/>
        </p:spPr>
        <p:txBody>
          <a:bodyPr wrap="square" anchor="t" anchorCtr="0">
            <a:noAutofit/>
          </a:bodyPr>
          <a:lstStyle/>
          <a:p>
            <a:pPr algn="r" rtl="1"/>
            <a:r>
              <a:rPr lang="ar-SA" sz="1200" b="1" dirty="0"/>
              <a:t>معلومات عن جميع مصادر الطاقة المتاحة</a:t>
            </a:r>
            <a:endParaRPr lang="en-US" sz="1200" b="1" dirty="0"/>
          </a:p>
          <a:p>
            <a:pPr algn="r" rtl="1"/>
            <a:endParaRPr lang="en-US" sz="1400" b="1" dirty="0"/>
          </a:p>
          <a:p>
            <a:pPr marL="171450" indent="-171450" algn="r" rtl="1">
              <a:buFont typeface="Arial" panose="020B0604020202020204" pitchFamily="34" charset="0"/>
              <a:buChar char="•"/>
            </a:pPr>
            <a:r>
              <a:rPr lang="ar-SA" sz="1200" dirty="0"/>
              <a:t>الطاقات المتجددة وغير المتجددة.</a:t>
            </a:r>
          </a:p>
          <a:p>
            <a:pPr marL="171450" indent="-171450" algn="r" rtl="1">
              <a:buFont typeface="Arial" panose="020B0604020202020204" pitchFamily="34" charset="0"/>
              <a:buChar char="•"/>
            </a:pPr>
            <a:r>
              <a:rPr lang="ar-JO" sz="1200" dirty="0"/>
              <a:t>ا</a:t>
            </a:r>
            <a:r>
              <a:rPr lang="ar-SA" sz="1200" dirty="0"/>
              <a:t>لطاقة الكهرومائية (الشلال) والبنزين.</a:t>
            </a:r>
          </a:p>
          <a:p>
            <a:pPr marL="171450" indent="-171450" algn="r" rtl="1">
              <a:buFont typeface="Arial" panose="020B0604020202020204" pitchFamily="34" charset="0"/>
              <a:buChar char="•"/>
            </a:pPr>
            <a:r>
              <a:rPr lang="ar-SA" sz="1200" dirty="0"/>
              <a:t>طاقة البترول من باطن الأرض، النفط.</a:t>
            </a:r>
          </a:p>
          <a:p>
            <a:pPr marL="171450" indent="-171450" algn="r" rtl="1">
              <a:buFont typeface="Arial" panose="020B0604020202020204" pitchFamily="34" charset="0"/>
              <a:buChar char="•"/>
            </a:pPr>
            <a:r>
              <a:rPr lang="ar-SA" sz="1200" dirty="0"/>
              <a:t>الطاقة الشمسية والطاقة السينمائية.</a:t>
            </a:r>
          </a:p>
        </p:txBody>
      </p:sp>
      <p:sp>
        <p:nvSpPr>
          <p:cNvPr id="7" name="TextBox 6">
            <a:extLst>
              <a:ext uri="{FF2B5EF4-FFF2-40B4-BE49-F238E27FC236}">
                <a16:creationId xmlns:a16="http://schemas.microsoft.com/office/drawing/2014/main" id="{6C369ADE-77A7-D53A-BF49-A924F5874498}"/>
              </a:ext>
            </a:extLst>
          </p:cNvPr>
          <p:cNvSpPr txBox="1"/>
          <p:nvPr/>
        </p:nvSpPr>
        <p:spPr>
          <a:xfrm>
            <a:off x="7543800" y="3231238"/>
            <a:ext cx="3482733" cy="1348930"/>
          </a:xfrm>
          <a:prstGeom prst="roundRect">
            <a:avLst>
              <a:gd name="adj" fmla="val 0"/>
            </a:avLst>
          </a:prstGeom>
          <a:solidFill>
            <a:schemeClr val="bg1"/>
          </a:solidFill>
          <a:ln>
            <a:noFill/>
          </a:ln>
          <a:effectLst/>
        </p:spPr>
        <p:txBody>
          <a:bodyPr wrap="square" anchor="t" anchorCtr="0">
            <a:noAutofit/>
          </a:bodyPr>
          <a:lstStyle/>
          <a:p>
            <a:pPr algn="r" rtl="1"/>
            <a:r>
              <a:rPr lang="ar-SA" sz="1200" b="1" dirty="0"/>
              <a:t>مُعلّم ودود يتكيّف مع فضول الأطفال.</a:t>
            </a:r>
            <a:endParaRPr lang="en-US" sz="1200" b="1" dirty="0"/>
          </a:p>
          <a:p>
            <a:pPr algn="r" rtl="1"/>
            <a:endParaRPr lang="ar-SA" sz="1200" b="1" dirty="0"/>
          </a:p>
          <a:p>
            <a:pPr marL="285750" indent="-285750" algn="r" rtl="1">
              <a:buFont typeface="Arial" panose="020B0604020202020204" pitchFamily="34" charset="0"/>
              <a:buChar char="•"/>
            </a:pPr>
            <a:r>
              <a:rPr lang="ar-SA" sz="1200" dirty="0"/>
              <a:t>يشرح ويُقدّم المعلومات.</a:t>
            </a:r>
          </a:p>
          <a:p>
            <a:pPr marL="285750" indent="-285750" algn="r" rtl="1">
              <a:buFont typeface="Arial" panose="020B0604020202020204" pitchFamily="34" charset="0"/>
              <a:buChar char="•"/>
            </a:pPr>
            <a:r>
              <a:rPr lang="ar-SA" sz="1200" dirty="0"/>
              <a:t>مصمم بوضوح للأطفال.</a:t>
            </a:r>
          </a:p>
          <a:p>
            <a:pPr marL="285750" indent="-285750" algn="r" rtl="1">
              <a:buFont typeface="Arial" panose="020B0604020202020204" pitchFamily="34" charset="0"/>
              <a:buChar char="•"/>
            </a:pPr>
            <a:r>
              <a:rPr lang="ar-SA" sz="1200" dirty="0"/>
              <a:t>يُعلّم الأطفال بطريقة جديدة ومُكيّفة.</a:t>
            </a:r>
          </a:p>
          <a:p>
            <a:pPr marL="285750" indent="-285750" algn="r" rtl="1">
              <a:buFont typeface="Arial" panose="020B0604020202020204" pitchFamily="34" charset="0"/>
              <a:buChar char="•"/>
            </a:pPr>
            <a:r>
              <a:rPr lang="ar-SA" sz="1200" dirty="0"/>
              <a:t>يُقدّم معلومات جديدة أو يُحدّث المعارف الموجودة.</a:t>
            </a:r>
            <a:endParaRPr lang="en-US" sz="1200" dirty="0"/>
          </a:p>
        </p:txBody>
      </p:sp>
      <p:sp>
        <p:nvSpPr>
          <p:cNvPr id="12" name="TextBox 11">
            <a:extLst>
              <a:ext uri="{FF2B5EF4-FFF2-40B4-BE49-F238E27FC236}">
                <a16:creationId xmlns:a16="http://schemas.microsoft.com/office/drawing/2014/main" id="{26B612F2-54DD-9A14-108A-48DFE2104C23}"/>
              </a:ext>
            </a:extLst>
          </p:cNvPr>
          <p:cNvSpPr txBox="1"/>
          <p:nvPr/>
        </p:nvSpPr>
        <p:spPr>
          <a:xfrm>
            <a:off x="7543801" y="2811908"/>
            <a:ext cx="3482733" cy="329082"/>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rtl="1"/>
            <a:r>
              <a:rPr lang="ar-SA" sz="1200" b="1" dirty="0">
                <a:solidFill>
                  <a:schemeClr val="bg1"/>
                </a:solidFill>
              </a:rPr>
              <a:t>شخصية الروبوت - تعليم عن الطاقة</a:t>
            </a:r>
            <a:endParaRPr lang="en-US" sz="1200" b="1" dirty="0">
              <a:solidFill>
                <a:schemeClr val="bg1"/>
              </a:solidFill>
            </a:endParaRPr>
          </a:p>
        </p:txBody>
      </p:sp>
      <p:pic>
        <p:nvPicPr>
          <p:cNvPr id="15" name="Picture 14">
            <a:extLst>
              <a:ext uri="{FF2B5EF4-FFF2-40B4-BE49-F238E27FC236}">
                <a16:creationId xmlns:a16="http://schemas.microsoft.com/office/drawing/2014/main" id="{7C88D982-43FB-E7F6-C6A1-407DF0690E6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310" y="1380565"/>
            <a:ext cx="3032960" cy="3969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8" name="TextBox 17">
            <a:extLst>
              <a:ext uri="{FF2B5EF4-FFF2-40B4-BE49-F238E27FC236}">
                <a16:creationId xmlns:a16="http://schemas.microsoft.com/office/drawing/2014/main" id="{CAADE3C4-45A0-8C8D-E471-E2BE1ACB7F5B}"/>
              </a:ext>
            </a:extLst>
          </p:cNvPr>
          <p:cNvSpPr txBox="1"/>
          <p:nvPr/>
        </p:nvSpPr>
        <p:spPr>
          <a:xfrm>
            <a:off x="4182894" y="1090646"/>
            <a:ext cx="6843639" cy="1585049"/>
          </a:xfrm>
          <a:prstGeom prst="rect">
            <a:avLst/>
          </a:prstGeom>
          <a:noFill/>
        </p:spPr>
        <p:txBody>
          <a:bodyPr wrap="square">
            <a:spAutoFit/>
          </a:bodyPr>
          <a:lstStyle/>
          <a:p>
            <a:pPr algn="r" rtl="1"/>
            <a:r>
              <a:rPr lang="ar-JO" sz="1400" dirty="0"/>
              <a:t>يبرز في الفيديو عنصران رئيسيان بشكل قوي وإيجابي، ويُنظر إليهما باعتبارهما الإدراك الأساسي مع ردود فعل متشابهة لدى مختلف الفئات العمرية.</a:t>
            </a:r>
            <a:endParaRPr lang="en-US" sz="1400" dirty="0"/>
          </a:p>
          <a:p>
            <a:pPr algn="r" rtl="1"/>
            <a:r>
              <a:rPr lang="ar-JO" sz="1400" dirty="0"/>
              <a:t>الانطباع العام عن الفيديو كان </a:t>
            </a:r>
            <a:r>
              <a:rPr lang="ar-JO" sz="1400" b="1" dirty="0">
                <a:solidFill>
                  <a:srgbClr val="2DB463"/>
                </a:solidFill>
              </a:rPr>
              <a:t>إيجابيًا للغاية</a:t>
            </a:r>
            <a:r>
              <a:rPr lang="ar-JO" sz="1400" dirty="0"/>
              <a:t>، حيث تفاعل الأطفال معه بشكل ملحوظ من خلال عنصر التعلم وتجربة الروبوت. ومع ذلك، فإن رسالة توفير الطاقة لم تكن بارزة بالقدر الكافي، إذ أعيد إيصالها بشكل محدود جدًا مقارنة بتسليط الضوء على جميع مصادر الطاقة واستخداماتها، والتي بدت أكثر جاذبية وإثارة. </a:t>
            </a:r>
            <a:endParaRPr lang="en-US" sz="1400" dirty="0"/>
          </a:p>
          <a:p>
            <a:pPr algn="r" rtl="1"/>
            <a:endParaRPr lang="en-US" sz="1400" dirty="0"/>
          </a:p>
          <a:p>
            <a:pPr algn="r" rtl="1"/>
            <a:r>
              <a:rPr lang="ar-JO" sz="1300" b="1" i="1" dirty="0">
                <a:solidFill>
                  <a:srgbClr val="A68F54"/>
                </a:solidFill>
              </a:rPr>
              <a:t>ويمكن القول إن نسبة حضور رسالة توفير الطاقة مقابل التعليمات الأخرى لا تتجاوز ١ إلى ٥ في أفضل الأحوال.</a:t>
            </a:r>
            <a:endParaRPr lang="en-US" sz="1300" b="1" i="1" dirty="0">
              <a:solidFill>
                <a:srgbClr val="A68F54"/>
              </a:solidFill>
            </a:endParaRPr>
          </a:p>
        </p:txBody>
      </p:sp>
      <p:graphicFrame>
        <p:nvGraphicFramePr>
          <p:cNvPr id="11" name="Table 10">
            <a:extLst>
              <a:ext uri="{FF2B5EF4-FFF2-40B4-BE49-F238E27FC236}">
                <a16:creationId xmlns:a16="http://schemas.microsoft.com/office/drawing/2014/main" id="{E32C2BC6-B890-7C47-1835-08C13EB55C26}"/>
              </a:ext>
            </a:extLst>
          </p:cNvPr>
          <p:cNvGraphicFramePr>
            <a:graphicFrameLocks noGrp="1"/>
          </p:cNvGraphicFramePr>
          <p:nvPr>
            <p:extLst>
              <p:ext uri="{D42A27DB-BD31-4B8C-83A1-F6EECF244321}">
                <p14:modId xmlns:p14="http://schemas.microsoft.com/office/powerpoint/2010/main" val="1081418453"/>
              </p:ext>
            </p:extLst>
          </p:nvPr>
        </p:nvGraphicFramePr>
        <p:xfrm>
          <a:off x="1273988" y="4973223"/>
          <a:ext cx="9642112" cy="1283772"/>
        </p:xfrm>
        <a:graphic>
          <a:graphicData uri="http://schemas.openxmlformats.org/drawingml/2006/table">
            <a:tbl>
              <a:tblPr firstRow="1" bandRow="1">
                <a:tableStyleId>{2D5ABB26-0587-4C30-8999-92F81FD0307C}</a:tableStyleId>
              </a:tblPr>
              <a:tblGrid>
                <a:gridCol w="4821056">
                  <a:extLst>
                    <a:ext uri="{9D8B030D-6E8A-4147-A177-3AD203B41FA5}">
                      <a16:colId xmlns:a16="http://schemas.microsoft.com/office/drawing/2014/main" val="168338027"/>
                    </a:ext>
                  </a:extLst>
                </a:gridCol>
                <a:gridCol w="4821056">
                  <a:extLst>
                    <a:ext uri="{9D8B030D-6E8A-4147-A177-3AD203B41FA5}">
                      <a16:colId xmlns:a16="http://schemas.microsoft.com/office/drawing/2014/main" val="448283476"/>
                    </a:ext>
                  </a:extLst>
                </a:gridCol>
              </a:tblGrid>
              <a:tr h="320943">
                <a:tc>
                  <a:txBody>
                    <a:bodyPr/>
                    <a:lstStyle/>
                    <a:p>
                      <a:pPr algn="r"/>
                      <a:r>
                        <a:rPr lang="ar-SA" sz="1100" i="1" dirty="0">
                          <a:solidFill>
                            <a:schemeClr val="tx1"/>
                          </a:solidFill>
                        </a:rPr>
                        <a:t>فتى من ٦ إلى ٨ سنوات من الرياض </a:t>
                      </a: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dirty="0">
                          <a:solidFill>
                            <a:schemeClr val="tx1"/>
                          </a:solidFill>
                        </a:rPr>
                        <a:t>يُعلّمك عن مصدر الطاقة.</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8237701"/>
                  </a:ext>
                </a:extLst>
              </a:tr>
              <a:tr h="320943">
                <a:tc>
                  <a:txBody>
                    <a:bodyPr/>
                    <a:lstStyle/>
                    <a:p>
                      <a:pPr marL="0" marR="0" lvl="0" indent="0" algn="r" defTabSz="1219119" rtl="0" eaLnBrk="1" fontAlgn="auto" latinLnBrk="0" hangingPunct="1">
                        <a:lnSpc>
                          <a:spcPct val="100000"/>
                        </a:lnSpc>
                        <a:spcBef>
                          <a:spcPts val="0"/>
                        </a:spcBef>
                        <a:spcAft>
                          <a:spcPts val="0"/>
                        </a:spcAft>
                        <a:buClrTx/>
                        <a:buSzTx/>
                        <a:buFontTx/>
                        <a:buNone/>
                        <a:tabLst/>
                        <a:defRPr/>
                      </a:pPr>
                      <a:r>
                        <a:rPr lang="ar-JO" sz="1100" i="1" dirty="0">
                          <a:solidFill>
                            <a:schemeClr val="tx1"/>
                          </a:solidFill>
                        </a:rPr>
                        <a:t>فتى من </a:t>
                      </a:r>
                      <a:r>
                        <a:rPr lang="ar-SA" sz="1100" i="1" dirty="0">
                          <a:solidFill>
                            <a:schemeClr val="tx1"/>
                          </a:solidFill>
                        </a:rPr>
                        <a:t>٩ إلى ١٢ سنة من الرياض</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dirty="0">
                          <a:solidFill>
                            <a:schemeClr val="tx1"/>
                          </a:solidFill>
                        </a:rPr>
                        <a:t>كل ما نقوم به يحتاج إلى طاقة، لذا علينا تقليل استهلاكنا قدر الإمكان لضمان استمراره</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3606241"/>
                  </a:ext>
                </a:extLst>
              </a:tr>
              <a:tr h="320943">
                <a:tc>
                  <a:txBody>
                    <a:bodyPr/>
                    <a:lstStyle/>
                    <a:p>
                      <a:pPr algn="r"/>
                      <a:r>
                        <a:rPr lang="ar-SA" sz="1100" i="1" dirty="0">
                          <a:solidFill>
                            <a:schemeClr val="tx1"/>
                          </a:solidFill>
                        </a:rPr>
                        <a:t>فتاة من ٩ إلى ١٢ سنة من جدة</a:t>
                      </a: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dirty="0">
                          <a:solidFill>
                            <a:schemeClr val="tx1"/>
                          </a:solidFill>
                        </a:rPr>
                        <a:t>يُبيّن لك مصدر الطاقة: من الغاز، والنفط، والطاقة الشمسية، وطاقة الماء والرياح </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4688626"/>
                  </a:ext>
                </a:extLst>
              </a:tr>
              <a:tr h="320943">
                <a:tc>
                  <a:txBody>
                    <a:bodyPr/>
                    <a:lstStyle/>
                    <a:p>
                      <a:pPr algn="r"/>
                      <a:r>
                        <a:rPr lang="ar-SA" sz="1100" i="1" dirty="0">
                          <a:solidFill>
                            <a:schemeClr val="tx1"/>
                          </a:solidFill>
                        </a:rPr>
                        <a:t>فتى من حائل</a:t>
                      </a: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ar-SA" sz="1200" dirty="0">
                          <a:solidFill>
                            <a:schemeClr val="tx1"/>
                          </a:solidFill>
                        </a:rPr>
                        <a:t>هناك شيء يُسمى "الشلال" يُعطي الطاقة </a:t>
                      </a:r>
                      <a:endParaRPr lang="en-US" sz="12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2471458"/>
                  </a:ext>
                </a:extLst>
              </a:tr>
            </a:tbl>
          </a:graphicData>
        </a:graphic>
      </p:graphicFrame>
      <p:pic>
        <p:nvPicPr>
          <p:cNvPr id="20" name="Graphic 19" descr="Open quotation mark with solid fill">
            <a:extLst>
              <a:ext uri="{FF2B5EF4-FFF2-40B4-BE49-F238E27FC236}">
                <a16:creationId xmlns:a16="http://schemas.microsoft.com/office/drawing/2014/main" id="{3367A55D-DA76-AF67-A754-C7AF681F708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050155" y="5874096"/>
            <a:ext cx="513585" cy="396359"/>
          </a:xfrm>
          <a:prstGeom prst="rect">
            <a:avLst/>
          </a:prstGeom>
        </p:spPr>
      </p:pic>
      <p:pic>
        <p:nvPicPr>
          <p:cNvPr id="21" name="Graphic 20" descr="Open quotation mark with solid fill">
            <a:extLst>
              <a:ext uri="{FF2B5EF4-FFF2-40B4-BE49-F238E27FC236}">
                <a16:creationId xmlns:a16="http://schemas.microsoft.com/office/drawing/2014/main" id="{9135BF69-15D6-63FC-19A9-C99A28D39F7F}"/>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0769740" y="4850920"/>
            <a:ext cx="513585" cy="396359"/>
          </a:xfrm>
          <a:prstGeom prst="rect">
            <a:avLst/>
          </a:prstGeom>
        </p:spPr>
      </p:pic>
      <p:sp>
        <p:nvSpPr>
          <p:cNvPr id="10" name="Slide Number Placeholder 9">
            <a:extLst>
              <a:ext uri="{FF2B5EF4-FFF2-40B4-BE49-F238E27FC236}">
                <a16:creationId xmlns:a16="http://schemas.microsoft.com/office/drawing/2014/main" id="{F4054217-5709-5581-0166-F2BC5C5FA8B7}"/>
              </a:ext>
            </a:extLst>
          </p:cNvPr>
          <p:cNvSpPr>
            <a:spLocks noGrp="1"/>
          </p:cNvSpPr>
          <p:nvPr>
            <p:ph type="sldNum" sz="quarter" idx="12"/>
          </p:nvPr>
        </p:nvSpPr>
        <p:spPr/>
        <p:txBody>
          <a:bodyPr/>
          <a:lstStyle/>
          <a:p>
            <a:fld id="{5939B1FA-81F2-4940-9AF3-5EAFB5D6669B}" type="slidenum">
              <a:rPr lang="en-US" smtClean="0"/>
              <a:pPr/>
              <a:t>46</a:t>
            </a:fld>
            <a:endParaRPr lang="en-US"/>
          </a:p>
        </p:txBody>
      </p:sp>
    </p:spTree>
    <p:extLst>
      <p:ext uri="{BB962C8B-B14F-4D97-AF65-F5344CB8AC3E}">
        <p14:creationId xmlns:p14="http://schemas.microsoft.com/office/powerpoint/2010/main" val="188271092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E932E-A69C-28BA-2078-D6E141E405F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5B3B1FB-C174-CEA0-7CD0-75E8B843147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1CB921F2-39E2-E22B-784E-DBDFB9F9DEA6}"/>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452C456C-86EA-F58F-1D14-ECE47FE5215F}"/>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3CCCDB0E-CF17-500C-01A0-50779D31FB52}"/>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rtl="1"/>
            <a:r>
              <a:rPr lang="ar-SA" sz="2400" dirty="0">
                <a:solidFill>
                  <a:srgbClr val="A68F54"/>
                </a:solidFill>
                <a:ea typeface="+mn-ea"/>
                <a:cs typeface="Bahij TheSansArabic Plain" panose="02040503050201020203" pitchFamily="18" charset="-78"/>
              </a:rPr>
              <a:t>#5 الصاروخ- ردود الفعل العامة والفهم</a:t>
            </a:r>
            <a:endParaRPr lang="en-US" sz="2400" dirty="0">
              <a:solidFill>
                <a:schemeClr val="tx2"/>
              </a:solidFill>
              <a:ea typeface="+mn-ea"/>
              <a:cs typeface="Bahij TheSansArabic Plain" panose="02040503050201020203" pitchFamily="18" charset="-78"/>
            </a:endParaRPr>
          </a:p>
        </p:txBody>
      </p:sp>
      <p:sp>
        <p:nvSpPr>
          <p:cNvPr id="11" name="TextBox 10">
            <a:extLst>
              <a:ext uri="{FF2B5EF4-FFF2-40B4-BE49-F238E27FC236}">
                <a16:creationId xmlns:a16="http://schemas.microsoft.com/office/drawing/2014/main" id="{809CEAE5-77FC-5855-A773-519CAAD7E93F}"/>
              </a:ext>
            </a:extLst>
          </p:cNvPr>
          <p:cNvSpPr txBox="1"/>
          <p:nvPr/>
        </p:nvSpPr>
        <p:spPr>
          <a:xfrm>
            <a:off x="7626485" y="2925962"/>
            <a:ext cx="3421353" cy="1933003"/>
          </a:xfrm>
          <a:prstGeom prst="roundRect">
            <a:avLst>
              <a:gd name="adj" fmla="val 0"/>
            </a:avLst>
          </a:prstGeom>
          <a:solidFill>
            <a:schemeClr val="bg1"/>
          </a:solidFill>
          <a:ln>
            <a:noFill/>
          </a:ln>
          <a:effectLst/>
        </p:spPr>
        <p:txBody>
          <a:bodyPr wrap="square" anchor="t" anchorCtr="0">
            <a:noAutofit/>
          </a:bodyPr>
          <a:lstStyle/>
          <a:p>
            <a:pPr algn="r"/>
            <a:r>
              <a:rPr lang="ar-SA" sz="1400" b="1" dirty="0"/>
              <a:t>فريقان يتنافسان ويستمتعان معا في النهاية</a:t>
            </a:r>
            <a:endParaRPr lang="ar-JO" sz="1400" b="1" dirty="0"/>
          </a:p>
          <a:p>
            <a:pPr algn="r"/>
            <a:endParaRPr lang="ar-SA" sz="1400" b="1" dirty="0"/>
          </a:p>
          <a:p>
            <a:pPr algn="ctr" rtl="1"/>
            <a:r>
              <a:rPr lang="ar-SA" sz="1200" dirty="0"/>
              <a:t>القصة تدور حول فريقين يتنافسان لبناء صاروخ، الفريق الأحمر والبرتقالي اعتمد على مواد خردة، بينما استخدم الفريق الأخضر والأصفر مواد مناسبة. عند انطلاقهما نحو القمر نفد وقود الفريق الأول، فبادر الفريق الآخر بمساعدته، لتنتهي الرحلة باجتماعهم جميعًا في أجواء من المتعة والتعاون.</a:t>
            </a:r>
            <a:endParaRPr lang="en-US" sz="1100" dirty="0"/>
          </a:p>
        </p:txBody>
      </p:sp>
      <p:sp>
        <p:nvSpPr>
          <p:cNvPr id="12" name="TextBox 11">
            <a:extLst>
              <a:ext uri="{FF2B5EF4-FFF2-40B4-BE49-F238E27FC236}">
                <a16:creationId xmlns:a16="http://schemas.microsoft.com/office/drawing/2014/main" id="{559B42A4-3775-125F-6BB7-CA00FD8B2CAE}"/>
              </a:ext>
            </a:extLst>
          </p:cNvPr>
          <p:cNvSpPr txBox="1"/>
          <p:nvPr/>
        </p:nvSpPr>
        <p:spPr>
          <a:xfrm>
            <a:off x="7626486" y="2381919"/>
            <a:ext cx="3421354" cy="431080"/>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chemeClr val="bg1"/>
                </a:solidFill>
              </a:rPr>
              <a:t>القصة الأساسية بسيطة وواضحة</a:t>
            </a:r>
            <a:endParaRPr lang="en-US" sz="1400" b="1" dirty="0">
              <a:solidFill>
                <a:schemeClr val="bg1"/>
              </a:solidFill>
            </a:endParaRPr>
          </a:p>
        </p:txBody>
      </p:sp>
      <p:sp>
        <p:nvSpPr>
          <p:cNvPr id="26" name="TextBox 25">
            <a:extLst>
              <a:ext uri="{FF2B5EF4-FFF2-40B4-BE49-F238E27FC236}">
                <a16:creationId xmlns:a16="http://schemas.microsoft.com/office/drawing/2014/main" id="{71F0C76D-5B42-E5CE-B3A0-07701CDE4542}"/>
              </a:ext>
            </a:extLst>
          </p:cNvPr>
          <p:cNvSpPr txBox="1"/>
          <p:nvPr/>
        </p:nvSpPr>
        <p:spPr>
          <a:xfrm>
            <a:off x="4444525" y="2460629"/>
            <a:ext cx="2443706" cy="2398336"/>
          </a:xfrm>
          <a:prstGeom prst="roundRect">
            <a:avLst>
              <a:gd name="adj" fmla="val 0"/>
            </a:avLst>
          </a:prstGeom>
          <a:solidFill>
            <a:schemeClr val="bg1"/>
          </a:solidFill>
          <a:ln>
            <a:noFill/>
          </a:ln>
          <a:effectLst/>
        </p:spPr>
        <p:txBody>
          <a:bodyPr wrap="square" anchor="t" anchorCtr="0">
            <a:noAutofit/>
          </a:bodyPr>
          <a:lstStyle/>
          <a:p>
            <a:pPr algn="r" rtl="1">
              <a:lnSpc>
                <a:spcPct val="150000"/>
              </a:lnSpc>
            </a:pPr>
            <a:r>
              <a:rPr lang="ar-SA" sz="1400" b="1" dirty="0"/>
              <a:t>ما هو الخطأ/ما لا يجب فعله</a:t>
            </a:r>
          </a:p>
          <a:p>
            <a:pPr marL="285750" indent="-285750" algn="r" rtl="1">
              <a:lnSpc>
                <a:spcPct val="150000"/>
              </a:lnSpc>
              <a:buFont typeface="Arial" panose="020B0604020202020204" pitchFamily="34" charset="0"/>
              <a:buChar char="•"/>
            </a:pPr>
            <a:r>
              <a:rPr lang="ar-SA" sz="1200" dirty="0"/>
              <a:t>الكذب والتنمر على الآخرين وقطع الأشجار وكسر الأشياء والغضب والجدال ولوم الآخرين</a:t>
            </a:r>
          </a:p>
          <a:p>
            <a:pPr algn="r" rtl="1">
              <a:lnSpc>
                <a:spcPct val="150000"/>
              </a:lnSpc>
            </a:pPr>
            <a:r>
              <a:rPr lang="ar-SA" sz="1400" b="1" dirty="0"/>
              <a:t>ما هو الصحيح/ما يمكن فعله</a:t>
            </a:r>
          </a:p>
          <a:p>
            <a:pPr marL="285750" indent="-285750" algn="r" rtl="1">
              <a:lnSpc>
                <a:spcPct val="150000"/>
              </a:lnSpc>
              <a:buFont typeface="Arial" panose="020B0604020202020204" pitchFamily="34" charset="0"/>
              <a:buChar char="•"/>
            </a:pPr>
            <a:r>
              <a:rPr lang="ar-SA" sz="1200" dirty="0"/>
              <a:t>إعادة تدوير الأشياء والكرم مع الآخرين ومساعدة الآخرين</a:t>
            </a:r>
            <a:endParaRPr lang="en-US" sz="1200" dirty="0"/>
          </a:p>
        </p:txBody>
      </p:sp>
      <p:sp>
        <p:nvSpPr>
          <p:cNvPr id="29" name="TextBox 28">
            <a:extLst>
              <a:ext uri="{FF2B5EF4-FFF2-40B4-BE49-F238E27FC236}">
                <a16:creationId xmlns:a16="http://schemas.microsoft.com/office/drawing/2014/main" id="{CCF5C755-65E8-6024-1BFE-4A50CD0BC3B2}"/>
              </a:ext>
            </a:extLst>
          </p:cNvPr>
          <p:cNvSpPr txBox="1"/>
          <p:nvPr/>
        </p:nvSpPr>
        <p:spPr>
          <a:xfrm>
            <a:off x="7003850" y="3372561"/>
            <a:ext cx="603245" cy="519902"/>
          </a:xfrm>
          <a:prstGeom prst="ellipse">
            <a:avLst/>
          </a:prstGeom>
          <a:noFill/>
          <a:ln>
            <a:solidFill>
              <a:srgbClr val="A68F54"/>
            </a:solidFill>
          </a:ln>
        </p:spPr>
        <p:txBody>
          <a:bodyPr wrap="square" rtlCol="0" anchor="ctr" anchorCtr="0">
            <a:noAutofit/>
          </a:bodyPr>
          <a:lstStyle/>
          <a:p>
            <a:pPr algn="ctr" rtl="1"/>
            <a:r>
              <a:rPr lang="ar-SA" sz="1000" b="1" dirty="0">
                <a:solidFill>
                  <a:schemeClr val="tx1">
                    <a:lumMod val="65000"/>
                    <a:lumOff val="35000"/>
                  </a:schemeClr>
                </a:solidFill>
              </a:rPr>
              <a:t>و لكن</a:t>
            </a:r>
            <a:endParaRPr lang="en-US" sz="1000" b="1" dirty="0">
              <a:solidFill>
                <a:schemeClr val="tx1">
                  <a:lumMod val="65000"/>
                  <a:lumOff val="35000"/>
                </a:schemeClr>
              </a:solidFill>
              <a:highlight>
                <a:srgbClr val="FFFF00"/>
              </a:highlight>
            </a:endParaRPr>
          </a:p>
        </p:txBody>
      </p:sp>
      <p:pic>
        <p:nvPicPr>
          <p:cNvPr id="8" name="Picture 7">
            <a:extLst>
              <a:ext uri="{FF2B5EF4-FFF2-40B4-BE49-F238E27FC236}">
                <a16:creationId xmlns:a16="http://schemas.microsoft.com/office/drawing/2014/main" id="{08600265-1EFE-BEC8-2684-0858759B71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3311" y="1380565"/>
            <a:ext cx="3032960" cy="3969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12949FA8-8DA6-18EA-F4CE-6DC4FC1C3E19}"/>
              </a:ext>
            </a:extLst>
          </p:cNvPr>
          <p:cNvSpPr txBox="1"/>
          <p:nvPr/>
        </p:nvSpPr>
        <p:spPr>
          <a:xfrm>
            <a:off x="4444526" y="1423534"/>
            <a:ext cx="6647008" cy="738664"/>
          </a:xfrm>
          <a:prstGeom prst="rect">
            <a:avLst/>
          </a:prstGeom>
          <a:noFill/>
        </p:spPr>
        <p:txBody>
          <a:bodyPr wrap="square">
            <a:spAutoFit/>
          </a:bodyPr>
          <a:lstStyle/>
          <a:p>
            <a:pPr algn="r" rtl="1"/>
            <a:r>
              <a:rPr lang="ar-JO" sz="1400" dirty="0"/>
              <a:t>القصة كانت واضحة لكنها طويلة وأقرب إلى برنامج رسوم متحركة، </a:t>
            </a:r>
            <a:r>
              <a:rPr lang="ar-JO" sz="1400" dirty="0">
                <a:solidFill>
                  <a:srgbClr val="FF0000"/>
                </a:solidFill>
              </a:rPr>
              <a:t>مما جعل العناصر القصصية تجذب الأطفال وتشتت انتباههم عن الرسالة الأساسية حول الطاقة</a:t>
            </a:r>
            <a:r>
              <a:rPr lang="ar-JO" sz="1400" dirty="0"/>
              <a:t>. ونتيجة لذلك، تضاءلت رسالة ترشيد الطاقة إلى حد كبير، وضاعت بين الأحداث الإيجابية والسلبية، ولم يتبق منها سوى أثر محدود لا يُعاد التأكيد عليه بالشكل الكافي.</a:t>
            </a:r>
            <a:endParaRPr lang="en-US" sz="1400" dirty="0"/>
          </a:p>
        </p:txBody>
      </p:sp>
      <p:sp>
        <p:nvSpPr>
          <p:cNvPr id="14" name="TextBox 13">
            <a:extLst>
              <a:ext uri="{FF2B5EF4-FFF2-40B4-BE49-F238E27FC236}">
                <a16:creationId xmlns:a16="http://schemas.microsoft.com/office/drawing/2014/main" id="{72C5C7DE-E7AC-0AA1-5292-DFAAA5595BB2}"/>
              </a:ext>
            </a:extLst>
          </p:cNvPr>
          <p:cNvSpPr txBox="1"/>
          <p:nvPr/>
        </p:nvSpPr>
        <p:spPr>
          <a:xfrm>
            <a:off x="4540754" y="5022564"/>
            <a:ext cx="6507084" cy="1200329"/>
          </a:xfrm>
          <a:prstGeom prst="rect">
            <a:avLst/>
          </a:prstGeom>
          <a:noFill/>
        </p:spPr>
        <p:txBody>
          <a:bodyPr wrap="square">
            <a:spAutoFit/>
          </a:bodyPr>
          <a:lstStyle/>
          <a:p>
            <a:pPr algn="r" rtl="1"/>
            <a:r>
              <a:rPr lang="ar-SA" sz="1200" dirty="0">
                <a:solidFill>
                  <a:schemeClr val="tx1"/>
                </a:solidFill>
                <a:latin typeface="Lato" panose="020F0502020204030203" pitchFamily="34" charset="0"/>
              </a:rPr>
              <a:t>كان الشابان يصنعان صاروخًا، وكان الشبان ذوو اللونين الأحمر والبرتقالي يسخرون منهما. ثم ذهبا إلى المنافسة، وكان الشبان ذوو اللونين الأخضر والأصفر يفوزون، لكن الشبان ذوي اللونين الأحمر والبرتقالي تجاوزوهم. بعد تجاوزهم، توقف صاروخهم عن العمل. ثم ساعدهم الشبان ذوو اللونين الأصفر والأخضر على الرغم من أنهم كانوا يسخرون منهم سابقًا، وصعدوا جميعًا إلى القمر. جميعهم كانوا يلعبون باستثناء الشاب الأحمر الذي كان يبكي لأنه ندم على سخريته منهم، وساعدوه في النهاية</a:t>
            </a:r>
            <a:r>
              <a:rPr lang="ar-JO" sz="1200" dirty="0">
                <a:latin typeface="Lato" panose="020F0502020204030203" pitchFamily="34" charset="0"/>
              </a:rPr>
              <a:t>.</a:t>
            </a:r>
          </a:p>
          <a:p>
            <a:pPr algn="r" rtl="1"/>
            <a:endParaRPr lang="ar-JO" sz="1200" dirty="0">
              <a:latin typeface="Lato" panose="020F0502020204030203" pitchFamily="34" charset="0"/>
            </a:endParaRPr>
          </a:p>
          <a:p>
            <a:pPr algn="r" rtl="1"/>
            <a:r>
              <a:rPr lang="ar-JO" sz="1200" i="1" dirty="0">
                <a:latin typeface="Lato" panose="020F0502020204030203" pitchFamily="34" charset="0"/>
              </a:rPr>
              <a:t>					</a:t>
            </a:r>
            <a:r>
              <a:rPr lang="ar-SA" sz="1100" i="1" dirty="0">
                <a:latin typeface="Lato" panose="020F0502020204030203" pitchFamily="34" charset="0"/>
              </a:rPr>
              <a:t>فتيات من عمر 6 إلى 8 سنوات، جدة</a:t>
            </a:r>
            <a:endParaRPr lang="en-US" sz="1200" dirty="0">
              <a:latin typeface="Lato" panose="020F0502020204030203" pitchFamily="34" charset="0"/>
            </a:endParaRPr>
          </a:p>
        </p:txBody>
      </p:sp>
      <p:pic>
        <p:nvPicPr>
          <p:cNvPr id="15" name="Graphic 14" descr="Open quotation mark with solid fill">
            <a:extLst>
              <a:ext uri="{FF2B5EF4-FFF2-40B4-BE49-F238E27FC236}">
                <a16:creationId xmlns:a16="http://schemas.microsoft.com/office/drawing/2014/main" id="{A2B7E231-0CA5-DA7F-A2BC-216FC57BAE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0866823" y="4858965"/>
            <a:ext cx="513585" cy="396359"/>
          </a:xfrm>
          <a:prstGeom prst="rect">
            <a:avLst/>
          </a:prstGeom>
        </p:spPr>
      </p:pic>
      <p:pic>
        <p:nvPicPr>
          <p:cNvPr id="16" name="Graphic 15" descr="Open quotation mark with solid fill">
            <a:extLst>
              <a:ext uri="{FF2B5EF4-FFF2-40B4-BE49-F238E27FC236}">
                <a16:creationId xmlns:a16="http://schemas.microsoft.com/office/drawing/2014/main" id="{038CB81D-B37B-3B35-C140-EF580A87B3E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83961" y="5626460"/>
            <a:ext cx="513585" cy="396359"/>
          </a:xfrm>
          <a:prstGeom prst="rect">
            <a:avLst/>
          </a:prstGeom>
        </p:spPr>
      </p:pic>
      <p:sp>
        <p:nvSpPr>
          <p:cNvPr id="7" name="Slide Number Placeholder 6">
            <a:extLst>
              <a:ext uri="{FF2B5EF4-FFF2-40B4-BE49-F238E27FC236}">
                <a16:creationId xmlns:a16="http://schemas.microsoft.com/office/drawing/2014/main" id="{32CB7B85-C03D-13F6-7729-B9FDFAE9334B}"/>
              </a:ext>
            </a:extLst>
          </p:cNvPr>
          <p:cNvSpPr>
            <a:spLocks noGrp="1"/>
          </p:cNvSpPr>
          <p:nvPr>
            <p:ph type="sldNum" sz="quarter" idx="12"/>
          </p:nvPr>
        </p:nvSpPr>
        <p:spPr/>
        <p:txBody>
          <a:bodyPr/>
          <a:lstStyle/>
          <a:p>
            <a:fld id="{5939B1FA-81F2-4940-9AF3-5EAFB5D6669B}" type="slidenum">
              <a:rPr lang="en-US" smtClean="0"/>
              <a:pPr/>
              <a:t>47</a:t>
            </a:fld>
            <a:endParaRPr lang="en-US"/>
          </a:p>
        </p:txBody>
      </p:sp>
    </p:spTree>
    <p:extLst>
      <p:ext uri="{BB962C8B-B14F-4D97-AF65-F5344CB8AC3E}">
        <p14:creationId xmlns:p14="http://schemas.microsoft.com/office/powerpoint/2010/main" val="14379098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73613B-1087-EDE3-EAC6-C3BC76DDA8B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65CA848-3747-7596-849A-F7B62716625D}"/>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91A777A4-F83C-73BF-BD08-030055CD0D90}"/>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1436C928-41C8-C0E3-454E-ADA2A6C8878C}"/>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5" name="Title 1">
            <a:extLst>
              <a:ext uri="{FF2B5EF4-FFF2-40B4-BE49-F238E27FC236}">
                <a16:creationId xmlns:a16="http://schemas.microsoft.com/office/drawing/2014/main" id="{2BDFCA2E-F91A-74A0-9DB9-21F3D004A407}"/>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2400" dirty="0">
                <a:solidFill>
                  <a:srgbClr val="A68F54"/>
                </a:solidFill>
                <a:ea typeface="+mn-ea"/>
                <a:cs typeface="Bahij TheSansArabic Plain" panose="02040503050201020203" pitchFamily="18" charset="-78"/>
              </a:rPr>
              <a:t>#6 بطاقة كفاءة الطاقة - ردود الفعل العامة والفهم</a:t>
            </a:r>
            <a:endParaRPr lang="en-US" sz="2400" dirty="0">
              <a:solidFill>
                <a:schemeClr val="tx2"/>
              </a:solidFill>
              <a:ea typeface="+mn-ea"/>
              <a:cs typeface="Bahij TheSansArabic Plain" panose="02040503050201020203" pitchFamily="18" charset="-78"/>
            </a:endParaRPr>
          </a:p>
        </p:txBody>
      </p:sp>
      <p:sp>
        <p:nvSpPr>
          <p:cNvPr id="10" name="TextBox 9">
            <a:extLst>
              <a:ext uri="{FF2B5EF4-FFF2-40B4-BE49-F238E27FC236}">
                <a16:creationId xmlns:a16="http://schemas.microsoft.com/office/drawing/2014/main" id="{745EA742-9C88-39A7-88BC-B472330366B1}"/>
              </a:ext>
            </a:extLst>
          </p:cNvPr>
          <p:cNvSpPr txBox="1"/>
          <p:nvPr/>
        </p:nvSpPr>
        <p:spPr>
          <a:xfrm>
            <a:off x="6926094" y="2421317"/>
            <a:ext cx="4132483" cy="574971"/>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chemeClr val="bg1"/>
                </a:solidFill>
              </a:rPr>
              <a:t>صبي صغير يشرح عن….</a:t>
            </a:r>
            <a:endParaRPr lang="en-US" sz="1400" b="1" dirty="0">
              <a:solidFill>
                <a:schemeClr val="bg1"/>
              </a:solidFill>
            </a:endParaRPr>
          </a:p>
        </p:txBody>
      </p:sp>
      <p:sp>
        <p:nvSpPr>
          <p:cNvPr id="17" name="TextBox 16">
            <a:extLst>
              <a:ext uri="{FF2B5EF4-FFF2-40B4-BE49-F238E27FC236}">
                <a16:creationId xmlns:a16="http://schemas.microsoft.com/office/drawing/2014/main" id="{9EDDD4BD-ED3B-1330-DA35-C786423751DB}"/>
              </a:ext>
            </a:extLst>
          </p:cNvPr>
          <p:cNvSpPr txBox="1"/>
          <p:nvPr/>
        </p:nvSpPr>
        <p:spPr>
          <a:xfrm>
            <a:off x="4552052" y="2421317"/>
            <a:ext cx="2128142" cy="574971"/>
          </a:xfrm>
          <a:prstGeom prst="roundRect">
            <a:avLst>
              <a:gd name="adj" fmla="val 3019"/>
            </a:avLst>
          </a:prstGeom>
          <a:solidFill>
            <a:srgbClr val="A68F54"/>
          </a:solidFill>
          <a:ln>
            <a:noFill/>
          </a:ln>
          <a:effectLst>
            <a:outerShdw blurRad="50800" dist="38100" dir="2700000" algn="tl" rotWithShape="0">
              <a:prstClr val="black">
                <a:alpha val="40000"/>
              </a:prstClr>
            </a:outerShdw>
          </a:effectLst>
        </p:spPr>
        <p:txBody>
          <a:bodyPr wrap="square" anchor="ctr" anchorCtr="0">
            <a:noAutofit/>
          </a:bodyPr>
          <a:lstStyle/>
          <a:p>
            <a:pPr algn="ctr"/>
            <a:r>
              <a:rPr lang="ar-SA" sz="1400" b="1" dirty="0">
                <a:solidFill>
                  <a:schemeClr val="bg1"/>
                </a:solidFill>
              </a:rPr>
              <a:t>…استخدام الطاقة وبطاقة الأداء</a:t>
            </a:r>
            <a:endParaRPr lang="en-US" sz="1400" b="1" dirty="0">
              <a:solidFill>
                <a:schemeClr val="bg1"/>
              </a:solidFill>
            </a:endParaRPr>
          </a:p>
        </p:txBody>
      </p:sp>
      <p:sp>
        <p:nvSpPr>
          <p:cNvPr id="18" name="TextBox 17">
            <a:extLst>
              <a:ext uri="{FF2B5EF4-FFF2-40B4-BE49-F238E27FC236}">
                <a16:creationId xmlns:a16="http://schemas.microsoft.com/office/drawing/2014/main" id="{5FCAFA95-349D-8C1B-B2CF-C5703FCEFDB9}"/>
              </a:ext>
            </a:extLst>
          </p:cNvPr>
          <p:cNvSpPr txBox="1"/>
          <p:nvPr/>
        </p:nvSpPr>
        <p:spPr>
          <a:xfrm>
            <a:off x="6953270" y="3145509"/>
            <a:ext cx="4132483" cy="1922602"/>
          </a:xfrm>
          <a:prstGeom prst="roundRect">
            <a:avLst>
              <a:gd name="adj" fmla="val 0"/>
            </a:avLst>
          </a:prstGeom>
          <a:solidFill>
            <a:schemeClr val="bg1"/>
          </a:solidFill>
          <a:ln>
            <a:noFill/>
          </a:ln>
          <a:effectLst/>
        </p:spPr>
        <p:txBody>
          <a:bodyPr wrap="square" anchor="t" anchorCtr="0">
            <a:noAutofit/>
          </a:bodyPr>
          <a:lstStyle/>
          <a:p>
            <a:pPr algn="r" rtl="1">
              <a:spcBef>
                <a:spcPts val="600"/>
              </a:spcBef>
            </a:pPr>
            <a:r>
              <a:rPr lang="ar-SA" sz="1200" b="1" dirty="0"/>
              <a:t>  شخصيات مختلفة :</a:t>
            </a:r>
          </a:p>
          <a:p>
            <a:pPr marL="285750" indent="-285750" algn="r" rtl="1">
              <a:spcBef>
                <a:spcPts val="600"/>
              </a:spcBef>
              <a:buFont typeface="Arial" panose="020B0604020202020204" pitchFamily="34" charset="0"/>
              <a:buChar char="•"/>
            </a:pPr>
            <a:r>
              <a:rPr lang="ar-SA" sz="1200" dirty="0"/>
              <a:t>العائلة والأب والأم والأخت وأصحاب في المدرسة .</a:t>
            </a:r>
          </a:p>
          <a:p>
            <a:pPr algn="r" rtl="1">
              <a:spcBef>
                <a:spcPts val="600"/>
              </a:spcBef>
            </a:pPr>
            <a:r>
              <a:rPr lang="ar-SA" sz="1200" b="1" dirty="0"/>
              <a:t>  مواقف مختلفة :</a:t>
            </a:r>
          </a:p>
          <a:p>
            <a:pPr marL="171450" indent="-171450" algn="r" rtl="1">
              <a:spcBef>
                <a:spcPts val="600"/>
              </a:spcBef>
              <a:buFont typeface="Arial" panose="020B0604020202020204" pitchFamily="34" charset="0"/>
              <a:buChar char="•"/>
            </a:pPr>
            <a:r>
              <a:rPr lang="ar-SA" sz="1200" dirty="0"/>
              <a:t>في الصباح  وعلى طريق المدرسة وفي المدرسة.</a:t>
            </a:r>
          </a:p>
          <a:p>
            <a:pPr algn="r" rtl="1">
              <a:spcBef>
                <a:spcPts val="600"/>
              </a:spcBef>
            </a:pPr>
            <a:r>
              <a:rPr lang="ar-SA" sz="1200" dirty="0"/>
              <a:t> </a:t>
            </a:r>
            <a:r>
              <a:rPr lang="ar-SA" sz="1200" b="1" dirty="0"/>
              <a:t> استخدام الطاقة والأجهزة المختلفة :</a:t>
            </a:r>
          </a:p>
          <a:p>
            <a:pPr marL="171450" indent="-171450" algn="r" rtl="1">
              <a:spcBef>
                <a:spcPts val="600"/>
              </a:spcBef>
              <a:buFont typeface="Arial" panose="020B0604020202020204" pitchFamily="34" charset="0"/>
              <a:buChar char="•"/>
            </a:pPr>
            <a:r>
              <a:rPr lang="ar-JO" sz="1200" dirty="0"/>
              <a:t>ا</a:t>
            </a:r>
            <a:r>
              <a:rPr lang="ar-SA" sz="1200" dirty="0"/>
              <a:t>لأجهزة (ثلاجة، مكيف، غسالة).</a:t>
            </a:r>
          </a:p>
          <a:p>
            <a:pPr marL="171450" indent="-171450" algn="r" rtl="1">
              <a:spcBef>
                <a:spcPts val="600"/>
              </a:spcBef>
              <a:buFont typeface="Arial" panose="020B0604020202020204" pitchFamily="34" charset="0"/>
              <a:buChar char="•"/>
            </a:pPr>
            <a:r>
              <a:rPr lang="ar-SA" sz="1200" dirty="0"/>
              <a:t>سيارة – طائرة – مصعد .</a:t>
            </a:r>
          </a:p>
          <a:p>
            <a:pPr marL="285750" indent="-285750">
              <a:buFont typeface="Arial" panose="020B0604020202020204" pitchFamily="34" charset="0"/>
              <a:buChar char="•"/>
            </a:pPr>
            <a:endParaRPr lang="en-US" sz="1200" dirty="0">
              <a:solidFill>
                <a:srgbClr val="44546A"/>
              </a:solidFill>
            </a:endParaRPr>
          </a:p>
        </p:txBody>
      </p:sp>
      <p:sp>
        <p:nvSpPr>
          <p:cNvPr id="21" name="TextBox 20">
            <a:extLst>
              <a:ext uri="{FF2B5EF4-FFF2-40B4-BE49-F238E27FC236}">
                <a16:creationId xmlns:a16="http://schemas.microsoft.com/office/drawing/2014/main" id="{00D553AD-AB71-E0A1-00CD-5D32D30C0516}"/>
              </a:ext>
            </a:extLst>
          </p:cNvPr>
          <p:cNvSpPr txBox="1"/>
          <p:nvPr/>
        </p:nvSpPr>
        <p:spPr>
          <a:xfrm>
            <a:off x="4540755" y="3133095"/>
            <a:ext cx="2128141" cy="1933201"/>
          </a:xfrm>
          <a:prstGeom prst="roundRect">
            <a:avLst>
              <a:gd name="adj" fmla="val 0"/>
            </a:avLst>
          </a:prstGeom>
          <a:solidFill>
            <a:schemeClr val="bg1"/>
          </a:solidFill>
          <a:ln>
            <a:noFill/>
          </a:ln>
          <a:effectLst/>
        </p:spPr>
        <p:txBody>
          <a:bodyPr wrap="square" anchor="ctr" anchorCtr="0">
            <a:noAutofit/>
          </a:bodyPr>
          <a:lstStyle/>
          <a:p>
            <a:pPr algn="ctr" rtl="1"/>
            <a:r>
              <a:rPr lang="ar-SA" sz="1200" b="1" dirty="0">
                <a:solidFill>
                  <a:srgbClr val="00B050"/>
                </a:solidFill>
              </a:rPr>
              <a:t>أخضر</a:t>
            </a:r>
            <a:r>
              <a:rPr lang="ar-JO" sz="1200" dirty="0">
                <a:solidFill>
                  <a:srgbClr val="00B050"/>
                </a:solidFill>
              </a:rPr>
              <a:t> </a:t>
            </a:r>
            <a:r>
              <a:rPr lang="en-US" sz="1200" dirty="0">
                <a:solidFill>
                  <a:srgbClr val="00B050"/>
                </a:solidFill>
              </a:rPr>
              <a:t> </a:t>
            </a:r>
            <a:r>
              <a:rPr lang="ar-SA" sz="1200" dirty="0"/>
              <a:t>استهلاك قليل</a:t>
            </a:r>
            <a:endParaRPr lang="en-US" sz="1200" dirty="0">
              <a:solidFill>
                <a:srgbClr val="00B050"/>
              </a:solidFill>
            </a:endParaRPr>
          </a:p>
          <a:p>
            <a:pPr algn="ctr" rtl="1"/>
            <a:endParaRPr lang="en-US" sz="1200" dirty="0">
              <a:solidFill>
                <a:srgbClr val="00B050"/>
              </a:solidFill>
            </a:endParaRPr>
          </a:p>
          <a:p>
            <a:pPr algn="ctr" rtl="1"/>
            <a:r>
              <a:rPr lang="ar-SA" sz="1200" b="1" dirty="0">
                <a:solidFill>
                  <a:schemeClr val="accent6">
                    <a:lumMod val="75000"/>
                  </a:schemeClr>
                </a:solidFill>
              </a:rPr>
              <a:t>برتقالي</a:t>
            </a:r>
            <a:r>
              <a:rPr lang="en-US" sz="1200" dirty="0">
                <a:solidFill>
                  <a:schemeClr val="accent6">
                    <a:lumMod val="75000"/>
                  </a:schemeClr>
                </a:solidFill>
              </a:rPr>
              <a:t> </a:t>
            </a:r>
            <a:r>
              <a:rPr lang="ar-SA" sz="1200" dirty="0"/>
              <a:t>استهلاك متوسط</a:t>
            </a:r>
            <a:endParaRPr lang="en-US" sz="1200" dirty="0"/>
          </a:p>
          <a:p>
            <a:pPr algn="ctr" rtl="1"/>
            <a:endParaRPr lang="en-US" sz="1200" dirty="0">
              <a:solidFill>
                <a:schemeClr val="accent6">
                  <a:lumMod val="75000"/>
                </a:schemeClr>
              </a:solidFill>
            </a:endParaRPr>
          </a:p>
          <a:p>
            <a:pPr algn="ctr" rtl="1"/>
            <a:r>
              <a:rPr lang="ar-JO" sz="1200" b="1" dirty="0">
                <a:solidFill>
                  <a:srgbClr val="FF0000"/>
                </a:solidFill>
              </a:rPr>
              <a:t>أ</a:t>
            </a:r>
            <a:r>
              <a:rPr lang="ar-SA" sz="1200" b="1" dirty="0">
                <a:solidFill>
                  <a:srgbClr val="FF0000"/>
                </a:solidFill>
              </a:rPr>
              <a:t>حمر</a:t>
            </a:r>
            <a:r>
              <a:rPr lang="en-US" sz="1200" dirty="0">
                <a:solidFill>
                  <a:srgbClr val="FF0000"/>
                </a:solidFill>
              </a:rPr>
              <a:t> </a:t>
            </a:r>
            <a:r>
              <a:rPr lang="ar-SA" sz="1200" dirty="0"/>
              <a:t>استهلاك عالي </a:t>
            </a:r>
            <a:endParaRPr lang="en-US" sz="1200" dirty="0">
              <a:solidFill>
                <a:srgbClr val="FF0000"/>
              </a:solidFill>
            </a:endParaRPr>
          </a:p>
          <a:p>
            <a:pPr algn="ctr" rtl="1"/>
            <a:endParaRPr lang="en-US" sz="1200" dirty="0">
              <a:solidFill>
                <a:schemeClr val="accent6">
                  <a:lumMod val="75000"/>
                </a:schemeClr>
              </a:solidFill>
            </a:endParaRPr>
          </a:p>
        </p:txBody>
      </p:sp>
      <p:pic>
        <p:nvPicPr>
          <p:cNvPr id="12" name="Picture 11" descr="A blue and orange sign with white text&#10;&#10;AI-generated content may be incorrect.">
            <a:extLst>
              <a:ext uri="{FF2B5EF4-FFF2-40B4-BE49-F238E27FC236}">
                <a16:creationId xmlns:a16="http://schemas.microsoft.com/office/drawing/2014/main" id="{D56FF93F-1378-608B-6A2F-24B1ADE992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750" y="1380565"/>
            <a:ext cx="3026033" cy="396964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4" name="TextBox 13">
            <a:extLst>
              <a:ext uri="{FF2B5EF4-FFF2-40B4-BE49-F238E27FC236}">
                <a16:creationId xmlns:a16="http://schemas.microsoft.com/office/drawing/2014/main" id="{9B1C6B2E-E4C9-1978-0A0E-50AC80B8D85C}"/>
              </a:ext>
            </a:extLst>
          </p:cNvPr>
          <p:cNvSpPr txBox="1"/>
          <p:nvPr/>
        </p:nvSpPr>
        <p:spPr>
          <a:xfrm>
            <a:off x="4552052" y="1220800"/>
            <a:ext cx="6533701" cy="954107"/>
          </a:xfrm>
          <a:prstGeom prst="rect">
            <a:avLst/>
          </a:prstGeom>
          <a:noFill/>
        </p:spPr>
        <p:txBody>
          <a:bodyPr wrap="square">
            <a:spAutoFit/>
          </a:bodyPr>
          <a:lstStyle/>
          <a:p>
            <a:pPr algn="r" rtl="1"/>
            <a:r>
              <a:rPr lang="ar-JO" sz="1400" dirty="0"/>
              <a:t>أظهر الأطفال </a:t>
            </a:r>
            <a:r>
              <a:rPr lang="ar-JO" sz="1400" dirty="0">
                <a:solidFill>
                  <a:srgbClr val="00B050"/>
                </a:solidFill>
              </a:rPr>
              <a:t>فهمًا جيدًا للقصة عبر مختلف الأعمار والمواقع</a:t>
            </a:r>
            <a:r>
              <a:rPr lang="ar-JO" sz="1400" dirty="0"/>
              <a:t>، إلا أن </a:t>
            </a:r>
            <a:r>
              <a:rPr lang="ar-JO" sz="1400" dirty="0">
                <a:solidFill>
                  <a:srgbClr val="FF0000"/>
                </a:solidFill>
              </a:rPr>
              <a:t>معظمهم لم يتمكن من تذكر جميع تفاصيلها</a:t>
            </a:r>
            <a:r>
              <a:rPr lang="ar-JO" sz="1400" dirty="0"/>
              <a:t>، حيث غاب عنهم بعض العناصر. وحوالي نصفهم فقط استطاعوا تذكر عبارة "بطاقة النتائج"، لكنهم جميعًا استوعبوا الفكرة العامة.أما الرسالة الأساسية، فتمثلت في كيفية استخدام مصادر الطاقة المختلفة، وأهمية ترشيد استهلاكها من خلال اختيار الأجهزة المناسبة والاستخدام الأمثل للطاقة.</a:t>
            </a:r>
            <a:endParaRPr lang="en-US" sz="1400" dirty="0"/>
          </a:p>
        </p:txBody>
      </p:sp>
      <p:sp>
        <p:nvSpPr>
          <p:cNvPr id="16" name="TextBox 15">
            <a:extLst>
              <a:ext uri="{FF2B5EF4-FFF2-40B4-BE49-F238E27FC236}">
                <a16:creationId xmlns:a16="http://schemas.microsoft.com/office/drawing/2014/main" id="{18E7D3AD-4414-6D3D-A5B8-EAFF98AB1D1A}"/>
              </a:ext>
            </a:extLst>
          </p:cNvPr>
          <p:cNvSpPr txBox="1"/>
          <p:nvPr/>
        </p:nvSpPr>
        <p:spPr>
          <a:xfrm>
            <a:off x="4540754" y="5314403"/>
            <a:ext cx="6507084" cy="830997"/>
          </a:xfrm>
          <a:prstGeom prst="rect">
            <a:avLst/>
          </a:prstGeom>
          <a:noFill/>
        </p:spPr>
        <p:txBody>
          <a:bodyPr wrap="square">
            <a:spAutoFit/>
          </a:bodyPr>
          <a:lstStyle/>
          <a:p>
            <a:pPr algn="r" rtl="1"/>
            <a:r>
              <a:rPr lang="ar-SA" sz="1200" dirty="0">
                <a:solidFill>
                  <a:schemeClr val="tx1"/>
                </a:solidFill>
                <a:latin typeface="Lato" panose="020F0502020204030203" pitchFamily="34" charset="0"/>
              </a:rPr>
              <a:t>فهمنا أن هناك طفلًا يشرح لأصدقائه وعائلته أنواع الطاقة المختلفة وكيفية استخدامها في العالم، ومدى فائدتها.</a:t>
            </a:r>
          </a:p>
          <a:p>
            <a:pPr algn="r" rtl="1"/>
            <a:r>
              <a:rPr lang="ar-SA" sz="1200" dirty="0">
                <a:solidFill>
                  <a:schemeClr val="tx1"/>
                </a:solidFill>
                <a:latin typeface="Lato" panose="020F0502020204030203" pitchFamily="34" charset="0"/>
              </a:rPr>
              <a:t>شرح أهمية الطاقة والكهرباء في كل مكان، مثل الكمبيوتر المحمول أو التلفزيون أو جهاز البلوتوث</a:t>
            </a:r>
            <a:endParaRPr lang="ar-JO" sz="1200" dirty="0">
              <a:solidFill>
                <a:schemeClr val="tx1"/>
              </a:solidFill>
              <a:latin typeface="Lato" panose="020F0502020204030203" pitchFamily="34" charset="0"/>
            </a:endParaRPr>
          </a:p>
          <a:p>
            <a:pPr algn="r" rtl="1"/>
            <a:endParaRPr lang="ar-JO" sz="1200" dirty="0">
              <a:latin typeface="Lato" panose="020F0502020204030203" pitchFamily="34" charset="0"/>
            </a:endParaRPr>
          </a:p>
          <a:p>
            <a:pPr algn="r" rtl="1"/>
            <a:r>
              <a:rPr lang="ar-JO" sz="1200" i="1" dirty="0">
                <a:latin typeface="Lato" panose="020F0502020204030203" pitchFamily="34" charset="0"/>
              </a:rPr>
              <a:t>					</a:t>
            </a:r>
            <a:r>
              <a:rPr lang="ar-SA" sz="1100" i="1" dirty="0">
                <a:latin typeface="Lato" panose="020F0502020204030203" pitchFamily="34" charset="0"/>
              </a:rPr>
              <a:t>فتيات من عمر 6 إلى 8 سنوات، جدة</a:t>
            </a:r>
            <a:endParaRPr lang="en-US" sz="1200" dirty="0">
              <a:latin typeface="Lato" panose="020F0502020204030203" pitchFamily="34" charset="0"/>
            </a:endParaRPr>
          </a:p>
        </p:txBody>
      </p:sp>
      <p:pic>
        <p:nvPicPr>
          <p:cNvPr id="19" name="Graphic 18" descr="Open quotation mark with solid fill">
            <a:extLst>
              <a:ext uri="{FF2B5EF4-FFF2-40B4-BE49-F238E27FC236}">
                <a16:creationId xmlns:a16="http://schemas.microsoft.com/office/drawing/2014/main" id="{157AFF1C-7457-475A-D014-78CDB290B9A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0866823" y="5150804"/>
            <a:ext cx="513585" cy="396359"/>
          </a:xfrm>
          <a:prstGeom prst="rect">
            <a:avLst/>
          </a:prstGeom>
        </p:spPr>
      </p:pic>
      <p:pic>
        <p:nvPicPr>
          <p:cNvPr id="20" name="Graphic 19" descr="Open quotation mark with solid fill">
            <a:extLst>
              <a:ext uri="{FF2B5EF4-FFF2-40B4-BE49-F238E27FC236}">
                <a16:creationId xmlns:a16="http://schemas.microsoft.com/office/drawing/2014/main" id="{C21FA231-3A77-6431-B410-EBC288A6A0B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295259" y="5616742"/>
            <a:ext cx="513585" cy="396359"/>
          </a:xfrm>
          <a:prstGeom prst="rect">
            <a:avLst/>
          </a:prstGeom>
        </p:spPr>
      </p:pic>
      <p:sp>
        <p:nvSpPr>
          <p:cNvPr id="7" name="Slide Number Placeholder 6">
            <a:extLst>
              <a:ext uri="{FF2B5EF4-FFF2-40B4-BE49-F238E27FC236}">
                <a16:creationId xmlns:a16="http://schemas.microsoft.com/office/drawing/2014/main" id="{400989C1-30D4-E732-4D48-FE1D3B12F1B8}"/>
              </a:ext>
            </a:extLst>
          </p:cNvPr>
          <p:cNvSpPr>
            <a:spLocks noGrp="1"/>
          </p:cNvSpPr>
          <p:nvPr>
            <p:ph type="sldNum" sz="quarter" idx="12"/>
          </p:nvPr>
        </p:nvSpPr>
        <p:spPr/>
        <p:txBody>
          <a:bodyPr/>
          <a:lstStyle/>
          <a:p>
            <a:fld id="{5939B1FA-81F2-4940-9AF3-5EAFB5D6669B}" type="slidenum">
              <a:rPr lang="en-US" smtClean="0"/>
              <a:pPr/>
              <a:t>48</a:t>
            </a:fld>
            <a:endParaRPr lang="en-US"/>
          </a:p>
        </p:txBody>
      </p:sp>
    </p:spTree>
    <p:extLst>
      <p:ext uri="{BB962C8B-B14F-4D97-AF65-F5344CB8AC3E}">
        <p14:creationId xmlns:p14="http://schemas.microsoft.com/office/powerpoint/2010/main" val="40591903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B5D55C-347F-F186-F437-4ECDFD26C161}"/>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D8E38554-622A-853F-B794-6DC5F0A10A0D}"/>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2400" dirty="0">
                <a:solidFill>
                  <a:srgbClr val="A68F54"/>
                </a:solidFill>
                <a:cs typeface="Bahij TheSansArabic Plain" panose="02040503050201020203" pitchFamily="18" charset="-78"/>
              </a:rPr>
              <a:t>الملخص</a:t>
            </a:r>
            <a:r>
              <a:rPr lang="ar-JO" sz="2400" dirty="0">
                <a:solidFill>
                  <a:srgbClr val="A68F54"/>
                </a:solidFill>
                <a:cs typeface="Bahij TheSansArabic Plain" panose="02040503050201020203" pitchFamily="18" charset="-78"/>
              </a:rPr>
              <a:t> (1/2)</a:t>
            </a:r>
            <a:endParaRPr lang="en-US" sz="2400" dirty="0">
              <a:solidFill>
                <a:srgbClr val="A68F54"/>
              </a:solidFill>
              <a:cs typeface="Bahij TheSansArabic Plain" panose="02040503050201020203" pitchFamily="18" charset="-78"/>
            </a:endParaRPr>
          </a:p>
          <a:p>
            <a:endParaRPr lang="en-US" sz="2400" dirty="0">
              <a:solidFill>
                <a:schemeClr val="tx2"/>
              </a:solidFill>
              <a:ea typeface="+mn-ea"/>
              <a:cs typeface="Bahij TheSansArabic Plain" panose="02040503050201020203" pitchFamily="18" charset="-78"/>
            </a:endParaRPr>
          </a:p>
        </p:txBody>
      </p:sp>
      <p:grpSp>
        <p:nvGrpSpPr>
          <p:cNvPr id="2" name="Group 1">
            <a:extLst>
              <a:ext uri="{FF2B5EF4-FFF2-40B4-BE49-F238E27FC236}">
                <a16:creationId xmlns:a16="http://schemas.microsoft.com/office/drawing/2014/main" id="{84FBC682-1637-28E7-659C-A3E802C44CE4}"/>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9FF62EE7-28D5-6398-D62B-C0C99A7202CB}"/>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6" name="Picture 5" descr="A group of green and purple rectangles&#10;&#10;Description automatically generated">
              <a:extLst>
                <a:ext uri="{FF2B5EF4-FFF2-40B4-BE49-F238E27FC236}">
                  <a16:creationId xmlns:a16="http://schemas.microsoft.com/office/drawing/2014/main" id="{4C549C1E-B334-1097-8BB4-C6FC803155F7}"/>
                </a:ext>
              </a:extLst>
            </p:cNvPr>
            <p:cNvPicPr>
              <a:picLocks noChangeAspect="1"/>
            </p:cNvPicPr>
            <p:nvPr/>
          </p:nvPicPr>
          <p:blipFill>
            <a:blip r:embed="rId3"/>
            <a:stretch>
              <a:fillRect/>
            </a:stretch>
          </p:blipFill>
          <p:spPr>
            <a:xfrm>
              <a:off x="10854197" y="730181"/>
              <a:ext cx="991093" cy="1071724"/>
            </a:xfrm>
            <a:prstGeom prst="rect">
              <a:avLst/>
            </a:prstGeom>
          </p:spPr>
        </p:pic>
      </p:grpSp>
      <p:graphicFrame>
        <p:nvGraphicFramePr>
          <p:cNvPr id="7" name="Table 6">
            <a:extLst>
              <a:ext uri="{FF2B5EF4-FFF2-40B4-BE49-F238E27FC236}">
                <a16:creationId xmlns:a16="http://schemas.microsoft.com/office/drawing/2014/main" id="{F19CB73B-F160-53EF-BE33-A00E53558296}"/>
              </a:ext>
            </a:extLst>
          </p:cNvPr>
          <p:cNvGraphicFramePr>
            <a:graphicFrameLocks noGrp="1"/>
          </p:cNvGraphicFramePr>
          <p:nvPr>
            <p:extLst>
              <p:ext uri="{D42A27DB-BD31-4B8C-83A1-F6EECF244321}">
                <p14:modId xmlns:p14="http://schemas.microsoft.com/office/powerpoint/2010/main" val="2807169870"/>
              </p:ext>
            </p:extLst>
          </p:nvPr>
        </p:nvGraphicFramePr>
        <p:xfrm>
          <a:off x="843378" y="1082707"/>
          <a:ext cx="10333613" cy="4425714"/>
        </p:xfrm>
        <a:graphic>
          <a:graphicData uri="http://schemas.openxmlformats.org/drawingml/2006/table">
            <a:tbl>
              <a:tblPr firstRow="1" bandRow="1">
                <a:tableStyleId>{2D5ABB26-0587-4C30-8999-92F81FD0307C}</a:tableStyleId>
              </a:tblPr>
              <a:tblGrid>
                <a:gridCol w="1432894">
                  <a:extLst>
                    <a:ext uri="{9D8B030D-6E8A-4147-A177-3AD203B41FA5}">
                      <a16:colId xmlns:a16="http://schemas.microsoft.com/office/drawing/2014/main" val="1395784983"/>
                    </a:ext>
                  </a:extLst>
                </a:gridCol>
                <a:gridCol w="1682885">
                  <a:extLst>
                    <a:ext uri="{9D8B030D-6E8A-4147-A177-3AD203B41FA5}">
                      <a16:colId xmlns:a16="http://schemas.microsoft.com/office/drawing/2014/main" val="1465180452"/>
                    </a:ext>
                  </a:extLst>
                </a:gridCol>
                <a:gridCol w="1435401">
                  <a:extLst>
                    <a:ext uri="{9D8B030D-6E8A-4147-A177-3AD203B41FA5}">
                      <a16:colId xmlns:a16="http://schemas.microsoft.com/office/drawing/2014/main" val="3857887587"/>
                    </a:ext>
                  </a:extLst>
                </a:gridCol>
                <a:gridCol w="1435401">
                  <a:extLst>
                    <a:ext uri="{9D8B030D-6E8A-4147-A177-3AD203B41FA5}">
                      <a16:colId xmlns:a16="http://schemas.microsoft.com/office/drawing/2014/main" val="1660170428"/>
                    </a:ext>
                  </a:extLst>
                </a:gridCol>
                <a:gridCol w="1435401">
                  <a:extLst>
                    <a:ext uri="{9D8B030D-6E8A-4147-A177-3AD203B41FA5}">
                      <a16:colId xmlns:a16="http://schemas.microsoft.com/office/drawing/2014/main" val="3346500874"/>
                    </a:ext>
                  </a:extLst>
                </a:gridCol>
                <a:gridCol w="1435401">
                  <a:extLst>
                    <a:ext uri="{9D8B030D-6E8A-4147-A177-3AD203B41FA5}">
                      <a16:colId xmlns:a16="http://schemas.microsoft.com/office/drawing/2014/main" val="2709784061"/>
                    </a:ext>
                  </a:extLst>
                </a:gridCol>
                <a:gridCol w="1476230">
                  <a:extLst>
                    <a:ext uri="{9D8B030D-6E8A-4147-A177-3AD203B41FA5}">
                      <a16:colId xmlns:a16="http://schemas.microsoft.com/office/drawing/2014/main" val="3257767774"/>
                    </a:ext>
                  </a:extLst>
                </a:gridCol>
              </a:tblGrid>
              <a:tr h="639561">
                <a:tc>
                  <a:txBody>
                    <a:bodyPr/>
                    <a:lstStyle/>
                    <a:p>
                      <a:pPr algn="ctr">
                        <a:buNone/>
                      </a:pPr>
                      <a:r>
                        <a:rPr lang="ar-JO" sz="1400" b="1" u="none" strike="noStrike" kern="1200" dirty="0">
                          <a:solidFill>
                            <a:schemeClr val="bg1"/>
                          </a:solidFill>
                          <a:effectLst/>
                          <a:latin typeface="+mn-lt"/>
                          <a:ea typeface="+mn-ea"/>
                          <a:cs typeface="+mn-cs"/>
                        </a:rPr>
                        <a:t>التقييم العام</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الطابع التعليمي / الإعلامي</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نقل مفهوم التوفير</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تركيز القصة</a:t>
                      </a:r>
                    </a:p>
                  </a:txBody>
                  <a:tcPr anchor="ctr">
                    <a:lnB w="12700" cap="flat" cmpd="sng" algn="ctr">
                      <a:noFill/>
                      <a:prstDash val="solid"/>
                      <a:round/>
                      <a:headEnd type="none" w="med" len="med"/>
                      <a:tailEnd type="none" w="med" len="med"/>
                    </a:lnB>
                    <a:solidFill>
                      <a:srgbClr val="A68F54"/>
                    </a:solidFill>
                  </a:tcPr>
                </a:tc>
                <a:tc>
                  <a:txBody>
                    <a:bodyPr/>
                    <a:lstStyle/>
                    <a:p>
                      <a:pPr algn="ctr" rtl="1" fontAlgn="ctr">
                        <a:buNone/>
                      </a:pPr>
                      <a:r>
                        <a:rPr lang="ar-SA" sz="1400" b="1" u="none" strike="noStrike" dirty="0">
                          <a:solidFill>
                            <a:schemeClr val="bg1"/>
                          </a:solidFill>
                          <a:effectLst/>
                        </a:rPr>
                        <a:t>وضوح الرسالة</a:t>
                      </a:r>
                      <a:endParaRPr lang="ar-SA" sz="1400" b="1" i="0" u="none" strike="noStrike" dirty="0">
                        <a:solidFill>
                          <a:schemeClr val="bg1"/>
                        </a:solidFill>
                        <a:effectLst/>
                        <a:latin typeface="Aptos Narrow" panose="020B0004020202020204" pitchFamily="34" charset="0"/>
                      </a:endParaRPr>
                    </a:p>
                  </a:txBody>
                  <a:tcPr marL="7620" marR="7620" marT="7620" marB="0" anchor="ctr">
                    <a:lnB w="12700" cap="flat" cmpd="sng" algn="ctr">
                      <a:noFill/>
                      <a:prstDash val="solid"/>
                      <a:round/>
                      <a:headEnd type="none" w="med" len="med"/>
                      <a:tailEnd type="none" w="med" len="med"/>
                    </a:lnB>
                    <a:solidFill>
                      <a:srgbClr val="A68F54"/>
                    </a:solidFill>
                  </a:tcPr>
                </a:tc>
                <a:tc>
                  <a:txBody>
                    <a:bodyPr/>
                    <a:lstStyle/>
                    <a:p>
                      <a:pPr algn="ctr" rtl="1" fontAlgn="ctr">
                        <a:buNone/>
                      </a:pPr>
                      <a:r>
                        <a:rPr lang="ar-SA" sz="1400" b="1" u="none" strike="noStrike" dirty="0">
                          <a:solidFill>
                            <a:schemeClr val="bg1"/>
                          </a:solidFill>
                          <a:effectLst/>
                        </a:rPr>
                        <a:t>فهم القصة</a:t>
                      </a:r>
                      <a:endParaRPr lang="ar-SA" sz="1400" b="1" i="0" u="none" strike="noStrike" dirty="0">
                        <a:solidFill>
                          <a:schemeClr val="bg1"/>
                        </a:solidFill>
                        <a:effectLst/>
                        <a:latin typeface="Aptos Narrow" panose="020B0004020202020204" pitchFamily="34" charset="0"/>
                      </a:endParaRPr>
                    </a:p>
                  </a:txBody>
                  <a:tcPr marL="7620" marR="7620" marT="7620" marB="0" anchor="ctr">
                    <a:lnB w="12700" cap="flat" cmpd="sng" algn="ctr">
                      <a:noFill/>
                      <a:prstDash val="solid"/>
                      <a:round/>
                      <a:headEnd type="none" w="med" len="med"/>
                      <a:tailEnd type="none" w="med" len="med"/>
                    </a:lnB>
                    <a:solidFill>
                      <a:srgbClr val="A68F54"/>
                    </a:solidFill>
                  </a:tcPr>
                </a:tc>
                <a:tc>
                  <a:txBody>
                    <a:bodyPr/>
                    <a:lstStyle/>
                    <a:p>
                      <a:pPr algn="ctr"/>
                      <a:r>
                        <a:rPr lang="ar-JO" sz="1400" b="1" u="none" strike="noStrike" kern="1200" dirty="0">
                          <a:solidFill>
                            <a:schemeClr val="bg1"/>
                          </a:solidFill>
                          <a:effectLst/>
                        </a:rPr>
                        <a:t>القصة</a:t>
                      </a:r>
                      <a:endParaRPr lang="en-US" sz="1400" b="1" i="0" u="none" strike="noStrike" kern="1200" dirty="0">
                        <a:solidFill>
                          <a:schemeClr val="bg1"/>
                        </a:solidFill>
                        <a:effectLst/>
                        <a:latin typeface="Aptos Narrow" panose="020B0004020202020204" pitchFamily="34" charset="0"/>
                        <a:ea typeface="+mn-ea"/>
                        <a:cs typeface="+mn-cs"/>
                      </a:endParaRPr>
                    </a:p>
                  </a:txBody>
                  <a:tcPr anchor="ctr">
                    <a:solidFill>
                      <a:srgbClr val="A68F54"/>
                    </a:solidFill>
                  </a:tcPr>
                </a:tc>
                <a:extLst>
                  <a:ext uri="{0D108BD9-81ED-4DB2-BD59-A6C34878D82A}">
                    <a16:rowId xmlns:a16="http://schemas.microsoft.com/office/drawing/2014/main" val="3534849677"/>
                  </a:ext>
                </a:extLst>
              </a:tr>
              <a:tr h="1262051">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سباق السيارات </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2404187277"/>
                  </a:ext>
                </a:extLst>
              </a:tr>
              <a:tr h="1262051">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الفتاة مع المصباح </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2606947238"/>
                  </a:ext>
                </a:extLst>
              </a:tr>
              <a:tr h="1262051">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لنطفئ الأضواء ونترك أشعة الشمس تضيء منزلنا </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1240080975"/>
                  </a:ext>
                </a:extLst>
              </a:tr>
            </a:tbl>
          </a:graphicData>
        </a:graphic>
      </p:graphicFrame>
      <p:cxnSp>
        <p:nvCxnSpPr>
          <p:cNvPr id="9" name="Straight Connector 8">
            <a:extLst>
              <a:ext uri="{FF2B5EF4-FFF2-40B4-BE49-F238E27FC236}">
                <a16:creationId xmlns:a16="http://schemas.microsoft.com/office/drawing/2014/main" id="{1E62147D-7A4A-1CBB-0C61-EAB130F13E70}"/>
              </a:ext>
            </a:extLst>
          </p:cNvPr>
          <p:cNvCxnSpPr>
            <a:cxnSpLocks/>
          </p:cNvCxnSpPr>
          <p:nvPr/>
        </p:nvCxnSpPr>
        <p:spPr>
          <a:xfrm>
            <a:off x="8492242" y="2764637"/>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E7ED5833-819C-424B-E89C-5FB50E87F942}"/>
              </a:ext>
            </a:extLst>
          </p:cNvPr>
          <p:cNvCxnSpPr>
            <a:cxnSpLocks/>
          </p:cNvCxnSpPr>
          <p:nvPr/>
        </p:nvCxnSpPr>
        <p:spPr>
          <a:xfrm>
            <a:off x="7244097" y="2764637"/>
            <a:ext cx="73152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9F52A9E-E82A-BCF5-4F9A-A69C32B68DEA}"/>
              </a:ext>
            </a:extLst>
          </p:cNvPr>
          <p:cNvCxnSpPr>
            <a:cxnSpLocks/>
          </p:cNvCxnSpPr>
          <p:nvPr/>
        </p:nvCxnSpPr>
        <p:spPr>
          <a:xfrm>
            <a:off x="5771942" y="2764637"/>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4BC6BD12-4ADA-8203-751F-722A7E3D7761}"/>
              </a:ext>
            </a:extLst>
          </p:cNvPr>
          <p:cNvSpPr txBox="1"/>
          <p:nvPr/>
        </p:nvSpPr>
        <p:spPr>
          <a:xfrm>
            <a:off x="7883375" y="5953063"/>
            <a:ext cx="1047565" cy="276999"/>
          </a:xfrm>
          <a:prstGeom prst="rect">
            <a:avLst/>
          </a:prstGeom>
          <a:noFill/>
        </p:spPr>
        <p:txBody>
          <a:bodyPr wrap="square" rtlCol="0">
            <a:spAutoFit/>
          </a:bodyPr>
          <a:lstStyle/>
          <a:p>
            <a:pPr algn="r"/>
            <a:r>
              <a:rPr lang="ar-JO" sz="1200" b="1" dirty="0"/>
              <a:t>حقق المطلوب</a:t>
            </a:r>
            <a:endParaRPr lang="en-US" sz="1200" b="1" dirty="0"/>
          </a:p>
        </p:txBody>
      </p:sp>
      <p:sp>
        <p:nvSpPr>
          <p:cNvPr id="28" name="TextBox 27">
            <a:extLst>
              <a:ext uri="{FF2B5EF4-FFF2-40B4-BE49-F238E27FC236}">
                <a16:creationId xmlns:a16="http://schemas.microsoft.com/office/drawing/2014/main" id="{65E40DA8-3F49-3C1C-541A-03C046B1ADB5}"/>
              </a:ext>
            </a:extLst>
          </p:cNvPr>
          <p:cNvSpPr txBox="1"/>
          <p:nvPr/>
        </p:nvSpPr>
        <p:spPr>
          <a:xfrm>
            <a:off x="6488328" y="5953063"/>
            <a:ext cx="1047565" cy="276999"/>
          </a:xfrm>
          <a:prstGeom prst="rect">
            <a:avLst/>
          </a:prstGeom>
          <a:noFill/>
        </p:spPr>
        <p:txBody>
          <a:bodyPr wrap="square" rtlCol="0">
            <a:spAutoFit/>
          </a:bodyPr>
          <a:lstStyle/>
          <a:p>
            <a:pPr algn="r"/>
            <a:r>
              <a:rPr lang="ar-JO" sz="1200" b="1" dirty="0"/>
              <a:t>نتيجة مقبولة</a:t>
            </a:r>
            <a:endParaRPr lang="en-US" sz="1200" b="1" dirty="0"/>
          </a:p>
        </p:txBody>
      </p:sp>
      <p:sp>
        <p:nvSpPr>
          <p:cNvPr id="29" name="TextBox 28">
            <a:extLst>
              <a:ext uri="{FF2B5EF4-FFF2-40B4-BE49-F238E27FC236}">
                <a16:creationId xmlns:a16="http://schemas.microsoft.com/office/drawing/2014/main" id="{5BEEC367-E7A4-C178-7595-9CD58B68F38C}"/>
              </a:ext>
            </a:extLst>
          </p:cNvPr>
          <p:cNvSpPr txBox="1"/>
          <p:nvPr/>
        </p:nvSpPr>
        <p:spPr>
          <a:xfrm>
            <a:off x="5146093" y="5953063"/>
            <a:ext cx="1047565" cy="276999"/>
          </a:xfrm>
          <a:prstGeom prst="rect">
            <a:avLst/>
          </a:prstGeom>
          <a:noFill/>
        </p:spPr>
        <p:txBody>
          <a:bodyPr wrap="square" rtlCol="0">
            <a:spAutoFit/>
          </a:bodyPr>
          <a:lstStyle/>
          <a:p>
            <a:pPr algn="r"/>
            <a:r>
              <a:rPr lang="ar-JO" sz="1200" b="1" dirty="0"/>
              <a:t>لم يحقق المطلوب</a:t>
            </a:r>
            <a:endParaRPr lang="en-US" sz="1200" b="1" dirty="0"/>
          </a:p>
        </p:txBody>
      </p:sp>
      <p:sp>
        <p:nvSpPr>
          <p:cNvPr id="3" name="Slide Number Placeholder 2">
            <a:extLst>
              <a:ext uri="{FF2B5EF4-FFF2-40B4-BE49-F238E27FC236}">
                <a16:creationId xmlns:a16="http://schemas.microsoft.com/office/drawing/2014/main" id="{B85DE2C8-96B7-56CA-FBE2-690CFAC93155}"/>
              </a:ext>
            </a:extLst>
          </p:cNvPr>
          <p:cNvSpPr>
            <a:spLocks noGrp="1"/>
          </p:cNvSpPr>
          <p:nvPr>
            <p:ph type="sldNum" sz="quarter" idx="12"/>
          </p:nvPr>
        </p:nvSpPr>
        <p:spPr/>
        <p:txBody>
          <a:bodyPr/>
          <a:lstStyle/>
          <a:p>
            <a:fld id="{5939B1FA-81F2-4940-9AF3-5EAFB5D6669B}" type="slidenum">
              <a:rPr lang="en-US" smtClean="0"/>
              <a:pPr/>
              <a:t>49</a:t>
            </a:fld>
            <a:endParaRPr lang="en-US"/>
          </a:p>
        </p:txBody>
      </p:sp>
      <p:cxnSp>
        <p:nvCxnSpPr>
          <p:cNvPr id="31" name="Straight Connector 30">
            <a:extLst>
              <a:ext uri="{FF2B5EF4-FFF2-40B4-BE49-F238E27FC236}">
                <a16:creationId xmlns:a16="http://schemas.microsoft.com/office/drawing/2014/main" id="{B4E25407-BDCD-BD74-6929-8A0350038917}"/>
              </a:ext>
            </a:extLst>
          </p:cNvPr>
          <p:cNvCxnSpPr>
            <a:cxnSpLocks/>
          </p:cNvCxnSpPr>
          <p:nvPr/>
        </p:nvCxnSpPr>
        <p:spPr>
          <a:xfrm>
            <a:off x="4299787" y="2764637"/>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aphicFrame>
        <p:nvGraphicFramePr>
          <p:cNvPr id="36" name="Table 35">
            <a:extLst>
              <a:ext uri="{FF2B5EF4-FFF2-40B4-BE49-F238E27FC236}">
                <a16:creationId xmlns:a16="http://schemas.microsoft.com/office/drawing/2014/main" id="{12CD9C08-8F50-64CB-7FAE-6F78BA0EC19A}"/>
              </a:ext>
            </a:extLst>
          </p:cNvPr>
          <p:cNvGraphicFramePr>
            <a:graphicFrameLocks noGrp="1"/>
          </p:cNvGraphicFramePr>
          <p:nvPr>
            <p:extLst>
              <p:ext uri="{D42A27DB-BD31-4B8C-83A1-F6EECF244321}">
                <p14:modId xmlns:p14="http://schemas.microsoft.com/office/powerpoint/2010/main" val="975991101"/>
              </p:ext>
            </p:extLst>
          </p:nvPr>
        </p:nvGraphicFramePr>
        <p:xfrm>
          <a:off x="4665547" y="1969760"/>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algn="ctr" rtl="1">
                        <a:buNone/>
                      </a:pPr>
                      <a:r>
                        <a:rPr lang="ar-JO" sz="1400" dirty="0"/>
                        <a:t>القصة جذابة وواضحة، وتبرز المنافسة الإيجابية، لكن الرسالة البيئية تحتاج تأكيد لفظي أو بصري في النهاية.</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38" name="Table 37">
            <a:extLst>
              <a:ext uri="{FF2B5EF4-FFF2-40B4-BE49-F238E27FC236}">
                <a16:creationId xmlns:a16="http://schemas.microsoft.com/office/drawing/2014/main" id="{791A3A2C-50C4-9F84-074D-C816FAFEAA23}"/>
              </a:ext>
            </a:extLst>
          </p:cNvPr>
          <p:cNvGraphicFramePr>
            <a:graphicFrameLocks noGrp="1"/>
          </p:cNvGraphicFramePr>
          <p:nvPr>
            <p:extLst>
              <p:ext uri="{D42A27DB-BD31-4B8C-83A1-F6EECF244321}">
                <p14:modId xmlns:p14="http://schemas.microsoft.com/office/powerpoint/2010/main" val="627212787"/>
              </p:ext>
            </p:extLst>
          </p:nvPr>
        </p:nvGraphicFramePr>
        <p:xfrm>
          <a:off x="2455781" y="2305727"/>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buNone/>
                      </a:pPr>
                      <a:r>
                        <a:rPr lang="ar-JO" sz="1200" b="1" dirty="0"/>
                        <a:t>تعليمي وترفيهي متوازن</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40" name="Table 39">
            <a:extLst>
              <a:ext uri="{FF2B5EF4-FFF2-40B4-BE49-F238E27FC236}">
                <a16:creationId xmlns:a16="http://schemas.microsoft.com/office/drawing/2014/main" id="{4DCB9EBC-3C2B-357C-4EDD-8D188FFA6A72}"/>
              </a:ext>
            </a:extLst>
          </p:cNvPr>
          <p:cNvGraphicFramePr>
            <a:graphicFrameLocks noGrp="1"/>
          </p:cNvGraphicFramePr>
          <p:nvPr>
            <p:extLst>
              <p:ext uri="{D42A27DB-BD31-4B8C-83A1-F6EECF244321}">
                <p14:modId xmlns:p14="http://schemas.microsoft.com/office/powerpoint/2010/main" val="3004255023"/>
              </p:ext>
            </p:extLst>
          </p:nvPr>
        </p:nvGraphicFramePr>
        <p:xfrm>
          <a:off x="1015009" y="2305727"/>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dirty="0"/>
                        <a:t>جيد جدًا</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cxnSp>
        <p:nvCxnSpPr>
          <p:cNvPr id="60" name="Straight Connector 59">
            <a:extLst>
              <a:ext uri="{FF2B5EF4-FFF2-40B4-BE49-F238E27FC236}">
                <a16:creationId xmlns:a16="http://schemas.microsoft.com/office/drawing/2014/main" id="{A5DF6874-159D-4C74-57C5-B759657C16BE}"/>
              </a:ext>
            </a:extLst>
          </p:cNvPr>
          <p:cNvCxnSpPr>
            <a:cxnSpLocks/>
          </p:cNvCxnSpPr>
          <p:nvPr/>
        </p:nvCxnSpPr>
        <p:spPr>
          <a:xfrm>
            <a:off x="8492242" y="3955256"/>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4AC66C7-D0BF-8FCE-8533-7B81F7C8DBE0}"/>
              </a:ext>
            </a:extLst>
          </p:cNvPr>
          <p:cNvCxnSpPr>
            <a:cxnSpLocks/>
          </p:cNvCxnSpPr>
          <p:nvPr/>
        </p:nvCxnSpPr>
        <p:spPr>
          <a:xfrm>
            <a:off x="7244097" y="3955256"/>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4E8FE006-C05C-189A-8901-4CC96849FC04}"/>
              </a:ext>
            </a:extLst>
          </p:cNvPr>
          <p:cNvCxnSpPr>
            <a:cxnSpLocks/>
          </p:cNvCxnSpPr>
          <p:nvPr/>
        </p:nvCxnSpPr>
        <p:spPr>
          <a:xfrm>
            <a:off x="5771942" y="3955256"/>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F4D66D38-2B99-D139-D4EE-8E061063B7C8}"/>
              </a:ext>
            </a:extLst>
          </p:cNvPr>
          <p:cNvCxnSpPr>
            <a:cxnSpLocks/>
          </p:cNvCxnSpPr>
          <p:nvPr/>
        </p:nvCxnSpPr>
        <p:spPr>
          <a:xfrm>
            <a:off x="4299787" y="3955256"/>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aphicFrame>
        <p:nvGraphicFramePr>
          <p:cNvPr id="64" name="Table 63">
            <a:extLst>
              <a:ext uri="{FF2B5EF4-FFF2-40B4-BE49-F238E27FC236}">
                <a16:creationId xmlns:a16="http://schemas.microsoft.com/office/drawing/2014/main" id="{8D2B3BE9-B32F-A067-CBF9-74A1FDAFF8BA}"/>
              </a:ext>
            </a:extLst>
          </p:cNvPr>
          <p:cNvGraphicFramePr>
            <a:graphicFrameLocks noGrp="1"/>
          </p:cNvGraphicFramePr>
          <p:nvPr>
            <p:extLst>
              <p:ext uri="{D42A27DB-BD31-4B8C-83A1-F6EECF244321}">
                <p14:modId xmlns:p14="http://schemas.microsoft.com/office/powerpoint/2010/main" val="3526331684"/>
              </p:ext>
            </p:extLst>
          </p:nvPr>
        </p:nvGraphicFramePr>
        <p:xfrm>
          <a:off x="4665547" y="3189563"/>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marL="0" algn="ctr" defTabSz="1219119" rtl="1" eaLnBrk="1" latinLnBrk="0" hangingPunct="1">
                        <a:buNone/>
                      </a:pPr>
                      <a:r>
                        <a:rPr lang="ar-JO" sz="1400" kern="1200" dirty="0">
                          <a:solidFill>
                            <a:schemeClr val="tx1"/>
                          </a:solidFill>
                          <a:latin typeface="+mn-lt"/>
                          <a:ea typeface="+mn-ea"/>
                          <a:cs typeface="+mn-cs"/>
                        </a:rPr>
                        <a:t>الرسالة مفهومة لكنها أقرب للمشاعر العامة (الراحة) من مفهوم الترشيد نفسه، تحتاج توجيه أوضح للطاقة.</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65" name="Table 64">
            <a:extLst>
              <a:ext uri="{FF2B5EF4-FFF2-40B4-BE49-F238E27FC236}">
                <a16:creationId xmlns:a16="http://schemas.microsoft.com/office/drawing/2014/main" id="{E021A1C7-7E51-EAA1-5EDE-B9754ECC3114}"/>
              </a:ext>
            </a:extLst>
          </p:cNvPr>
          <p:cNvGraphicFramePr>
            <a:graphicFrameLocks noGrp="1"/>
          </p:cNvGraphicFramePr>
          <p:nvPr>
            <p:extLst>
              <p:ext uri="{D42A27DB-BD31-4B8C-83A1-F6EECF244321}">
                <p14:modId xmlns:p14="http://schemas.microsoft.com/office/powerpoint/2010/main" val="718622291"/>
              </p:ext>
            </p:extLst>
          </p:nvPr>
        </p:nvGraphicFramePr>
        <p:xfrm>
          <a:off x="2455781" y="3525530"/>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lgn="ctr">
                        <a:buNone/>
                      </a:pPr>
                      <a:r>
                        <a:rPr lang="ar-JO" sz="1200" b="1" dirty="0"/>
                        <a:t>تعليمي مباشر</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cxnSp>
        <p:nvCxnSpPr>
          <p:cNvPr id="67" name="Straight Connector 66">
            <a:extLst>
              <a:ext uri="{FF2B5EF4-FFF2-40B4-BE49-F238E27FC236}">
                <a16:creationId xmlns:a16="http://schemas.microsoft.com/office/drawing/2014/main" id="{4DDD66F3-30BF-A8F2-8385-6D29DB43A3FD}"/>
              </a:ext>
            </a:extLst>
          </p:cNvPr>
          <p:cNvCxnSpPr>
            <a:cxnSpLocks/>
          </p:cNvCxnSpPr>
          <p:nvPr/>
        </p:nvCxnSpPr>
        <p:spPr>
          <a:xfrm>
            <a:off x="8492242" y="5279548"/>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D8F1741F-C47E-4312-38DD-478DD81EED3C}"/>
              </a:ext>
            </a:extLst>
          </p:cNvPr>
          <p:cNvCxnSpPr>
            <a:cxnSpLocks/>
          </p:cNvCxnSpPr>
          <p:nvPr/>
        </p:nvCxnSpPr>
        <p:spPr>
          <a:xfrm>
            <a:off x="7244097" y="5279548"/>
            <a:ext cx="73152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8871161A-C385-E2C5-54AE-961663D46856}"/>
              </a:ext>
            </a:extLst>
          </p:cNvPr>
          <p:cNvCxnSpPr>
            <a:cxnSpLocks/>
          </p:cNvCxnSpPr>
          <p:nvPr/>
        </p:nvCxnSpPr>
        <p:spPr>
          <a:xfrm>
            <a:off x="5771942" y="5279548"/>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A793E747-2B9D-C2BB-F2D5-6645680B10D6}"/>
              </a:ext>
            </a:extLst>
          </p:cNvPr>
          <p:cNvCxnSpPr>
            <a:cxnSpLocks/>
          </p:cNvCxnSpPr>
          <p:nvPr/>
        </p:nvCxnSpPr>
        <p:spPr>
          <a:xfrm>
            <a:off x="4299787" y="5279548"/>
            <a:ext cx="73152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graphicFrame>
        <p:nvGraphicFramePr>
          <p:cNvPr id="71" name="Table 70">
            <a:extLst>
              <a:ext uri="{FF2B5EF4-FFF2-40B4-BE49-F238E27FC236}">
                <a16:creationId xmlns:a16="http://schemas.microsoft.com/office/drawing/2014/main" id="{319A7536-2107-98CD-2631-CEE9BB929CFA}"/>
              </a:ext>
            </a:extLst>
          </p:cNvPr>
          <p:cNvGraphicFramePr>
            <a:graphicFrameLocks noGrp="1"/>
          </p:cNvGraphicFramePr>
          <p:nvPr>
            <p:extLst>
              <p:ext uri="{D42A27DB-BD31-4B8C-83A1-F6EECF244321}">
                <p14:modId xmlns:p14="http://schemas.microsoft.com/office/powerpoint/2010/main" val="3681087037"/>
              </p:ext>
            </p:extLst>
          </p:nvPr>
        </p:nvGraphicFramePr>
        <p:xfrm>
          <a:off x="4665547" y="4504127"/>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marL="0" algn="ctr" defTabSz="1219119" rtl="1" eaLnBrk="1" latinLnBrk="0" hangingPunct="1">
                        <a:buNone/>
                      </a:pPr>
                      <a:r>
                        <a:rPr lang="ar-JO" sz="1400" kern="1200" dirty="0">
                          <a:solidFill>
                            <a:schemeClr val="tx1"/>
                          </a:solidFill>
                          <a:latin typeface="+mn-lt"/>
                          <a:ea typeface="+mn-ea"/>
                          <a:cs typeface="+mn-cs"/>
                        </a:rPr>
                        <a:t>الرسالة مباشرة ومفهومة تمامًا، نجح في دمج السلوك الصحيح مع النموذج الإيجابي للأطفال.</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72" name="Table 71">
            <a:extLst>
              <a:ext uri="{FF2B5EF4-FFF2-40B4-BE49-F238E27FC236}">
                <a16:creationId xmlns:a16="http://schemas.microsoft.com/office/drawing/2014/main" id="{53837CE7-C78F-1112-5A17-27CFA87BF395}"/>
              </a:ext>
            </a:extLst>
          </p:cNvPr>
          <p:cNvGraphicFramePr>
            <a:graphicFrameLocks noGrp="1"/>
          </p:cNvGraphicFramePr>
          <p:nvPr>
            <p:extLst>
              <p:ext uri="{D42A27DB-BD31-4B8C-83A1-F6EECF244321}">
                <p14:modId xmlns:p14="http://schemas.microsoft.com/office/powerpoint/2010/main" val="951762531"/>
              </p:ext>
            </p:extLst>
          </p:nvPr>
        </p:nvGraphicFramePr>
        <p:xfrm>
          <a:off x="2455781" y="4656527"/>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lgn="ctr">
                        <a:buNone/>
                      </a:pPr>
                      <a:r>
                        <a:rPr lang="ar-JO" sz="1200" b="1" dirty="0"/>
                        <a:t>تعليمي</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74" name="Table 73">
            <a:extLst>
              <a:ext uri="{FF2B5EF4-FFF2-40B4-BE49-F238E27FC236}">
                <a16:creationId xmlns:a16="http://schemas.microsoft.com/office/drawing/2014/main" id="{7E27DEB5-E403-8CB2-6B86-C21FBA8333D2}"/>
              </a:ext>
            </a:extLst>
          </p:cNvPr>
          <p:cNvGraphicFramePr>
            <a:graphicFrameLocks noGrp="1"/>
          </p:cNvGraphicFramePr>
          <p:nvPr>
            <p:extLst>
              <p:ext uri="{D42A27DB-BD31-4B8C-83A1-F6EECF244321}">
                <p14:modId xmlns:p14="http://schemas.microsoft.com/office/powerpoint/2010/main" val="130970709"/>
              </p:ext>
            </p:extLst>
          </p:nvPr>
        </p:nvGraphicFramePr>
        <p:xfrm>
          <a:off x="1015009" y="3479123"/>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dirty="0"/>
                        <a:t>مقبول</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75" name="Table 74">
            <a:extLst>
              <a:ext uri="{FF2B5EF4-FFF2-40B4-BE49-F238E27FC236}">
                <a16:creationId xmlns:a16="http://schemas.microsoft.com/office/drawing/2014/main" id="{2C560BBF-919C-AFB9-9FF2-84C5FCE6F481}"/>
              </a:ext>
            </a:extLst>
          </p:cNvPr>
          <p:cNvGraphicFramePr>
            <a:graphicFrameLocks noGrp="1"/>
          </p:cNvGraphicFramePr>
          <p:nvPr>
            <p:extLst>
              <p:ext uri="{D42A27DB-BD31-4B8C-83A1-F6EECF244321}">
                <p14:modId xmlns:p14="http://schemas.microsoft.com/office/powerpoint/2010/main" val="1749969011"/>
              </p:ext>
            </p:extLst>
          </p:nvPr>
        </p:nvGraphicFramePr>
        <p:xfrm>
          <a:off x="1015009" y="4656527"/>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dirty="0"/>
                        <a:t>ممتاز</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cxnSp>
        <p:nvCxnSpPr>
          <p:cNvPr id="76" name="Straight Connector 75">
            <a:extLst>
              <a:ext uri="{FF2B5EF4-FFF2-40B4-BE49-F238E27FC236}">
                <a16:creationId xmlns:a16="http://schemas.microsoft.com/office/drawing/2014/main" id="{0F2F4F37-5E6A-C9BA-91FC-42F027F83C35}"/>
              </a:ext>
            </a:extLst>
          </p:cNvPr>
          <p:cNvCxnSpPr>
            <a:cxnSpLocks/>
          </p:cNvCxnSpPr>
          <p:nvPr/>
        </p:nvCxnSpPr>
        <p:spPr>
          <a:xfrm>
            <a:off x="7503494" y="6091562"/>
            <a:ext cx="4572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6A775BE7-7C85-207A-240C-0D158F4AA5BA}"/>
              </a:ext>
            </a:extLst>
          </p:cNvPr>
          <p:cNvCxnSpPr>
            <a:cxnSpLocks/>
          </p:cNvCxnSpPr>
          <p:nvPr/>
        </p:nvCxnSpPr>
        <p:spPr>
          <a:xfrm>
            <a:off x="8898163" y="6091562"/>
            <a:ext cx="45720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78" name="Straight Connector 77">
            <a:extLst>
              <a:ext uri="{FF2B5EF4-FFF2-40B4-BE49-F238E27FC236}">
                <a16:creationId xmlns:a16="http://schemas.microsoft.com/office/drawing/2014/main" id="{5DC88219-BBFE-40FC-D1D2-1C6BD858B03B}"/>
              </a:ext>
            </a:extLst>
          </p:cNvPr>
          <p:cNvCxnSpPr>
            <a:cxnSpLocks/>
          </p:cNvCxnSpPr>
          <p:nvPr/>
        </p:nvCxnSpPr>
        <p:spPr>
          <a:xfrm>
            <a:off x="6162740" y="6091562"/>
            <a:ext cx="4572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7549818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3145C8-DE0D-F929-1DD6-889460C515A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40B4201D-CA11-4C7C-B0F7-B0EFB8441F62}"/>
              </a:ext>
            </a:extLst>
          </p:cNvPr>
          <p:cNvSpPr txBox="1">
            <a:spLocks/>
          </p:cNvSpPr>
          <p:nvPr/>
        </p:nvSpPr>
        <p:spPr>
          <a:xfrm>
            <a:off x="346710" y="288523"/>
            <a:ext cx="10515600"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r>
              <a:rPr lang="ar-SA" sz="2400" dirty="0">
                <a:solidFill>
                  <a:srgbClr val="A68F54"/>
                </a:solidFill>
                <a:cs typeface="Bahij TheSansArabic Plain" panose="02040503050201020203" pitchFamily="18" charset="-78"/>
              </a:rPr>
              <a:t>الملخص</a:t>
            </a:r>
            <a:r>
              <a:rPr lang="ar-JO" sz="2400" dirty="0">
                <a:solidFill>
                  <a:srgbClr val="A68F54"/>
                </a:solidFill>
                <a:cs typeface="Bahij TheSansArabic Plain" panose="02040503050201020203" pitchFamily="18" charset="-78"/>
              </a:rPr>
              <a:t> (1/2)</a:t>
            </a:r>
            <a:endParaRPr lang="en-US" sz="2400" dirty="0">
              <a:solidFill>
                <a:srgbClr val="A68F54"/>
              </a:solidFill>
              <a:cs typeface="Bahij TheSansArabic Plain" panose="02040503050201020203" pitchFamily="18" charset="-78"/>
            </a:endParaRPr>
          </a:p>
          <a:p>
            <a:endParaRPr lang="en-US" sz="2400" dirty="0">
              <a:solidFill>
                <a:schemeClr val="tx2"/>
              </a:solidFill>
              <a:ea typeface="+mn-ea"/>
              <a:cs typeface="Bahij TheSansArabic Plain" panose="02040503050201020203" pitchFamily="18" charset="-78"/>
            </a:endParaRPr>
          </a:p>
        </p:txBody>
      </p:sp>
      <p:grpSp>
        <p:nvGrpSpPr>
          <p:cNvPr id="2" name="Group 1">
            <a:extLst>
              <a:ext uri="{FF2B5EF4-FFF2-40B4-BE49-F238E27FC236}">
                <a16:creationId xmlns:a16="http://schemas.microsoft.com/office/drawing/2014/main" id="{0B3CD51D-C969-2383-1FBF-C580B939D514}"/>
              </a:ext>
            </a:extLst>
          </p:cNvPr>
          <p:cNvGrpSpPr/>
          <p:nvPr/>
        </p:nvGrpSpPr>
        <p:grpSpPr>
          <a:xfrm>
            <a:off x="10916100" y="223879"/>
            <a:ext cx="982980" cy="1156686"/>
            <a:chOff x="10638890" y="223879"/>
            <a:chExt cx="1206400" cy="1578026"/>
          </a:xfrm>
        </p:grpSpPr>
        <p:pic>
          <p:nvPicPr>
            <p:cNvPr id="4" name="Picture 3">
              <a:extLst>
                <a:ext uri="{FF2B5EF4-FFF2-40B4-BE49-F238E27FC236}">
                  <a16:creationId xmlns:a16="http://schemas.microsoft.com/office/drawing/2014/main" id="{CDA23200-3532-B2B8-E653-186CD05BAAC6}"/>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6" name="Picture 5" descr="A group of green and purple rectangles&#10;&#10;Description automatically generated">
              <a:extLst>
                <a:ext uri="{FF2B5EF4-FFF2-40B4-BE49-F238E27FC236}">
                  <a16:creationId xmlns:a16="http://schemas.microsoft.com/office/drawing/2014/main" id="{014DEDDE-4241-83A2-6CA3-1F1F516C936A}"/>
                </a:ext>
              </a:extLst>
            </p:cNvPr>
            <p:cNvPicPr>
              <a:picLocks noChangeAspect="1"/>
            </p:cNvPicPr>
            <p:nvPr/>
          </p:nvPicPr>
          <p:blipFill>
            <a:blip r:embed="rId3"/>
            <a:stretch>
              <a:fillRect/>
            </a:stretch>
          </p:blipFill>
          <p:spPr>
            <a:xfrm>
              <a:off x="10854197" y="730181"/>
              <a:ext cx="991093" cy="1071724"/>
            </a:xfrm>
            <a:prstGeom prst="rect">
              <a:avLst/>
            </a:prstGeom>
          </p:spPr>
        </p:pic>
      </p:grpSp>
      <p:graphicFrame>
        <p:nvGraphicFramePr>
          <p:cNvPr id="7" name="Table 6">
            <a:extLst>
              <a:ext uri="{FF2B5EF4-FFF2-40B4-BE49-F238E27FC236}">
                <a16:creationId xmlns:a16="http://schemas.microsoft.com/office/drawing/2014/main" id="{622A9800-BAD2-3F04-57C2-7BEA4BF741ED}"/>
              </a:ext>
            </a:extLst>
          </p:cNvPr>
          <p:cNvGraphicFramePr>
            <a:graphicFrameLocks noGrp="1"/>
          </p:cNvGraphicFramePr>
          <p:nvPr>
            <p:extLst>
              <p:ext uri="{D42A27DB-BD31-4B8C-83A1-F6EECF244321}">
                <p14:modId xmlns:p14="http://schemas.microsoft.com/office/powerpoint/2010/main" val="2545481200"/>
              </p:ext>
            </p:extLst>
          </p:nvPr>
        </p:nvGraphicFramePr>
        <p:xfrm>
          <a:off x="843378" y="1082707"/>
          <a:ext cx="10333613" cy="4425714"/>
        </p:xfrm>
        <a:graphic>
          <a:graphicData uri="http://schemas.openxmlformats.org/drawingml/2006/table">
            <a:tbl>
              <a:tblPr firstRow="1" bandRow="1">
                <a:tableStyleId>{2D5ABB26-0587-4C30-8999-92F81FD0307C}</a:tableStyleId>
              </a:tblPr>
              <a:tblGrid>
                <a:gridCol w="1432894">
                  <a:extLst>
                    <a:ext uri="{9D8B030D-6E8A-4147-A177-3AD203B41FA5}">
                      <a16:colId xmlns:a16="http://schemas.microsoft.com/office/drawing/2014/main" val="1395784983"/>
                    </a:ext>
                  </a:extLst>
                </a:gridCol>
                <a:gridCol w="1682885">
                  <a:extLst>
                    <a:ext uri="{9D8B030D-6E8A-4147-A177-3AD203B41FA5}">
                      <a16:colId xmlns:a16="http://schemas.microsoft.com/office/drawing/2014/main" val="1465180452"/>
                    </a:ext>
                  </a:extLst>
                </a:gridCol>
                <a:gridCol w="1435401">
                  <a:extLst>
                    <a:ext uri="{9D8B030D-6E8A-4147-A177-3AD203B41FA5}">
                      <a16:colId xmlns:a16="http://schemas.microsoft.com/office/drawing/2014/main" val="3857887587"/>
                    </a:ext>
                  </a:extLst>
                </a:gridCol>
                <a:gridCol w="1435401">
                  <a:extLst>
                    <a:ext uri="{9D8B030D-6E8A-4147-A177-3AD203B41FA5}">
                      <a16:colId xmlns:a16="http://schemas.microsoft.com/office/drawing/2014/main" val="1660170428"/>
                    </a:ext>
                  </a:extLst>
                </a:gridCol>
                <a:gridCol w="1435401">
                  <a:extLst>
                    <a:ext uri="{9D8B030D-6E8A-4147-A177-3AD203B41FA5}">
                      <a16:colId xmlns:a16="http://schemas.microsoft.com/office/drawing/2014/main" val="3346500874"/>
                    </a:ext>
                  </a:extLst>
                </a:gridCol>
                <a:gridCol w="1435401">
                  <a:extLst>
                    <a:ext uri="{9D8B030D-6E8A-4147-A177-3AD203B41FA5}">
                      <a16:colId xmlns:a16="http://schemas.microsoft.com/office/drawing/2014/main" val="2709784061"/>
                    </a:ext>
                  </a:extLst>
                </a:gridCol>
                <a:gridCol w="1476230">
                  <a:extLst>
                    <a:ext uri="{9D8B030D-6E8A-4147-A177-3AD203B41FA5}">
                      <a16:colId xmlns:a16="http://schemas.microsoft.com/office/drawing/2014/main" val="3257767774"/>
                    </a:ext>
                  </a:extLst>
                </a:gridCol>
              </a:tblGrid>
              <a:tr h="639561">
                <a:tc>
                  <a:txBody>
                    <a:bodyPr/>
                    <a:lstStyle/>
                    <a:p>
                      <a:pPr algn="ctr">
                        <a:buNone/>
                      </a:pPr>
                      <a:r>
                        <a:rPr lang="ar-JO" sz="1400" b="1" u="none" strike="noStrike" kern="1200" dirty="0">
                          <a:solidFill>
                            <a:schemeClr val="bg1"/>
                          </a:solidFill>
                          <a:effectLst/>
                          <a:latin typeface="+mn-lt"/>
                          <a:ea typeface="+mn-ea"/>
                          <a:cs typeface="+mn-cs"/>
                        </a:rPr>
                        <a:t>التقييم العام</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الطابع التعليمي / الإعلامي</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نقل مفهوم التوفير</a:t>
                      </a:r>
                    </a:p>
                  </a:txBody>
                  <a:tcPr anchor="ctr">
                    <a:lnB w="12700" cap="flat" cmpd="sng" algn="ctr">
                      <a:noFill/>
                      <a:prstDash val="solid"/>
                      <a:round/>
                      <a:headEnd type="none" w="med" len="med"/>
                      <a:tailEnd type="none" w="med" len="med"/>
                    </a:lnB>
                    <a:solidFill>
                      <a:srgbClr val="A68F54"/>
                    </a:solidFill>
                  </a:tcPr>
                </a:tc>
                <a:tc>
                  <a:txBody>
                    <a:bodyPr/>
                    <a:lstStyle/>
                    <a:p>
                      <a:pPr algn="ctr">
                        <a:buNone/>
                      </a:pPr>
                      <a:r>
                        <a:rPr lang="ar-JO" sz="1400" b="1" u="none" strike="noStrike" kern="1200" dirty="0">
                          <a:solidFill>
                            <a:schemeClr val="bg1"/>
                          </a:solidFill>
                          <a:effectLst/>
                          <a:latin typeface="+mn-lt"/>
                          <a:ea typeface="+mn-ea"/>
                          <a:cs typeface="+mn-cs"/>
                        </a:rPr>
                        <a:t>تركيز القصة</a:t>
                      </a:r>
                    </a:p>
                  </a:txBody>
                  <a:tcPr anchor="ctr">
                    <a:lnB w="12700" cap="flat" cmpd="sng" algn="ctr">
                      <a:noFill/>
                      <a:prstDash val="solid"/>
                      <a:round/>
                      <a:headEnd type="none" w="med" len="med"/>
                      <a:tailEnd type="none" w="med" len="med"/>
                    </a:lnB>
                    <a:solidFill>
                      <a:srgbClr val="A68F54"/>
                    </a:solidFill>
                  </a:tcPr>
                </a:tc>
                <a:tc>
                  <a:txBody>
                    <a:bodyPr/>
                    <a:lstStyle/>
                    <a:p>
                      <a:pPr algn="ctr" rtl="1" fontAlgn="ctr">
                        <a:buNone/>
                      </a:pPr>
                      <a:r>
                        <a:rPr lang="ar-SA" sz="1400" b="1" u="none" strike="noStrike" dirty="0">
                          <a:solidFill>
                            <a:schemeClr val="bg1"/>
                          </a:solidFill>
                          <a:effectLst/>
                        </a:rPr>
                        <a:t>وضوح الرسالة</a:t>
                      </a:r>
                      <a:endParaRPr lang="ar-SA" sz="1400" b="1" i="0" u="none" strike="noStrike" dirty="0">
                        <a:solidFill>
                          <a:schemeClr val="bg1"/>
                        </a:solidFill>
                        <a:effectLst/>
                        <a:latin typeface="Aptos Narrow" panose="020B0004020202020204" pitchFamily="34" charset="0"/>
                      </a:endParaRPr>
                    </a:p>
                  </a:txBody>
                  <a:tcPr marL="7620" marR="7620" marT="7620" marB="0" anchor="ctr">
                    <a:lnB w="12700" cap="flat" cmpd="sng" algn="ctr">
                      <a:noFill/>
                      <a:prstDash val="solid"/>
                      <a:round/>
                      <a:headEnd type="none" w="med" len="med"/>
                      <a:tailEnd type="none" w="med" len="med"/>
                    </a:lnB>
                    <a:solidFill>
                      <a:srgbClr val="A68F54"/>
                    </a:solidFill>
                  </a:tcPr>
                </a:tc>
                <a:tc>
                  <a:txBody>
                    <a:bodyPr/>
                    <a:lstStyle/>
                    <a:p>
                      <a:pPr algn="ctr" rtl="1" fontAlgn="ctr">
                        <a:buNone/>
                      </a:pPr>
                      <a:r>
                        <a:rPr lang="ar-SA" sz="1400" b="1" u="none" strike="noStrike" dirty="0">
                          <a:solidFill>
                            <a:schemeClr val="bg1"/>
                          </a:solidFill>
                          <a:effectLst/>
                        </a:rPr>
                        <a:t>فهم القصة</a:t>
                      </a:r>
                      <a:endParaRPr lang="ar-SA" sz="1400" b="1" i="0" u="none" strike="noStrike" dirty="0">
                        <a:solidFill>
                          <a:schemeClr val="bg1"/>
                        </a:solidFill>
                        <a:effectLst/>
                        <a:latin typeface="Aptos Narrow" panose="020B0004020202020204" pitchFamily="34" charset="0"/>
                      </a:endParaRPr>
                    </a:p>
                  </a:txBody>
                  <a:tcPr marL="7620" marR="7620" marT="7620" marB="0" anchor="ctr">
                    <a:lnB w="12700" cap="flat" cmpd="sng" algn="ctr">
                      <a:noFill/>
                      <a:prstDash val="solid"/>
                      <a:round/>
                      <a:headEnd type="none" w="med" len="med"/>
                      <a:tailEnd type="none" w="med" len="med"/>
                    </a:lnB>
                    <a:solidFill>
                      <a:srgbClr val="A68F54"/>
                    </a:solidFill>
                  </a:tcPr>
                </a:tc>
                <a:tc>
                  <a:txBody>
                    <a:bodyPr/>
                    <a:lstStyle/>
                    <a:p>
                      <a:pPr algn="ctr"/>
                      <a:r>
                        <a:rPr lang="ar-JO" sz="1400" b="1" u="none" strike="noStrike" kern="1200" dirty="0">
                          <a:solidFill>
                            <a:schemeClr val="bg1"/>
                          </a:solidFill>
                          <a:effectLst/>
                        </a:rPr>
                        <a:t>القصة</a:t>
                      </a:r>
                      <a:endParaRPr lang="en-US" sz="1400" b="1" i="0" u="none" strike="noStrike" kern="1200" dirty="0">
                        <a:solidFill>
                          <a:schemeClr val="bg1"/>
                        </a:solidFill>
                        <a:effectLst/>
                        <a:latin typeface="Aptos Narrow" panose="020B0004020202020204" pitchFamily="34" charset="0"/>
                        <a:ea typeface="+mn-ea"/>
                        <a:cs typeface="+mn-cs"/>
                      </a:endParaRPr>
                    </a:p>
                  </a:txBody>
                  <a:tcPr anchor="ctr">
                    <a:solidFill>
                      <a:srgbClr val="A68F54"/>
                    </a:solidFill>
                  </a:tcPr>
                </a:tc>
                <a:extLst>
                  <a:ext uri="{0D108BD9-81ED-4DB2-BD59-A6C34878D82A}">
                    <a16:rowId xmlns:a16="http://schemas.microsoft.com/office/drawing/2014/main" val="3534849677"/>
                  </a:ext>
                </a:extLst>
              </a:tr>
              <a:tr h="1262051">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ما هي الطاقة </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2404187277"/>
                  </a:ext>
                </a:extLst>
              </a:tr>
              <a:tr h="1262051">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3175" cap="flat" cmpd="sng" algn="ctr">
                      <a:solidFill>
                        <a:schemeClr val="tx1"/>
                      </a:solidFill>
                      <a:prstDash val="dashDot"/>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الصاروخ</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2606947238"/>
                  </a:ext>
                </a:extLst>
              </a:tr>
              <a:tr h="1262051">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endParaRPr lang="ar-SA" sz="1200" b="0" i="0" u="none" strike="noStrike" dirty="0">
                        <a:solidFill>
                          <a:srgbClr val="000000"/>
                        </a:solidFill>
                        <a:effectLst/>
                        <a:highlight>
                          <a:srgbClr val="FFFF00"/>
                        </a:highlight>
                        <a:latin typeface="Aptos Narrow" panose="020B0004020202020204" pitchFamily="34" charset="0"/>
                      </a:endParaRPr>
                    </a:p>
                  </a:txBody>
                  <a:tcPr marL="5216" marR="5216" marT="5216"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tx1"/>
                      </a:solidFill>
                      <a:prstDash val="dashDot"/>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1" fontAlgn="ctr">
                        <a:buNone/>
                      </a:pPr>
                      <a:r>
                        <a:rPr lang="ar-SA" sz="1400" b="1" u="none" strike="noStrike" kern="1200" dirty="0">
                          <a:solidFill>
                            <a:schemeClr val="bg1"/>
                          </a:solidFill>
                          <a:effectLst/>
                        </a:rPr>
                        <a:t>بطاقة كفاءة الطاقة </a:t>
                      </a:r>
                      <a:endParaRPr lang="ar-SA" sz="1400" b="1" i="0" u="none" strike="noStrike" kern="1200" dirty="0">
                        <a:solidFill>
                          <a:schemeClr val="bg1"/>
                        </a:solidFill>
                        <a:effectLst/>
                        <a:latin typeface="Aptos Narrow" panose="020B0004020202020204" pitchFamily="34" charset="0"/>
                        <a:ea typeface="+mn-ea"/>
                        <a:cs typeface="+mn-cs"/>
                      </a:endParaRPr>
                    </a:p>
                  </a:txBody>
                  <a:tcPr marL="5216" marR="5216" marT="5216" marB="0" anchor="ctr">
                    <a:lnL w="12700" cap="flat" cmpd="sng" algn="ctr">
                      <a:noFill/>
                      <a:prstDash val="solid"/>
                      <a:round/>
                      <a:headEnd type="none" w="med" len="med"/>
                      <a:tailEnd type="none" w="med" len="med"/>
                    </a:lnL>
                    <a:solidFill>
                      <a:srgbClr val="A68F54"/>
                    </a:solidFill>
                  </a:tcPr>
                </a:tc>
                <a:extLst>
                  <a:ext uri="{0D108BD9-81ED-4DB2-BD59-A6C34878D82A}">
                    <a16:rowId xmlns:a16="http://schemas.microsoft.com/office/drawing/2014/main" val="1240080975"/>
                  </a:ext>
                </a:extLst>
              </a:tr>
            </a:tbl>
          </a:graphicData>
        </a:graphic>
      </p:graphicFrame>
      <p:cxnSp>
        <p:nvCxnSpPr>
          <p:cNvPr id="9" name="Straight Connector 8">
            <a:extLst>
              <a:ext uri="{FF2B5EF4-FFF2-40B4-BE49-F238E27FC236}">
                <a16:creationId xmlns:a16="http://schemas.microsoft.com/office/drawing/2014/main" id="{8FBF4892-98E5-76D7-0DFC-0BBA290285FF}"/>
              </a:ext>
            </a:extLst>
          </p:cNvPr>
          <p:cNvCxnSpPr>
            <a:cxnSpLocks/>
          </p:cNvCxnSpPr>
          <p:nvPr/>
        </p:nvCxnSpPr>
        <p:spPr>
          <a:xfrm>
            <a:off x="8492242" y="2764637"/>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9BB43C0-F023-38DF-F229-CAE69DDF0DB4}"/>
              </a:ext>
            </a:extLst>
          </p:cNvPr>
          <p:cNvCxnSpPr>
            <a:cxnSpLocks/>
          </p:cNvCxnSpPr>
          <p:nvPr/>
        </p:nvCxnSpPr>
        <p:spPr>
          <a:xfrm>
            <a:off x="7244097" y="2764637"/>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EDF2333-CD9D-75DD-619A-4EF4A90EB5D1}"/>
              </a:ext>
            </a:extLst>
          </p:cNvPr>
          <p:cNvCxnSpPr>
            <a:cxnSpLocks/>
          </p:cNvCxnSpPr>
          <p:nvPr/>
        </p:nvCxnSpPr>
        <p:spPr>
          <a:xfrm>
            <a:off x="5771942" y="2764637"/>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DFD11C5F-B235-F368-239C-6A75E68F93DA}"/>
              </a:ext>
            </a:extLst>
          </p:cNvPr>
          <p:cNvCxnSpPr>
            <a:cxnSpLocks/>
          </p:cNvCxnSpPr>
          <p:nvPr/>
        </p:nvCxnSpPr>
        <p:spPr>
          <a:xfrm>
            <a:off x="7503494" y="6091562"/>
            <a:ext cx="45720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991154A-51BE-347E-5965-8AA470901F3F}"/>
              </a:ext>
            </a:extLst>
          </p:cNvPr>
          <p:cNvCxnSpPr>
            <a:cxnSpLocks/>
          </p:cNvCxnSpPr>
          <p:nvPr/>
        </p:nvCxnSpPr>
        <p:spPr>
          <a:xfrm>
            <a:off x="8898163" y="6091562"/>
            <a:ext cx="45720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D6EA45C-A673-C031-BC3D-EE7630483AAD}"/>
              </a:ext>
            </a:extLst>
          </p:cNvPr>
          <p:cNvCxnSpPr>
            <a:cxnSpLocks/>
          </p:cNvCxnSpPr>
          <p:nvPr/>
        </p:nvCxnSpPr>
        <p:spPr>
          <a:xfrm>
            <a:off x="6162740" y="6091562"/>
            <a:ext cx="45720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09407569-E4AE-A5F3-80D2-4B00FC69EE78}"/>
              </a:ext>
            </a:extLst>
          </p:cNvPr>
          <p:cNvSpPr txBox="1"/>
          <p:nvPr/>
        </p:nvSpPr>
        <p:spPr>
          <a:xfrm>
            <a:off x="7883375" y="5953063"/>
            <a:ext cx="1047565" cy="276999"/>
          </a:xfrm>
          <a:prstGeom prst="rect">
            <a:avLst/>
          </a:prstGeom>
          <a:noFill/>
        </p:spPr>
        <p:txBody>
          <a:bodyPr wrap="square" rtlCol="0">
            <a:spAutoFit/>
          </a:bodyPr>
          <a:lstStyle/>
          <a:p>
            <a:pPr algn="r"/>
            <a:r>
              <a:rPr lang="ar-JO" sz="1200" b="1" dirty="0"/>
              <a:t>حقق المطلوب</a:t>
            </a:r>
            <a:endParaRPr lang="en-US" sz="1200" b="1" dirty="0"/>
          </a:p>
        </p:txBody>
      </p:sp>
      <p:sp>
        <p:nvSpPr>
          <p:cNvPr id="28" name="TextBox 27">
            <a:extLst>
              <a:ext uri="{FF2B5EF4-FFF2-40B4-BE49-F238E27FC236}">
                <a16:creationId xmlns:a16="http://schemas.microsoft.com/office/drawing/2014/main" id="{4C763FB8-06AF-18AA-7DB3-5A2E3558B22C}"/>
              </a:ext>
            </a:extLst>
          </p:cNvPr>
          <p:cNvSpPr txBox="1"/>
          <p:nvPr/>
        </p:nvSpPr>
        <p:spPr>
          <a:xfrm>
            <a:off x="6488328" y="5953063"/>
            <a:ext cx="1047565" cy="276999"/>
          </a:xfrm>
          <a:prstGeom prst="rect">
            <a:avLst/>
          </a:prstGeom>
          <a:noFill/>
        </p:spPr>
        <p:txBody>
          <a:bodyPr wrap="square" rtlCol="0">
            <a:spAutoFit/>
          </a:bodyPr>
          <a:lstStyle/>
          <a:p>
            <a:pPr algn="r"/>
            <a:r>
              <a:rPr lang="ar-JO" sz="1200" b="1" dirty="0"/>
              <a:t>نتيجة مقبولة</a:t>
            </a:r>
            <a:endParaRPr lang="en-US" sz="1200" b="1" dirty="0"/>
          </a:p>
        </p:txBody>
      </p:sp>
      <p:sp>
        <p:nvSpPr>
          <p:cNvPr id="29" name="TextBox 28">
            <a:extLst>
              <a:ext uri="{FF2B5EF4-FFF2-40B4-BE49-F238E27FC236}">
                <a16:creationId xmlns:a16="http://schemas.microsoft.com/office/drawing/2014/main" id="{DC2A89DE-B3DF-4468-9985-7233BCE84D27}"/>
              </a:ext>
            </a:extLst>
          </p:cNvPr>
          <p:cNvSpPr txBox="1"/>
          <p:nvPr/>
        </p:nvSpPr>
        <p:spPr>
          <a:xfrm>
            <a:off x="5146093" y="5953063"/>
            <a:ext cx="1047565" cy="276999"/>
          </a:xfrm>
          <a:prstGeom prst="rect">
            <a:avLst/>
          </a:prstGeom>
          <a:noFill/>
        </p:spPr>
        <p:txBody>
          <a:bodyPr wrap="square" rtlCol="0">
            <a:spAutoFit/>
          </a:bodyPr>
          <a:lstStyle/>
          <a:p>
            <a:pPr algn="r"/>
            <a:r>
              <a:rPr lang="ar-JO" sz="1200" b="1" dirty="0"/>
              <a:t>لم يحقق المطلوب</a:t>
            </a:r>
            <a:endParaRPr lang="en-US" sz="1200" b="1" dirty="0"/>
          </a:p>
        </p:txBody>
      </p:sp>
      <p:sp>
        <p:nvSpPr>
          <p:cNvPr id="3" name="Slide Number Placeholder 2">
            <a:extLst>
              <a:ext uri="{FF2B5EF4-FFF2-40B4-BE49-F238E27FC236}">
                <a16:creationId xmlns:a16="http://schemas.microsoft.com/office/drawing/2014/main" id="{77737133-B88E-1D3D-FECB-976D0E711DE3}"/>
              </a:ext>
            </a:extLst>
          </p:cNvPr>
          <p:cNvSpPr>
            <a:spLocks noGrp="1"/>
          </p:cNvSpPr>
          <p:nvPr>
            <p:ph type="sldNum" sz="quarter" idx="12"/>
          </p:nvPr>
        </p:nvSpPr>
        <p:spPr/>
        <p:txBody>
          <a:bodyPr/>
          <a:lstStyle/>
          <a:p>
            <a:fld id="{5939B1FA-81F2-4940-9AF3-5EAFB5D6669B}" type="slidenum">
              <a:rPr lang="en-US" smtClean="0"/>
              <a:pPr/>
              <a:t>50</a:t>
            </a:fld>
            <a:endParaRPr lang="en-US"/>
          </a:p>
        </p:txBody>
      </p:sp>
      <p:cxnSp>
        <p:nvCxnSpPr>
          <p:cNvPr id="31" name="Straight Connector 30">
            <a:extLst>
              <a:ext uri="{FF2B5EF4-FFF2-40B4-BE49-F238E27FC236}">
                <a16:creationId xmlns:a16="http://schemas.microsoft.com/office/drawing/2014/main" id="{12DF0E2B-541F-B3F4-3E6A-9567BA3AC209}"/>
              </a:ext>
            </a:extLst>
          </p:cNvPr>
          <p:cNvCxnSpPr>
            <a:cxnSpLocks/>
          </p:cNvCxnSpPr>
          <p:nvPr/>
        </p:nvCxnSpPr>
        <p:spPr>
          <a:xfrm>
            <a:off x="4299787" y="2764637"/>
            <a:ext cx="7315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36" name="Table 35">
            <a:extLst>
              <a:ext uri="{FF2B5EF4-FFF2-40B4-BE49-F238E27FC236}">
                <a16:creationId xmlns:a16="http://schemas.microsoft.com/office/drawing/2014/main" id="{3B48C480-DC4C-8F2C-A2D0-5033449882DC}"/>
              </a:ext>
            </a:extLst>
          </p:cNvPr>
          <p:cNvGraphicFramePr>
            <a:graphicFrameLocks noGrp="1"/>
          </p:cNvGraphicFramePr>
          <p:nvPr>
            <p:extLst>
              <p:ext uri="{D42A27DB-BD31-4B8C-83A1-F6EECF244321}">
                <p14:modId xmlns:p14="http://schemas.microsoft.com/office/powerpoint/2010/main" val="3223710569"/>
              </p:ext>
            </p:extLst>
          </p:nvPr>
        </p:nvGraphicFramePr>
        <p:xfrm>
          <a:off x="4665547" y="1969760"/>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marL="0" algn="ctr" defTabSz="1219119" rtl="1" eaLnBrk="1" latinLnBrk="0" hangingPunct="1">
                        <a:buNone/>
                      </a:pPr>
                      <a:r>
                        <a:rPr lang="ar-JO" sz="1400" kern="1200" dirty="0">
                          <a:solidFill>
                            <a:schemeClr val="tx1"/>
                          </a:solidFill>
                          <a:latin typeface="+mn-lt"/>
                          <a:ea typeface="+mn-ea"/>
                          <a:cs typeface="+mn-cs"/>
                        </a:rPr>
                        <a:t>المقطع مفيد علميًا ويُثير الفضول، لكن الجانب التوعوي حول التوفير ضعيف أمام الطابع العلمي العام.</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38" name="Table 37">
            <a:extLst>
              <a:ext uri="{FF2B5EF4-FFF2-40B4-BE49-F238E27FC236}">
                <a16:creationId xmlns:a16="http://schemas.microsoft.com/office/drawing/2014/main" id="{19B0DF5C-50D4-ECDB-D959-A51176568C3B}"/>
              </a:ext>
            </a:extLst>
          </p:cNvPr>
          <p:cNvGraphicFramePr>
            <a:graphicFrameLocks noGrp="1"/>
          </p:cNvGraphicFramePr>
          <p:nvPr>
            <p:extLst>
              <p:ext uri="{D42A27DB-BD31-4B8C-83A1-F6EECF244321}">
                <p14:modId xmlns:p14="http://schemas.microsoft.com/office/powerpoint/2010/main" val="3443289611"/>
              </p:ext>
            </p:extLst>
          </p:nvPr>
        </p:nvGraphicFramePr>
        <p:xfrm>
          <a:off x="2455781" y="2305727"/>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lgn="ctr">
                        <a:buNone/>
                      </a:pPr>
                      <a:r>
                        <a:rPr lang="ar-JO" sz="1200" b="1" kern="1200" dirty="0">
                          <a:solidFill>
                            <a:schemeClr val="tx1"/>
                          </a:solidFill>
                          <a:latin typeface="+mn-lt"/>
                          <a:ea typeface="+mn-ea"/>
                          <a:cs typeface="+mn-cs"/>
                        </a:rPr>
                        <a:t>تعليمي بحت</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40" name="Table 39">
            <a:extLst>
              <a:ext uri="{FF2B5EF4-FFF2-40B4-BE49-F238E27FC236}">
                <a16:creationId xmlns:a16="http://schemas.microsoft.com/office/drawing/2014/main" id="{156330E6-D98C-86EF-32A6-83D24DC39BDD}"/>
              </a:ext>
            </a:extLst>
          </p:cNvPr>
          <p:cNvGraphicFramePr>
            <a:graphicFrameLocks noGrp="1"/>
          </p:cNvGraphicFramePr>
          <p:nvPr>
            <p:extLst>
              <p:ext uri="{D42A27DB-BD31-4B8C-83A1-F6EECF244321}">
                <p14:modId xmlns:p14="http://schemas.microsoft.com/office/powerpoint/2010/main" val="1217251126"/>
              </p:ext>
            </p:extLst>
          </p:nvPr>
        </p:nvGraphicFramePr>
        <p:xfrm>
          <a:off x="1015009" y="2305727"/>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dirty="0"/>
                        <a:t>مقبول</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cxnSp>
        <p:nvCxnSpPr>
          <p:cNvPr id="60" name="Straight Connector 59">
            <a:extLst>
              <a:ext uri="{FF2B5EF4-FFF2-40B4-BE49-F238E27FC236}">
                <a16:creationId xmlns:a16="http://schemas.microsoft.com/office/drawing/2014/main" id="{24DBA5F9-70C9-701B-2AF0-57FDE9506D72}"/>
              </a:ext>
            </a:extLst>
          </p:cNvPr>
          <p:cNvCxnSpPr>
            <a:cxnSpLocks/>
          </p:cNvCxnSpPr>
          <p:nvPr/>
        </p:nvCxnSpPr>
        <p:spPr>
          <a:xfrm>
            <a:off x="8492242" y="3955256"/>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70F3912A-4F70-B808-FA07-44C2462CE053}"/>
              </a:ext>
            </a:extLst>
          </p:cNvPr>
          <p:cNvCxnSpPr>
            <a:cxnSpLocks/>
          </p:cNvCxnSpPr>
          <p:nvPr/>
        </p:nvCxnSpPr>
        <p:spPr>
          <a:xfrm>
            <a:off x="7244097" y="3955256"/>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2129A592-B6B0-CA9E-7484-6AD239F6A060}"/>
              </a:ext>
            </a:extLst>
          </p:cNvPr>
          <p:cNvCxnSpPr>
            <a:cxnSpLocks/>
          </p:cNvCxnSpPr>
          <p:nvPr/>
        </p:nvCxnSpPr>
        <p:spPr>
          <a:xfrm>
            <a:off x="5771942" y="3955256"/>
            <a:ext cx="7315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9794FC8C-F3BF-8C95-92A0-970BEE01EE16}"/>
              </a:ext>
            </a:extLst>
          </p:cNvPr>
          <p:cNvCxnSpPr>
            <a:cxnSpLocks/>
          </p:cNvCxnSpPr>
          <p:nvPr/>
        </p:nvCxnSpPr>
        <p:spPr>
          <a:xfrm>
            <a:off x="4299787" y="3955256"/>
            <a:ext cx="7315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64" name="Table 63">
            <a:extLst>
              <a:ext uri="{FF2B5EF4-FFF2-40B4-BE49-F238E27FC236}">
                <a16:creationId xmlns:a16="http://schemas.microsoft.com/office/drawing/2014/main" id="{DA4C5F4E-3953-4936-3CFC-29CF9B687D13}"/>
              </a:ext>
            </a:extLst>
          </p:cNvPr>
          <p:cNvGraphicFramePr>
            <a:graphicFrameLocks noGrp="1"/>
          </p:cNvGraphicFramePr>
          <p:nvPr>
            <p:extLst>
              <p:ext uri="{D42A27DB-BD31-4B8C-83A1-F6EECF244321}">
                <p14:modId xmlns:p14="http://schemas.microsoft.com/office/powerpoint/2010/main" val="2307961840"/>
              </p:ext>
            </p:extLst>
          </p:nvPr>
        </p:nvGraphicFramePr>
        <p:xfrm>
          <a:off x="4665547" y="3189563"/>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marL="0" algn="ctr" defTabSz="1219119" rtl="1" eaLnBrk="1" latinLnBrk="0" hangingPunct="1">
                        <a:buNone/>
                      </a:pPr>
                      <a:r>
                        <a:rPr lang="ar-JO" sz="1400" kern="1200" dirty="0">
                          <a:solidFill>
                            <a:schemeClr val="tx1"/>
                          </a:solidFill>
                          <a:latin typeface="+mn-lt"/>
                          <a:ea typeface="+mn-ea"/>
                          <a:cs typeface="+mn-cs"/>
                        </a:rPr>
                        <a:t>القصة طويلة ومليئة بالأحداث، مما أضعف التركيز على فكرة ترشيد الطاقة رغم وضوح التفاعل الإيجابي بين الشخصيات.</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65" name="Table 64">
            <a:extLst>
              <a:ext uri="{FF2B5EF4-FFF2-40B4-BE49-F238E27FC236}">
                <a16:creationId xmlns:a16="http://schemas.microsoft.com/office/drawing/2014/main" id="{B3207E18-36DD-7760-A814-301E1F4698A0}"/>
              </a:ext>
            </a:extLst>
          </p:cNvPr>
          <p:cNvGraphicFramePr>
            <a:graphicFrameLocks noGrp="1"/>
          </p:cNvGraphicFramePr>
          <p:nvPr>
            <p:extLst>
              <p:ext uri="{D42A27DB-BD31-4B8C-83A1-F6EECF244321}">
                <p14:modId xmlns:p14="http://schemas.microsoft.com/office/powerpoint/2010/main" val="3524812876"/>
              </p:ext>
            </p:extLst>
          </p:nvPr>
        </p:nvGraphicFramePr>
        <p:xfrm>
          <a:off x="2455781" y="3525530"/>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lgn="ctr">
                        <a:buNone/>
                      </a:pPr>
                      <a:r>
                        <a:rPr lang="ar-JO" sz="1200" b="1" dirty="0"/>
                        <a:t>ترفيهي</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cxnSp>
        <p:nvCxnSpPr>
          <p:cNvPr id="67" name="Straight Connector 66">
            <a:extLst>
              <a:ext uri="{FF2B5EF4-FFF2-40B4-BE49-F238E27FC236}">
                <a16:creationId xmlns:a16="http://schemas.microsoft.com/office/drawing/2014/main" id="{C27A9889-CE8B-821C-AECD-20EF8A7502F6}"/>
              </a:ext>
            </a:extLst>
          </p:cNvPr>
          <p:cNvCxnSpPr>
            <a:cxnSpLocks/>
          </p:cNvCxnSpPr>
          <p:nvPr/>
        </p:nvCxnSpPr>
        <p:spPr>
          <a:xfrm>
            <a:off x="8492242" y="5279548"/>
            <a:ext cx="731520" cy="0"/>
          </a:xfrm>
          <a:prstGeom prst="line">
            <a:avLst/>
          </a:prstGeom>
          <a:ln w="38100">
            <a:solidFill>
              <a:srgbClr val="2DB463"/>
            </a:solidFill>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079ACFEA-FEC9-8148-704F-8387A6F93CE3}"/>
              </a:ext>
            </a:extLst>
          </p:cNvPr>
          <p:cNvCxnSpPr>
            <a:cxnSpLocks/>
          </p:cNvCxnSpPr>
          <p:nvPr/>
        </p:nvCxnSpPr>
        <p:spPr>
          <a:xfrm>
            <a:off x="7244097" y="5279548"/>
            <a:ext cx="73152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a:extLst>
              <a:ext uri="{FF2B5EF4-FFF2-40B4-BE49-F238E27FC236}">
                <a16:creationId xmlns:a16="http://schemas.microsoft.com/office/drawing/2014/main" id="{ED1A624E-D3CE-396F-05B2-3786EA9661D9}"/>
              </a:ext>
            </a:extLst>
          </p:cNvPr>
          <p:cNvCxnSpPr>
            <a:cxnSpLocks/>
          </p:cNvCxnSpPr>
          <p:nvPr/>
        </p:nvCxnSpPr>
        <p:spPr>
          <a:xfrm>
            <a:off x="5771942" y="5279548"/>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4768E2D9-71AC-0F29-0B54-26534E1F8A6E}"/>
              </a:ext>
            </a:extLst>
          </p:cNvPr>
          <p:cNvCxnSpPr>
            <a:cxnSpLocks/>
          </p:cNvCxnSpPr>
          <p:nvPr/>
        </p:nvCxnSpPr>
        <p:spPr>
          <a:xfrm>
            <a:off x="4299787" y="5279548"/>
            <a:ext cx="731520"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aphicFrame>
        <p:nvGraphicFramePr>
          <p:cNvPr id="71" name="Table 70">
            <a:extLst>
              <a:ext uri="{FF2B5EF4-FFF2-40B4-BE49-F238E27FC236}">
                <a16:creationId xmlns:a16="http://schemas.microsoft.com/office/drawing/2014/main" id="{9E3577EE-8C22-9E94-75B3-CDB5A0512BF4}"/>
              </a:ext>
            </a:extLst>
          </p:cNvPr>
          <p:cNvGraphicFramePr>
            <a:graphicFrameLocks noGrp="1"/>
          </p:cNvGraphicFramePr>
          <p:nvPr>
            <p:extLst>
              <p:ext uri="{D42A27DB-BD31-4B8C-83A1-F6EECF244321}">
                <p14:modId xmlns:p14="http://schemas.microsoft.com/office/powerpoint/2010/main" val="398607691"/>
              </p:ext>
            </p:extLst>
          </p:nvPr>
        </p:nvGraphicFramePr>
        <p:xfrm>
          <a:off x="4665547" y="4504127"/>
          <a:ext cx="4301678" cy="518160"/>
        </p:xfrm>
        <a:graphic>
          <a:graphicData uri="http://schemas.openxmlformats.org/drawingml/2006/table">
            <a:tbl>
              <a:tblPr/>
              <a:tblGrid>
                <a:gridCol w="4301678">
                  <a:extLst>
                    <a:ext uri="{9D8B030D-6E8A-4147-A177-3AD203B41FA5}">
                      <a16:colId xmlns:a16="http://schemas.microsoft.com/office/drawing/2014/main" val="262213582"/>
                    </a:ext>
                  </a:extLst>
                </a:gridCol>
              </a:tblGrid>
              <a:tr h="0">
                <a:tc>
                  <a:txBody>
                    <a:bodyPr/>
                    <a:lstStyle/>
                    <a:p>
                      <a:pPr marL="0" algn="ctr" defTabSz="1219119" rtl="1" eaLnBrk="1" latinLnBrk="0" hangingPunct="1">
                        <a:buNone/>
                      </a:pPr>
                      <a:r>
                        <a:rPr lang="ar-JO" sz="1400" kern="1200" dirty="0">
                          <a:solidFill>
                            <a:schemeClr val="tx1"/>
                          </a:solidFill>
                          <a:latin typeface="+mn-lt"/>
                          <a:ea typeface="+mn-ea"/>
                          <a:cs typeface="+mn-cs"/>
                        </a:rPr>
                        <a:t>الرسالة مفهومة ومتصلة بمفهوم كفاءة الطاقة، لكن كثرة التفاصيل التقنية قللت من فرص التذكر لدى الأطفال.</a:t>
                      </a:r>
                    </a:p>
                  </a:txBody>
                  <a:tcPr anchor="ctr">
                    <a:lnL>
                      <a:noFill/>
                    </a:lnL>
                    <a:lnR>
                      <a:noFill/>
                    </a:lnR>
                    <a:lnT>
                      <a:noFill/>
                    </a:lnT>
                    <a:lnB>
                      <a:noFill/>
                    </a:lnB>
                    <a:noFill/>
                  </a:tcPr>
                </a:tc>
                <a:extLst>
                  <a:ext uri="{0D108BD9-81ED-4DB2-BD59-A6C34878D82A}">
                    <a16:rowId xmlns:a16="http://schemas.microsoft.com/office/drawing/2014/main" val="2696635938"/>
                  </a:ext>
                </a:extLst>
              </a:tr>
            </a:tbl>
          </a:graphicData>
        </a:graphic>
      </p:graphicFrame>
      <p:graphicFrame>
        <p:nvGraphicFramePr>
          <p:cNvPr id="72" name="Table 71">
            <a:extLst>
              <a:ext uri="{FF2B5EF4-FFF2-40B4-BE49-F238E27FC236}">
                <a16:creationId xmlns:a16="http://schemas.microsoft.com/office/drawing/2014/main" id="{481344E2-DB2D-1973-A155-638E37A49E78}"/>
              </a:ext>
            </a:extLst>
          </p:cNvPr>
          <p:cNvGraphicFramePr>
            <a:graphicFrameLocks noGrp="1"/>
          </p:cNvGraphicFramePr>
          <p:nvPr/>
        </p:nvGraphicFramePr>
        <p:xfrm>
          <a:off x="2455781" y="4656527"/>
          <a:ext cx="1561552" cy="274320"/>
        </p:xfrm>
        <a:graphic>
          <a:graphicData uri="http://schemas.openxmlformats.org/drawingml/2006/table">
            <a:tbl>
              <a:tblPr/>
              <a:tblGrid>
                <a:gridCol w="1561552">
                  <a:extLst>
                    <a:ext uri="{9D8B030D-6E8A-4147-A177-3AD203B41FA5}">
                      <a16:colId xmlns:a16="http://schemas.microsoft.com/office/drawing/2014/main" val="2462204037"/>
                    </a:ext>
                  </a:extLst>
                </a:gridCol>
              </a:tblGrid>
              <a:tr h="0">
                <a:tc>
                  <a:txBody>
                    <a:bodyPr/>
                    <a:lstStyle/>
                    <a:p>
                      <a:pPr algn="ctr">
                        <a:buNone/>
                      </a:pPr>
                      <a:r>
                        <a:rPr lang="ar-JO" sz="1200" b="1" dirty="0"/>
                        <a:t>تعليمي</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74" name="Table 73">
            <a:extLst>
              <a:ext uri="{FF2B5EF4-FFF2-40B4-BE49-F238E27FC236}">
                <a16:creationId xmlns:a16="http://schemas.microsoft.com/office/drawing/2014/main" id="{46F8AAED-B14D-7E4B-CF34-D6F469F16E0B}"/>
              </a:ext>
            </a:extLst>
          </p:cNvPr>
          <p:cNvGraphicFramePr>
            <a:graphicFrameLocks noGrp="1"/>
          </p:cNvGraphicFramePr>
          <p:nvPr>
            <p:extLst>
              <p:ext uri="{D42A27DB-BD31-4B8C-83A1-F6EECF244321}">
                <p14:modId xmlns:p14="http://schemas.microsoft.com/office/powerpoint/2010/main" val="597114397"/>
              </p:ext>
            </p:extLst>
          </p:nvPr>
        </p:nvGraphicFramePr>
        <p:xfrm>
          <a:off x="1015009" y="3479123"/>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kern="1200" dirty="0">
                          <a:solidFill>
                            <a:schemeClr val="tx1"/>
                          </a:solidFill>
                          <a:latin typeface="+mn-lt"/>
                          <a:ea typeface="+mn-ea"/>
                          <a:cs typeface="+mn-cs"/>
                        </a:rPr>
                        <a:t>ضعيف نسبيًا</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graphicFrame>
        <p:nvGraphicFramePr>
          <p:cNvPr id="75" name="Table 74">
            <a:extLst>
              <a:ext uri="{FF2B5EF4-FFF2-40B4-BE49-F238E27FC236}">
                <a16:creationId xmlns:a16="http://schemas.microsoft.com/office/drawing/2014/main" id="{C38A00D9-553F-CD20-0919-F2172AF02CDA}"/>
              </a:ext>
            </a:extLst>
          </p:cNvPr>
          <p:cNvGraphicFramePr>
            <a:graphicFrameLocks noGrp="1"/>
          </p:cNvGraphicFramePr>
          <p:nvPr>
            <p:extLst>
              <p:ext uri="{D42A27DB-BD31-4B8C-83A1-F6EECF244321}">
                <p14:modId xmlns:p14="http://schemas.microsoft.com/office/powerpoint/2010/main" val="3092775854"/>
              </p:ext>
            </p:extLst>
          </p:nvPr>
        </p:nvGraphicFramePr>
        <p:xfrm>
          <a:off x="1015009" y="4656527"/>
          <a:ext cx="1095893" cy="274320"/>
        </p:xfrm>
        <a:graphic>
          <a:graphicData uri="http://schemas.openxmlformats.org/drawingml/2006/table">
            <a:tbl>
              <a:tblPr/>
              <a:tblGrid>
                <a:gridCol w="1095893">
                  <a:extLst>
                    <a:ext uri="{9D8B030D-6E8A-4147-A177-3AD203B41FA5}">
                      <a16:colId xmlns:a16="http://schemas.microsoft.com/office/drawing/2014/main" val="2462204037"/>
                    </a:ext>
                  </a:extLst>
                </a:gridCol>
              </a:tblGrid>
              <a:tr h="0">
                <a:tc>
                  <a:txBody>
                    <a:bodyPr/>
                    <a:lstStyle/>
                    <a:p>
                      <a:pPr algn="ctr">
                        <a:buNone/>
                      </a:pPr>
                      <a:r>
                        <a:rPr lang="ar-JO" sz="1200" b="1" dirty="0"/>
                        <a:t>جيد</a:t>
                      </a:r>
                    </a:p>
                  </a:txBody>
                  <a:tcPr anchor="ctr">
                    <a:lnL>
                      <a:noFill/>
                    </a:lnL>
                    <a:lnR>
                      <a:noFill/>
                    </a:lnR>
                    <a:lnT>
                      <a:noFill/>
                    </a:lnT>
                    <a:lnB>
                      <a:noFill/>
                    </a:lnB>
                    <a:noFill/>
                  </a:tcPr>
                </a:tc>
                <a:extLst>
                  <a:ext uri="{0D108BD9-81ED-4DB2-BD59-A6C34878D82A}">
                    <a16:rowId xmlns:a16="http://schemas.microsoft.com/office/drawing/2014/main" val="1258338588"/>
                  </a:ext>
                </a:extLst>
              </a:tr>
            </a:tbl>
          </a:graphicData>
        </a:graphic>
      </p:graphicFrame>
    </p:spTree>
    <p:extLst>
      <p:ext uri="{BB962C8B-B14F-4D97-AF65-F5344CB8AC3E}">
        <p14:creationId xmlns:p14="http://schemas.microsoft.com/office/powerpoint/2010/main" val="17896575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25AE4BB3-B539-1DA5-D500-CC88194CDFF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817A62B-B3C7-6CCA-971B-53179FE2D77C}"/>
              </a:ext>
            </a:extLst>
          </p:cNvPr>
          <p:cNvSpPr txBox="1"/>
          <p:nvPr/>
        </p:nvSpPr>
        <p:spPr>
          <a:xfrm>
            <a:off x="1676398" y="2046238"/>
            <a:ext cx="6382872" cy="769441"/>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النتائج الرئيسية</a:t>
            </a:r>
            <a:endParaRPr kumimoji="0" lang="en-US"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endParaRPr>
          </a:p>
        </p:txBody>
      </p:sp>
    </p:spTree>
    <p:extLst>
      <p:ext uri="{BB962C8B-B14F-4D97-AF65-F5344CB8AC3E}">
        <p14:creationId xmlns:p14="http://schemas.microsoft.com/office/powerpoint/2010/main" val="37730921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2C7C7D-D843-4E6F-E358-A21410F9E34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514A6CF-AEAA-4EBE-5855-32DCA0CBDA20}"/>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1C96D19-AE31-4AD6-6878-C77F2B213C5D}"/>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0FAC587F-0D43-4FC0-CDA0-97EC9B6F4E73}"/>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FB569FC4-1A6C-4120-3240-B21C6D717B62}"/>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36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مفهوم توفير الطاقة بنظر الأطفال</a:t>
              </a:r>
            </a:p>
          </p:txBody>
        </p:sp>
        <p:cxnSp>
          <p:nvCxnSpPr>
            <p:cNvPr id="26" name="Straight Connector 25">
              <a:extLst>
                <a:ext uri="{FF2B5EF4-FFF2-40B4-BE49-F238E27FC236}">
                  <a16:creationId xmlns:a16="http://schemas.microsoft.com/office/drawing/2014/main" id="{C8AB326D-547B-FAE3-653C-B469B98071D3}"/>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A62F1821-8A6C-46D0-A1FD-B4570E92D650}"/>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8" name="Slide Number Placeholder 27">
            <a:extLst>
              <a:ext uri="{FF2B5EF4-FFF2-40B4-BE49-F238E27FC236}">
                <a16:creationId xmlns:a16="http://schemas.microsoft.com/office/drawing/2014/main" id="{DF384996-3057-134F-33B9-A6338B56CDBA}"/>
              </a:ext>
            </a:extLst>
          </p:cNvPr>
          <p:cNvSpPr>
            <a:spLocks noGrp="1"/>
          </p:cNvSpPr>
          <p:nvPr>
            <p:ph type="sldNum" sz="quarter" idx="12"/>
          </p:nvPr>
        </p:nvSpPr>
        <p:spPr/>
        <p:txBody>
          <a:bodyPr/>
          <a:lstStyle/>
          <a:p>
            <a:fld id="{5939B1FA-81F2-4940-9AF3-5EAFB5D6669B}" type="slidenum">
              <a:rPr lang="en-US" smtClean="0"/>
              <a:pPr/>
              <a:t>52</a:t>
            </a:fld>
            <a:endParaRPr lang="en-US"/>
          </a:p>
        </p:txBody>
      </p:sp>
    </p:spTree>
    <p:extLst>
      <p:ext uri="{BB962C8B-B14F-4D97-AF65-F5344CB8AC3E}">
        <p14:creationId xmlns:p14="http://schemas.microsoft.com/office/powerpoint/2010/main" val="15943674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4E101-6BFE-3421-0952-81D2863C61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7F9F9C-284E-41B4-232C-C08322165DAE}"/>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مفهوم</a:t>
            </a:r>
            <a:r>
              <a:rPr kumimoji="0" lang="ar-SA" sz="28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 </a:t>
            </a: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توفير</a:t>
            </a:r>
            <a:r>
              <a:rPr kumimoji="0" lang="ar-SA" sz="28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 </a:t>
            </a: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الطاقة</a:t>
            </a:r>
            <a:r>
              <a:rPr kumimoji="0" lang="ar-JO"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 بالنسبة للاطفال </a:t>
            </a:r>
            <a:endParaRPr kumimoji="0" lang="en-US"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endParaRPr>
          </a:p>
        </p:txBody>
      </p:sp>
      <p:grpSp>
        <p:nvGrpSpPr>
          <p:cNvPr id="3" name="Group 2">
            <a:extLst>
              <a:ext uri="{FF2B5EF4-FFF2-40B4-BE49-F238E27FC236}">
                <a16:creationId xmlns:a16="http://schemas.microsoft.com/office/drawing/2014/main" id="{CFA1F9BD-C8F1-C4F5-C7E9-7CEC303FD8EB}"/>
              </a:ext>
            </a:extLst>
          </p:cNvPr>
          <p:cNvGrpSpPr/>
          <p:nvPr/>
        </p:nvGrpSpPr>
        <p:grpSpPr>
          <a:xfrm>
            <a:off x="10980599" y="124310"/>
            <a:ext cx="982980" cy="1156686"/>
            <a:chOff x="10638890" y="223879"/>
            <a:chExt cx="1206400" cy="1578026"/>
          </a:xfrm>
        </p:grpSpPr>
        <p:pic>
          <p:nvPicPr>
            <p:cNvPr id="4" name="Picture 3">
              <a:extLst>
                <a:ext uri="{FF2B5EF4-FFF2-40B4-BE49-F238E27FC236}">
                  <a16:creationId xmlns:a16="http://schemas.microsoft.com/office/drawing/2014/main" id="{B7605934-75FD-5B38-2CCE-3D6C1AF2F5D8}"/>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5" name="Picture 4" descr="A group of green and purple rectangles&#10;&#10;Description automatically generated">
              <a:extLst>
                <a:ext uri="{FF2B5EF4-FFF2-40B4-BE49-F238E27FC236}">
                  <a16:creationId xmlns:a16="http://schemas.microsoft.com/office/drawing/2014/main" id="{E371EE0E-466B-1F46-0EFF-E569995D8EF1}"/>
                </a:ext>
              </a:extLst>
            </p:cNvPr>
            <p:cNvPicPr>
              <a:picLocks noChangeAspect="1"/>
            </p:cNvPicPr>
            <p:nvPr/>
          </p:nvPicPr>
          <p:blipFill>
            <a:blip r:embed="rId3"/>
            <a:stretch>
              <a:fillRect/>
            </a:stretch>
          </p:blipFill>
          <p:spPr>
            <a:xfrm>
              <a:off x="10854197" y="730181"/>
              <a:ext cx="991093" cy="1071724"/>
            </a:xfrm>
            <a:prstGeom prst="rect">
              <a:avLst/>
            </a:prstGeom>
          </p:spPr>
        </p:pic>
      </p:grpSp>
      <p:grpSp>
        <p:nvGrpSpPr>
          <p:cNvPr id="32" name="Group 31">
            <a:extLst>
              <a:ext uri="{FF2B5EF4-FFF2-40B4-BE49-F238E27FC236}">
                <a16:creationId xmlns:a16="http://schemas.microsoft.com/office/drawing/2014/main" id="{FE1F0013-F955-C6E6-E2AE-96E6D449AA42}"/>
              </a:ext>
            </a:extLst>
          </p:cNvPr>
          <p:cNvGrpSpPr/>
          <p:nvPr/>
        </p:nvGrpSpPr>
        <p:grpSpPr>
          <a:xfrm>
            <a:off x="6574092" y="2494865"/>
            <a:ext cx="4838506" cy="767834"/>
            <a:chOff x="6476999" y="1938332"/>
            <a:chExt cx="4838506" cy="949740"/>
          </a:xfrm>
        </p:grpSpPr>
        <p:sp>
          <p:nvSpPr>
            <p:cNvPr id="7" name="TextBox 6">
              <a:extLst>
                <a:ext uri="{FF2B5EF4-FFF2-40B4-BE49-F238E27FC236}">
                  <a16:creationId xmlns:a16="http://schemas.microsoft.com/office/drawing/2014/main" id="{1FB76787-E049-DB2C-F952-2F0036D2C424}"/>
                </a:ext>
              </a:extLst>
            </p:cNvPr>
            <p:cNvSpPr txBox="1"/>
            <p:nvPr/>
          </p:nvSpPr>
          <p:spPr>
            <a:xfrm>
              <a:off x="6476999" y="1977973"/>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4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التركيز على الكهرباء فقط</a:t>
              </a:r>
              <a:endParaRPr kumimoji="0" lang="en-US" sz="14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05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معظم الأطفال يفكرون في الكهرباء (الأنوار، المكيف، التلفاز) ونادرًا ما يذكرون أشكالًا أخرى من الطاقة</a:t>
              </a:r>
              <a:endParaRPr kumimoji="0" lang="en-US" sz="105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0" name="Graphic 9" descr="Badge with solid fill">
              <a:extLst>
                <a:ext uri="{FF2B5EF4-FFF2-40B4-BE49-F238E27FC236}">
                  <a16:creationId xmlns:a16="http://schemas.microsoft.com/office/drawing/2014/main" id="{C25157E8-136A-9FDA-2899-BA630257CC2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67593" y="1938332"/>
              <a:ext cx="547912" cy="436865"/>
            </a:xfrm>
            <a:prstGeom prst="rect">
              <a:avLst/>
            </a:prstGeom>
            <a:effectLst/>
          </p:spPr>
        </p:pic>
      </p:grpSp>
      <p:grpSp>
        <p:nvGrpSpPr>
          <p:cNvPr id="33" name="Group 32">
            <a:extLst>
              <a:ext uri="{FF2B5EF4-FFF2-40B4-BE49-F238E27FC236}">
                <a16:creationId xmlns:a16="http://schemas.microsoft.com/office/drawing/2014/main" id="{5BAAE210-4C85-EB26-5C5D-94EB85DF1282}"/>
              </a:ext>
            </a:extLst>
          </p:cNvPr>
          <p:cNvGrpSpPr/>
          <p:nvPr/>
        </p:nvGrpSpPr>
        <p:grpSpPr>
          <a:xfrm>
            <a:off x="6574094" y="1562413"/>
            <a:ext cx="4827708" cy="785570"/>
            <a:chOff x="6477001" y="905077"/>
            <a:chExt cx="4827708" cy="971677"/>
          </a:xfrm>
        </p:grpSpPr>
        <p:sp>
          <p:nvSpPr>
            <p:cNvPr id="6" name="TextBox 5">
              <a:extLst>
                <a:ext uri="{FF2B5EF4-FFF2-40B4-BE49-F238E27FC236}">
                  <a16:creationId xmlns:a16="http://schemas.microsoft.com/office/drawing/2014/main" id="{0C371936-8D84-69A5-DFEB-703C2D69F859}"/>
                </a:ext>
              </a:extLst>
            </p:cNvPr>
            <p:cNvSpPr txBox="1"/>
            <p:nvPr/>
          </p:nvSpPr>
          <p:spPr>
            <a:xfrm>
              <a:off x="6477001" y="966655"/>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4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توفير الطاقة = الإطفاء</a:t>
              </a:r>
              <a:endParaRPr kumimoji="0" lang="en-US" sz="14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05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أغلب الأطفال يربطون توفير الطاقة مباشرة بإطفاء الأنوار أو الأجهزة أو المكيفات عند عدم الحاجة</a:t>
              </a:r>
              <a:endParaRPr kumimoji="0" lang="en-US" sz="105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1" name="Graphic 10" descr="Badge 1 with solid fill">
              <a:extLst>
                <a:ext uri="{FF2B5EF4-FFF2-40B4-BE49-F238E27FC236}">
                  <a16:creationId xmlns:a16="http://schemas.microsoft.com/office/drawing/2014/main" id="{8BC8D208-E8D2-0591-CDAB-0AF3944DE9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56797" y="905077"/>
              <a:ext cx="547912" cy="436865"/>
            </a:xfrm>
            <a:prstGeom prst="rect">
              <a:avLst/>
            </a:prstGeom>
            <a:effectLst/>
          </p:spPr>
        </p:pic>
      </p:grpSp>
      <p:grpSp>
        <p:nvGrpSpPr>
          <p:cNvPr id="31" name="Group 30">
            <a:extLst>
              <a:ext uri="{FF2B5EF4-FFF2-40B4-BE49-F238E27FC236}">
                <a16:creationId xmlns:a16="http://schemas.microsoft.com/office/drawing/2014/main" id="{E3797239-F562-BCA0-E051-53568FC53509}"/>
              </a:ext>
            </a:extLst>
          </p:cNvPr>
          <p:cNvGrpSpPr/>
          <p:nvPr/>
        </p:nvGrpSpPr>
        <p:grpSpPr>
          <a:xfrm>
            <a:off x="6574092" y="3409581"/>
            <a:ext cx="4838506" cy="773021"/>
            <a:chOff x="6476999" y="2934826"/>
            <a:chExt cx="4838506" cy="956155"/>
          </a:xfrm>
        </p:grpSpPr>
        <p:sp>
          <p:nvSpPr>
            <p:cNvPr id="8" name="TextBox 7">
              <a:extLst>
                <a:ext uri="{FF2B5EF4-FFF2-40B4-BE49-F238E27FC236}">
                  <a16:creationId xmlns:a16="http://schemas.microsoft.com/office/drawing/2014/main" id="{4D4B5D53-8963-0BF6-9E4E-9814D437DECC}"/>
                </a:ext>
              </a:extLst>
            </p:cNvPr>
            <p:cNvSpPr txBox="1"/>
            <p:nvPr/>
          </p:nvSpPr>
          <p:spPr>
            <a:xfrm>
              <a:off x="6476999" y="2980882"/>
              <a:ext cx="4564553"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4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المال هو السبب الرئيسي</a:t>
              </a:r>
              <a:endParaRPr kumimoji="0" lang="en-US" sz="14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05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بالنسبة للكثير منهم، توفير الطاقة يعني توفير المال، وغالبًا ما يذكرون عبارات مثل: "الهدر حرام"</a:t>
              </a:r>
              <a:endParaRPr kumimoji="0" lang="en-US" sz="105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2" name="Graphic 11" descr="Badge 3 with solid fill">
              <a:extLst>
                <a:ext uri="{FF2B5EF4-FFF2-40B4-BE49-F238E27FC236}">
                  <a16:creationId xmlns:a16="http://schemas.microsoft.com/office/drawing/2014/main" id="{720A2255-44B9-86DC-3A25-34D8EB2B38DA}"/>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767593" y="2934826"/>
              <a:ext cx="547912" cy="436865"/>
            </a:xfrm>
            <a:prstGeom prst="rect">
              <a:avLst/>
            </a:prstGeom>
          </p:spPr>
        </p:pic>
      </p:grpSp>
      <p:grpSp>
        <p:nvGrpSpPr>
          <p:cNvPr id="30" name="Group 29">
            <a:extLst>
              <a:ext uri="{FF2B5EF4-FFF2-40B4-BE49-F238E27FC236}">
                <a16:creationId xmlns:a16="http://schemas.microsoft.com/office/drawing/2014/main" id="{FD00FFDE-7C8C-21D7-8937-8BB93BECB7BC}"/>
              </a:ext>
            </a:extLst>
          </p:cNvPr>
          <p:cNvGrpSpPr/>
          <p:nvPr/>
        </p:nvGrpSpPr>
        <p:grpSpPr>
          <a:xfrm>
            <a:off x="6574091" y="4329484"/>
            <a:ext cx="4838507" cy="769435"/>
            <a:chOff x="6476998" y="3942170"/>
            <a:chExt cx="4838507" cy="951720"/>
          </a:xfrm>
        </p:grpSpPr>
        <p:sp>
          <p:nvSpPr>
            <p:cNvPr id="9" name="TextBox 8">
              <a:extLst>
                <a:ext uri="{FF2B5EF4-FFF2-40B4-BE49-F238E27FC236}">
                  <a16:creationId xmlns:a16="http://schemas.microsoft.com/office/drawing/2014/main" id="{9C21A743-E7F0-89C9-5CA8-36100694FA2C}"/>
                </a:ext>
              </a:extLst>
            </p:cNvPr>
            <p:cNvSpPr txBox="1"/>
            <p:nvPr/>
          </p:nvSpPr>
          <p:spPr>
            <a:xfrm>
              <a:off x="6476998" y="3983791"/>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4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ربط محدود بالمياه</a:t>
              </a:r>
              <a:endParaRPr kumimoji="0" lang="en-US" sz="14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05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بعض الأطفال وسّعوا المفهوم ليشمل أيضًا ترشيد استخدام المياه (إغلاق الصنبور، عدم الإسراف).</a:t>
              </a:r>
              <a:endParaRPr kumimoji="0" lang="en-US" sz="105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4" name="Graphic 13" descr="Badge 4 with solid fill">
              <a:extLst>
                <a:ext uri="{FF2B5EF4-FFF2-40B4-BE49-F238E27FC236}">
                  <a16:creationId xmlns:a16="http://schemas.microsoft.com/office/drawing/2014/main" id="{283724DC-FB6F-B9A6-2F3C-95AD2B85A0A7}"/>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67593" y="3942170"/>
              <a:ext cx="547912" cy="436865"/>
            </a:xfrm>
            <a:prstGeom prst="rect">
              <a:avLst/>
            </a:prstGeom>
          </p:spPr>
        </p:pic>
      </p:grpSp>
      <p:grpSp>
        <p:nvGrpSpPr>
          <p:cNvPr id="21" name="Group 20">
            <a:extLst>
              <a:ext uri="{FF2B5EF4-FFF2-40B4-BE49-F238E27FC236}">
                <a16:creationId xmlns:a16="http://schemas.microsoft.com/office/drawing/2014/main" id="{7DE376D2-7EE5-9115-53FE-43B13FD05A33}"/>
              </a:ext>
            </a:extLst>
          </p:cNvPr>
          <p:cNvGrpSpPr/>
          <p:nvPr/>
        </p:nvGrpSpPr>
        <p:grpSpPr>
          <a:xfrm>
            <a:off x="6563295" y="5245803"/>
            <a:ext cx="4838507" cy="773585"/>
            <a:chOff x="6476998" y="4934492"/>
            <a:chExt cx="4838507" cy="956853"/>
          </a:xfrm>
        </p:grpSpPr>
        <p:sp>
          <p:nvSpPr>
            <p:cNvPr id="20" name="TextBox 19">
              <a:extLst>
                <a:ext uri="{FF2B5EF4-FFF2-40B4-BE49-F238E27FC236}">
                  <a16:creationId xmlns:a16="http://schemas.microsoft.com/office/drawing/2014/main" id="{5A3BE0DB-1995-6189-FDAA-213060224AD1}"/>
                </a:ext>
              </a:extLst>
            </p:cNvPr>
            <p:cNvSpPr txBox="1"/>
            <p:nvPr/>
          </p:nvSpPr>
          <p:spPr>
            <a:xfrm>
              <a:off x="6476998" y="4981246"/>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4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فهم عملي وبسيط</a:t>
              </a:r>
              <a:endParaRPr kumimoji="0" lang="en-US" sz="14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05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تفكير الأطفال يرتبط بسلوكيات يومية مباشرة (إطفاء، تشغيل عند الحاجة) دون وعي أعمق بالجوانب البيئية أو الاستدامة المستقبلية.</a:t>
              </a:r>
              <a:endParaRPr kumimoji="0" lang="en-US" sz="105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23" name="Graphic 22" descr="Badge 5 with solid fill">
              <a:extLst>
                <a:ext uri="{FF2B5EF4-FFF2-40B4-BE49-F238E27FC236}">
                  <a16:creationId xmlns:a16="http://schemas.microsoft.com/office/drawing/2014/main" id="{7B68BD2C-40BF-0EDD-5630-BD1E95A1CB8F}"/>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767593" y="4934492"/>
              <a:ext cx="547912" cy="436865"/>
            </a:xfrm>
            <a:prstGeom prst="rect">
              <a:avLst/>
            </a:prstGeom>
          </p:spPr>
        </p:pic>
      </p:grpSp>
      <p:sp>
        <p:nvSpPr>
          <p:cNvPr id="22" name="TextBox 21">
            <a:extLst>
              <a:ext uri="{FF2B5EF4-FFF2-40B4-BE49-F238E27FC236}">
                <a16:creationId xmlns:a16="http://schemas.microsoft.com/office/drawing/2014/main" id="{2A2B0DDE-27E2-A2F4-05D3-B892BF66BB77}"/>
              </a:ext>
            </a:extLst>
          </p:cNvPr>
          <p:cNvSpPr txBox="1"/>
          <p:nvPr/>
        </p:nvSpPr>
        <p:spPr>
          <a:xfrm>
            <a:off x="1064154" y="2448134"/>
            <a:ext cx="4344426" cy="3445046"/>
          </a:xfrm>
          <a:prstGeom prst="rect">
            <a:avLst/>
          </a:prstGeom>
          <a:noFill/>
        </p:spPr>
        <p:txBody>
          <a:bodyPr wrap="square">
            <a:spAutoFit/>
          </a:bodyPr>
          <a:lstStyle/>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إطفاء المصابيح في الغرفة الخالية</a:t>
            </a:r>
            <a:endParaRPr kumimoji="0" lang="en-US" sz="1200" b="1" i="0" u="none" strike="noStrike" kern="1200" cap="none" spc="0" normalizeH="0" baseline="0" noProof="0" dirty="0">
              <a:ln>
                <a:noFill/>
              </a:ln>
              <a:solidFill>
                <a:srgbClr val="000000"/>
              </a:solidFill>
              <a:effectLst/>
              <a:uLnTx/>
              <a:uFillTx/>
              <a:latin typeface="Lato" panose="020F0502020204030203" pitchFamily="34" charset="0"/>
              <a:ea typeface="+mn-ea"/>
              <a:cs typeface="+mn-cs"/>
            </a:endParaRP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مكيفات الهواء عند الاستيقاظ صباحًا، ونطفئ الأنوار عند مغادرة الغرفة.</a:t>
            </a: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نغلق صنبور المياه إذا لم نعد بحاجة للماء.</a:t>
            </a: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عندما لا أكون في دورة المياه أطفئ المصباح. وعندما أدخل دورة المياه أشغله.</a:t>
            </a: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على سبيل المثال، ألعب بلعبة سوني، وعندها ستكون متصلة بالكهرباء. عندما أنتهي، يجب أن أطفئها. عندما لا يكون هناك أحد في الغرفة، والضوء مضاء... يجب أن أطفئه.</a:t>
            </a: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لتوفير الكهرباء في المنزل، بينما أفرش أسناني وأغرغر... أغلق الصنبور وأغرغر. وعندما أستحم، لا أستخدم الكثير من الماء.</a:t>
            </a: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توفير الطاقة يعني عدم إطفاء التلفاز عند مغادرة الغرفة.</a:t>
            </a:r>
            <a:endParaRPr kumimoji="0" lang="en-US" sz="1200" b="1" i="0" u="none" strike="noStrike" kern="1200" cap="none" spc="0" normalizeH="0" baseline="0" noProof="0" dirty="0">
              <a:ln>
                <a:noFill/>
              </a:ln>
              <a:solidFill>
                <a:srgbClr val="000000"/>
              </a:solidFill>
              <a:effectLst/>
              <a:uLnTx/>
              <a:uFillTx/>
              <a:latin typeface="Lato" panose="020F0502020204030203" pitchFamily="34" charset="0"/>
              <a:ea typeface="+mn-ea"/>
              <a:cs typeface="+mn-cs"/>
            </a:endParaRP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توفير الكهرباء مهم... هذا يعني توفير المال. هدره حرام.</a:t>
            </a:r>
            <a:endParaRPr kumimoji="0" lang="en-US" sz="1200" b="1" i="0" u="none" strike="noStrike" kern="1200" cap="none" spc="0" normalizeH="0" baseline="0" noProof="0" dirty="0">
              <a:ln>
                <a:noFill/>
              </a:ln>
              <a:solidFill>
                <a:srgbClr val="000000"/>
              </a:solidFill>
              <a:effectLst/>
              <a:uLnTx/>
              <a:uFillTx/>
              <a:latin typeface="Lato" panose="020F0502020204030203" pitchFamily="34" charset="0"/>
              <a:ea typeface="+mn-ea"/>
              <a:cs typeface="+mn-cs"/>
            </a:endParaRPr>
          </a:p>
          <a:p>
            <a:pPr marL="439737" marR="0" lvl="0" indent="-171450"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ar-SA" sz="1200" b="1" i="0" u="none" strike="noStrike" kern="1200" cap="none" spc="0" normalizeH="0" baseline="0" noProof="0" dirty="0">
                <a:ln>
                  <a:noFill/>
                </a:ln>
                <a:solidFill>
                  <a:srgbClr val="000000"/>
                </a:solidFill>
                <a:effectLst/>
                <a:uLnTx/>
                <a:uFillTx/>
                <a:latin typeface="Lato" panose="020F0502020204030203" pitchFamily="34" charset="0"/>
                <a:ea typeface="+mn-ea"/>
                <a:cs typeface="Arial" panose="020B0604020202020204" pitchFamily="34" charset="0"/>
              </a:rPr>
              <a:t>توفير الطاقة يعني عدم تشغيل الكثير من المصابيح، وعدم تشغيل مكيف الهواء باستمرار. يكفي وجود مصباح واحد في الغرفة التي أجلس فيها.</a:t>
            </a:r>
          </a:p>
        </p:txBody>
      </p:sp>
      <p:pic>
        <p:nvPicPr>
          <p:cNvPr id="25" name="Graphic 24" descr="Open quotation mark with solid fill">
            <a:extLst>
              <a:ext uri="{FF2B5EF4-FFF2-40B4-BE49-F238E27FC236}">
                <a16:creationId xmlns:a16="http://schemas.microsoft.com/office/drawing/2014/main" id="{85A784AA-721F-029A-E8C2-25FF47483B3F}"/>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439478" y="5411087"/>
            <a:ext cx="1249350" cy="964186"/>
          </a:xfrm>
          <a:prstGeom prst="rect">
            <a:avLst/>
          </a:prstGeom>
        </p:spPr>
      </p:pic>
      <p:pic>
        <p:nvPicPr>
          <p:cNvPr id="17" name="Graphic 16" descr="Open quotation mark with solid fill">
            <a:extLst>
              <a:ext uri="{FF2B5EF4-FFF2-40B4-BE49-F238E27FC236}">
                <a16:creationId xmlns:a16="http://schemas.microsoft.com/office/drawing/2014/main" id="{9012F775-63B9-8B4E-3AB3-440E01159CAD}"/>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rot="10800000">
            <a:off x="4846650" y="1966041"/>
            <a:ext cx="1249350" cy="964186"/>
          </a:xfrm>
          <a:prstGeom prst="rect">
            <a:avLst/>
          </a:prstGeom>
        </p:spPr>
      </p:pic>
      <p:sp>
        <p:nvSpPr>
          <p:cNvPr id="19" name="TextBox 18">
            <a:extLst>
              <a:ext uri="{FF2B5EF4-FFF2-40B4-BE49-F238E27FC236}">
                <a16:creationId xmlns:a16="http://schemas.microsoft.com/office/drawing/2014/main" id="{0D62F783-87D2-09DB-6A2B-BF3C14B7FE5E}"/>
              </a:ext>
            </a:extLst>
          </p:cNvPr>
          <p:cNvSpPr txBox="1"/>
          <p:nvPr/>
        </p:nvSpPr>
        <p:spPr>
          <a:xfrm>
            <a:off x="264966" y="1790971"/>
            <a:ext cx="6097554" cy="369332"/>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JO" sz="1800" b="1" i="0" u="none" strike="noStrike" kern="1200" cap="none" spc="0" normalizeH="0" baseline="0" noProof="0" dirty="0">
                <a:ln>
                  <a:noFill/>
                </a:ln>
                <a:solidFill>
                  <a:srgbClr val="A68F54"/>
                </a:solidFill>
                <a:effectLst/>
                <a:uLnTx/>
                <a:uFillTx/>
                <a:latin typeface="Calibri"/>
                <a:ea typeface="+mn-ea"/>
                <a:cs typeface="Arial" panose="020B0604020202020204" pitchFamily="34" charset="0"/>
              </a:rPr>
              <a:t>بعض التعليقات المختلفة عن مفهوم توفير الطاقة بالنسبة للاطفال</a:t>
            </a:r>
            <a:endParaRPr kumimoji="0" lang="en-US" sz="1800" b="1" i="0" u="none" strike="noStrike" kern="1200" cap="none" spc="0" normalizeH="0" baseline="0" noProof="0" dirty="0">
              <a:ln>
                <a:noFill/>
              </a:ln>
              <a:solidFill>
                <a:srgbClr val="A68F54"/>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7F34F223-0CD9-37E9-F29C-0C1FC2396078}"/>
              </a:ext>
            </a:extLst>
          </p:cNvPr>
          <p:cNvSpPr txBox="1"/>
          <p:nvPr/>
        </p:nvSpPr>
        <p:spPr>
          <a:xfrm>
            <a:off x="924128" y="1186242"/>
            <a:ext cx="10231904" cy="338554"/>
          </a:xfrm>
          <a:prstGeom prst="rect">
            <a:avLst/>
          </a:prstGeom>
          <a:noFill/>
        </p:spPr>
        <p:txBody>
          <a:bodyPr wrap="square">
            <a:spAutoFit/>
          </a:bodyPr>
          <a:lstStyle/>
          <a:p>
            <a:pPr algn="r"/>
            <a:r>
              <a:rPr lang="ar-JO" sz="1600" dirty="0"/>
              <a:t>أظهرت آراء الأطفال حول مفهوم </a:t>
            </a:r>
            <a:r>
              <a:rPr lang="ar-JO" sz="1600" b="1" dirty="0"/>
              <a:t>توفير الطاقة</a:t>
            </a:r>
            <a:r>
              <a:rPr lang="ar-JO" sz="1600" dirty="0"/>
              <a:t> أنهم يربطونه في الغالب بسلوكيات بسيطة ومباشرة مثل إطفاء الأنوار أو الأجهزة غير المستخدمة.</a:t>
            </a:r>
            <a:endParaRPr lang="en-US" sz="1600" dirty="0"/>
          </a:p>
        </p:txBody>
      </p:sp>
      <p:sp>
        <p:nvSpPr>
          <p:cNvPr id="13" name="Slide Number Placeholder 12">
            <a:extLst>
              <a:ext uri="{FF2B5EF4-FFF2-40B4-BE49-F238E27FC236}">
                <a16:creationId xmlns:a16="http://schemas.microsoft.com/office/drawing/2014/main" id="{04F795B4-3BC0-A08C-31A5-30BF5C433650}"/>
              </a:ext>
            </a:extLst>
          </p:cNvPr>
          <p:cNvSpPr>
            <a:spLocks noGrp="1"/>
          </p:cNvSpPr>
          <p:nvPr>
            <p:ph type="sldNum" sz="quarter" idx="12"/>
          </p:nvPr>
        </p:nvSpPr>
        <p:spPr/>
        <p:txBody>
          <a:bodyPr/>
          <a:lstStyle/>
          <a:p>
            <a:fld id="{5939B1FA-81F2-4940-9AF3-5EAFB5D6669B}" type="slidenum">
              <a:rPr lang="en-US" smtClean="0"/>
              <a:pPr/>
              <a:t>53</a:t>
            </a:fld>
            <a:endParaRPr lang="en-US"/>
          </a:p>
        </p:txBody>
      </p:sp>
    </p:spTree>
    <p:extLst>
      <p:ext uri="{BB962C8B-B14F-4D97-AF65-F5344CB8AC3E}">
        <p14:creationId xmlns:p14="http://schemas.microsoft.com/office/powerpoint/2010/main" val="397728148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A92A1-CDC6-BBB0-64FC-106AA38AA4B9}"/>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18D09407-E9C7-74B5-9C10-15CB2B799365}"/>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0EB8374D-99D9-6DB2-AD8F-DCDC9390C38B}"/>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FA0A8F83-FC48-87F6-574A-0CBEE20D46A2}"/>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0C3C4EFA-E635-5EE5-7FF5-FE3D5B5427D6}"/>
                </a:ext>
              </a:extLst>
            </p:cNvPr>
            <p:cNvSpPr txBox="1"/>
            <p:nvPr/>
          </p:nvSpPr>
          <p:spPr>
            <a:xfrm>
              <a:off x="810520" y="2879312"/>
              <a:ext cx="8063425" cy="553998"/>
            </a:xfrm>
            <a:prstGeom prst="rect">
              <a:avLst/>
            </a:prstGeom>
            <a:noFill/>
          </p:spPr>
          <p:txBody>
            <a:bodyPr wrap="square" lIns="0" tIns="0" rIns="0" bIns="0" rtlCol="0" anchor="b">
              <a:spAutoFit/>
            </a:bodyPr>
            <a:lstStyle/>
            <a:p>
              <a:pPr lvl="0" algn="r" rtl="1">
                <a:defRPr/>
              </a:pPr>
              <a:r>
                <a:rPr lang="ar-JO" sz="3600" b="1" dirty="0">
                  <a:solidFill>
                    <a:sysClr val="windowText" lastClr="000000"/>
                  </a:solidFill>
                </a:rPr>
                <a:t>أطفال أم أبطال لتبقى؟</a:t>
              </a:r>
            </a:p>
          </p:txBody>
        </p:sp>
        <p:cxnSp>
          <p:nvCxnSpPr>
            <p:cNvPr id="26" name="Straight Connector 25">
              <a:extLst>
                <a:ext uri="{FF2B5EF4-FFF2-40B4-BE49-F238E27FC236}">
                  <a16:creationId xmlns:a16="http://schemas.microsoft.com/office/drawing/2014/main" id="{6CFCDDA1-9524-D658-B4EC-0C55367C3469}"/>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606FD84F-E9D9-E484-A2A1-9A8DEA8F9D59}"/>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32B1F72D-D257-2C52-652F-E17126082FEC}"/>
              </a:ext>
            </a:extLst>
          </p:cNvPr>
          <p:cNvSpPr>
            <a:spLocks noGrp="1"/>
          </p:cNvSpPr>
          <p:nvPr>
            <p:ph type="sldNum" sz="quarter" idx="12"/>
          </p:nvPr>
        </p:nvSpPr>
        <p:spPr/>
        <p:txBody>
          <a:bodyPr/>
          <a:lstStyle/>
          <a:p>
            <a:fld id="{5939B1FA-81F2-4940-9AF3-5EAFB5D6669B}" type="slidenum">
              <a:rPr lang="en-US" smtClean="0"/>
              <a:pPr/>
              <a:t>54</a:t>
            </a:fld>
            <a:endParaRPr lang="en-US"/>
          </a:p>
        </p:txBody>
      </p:sp>
    </p:spTree>
    <p:extLst>
      <p:ext uri="{BB962C8B-B14F-4D97-AF65-F5344CB8AC3E}">
        <p14:creationId xmlns:p14="http://schemas.microsoft.com/office/powerpoint/2010/main" val="14450117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AEFB2E-C426-75EC-8061-98852C5FD2F1}"/>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420CD41-958E-7861-FA10-473D3FEA39C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4C6FCF73-44BC-DEA1-C280-BD6A105B41D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FA05C39D-6081-3480-D173-6A6E2BF9DC02}"/>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7" name="TextBox 6">
            <a:extLst>
              <a:ext uri="{FF2B5EF4-FFF2-40B4-BE49-F238E27FC236}">
                <a16:creationId xmlns:a16="http://schemas.microsoft.com/office/drawing/2014/main" id="{7C51DE98-9701-CF48-FF28-C5D9265219E6}"/>
              </a:ext>
            </a:extLst>
          </p:cNvPr>
          <p:cNvSpPr txBox="1"/>
          <p:nvPr/>
        </p:nvSpPr>
        <p:spPr>
          <a:xfrm>
            <a:off x="1258320" y="2728203"/>
            <a:ext cx="4851955" cy="2135627"/>
          </a:xfrm>
          <a:prstGeom prst="rect">
            <a:avLst/>
          </a:prstGeom>
          <a:solidFill>
            <a:schemeClr val="bg1"/>
          </a:solidFill>
        </p:spPr>
        <p:txBody>
          <a:bodyPr wrap="square" rtlCol="0">
            <a:noAutofit/>
          </a:bodyPr>
          <a:lstStyle/>
          <a:p>
            <a:pPr marL="0" marR="0" lvl="0" indent="0" algn="ctr" defTabSz="914400" rtl="1" eaLnBrk="1" fontAlgn="auto" latinLnBrk="0" hangingPunct="1">
              <a:lnSpc>
                <a:spcPct val="15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solidFill>
                <a:effectLst/>
                <a:uLnTx/>
                <a:uFillTx/>
                <a:latin typeface="Calibri"/>
                <a:ea typeface="+mn-ea"/>
                <a:cs typeface="Bahij TheSansArabic Plain" panose="02040503050201020203" pitchFamily="18" charset="-78"/>
              </a:rPr>
              <a:t>أطفال لتبقى </a:t>
            </a:r>
            <a:endParaRPr kumimoji="0" lang="en-US" sz="1600" b="1" i="0" u="none" strike="noStrike" kern="1200" cap="none" spc="0" normalizeH="0" baseline="0" noProof="0" dirty="0">
              <a:ln>
                <a:noFill/>
              </a:ln>
              <a:solidFill>
                <a:srgbClr val="000000"/>
              </a:solidFill>
              <a:effectLst/>
              <a:uLnTx/>
              <a:uFillTx/>
              <a:latin typeface="Calibri"/>
              <a:ea typeface="+mn-ea"/>
              <a:cs typeface="Bahij TheSansArabic Plain" panose="02040503050201020203" pitchFamily="18" charset="-78"/>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endParaRPr kumimoji="0" lang="en-US" sz="1200" b="0" i="0" u="none" strike="noStrike" kern="1200" cap="none" spc="0" normalizeH="0" baseline="0" noProof="0" dirty="0">
              <a:ln>
                <a:noFill/>
              </a:ln>
              <a:solidFill>
                <a:srgbClr val="000000">
                  <a:lumMod val="85000"/>
                  <a:lumOff val="15000"/>
                </a:srgbClr>
              </a:solidFill>
              <a:effectLst/>
              <a:uLnTx/>
              <a:uFillTx/>
              <a:latin typeface="Calibri"/>
              <a:ea typeface="+mn-ea"/>
              <a:cs typeface="+mn-cs"/>
            </a:endParaRPr>
          </a:p>
          <a:p>
            <a:pPr marL="511175" marR="0" lvl="0" indent="-17145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لا يوجد فهم واضح ومباشر لهذا التعبير. </a:t>
            </a:r>
          </a:p>
          <a:p>
            <a:pPr marL="511175" marR="0" lvl="0" indent="-17145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يفتقد إلى أي حسٍّ بالشجاعة</a:t>
            </a:r>
            <a:r>
              <a:rPr kumimoji="0" lang="ar-JO"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أو المسؤولية</a:t>
            </a: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ويبدو ضعيفا بعض الشيء مقارنةً بـ</a:t>
            </a:r>
            <a:r>
              <a:rPr kumimoji="0" lang="ar-JO"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مصطلح</a:t>
            </a: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"أبطال".</a:t>
            </a:r>
          </a:p>
        </p:txBody>
      </p:sp>
      <p:sp>
        <p:nvSpPr>
          <p:cNvPr id="8" name="TextBox 7">
            <a:extLst>
              <a:ext uri="{FF2B5EF4-FFF2-40B4-BE49-F238E27FC236}">
                <a16:creationId xmlns:a16="http://schemas.microsoft.com/office/drawing/2014/main" id="{EA18AC0E-F2A6-AA7C-79C0-35F73CB57CE4}"/>
              </a:ext>
            </a:extLst>
          </p:cNvPr>
          <p:cNvSpPr txBox="1"/>
          <p:nvPr/>
        </p:nvSpPr>
        <p:spPr>
          <a:xfrm>
            <a:off x="6263728" y="2719581"/>
            <a:ext cx="4598581" cy="2144250"/>
          </a:xfrm>
          <a:prstGeom prst="rect">
            <a:avLst/>
          </a:prstGeom>
          <a:solidFill>
            <a:schemeClr val="bg1"/>
          </a:solidFill>
        </p:spPr>
        <p:txBody>
          <a:bodyPr wrap="square" rtlCol="0">
            <a:no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solidFill>
                <a:effectLst/>
                <a:uLnTx/>
                <a:uFillTx/>
                <a:latin typeface="Calibri"/>
                <a:ea typeface="+mn-ea"/>
                <a:cs typeface="Bahij TheSansArabic Plain" panose="02040503050201020203" pitchFamily="18" charset="-78"/>
              </a:rPr>
              <a:t>ابطال لتبقى</a:t>
            </a:r>
            <a:endParaRPr kumimoji="0" lang="en-US" sz="1600" b="1" i="0" u="none" strike="noStrike" kern="1200" cap="none" spc="0" normalizeH="0" baseline="0" noProof="0" dirty="0">
              <a:ln>
                <a:noFill/>
              </a:ln>
              <a:solidFill>
                <a:srgbClr val="000000"/>
              </a:solidFill>
              <a:effectLst/>
              <a:uLnTx/>
              <a:uFillTx/>
              <a:latin typeface="Calibri"/>
              <a:ea typeface="+mn-ea"/>
              <a:cs typeface="Bahij TheSansArabic Plain" panose="02040503050201020203" pitchFamily="18" charset="-78"/>
            </a:endParaRPr>
          </a:p>
          <a:p>
            <a:pPr marL="285750" marR="0" lvl="0"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endParaRPr kumimoji="0" lang="en-US" sz="1200" b="1" i="0" u="none" strike="noStrike" kern="1200" cap="none" spc="0" normalizeH="0" baseline="0" noProof="0" dirty="0">
              <a:ln>
                <a:noFill/>
              </a:ln>
              <a:solidFill>
                <a:srgbClr val="44546A"/>
              </a:solidFill>
              <a:effectLst/>
              <a:uLnTx/>
              <a:uFillTx/>
              <a:latin typeface="Calibri"/>
              <a:ea typeface="+mn-ea"/>
              <a:cs typeface="Bahij TheSansArabic Plain" panose="02040503050201020203" pitchFamily="18" charset="-78"/>
            </a:endParaRPr>
          </a:p>
          <a:p>
            <a:pPr marL="171450" marR="0" lvl="0" indent="-17145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أشار إلى الأبطال المميزين، وهو مفهوم جذاب جدًا للأطفال.</a:t>
            </a:r>
          </a:p>
          <a:p>
            <a:pPr marL="171450" marR="0" lvl="0" indent="-17145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هناك إجماع شبه كامل بين جميع الأطفال لصالح "ابطال".</a:t>
            </a:r>
          </a:p>
          <a:p>
            <a:pPr marL="171450" marR="0" lvl="0" indent="-171450" algn="r" defTabSz="914400" rtl="1"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حتى لو لم يكن مفهوم "ل</a:t>
            </a:r>
            <a:r>
              <a:rPr kumimoji="0" lang="ar-JO"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a:t>
            </a:r>
            <a:r>
              <a:rPr kumimoji="0" lang="ar-SA"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بقى" واضحًا دائمًا، فإن مفهوم الأبطال يخاطب الأطفال بوضوح.</a:t>
            </a:r>
            <a:r>
              <a:rPr kumimoji="0" lang="en-US" sz="1400" b="0" i="0" u="none" strike="noStrike" kern="1200" cap="none" spc="0" normalizeH="0" baseline="0" noProof="0" dirty="0">
                <a:ln>
                  <a:noFill/>
                </a:ln>
                <a:solidFill>
                  <a:srgbClr val="000000"/>
                </a:solidFill>
                <a:effectLst/>
                <a:uLnTx/>
                <a:uFillTx/>
                <a:latin typeface="Calibri"/>
                <a:ea typeface="+mn-ea"/>
                <a:cs typeface="+mn-cs"/>
              </a:rPr>
              <a:t> </a:t>
            </a:r>
          </a:p>
        </p:txBody>
      </p:sp>
      <p:sp>
        <p:nvSpPr>
          <p:cNvPr id="9" name="TextBox 8">
            <a:extLst>
              <a:ext uri="{FF2B5EF4-FFF2-40B4-BE49-F238E27FC236}">
                <a16:creationId xmlns:a16="http://schemas.microsoft.com/office/drawing/2014/main" id="{D5E3AFD5-FB55-3617-FB92-ADE80B6E9AC0}"/>
              </a:ext>
            </a:extLst>
          </p:cNvPr>
          <p:cNvSpPr txBox="1"/>
          <p:nvPr/>
        </p:nvSpPr>
        <p:spPr>
          <a:xfrm>
            <a:off x="1258319" y="2051105"/>
            <a:ext cx="9603990" cy="574970"/>
          </a:xfrm>
          <a:prstGeom prst="rect">
            <a:avLst/>
          </a:prstGeom>
          <a:solidFill>
            <a:srgbClr val="A68F54"/>
          </a:solidFill>
          <a:ln w="6350">
            <a:solidFill>
              <a:srgbClr val="A68F54"/>
            </a:solidFill>
          </a:ln>
        </p:spPr>
        <p:txBody>
          <a:bodyPr wrap="square" rtlCol="0" anchor="ctr" anchorCtr="0">
            <a:noAutofit/>
          </a:bodyPr>
          <a:lstStyle>
            <a:defPPr>
              <a:defRPr lang="en-US"/>
            </a:defPPr>
            <a:lvl1pPr marL="285750" indent="-285750">
              <a:spcBef>
                <a:spcPts val="600"/>
              </a:spcBef>
              <a:spcAft>
                <a:spcPts val="0"/>
              </a:spcAft>
              <a:buFont typeface="Wingdings" panose="05000000000000000000" pitchFamily="2" charset="2"/>
              <a:buChar char="§"/>
              <a:defRPr sz="1400">
                <a:solidFill>
                  <a:srgbClr val="44546A"/>
                </a:solidFill>
                <a:latin typeface="+mj-lt"/>
                <a:ea typeface="+mj-ea"/>
                <a:cs typeface="+mj-cs"/>
              </a:defRPr>
            </a:lvl1pPr>
            <a:lvl2pPr marL="800100" lvl="1" indent="-342900">
              <a:spcBef>
                <a:spcPts val="600"/>
              </a:spcBef>
              <a:buFont typeface="+mj-lt"/>
              <a:buAutoNum type="arabicPeriod"/>
              <a:defRPr sz="1400">
                <a:solidFill>
                  <a:srgbClr val="44546A"/>
                </a:solidFill>
                <a:latin typeface="+mj-lt"/>
                <a:ea typeface="+mj-ea"/>
                <a:cs typeface="+mj-cs"/>
              </a:defRPr>
            </a:lvl2pPr>
          </a:lstStyle>
          <a:p>
            <a:pPr marL="0" marR="0" lvl="0" indent="0" algn="ctr" defTabSz="914400" rtl="1" eaLnBrk="1" fontAlgn="auto" latinLnBrk="0" hangingPunct="1">
              <a:lnSpc>
                <a:spcPct val="100000"/>
              </a:lnSpc>
              <a:spcBef>
                <a:spcPts val="600"/>
              </a:spcBef>
              <a:spcAft>
                <a:spcPts val="0"/>
              </a:spcAft>
              <a:buClrTx/>
              <a:buSzTx/>
              <a:buFont typeface="Wingdings" panose="05000000000000000000" pitchFamily="2" charset="2"/>
              <a:buNone/>
              <a:tabLst/>
              <a:defRPr/>
            </a:pPr>
            <a:r>
              <a:rPr kumimoji="0" lang="ar-SA" sz="1800" b="0" i="0" u="none" strike="noStrike" kern="1200" cap="none" spc="0" normalizeH="0" baseline="0" noProof="0" dirty="0">
                <a:ln>
                  <a:noFill/>
                </a:ln>
                <a:solidFill>
                  <a:srgbClr val="FFFFFF"/>
                </a:solidFill>
                <a:effectLst/>
                <a:uLnTx/>
                <a:uFillTx/>
                <a:latin typeface="Calibri"/>
                <a:ea typeface="+mj-ea"/>
                <a:cs typeface="Times New Roman" panose="02020603050405020304" pitchFamily="18" charset="0"/>
              </a:rPr>
              <a:t>الفائز بكل وضوح هو:  </a:t>
            </a:r>
            <a:r>
              <a:rPr kumimoji="0" lang="ar-SA" sz="1800" b="1" i="0" u="none" strike="noStrike" kern="1200" cap="none" spc="0" normalizeH="0" baseline="0" noProof="0" dirty="0">
                <a:ln>
                  <a:noFill/>
                </a:ln>
                <a:solidFill>
                  <a:srgbClr val="FFFFFF"/>
                </a:solidFill>
                <a:effectLst/>
                <a:uLnTx/>
                <a:uFillTx/>
                <a:latin typeface="Calibri"/>
                <a:ea typeface="+mj-ea"/>
                <a:cs typeface="Times New Roman" panose="02020603050405020304" pitchFamily="18" charset="0"/>
              </a:rPr>
              <a:t>ابطال لتبقى</a:t>
            </a:r>
            <a:endParaRPr kumimoji="0" lang="en-US" sz="1800" b="1" i="0" u="none" strike="noStrike" kern="1200" cap="none" spc="0" normalizeH="0" baseline="0" noProof="0" dirty="0">
              <a:ln>
                <a:noFill/>
              </a:ln>
              <a:solidFill>
                <a:srgbClr val="FFFFFF"/>
              </a:solidFill>
              <a:effectLst/>
              <a:uLnTx/>
              <a:uFillTx/>
              <a:latin typeface="Calibri"/>
              <a:ea typeface="+mj-ea"/>
              <a:cs typeface="Bahij TheSansArabic Plain" panose="02040503050201020203" pitchFamily="18" charset="-78"/>
            </a:endParaRPr>
          </a:p>
        </p:txBody>
      </p:sp>
      <p:graphicFrame>
        <p:nvGraphicFramePr>
          <p:cNvPr id="11" name="Table 10">
            <a:extLst>
              <a:ext uri="{FF2B5EF4-FFF2-40B4-BE49-F238E27FC236}">
                <a16:creationId xmlns:a16="http://schemas.microsoft.com/office/drawing/2014/main" id="{9D91C3A6-54A7-8024-9B6D-6FA48934FCD3}"/>
              </a:ext>
            </a:extLst>
          </p:cNvPr>
          <p:cNvGraphicFramePr>
            <a:graphicFrameLocks noGrp="1"/>
          </p:cNvGraphicFramePr>
          <p:nvPr/>
        </p:nvGraphicFramePr>
        <p:xfrm>
          <a:off x="1999955" y="4957336"/>
          <a:ext cx="8345544" cy="1604715"/>
        </p:xfrm>
        <a:graphic>
          <a:graphicData uri="http://schemas.openxmlformats.org/drawingml/2006/table">
            <a:tbl>
              <a:tblPr firstRow="1" bandRow="1">
                <a:tableStyleId>{2D5ABB26-0587-4C30-8999-92F81FD0307C}</a:tableStyleId>
              </a:tblPr>
              <a:tblGrid>
                <a:gridCol w="3246501">
                  <a:extLst>
                    <a:ext uri="{9D8B030D-6E8A-4147-A177-3AD203B41FA5}">
                      <a16:colId xmlns:a16="http://schemas.microsoft.com/office/drawing/2014/main" val="168338027"/>
                    </a:ext>
                  </a:extLst>
                </a:gridCol>
                <a:gridCol w="5099043">
                  <a:extLst>
                    <a:ext uri="{9D8B030D-6E8A-4147-A177-3AD203B41FA5}">
                      <a16:colId xmlns:a16="http://schemas.microsoft.com/office/drawing/2014/main" val="448283476"/>
                    </a:ext>
                  </a:extLst>
                </a:gridCol>
              </a:tblGrid>
              <a:tr h="320943">
                <a:tc rowSpan="3">
                  <a:txBody>
                    <a:bodyPr/>
                    <a:lstStyle/>
                    <a:p>
                      <a:pPr algn="ctr"/>
                      <a:r>
                        <a:rPr lang="ar-JO" sz="1100" b="1" i="1" dirty="0">
                          <a:solidFill>
                            <a:schemeClr val="tx1"/>
                          </a:solidFill>
                        </a:rPr>
                        <a:t>أكثر من 80% من العينة </a:t>
                      </a:r>
                      <a:r>
                        <a:rPr lang="ar-JO" sz="1100" i="1" dirty="0">
                          <a:solidFill>
                            <a:schemeClr val="tx1"/>
                          </a:solidFill>
                        </a:rPr>
                        <a:t>اتفقت على مثل هذه التعليقات</a:t>
                      </a:r>
                      <a:endParaRPr lang="en-US" sz="1100" i="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68F54"/>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r-SA" sz="1200" dirty="0">
                          <a:solidFill>
                            <a:schemeClr val="tx1"/>
                          </a:solidFill>
                        </a:rPr>
                        <a:t>أحب كلمة أبطال لأنها تخليني أحس بالقوة</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188237701"/>
                  </a:ext>
                </a:extLst>
              </a:tr>
              <a:tr h="320943">
                <a:tc vMerge="1">
                  <a:txBody>
                    <a:bodyPr/>
                    <a:lstStyle/>
                    <a:p>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r-SA" sz="1200" dirty="0">
                          <a:solidFill>
                            <a:schemeClr val="tx1"/>
                          </a:solidFill>
                        </a:rPr>
                        <a:t>أبطال أحلى، تحسسني إني شجاع وأقدر أكون أفضل.</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23606241"/>
                  </a:ext>
                </a:extLst>
              </a:tr>
              <a:tr h="320943">
                <a:tc vMerge="1">
                  <a:txBody>
                    <a:bodyPr/>
                    <a:lstStyle/>
                    <a:p>
                      <a:endParaRP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r-SA" sz="1200" dirty="0">
                          <a:solidFill>
                            <a:schemeClr val="tx1"/>
                          </a:solidFill>
                        </a:rPr>
                        <a:t>لما يقولوا لنا أبطال، أحس بالقوة والشجاعة</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A68F54"/>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054688626"/>
                  </a:ext>
                </a:extLst>
              </a:tr>
              <a:tr h="320943">
                <a:tc rowSpan="2">
                  <a:txBody>
                    <a:bodyPr/>
                    <a:lstStyle/>
                    <a:p>
                      <a:pPr algn="ctr"/>
                      <a:r>
                        <a:rPr lang="ar-JO" sz="1100" i="1" dirty="0">
                          <a:solidFill>
                            <a:schemeClr val="tx1"/>
                          </a:solidFill>
                        </a:rPr>
                        <a:t>هذه الاجابات تشمل </a:t>
                      </a:r>
                      <a:r>
                        <a:rPr lang="ar-JO" sz="1100" b="1" i="1" dirty="0">
                          <a:solidFill>
                            <a:schemeClr val="tx1"/>
                          </a:solidFill>
                        </a:rPr>
                        <a:t>عدد محدود من العينة</a:t>
                      </a:r>
                      <a:endParaRPr lang="en-US" sz="1100" b="1" i="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68F5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ar-SA" sz="1200" dirty="0">
                          <a:solidFill>
                            <a:schemeClr val="tx1"/>
                          </a:solidFill>
                        </a:rPr>
                        <a:t>أنا طفل وأحب إنهم يقولوا لي طفل، عشان عمري صغير</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A68F54"/>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972471458"/>
                  </a:ext>
                </a:extLst>
              </a:tr>
              <a:tr h="320943">
                <a:tc vMerge="1">
                  <a:txBody>
                    <a:bodyPr/>
                    <a:lstStyle/>
                    <a:p>
                      <a:pPr algn="r"/>
                      <a:endParaRPr lang="en-US" sz="1100" i="1"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1219119" rtl="0" eaLnBrk="1" fontAlgn="auto" latinLnBrk="0" hangingPunct="1">
                        <a:lnSpc>
                          <a:spcPct val="100000"/>
                        </a:lnSpc>
                        <a:spcBef>
                          <a:spcPts val="0"/>
                        </a:spcBef>
                        <a:spcAft>
                          <a:spcPts val="0"/>
                        </a:spcAft>
                        <a:buClrTx/>
                        <a:buSzTx/>
                        <a:buFontTx/>
                        <a:buNone/>
                        <a:tabLst/>
                        <a:defRPr/>
                      </a:pPr>
                      <a:r>
                        <a:rPr lang="ar-JO" sz="1200" dirty="0"/>
                        <a:t>كلمة أطفال تناسبنا أكثر لأنها عن عمرنا.</a:t>
                      </a:r>
                      <a:endParaRPr lang="en-US" sz="1200" i="1" dirty="0">
                        <a:solidFill>
                          <a:srgbClr val="6A788A"/>
                        </a:solidFill>
                        <a:latin typeface="Lato" panose="020F0502020204030203"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23928357"/>
                  </a:ext>
                </a:extLst>
              </a:tr>
            </a:tbl>
          </a:graphicData>
        </a:graphic>
      </p:graphicFrame>
      <p:sp>
        <p:nvSpPr>
          <p:cNvPr id="14" name="TextBox 13">
            <a:extLst>
              <a:ext uri="{FF2B5EF4-FFF2-40B4-BE49-F238E27FC236}">
                <a16:creationId xmlns:a16="http://schemas.microsoft.com/office/drawing/2014/main" id="{535A2ABE-17DC-3110-6F16-6A9F579156B3}"/>
              </a:ext>
            </a:extLst>
          </p:cNvPr>
          <p:cNvSpPr txBox="1"/>
          <p:nvPr/>
        </p:nvSpPr>
        <p:spPr>
          <a:xfrm>
            <a:off x="1258319" y="1403601"/>
            <a:ext cx="9603990" cy="553998"/>
          </a:xfrm>
          <a:prstGeom prst="rect">
            <a:avLst/>
          </a:prstGeom>
          <a:no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JO" sz="15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أظهرت نتائج النقاش مع الأطفال تباينًا بين استخدام مصطلحي </a:t>
            </a:r>
            <a:r>
              <a:rPr kumimoji="0" lang="ar-JO" sz="15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"أطفال لتبقى"</a:t>
            </a:r>
            <a:r>
              <a:rPr kumimoji="0" lang="ar-JO" sz="15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و </a:t>
            </a:r>
            <a:r>
              <a:rPr kumimoji="0" lang="ar-JO" sz="15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"أبطال لتبقى"</a:t>
            </a:r>
            <a:r>
              <a:rPr kumimoji="0" lang="ar-JO" sz="15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حيث وجد أن كلمة "أبطال" تحمل طابعًا أكثر جاذبية وإلهامًا للأطفال، بينما كلمة "أطفال" بدت أقل ارتباطًا بالشجاعة أو المسؤولية. ويوضح الجدول أدناه الفروقات الرئيسية بين المصطلحين كما عبر عنها الأطفال.</a:t>
            </a:r>
            <a:endParaRPr kumimoji="0" lang="en-US" sz="15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0" name="Title 1">
            <a:extLst>
              <a:ext uri="{FF2B5EF4-FFF2-40B4-BE49-F238E27FC236}">
                <a16:creationId xmlns:a16="http://schemas.microsoft.com/office/drawing/2014/main" id="{6709604F-2F64-F95C-FF26-9A12A258696A}"/>
              </a:ext>
            </a:extLst>
          </p:cNvPr>
          <p:cNvSpPr txBox="1">
            <a:spLocks/>
          </p:cNvSpPr>
          <p:nvPr/>
        </p:nvSpPr>
        <p:spPr>
          <a:xfrm>
            <a:off x="1128808" y="288523"/>
            <a:ext cx="9733502" cy="57497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9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أطفال لتبقى مقارنة بـ أبطال لتبقى </a:t>
            </a:r>
          </a:p>
        </p:txBody>
      </p:sp>
      <p:sp>
        <p:nvSpPr>
          <p:cNvPr id="5" name="Slide Number Placeholder 4">
            <a:extLst>
              <a:ext uri="{FF2B5EF4-FFF2-40B4-BE49-F238E27FC236}">
                <a16:creationId xmlns:a16="http://schemas.microsoft.com/office/drawing/2014/main" id="{2AE96437-C22F-DB50-30D3-E313AA72DD55}"/>
              </a:ext>
            </a:extLst>
          </p:cNvPr>
          <p:cNvSpPr>
            <a:spLocks noGrp="1"/>
          </p:cNvSpPr>
          <p:nvPr>
            <p:ph type="sldNum" sz="quarter" idx="12"/>
          </p:nvPr>
        </p:nvSpPr>
        <p:spPr/>
        <p:txBody>
          <a:bodyPr/>
          <a:lstStyle/>
          <a:p>
            <a:fld id="{5939B1FA-81F2-4940-9AF3-5EAFB5D6669B}" type="slidenum">
              <a:rPr lang="en-US" smtClean="0"/>
              <a:pPr/>
              <a:t>55</a:t>
            </a:fld>
            <a:endParaRPr lang="en-US"/>
          </a:p>
        </p:txBody>
      </p:sp>
    </p:spTree>
    <p:extLst>
      <p:ext uri="{BB962C8B-B14F-4D97-AF65-F5344CB8AC3E}">
        <p14:creationId xmlns:p14="http://schemas.microsoft.com/office/powerpoint/2010/main" val="27538868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4A1B8CD0-E9CE-81E9-132A-E8E07FF3837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2FE5E7E-B45B-6694-2ADA-E98F2B806EBF}"/>
              </a:ext>
            </a:extLst>
          </p:cNvPr>
          <p:cNvSpPr txBox="1"/>
          <p:nvPr/>
        </p:nvSpPr>
        <p:spPr>
          <a:xfrm>
            <a:off x="1676398" y="2046238"/>
            <a:ext cx="6382872" cy="769441"/>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بناء التوجه الاستراتيجي للحملة</a:t>
            </a:r>
          </a:p>
        </p:txBody>
      </p:sp>
    </p:spTree>
    <p:extLst>
      <p:ext uri="{BB962C8B-B14F-4D97-AF65-F5344CB8AC3E}">
        <p14:creationId xmlns:p14="http://schemas.microsoft.com/office/powerpoint/2010/main" val="240667829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4A1B8CD0-E9CE-81E9-132A-E8E07FF3837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A2C2332A-369D-EF39-4A39-BBFB5BAA307A}"/>
              </a:ext>
            </a:extLst>
          </p:cNvPr>
          <p:cNvSpPr txBox="1"/>
          <p:nvPr/>
        </p:nvSpPr>
        <p:spPr>
          <a:xfrm>
            <a:off x="1676398" y="3199177"/>
            <a:ext cx="6382872" cy="707886"/>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الخطة التنفيذية التفصيلية</a:t>
            </a:r>
          </a:p>
        </p:txBody>
      </p:sp>
    </p:spTree>
    <p:extLst>
      <p:ext uri="{BB962C8B-B14F-4D97-AF65-F5344CB8AC3E}">
        <p14:creationId xmlns:p14="http://schemas.microsoft.com/office/powerpoint/2010/main" val="414826657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A50E01-9F83-E4F6-6FA1-8DD1438E046E}"/>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3C8A0B9F-19C7-B17B-FC89-FB6411A744F7}"/>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BB80F05D-8F0D-CAF4-6349-7933F5CFDAC9}"/>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91D110C7-DE26-6661-9163-7D7446AE3FAA}"/>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157D89F4-1E3E-2885-A1AB-20B58CABC3BE}"/>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المقدمة والأهداف الرئيسية</a:t>
              </a:r>
            </a:p>
          </p:txBody>
        </p:sp>
        <p:cxnSp>
          <p:nvCxnSpPr>
            <p:cNvPr id="26" name="Straight Connector 25">
              <a:extLst>
                <a:ext uri="{FF2B5EF4-FFF2-40B4-BE49-F238E27FC236}">
                  <a16:creationId xmlns:a16="http://schemas.microsoft.com/office/drawing/2014/main" id="{05590B35-B02D-50D3-43E7-2F1312AAFFF3}"/>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BBB1A123-3127-65FE-BC81-F86FF53061C3}"/>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F6C18663-6E25-9729-98C4-5AF1B35A70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259594022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1B2CB-F71B-731A-7816-6E6515D02AD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4C32F727-42AA-2D72-9573-FF036130B3A8}"/>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5263E8D-B768-F16D-ABE0-AEDE45FA470E}"/>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3AD96402-C34C-E9A2-6B5A-BE6E959F8B55}"/>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4" name="TextBox 13">
            <a:extLst>
              <a:ext uri="{FF2B5EF4-FFF2-40B4-BE49-F238E27FC236}">
                <a16:creationId xmlns:a16="http://schemas.microsoft.com/office/drawing/2014/main" id="{7EE4546A-19F2-C43D-B48C-6B173C45149B}"/>
              </a:ext>
            </a:extLst>
          </p:cNvPr>
          <p:cNvSpPr txBox="1"/>
          <p:nvPr/>
        </p:nvSpPr>
        <p:spPr>
          <a:xfrm>
            <a:off x="742691" y="1036870"/>
            <a:ext cx="10484225" cy="1000274"/>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600"/>
              </a:spcAft>
              <a:buClrTx/>
              <a:buSzTx/>
              <a:buFontTx/>
              <a:buNone/>
              <a:tabLst/>
              <a:defRPr/>
            </a:pPr>
            <a:r>
              <a:rPr kumimoji="0" lang="ar-JO"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تهدف هذه الخطة إلى بناء وعي سلوكي ومعرفي مستدام لدى الأطفال في المملكة حول أهمية ترشيد استهلاك الكهرباء، من خلال برامج تعليمية ومجتمعية وإعلامية متكاملة، مصممة خصيصًا لكل فئة عمرية (4–5 سنوات، 6–8 سنوات، 9–12 سنة).</a:t>
            </a:r>
            <a:endParaRPr kumimoji="0" lang="en-US" sz="18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just" defTabSz="914400" rtl="1" eaLnBrk="1" fontAlgn="auto" latinLnBrk="0" hangingPunct="1">
              <a:lnSpc>
                <a:spcPct val="100000"/>
              </a:lnSpc>
              <a:spcBef>
                <a:spcPts val="0"/>
              </a:spcBef>
              <a:spcAft>
                <a:spcPts val="600"/>
              </a:spcAft>
              <a:buClrTx/>
              <a:buSzTx/>
              <a:buFontTx/>
              <a:buNone/>
              <a:tabLst/>
              <a:defRPr/>
            </a:pPr>
            <a:r>
              <a:rPr kumimoji="0" lang="ar-JO"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تعتمد الخطة على إشراك الأطفال وأسرهم ومعلميهم في أنشطة تفاعلية ممتعة، تُحوّل مفهوم الترشيد من توجيه نظري إلى سلوك يومي ثابت</a:t>
            </a:r>
          </a:p>
        </p:txBody>
      </p:sp>
      <p:sp>
        <p:nvSpPr>
          <p:cNvPr id="10" name="Title 1">
            <a:extLst>
              <a:ext uri="{FF2B5EF4-FFF2-40B4-BE49-F238E27FC236}">
                <a16:creationId xmlns:a16="http://schemas.microsoft.com/office/drawing/2014/main" id="{4F895F13-0568-C595-6763-26521283ADEE}"/>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المقدمة والأهداف الرئيسية</a:t>
            </a:r>
          </a:p>
        </p:txBody>
      </p:sp>
      <p:sp>
        <p:nvSpPr>
          <p:cNvPr id="5" name="Slide Number Placeholder 4">
            <a:extLst>
              <a:ext uri="{FF2B5EF4-FFF2-40B4-BE49-F238E27FC236}">
                <a16:creationId xmlns:a16="http://schemas.microsoft.com/office/drawing/2014/main" id="{CB67F5DB-BC3B-3FFA-1650-DB289828578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grpSp>
        <p:nvGrpSpPr>
          <p:cNvPr id="40" name="Group 39">
            <a:extLst>
              <a:ext uri="{FF2B5EF4-FFF2-40B4-BE49-F238E27FC236}">
                <a16:creationId xmlns:a16="http://schemas.microsoft.com/office/drawing/2014/main" id="{893CAE5A-6ABE-E6BA-7DBB-6769F1A0171B}"/>
              </a:ext>
            </a:extLst>
          </p:cNvPr>
          <p:cNvGrpSpPr/>
          <p:nvPr/>
        </p:nvGrpSpPr>
        <p:grpSpPr>
          <a:xfrm>
            <a:off x="6469455" y="2161599"/>
            <a:ext cx="4921130" cy="2314793"/>
            <a:chOff x="6966596" y="4582675"/>
            <a:chExt cx="4921130" cy="2314793"/>
          </a:xfrm>
        </p:grpSpPr>
        <p:sp>
          <p:nvSpPr>
            <p:cNvPr id="41" name="Rectangle: Rounded Corners 40">
              <a:extLst>
                <a:ext uri="{FF2B5EF4-FFF2-40B4-BE49-F238E27FC236}">
                  <a16:creationId xmlns:a16="http://schemas.microsoft.com/office/drawing/2014/main" id="{86ECDE91-D7D3-F79F-A334-D8FED89EB884}"/>
                </a:ext>
              </a:extLst>
            </p:cNvPr>
            <p:cNvSpPr/>
            <p:nvPr/>
          </p:nvSpPr>
          <p:spPr>
            <a:xfrm>
              <a:off x="6966596" y="4582675"/>
              <a:ext cx="4921130" cy="2314793"/>
            </a:xfrm>
            <a:prstGeom prst="roundRect">
              <a:avLst>
                <a:gd name="adj" fmla="val 4860"/>
              </a:avLst>
            </a:prstGeom>
            <a:solidFill>
              <a:srgbClr val="76622F"/>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B45C3FE7-1134-E99B-9AF0-3AF06ECA1AE1}"/>
                </a:ext>
              </a:extLst>
            </p:cNvPr>
            <p:cNvSpPr/>
            <p:nvPr/>
          </p:nvSpPr>
          <p:spPr>
            <a:xfrm>
              <a:off x="11449769" y="4761617"/>
              <a:ext cx="304800" cy="30480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43" name="Group 42">
              <a:extLst>
                <a:ext uri="{FF2B5EF4-FFF2-40B4-BE49-F238E27FC236}">
                  <a16:creationId xmlns:a16="http://schemas.microsoft.com/office/drawing/2014/main" id="{F09D30BE-6FB7-BC19-9A2F-75E5EDE90014}"/>
                </a:ext>
              </a:extLst>
            </p:cNvPr>
            <p:cNvGrpSpPr/>
            <p:nvPr/>
          </p:nvGrpSpPr>
          <p:grpSpPr>
            <a:xfrm>
              <a:off x="11259033" y="4864953"/>
              <a:ext cx="399093" cy="98129"/>
              <a:chOff x="971210" y="1870511"/>
              <a:chExt cx="399093" cy="98129"/>
            </a:xfrm>
            <a:solidFill>
              <a:srgbClr val="FFC000"/>
            </a:solidFill>
          </p:grpSpPr>
          <p:sp>
            <p:nvSpPr>
              <p:cNvPr id="46" name="Oval 45">
                <a:extLst>
                  <a:ext uri="{FF2B5EF4-FFF2-40B4-BE49-F238E27FC236}">
                    <a16:creationId xmlns:a16="http://schemas.microsoft.com/office/drawing/2014/main" id="{0FF13C02-3EB3-EE09-7392-9D3BBDDBF412}"/>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E65D3E27-5409-9021-709D-1F8A9F7DB465}"/>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C4602E9D-A148-B50C-41DE-FCAF357BE493}"/>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44" name="TextBox 36">
              <a:extLst>
                <a:ext uri="{FF2B5EF4-FFF2-40B4-BE49-F238E27FC236}">
                  <a16:creationId xmlns:a16="http://schemas.microsoft.com/office/drawing/2014/main" id="{5D69DAAA-A4E2-75CE-F76E-17DC9FDBA0A2}"/>
                </a:ext>
              </a:extLst>
            </p:cNvPr>
            <p:cNvSpPr txBox="1"/>
            <p:nvPr/>
          </p:nvSpPr>
          <p:spPr>
            <a:xfrm>
              <a:off x="9439811" y="4785097"/>
              <a:ext cx="1720801"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الأهداف العامة</a:t>
              </a:r>
              <a:endParaRPr kumimoji="0" lang="en-US" sz="1800" b="1"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endParaRPr>
            </a:p>
          </p:txBody>
        </p:sp>
        <p:sp>
          <p:nvSpPr>
            <p:cNvPr id="45" name="TextBox 44">
              <a:extLst>
                <a:ext uri="{FF2B5EF4-FFF2-40B4-BE49-F238E27FC236}">
                  <a16:creationId xmlns:a16="http://schemas.microsoft.com/office/drawing/2014/main" id="{968A85C3-7874-D3E5-668D-C2763CE46BC1}"/>
                </a:ext>
              </a:extLst>
            </p:cNvPr>
            <p:cNvSpPr txBox="1"/>
            <p:nvPr/>
          </p:nvSpPr>
          <p:spPr>
            <a:xfrm>
              <a:off x="7074173" y="5231126"/>
              <a:ext cx="4628892" cy="1338828"/>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رفع مستوى الوعي لدى الأطفال حول مفهوم الكهرباء وأهمية ترشيدها.</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تعزيز الممارسات اليومية الصحيحة في المنزل والمدرسة.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إشراك الأسر والمجتمع في دعم السلوك الإيجابي.</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استخدام الإعلام الرقمي والمحتوى المرئي كوسيلة تعليمية فعّالة.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قياس أثر الأنشطة إعلاميًا وسلوكيًا لضمان التحسين المستمر.</a:t>
              </a:r>
            </a:p>
          </p:txBody>
        </p:sp>
      </p:grpSp>
      <p:grpSp>
        <p:nvGrpSpPr>
          <p:cNvPr id="66" name="Group 65">
            <a:extLst>
              <a:ext uri="{FF2B5EF4-FFF2-40B4-BE49-F238E27FC236}">
                <a16:creationId xmlns:a16="http://schemas.microsoft.com/office/drawing/2014/main" id="{6885D79B-B3FE-7E31-12D1-3D7295288D11}"/>
              </a:ext>
            </a:extLst>
          </p:cNvPr>
          <p:cNvGrpSpPr/>
          <p:nvPr/>
        </p:nvGrpSpPr>
        <p:grpSpPr>
          <a:xfrm>
            <a:off x="759431" y="2161600"/>
            <a:ext cx="4921130" cy="2314792"/>
            <a:chOff x="780423" y="3021074"/>
            <a:chExt cx="4921130" cy="2314792"/>
          </a:xfrm>
        </p:grpSpPr>
        <p:sp>
          <p:nvSpPr>
            <p:cNvPr id="8" name="Rectangle: Rounded Corners 7">
              <a:extLst>
                <a:ext uri="{FF2B5EF4-FFF2-40B4-BE49-F238E27FC236}">
                  <a16:creationId xmlns:a16="http://schemas.microsoft.com/office/drawing/2014/main" id="{D20610F8-DF6E-CCE4-61D6-C47BE3D6C0B6}"/>
                </a:ext>
              </a:extLst>
            </p:cNvPr>
            <p:cNvSpPr/>
            <p:nvPr/>
          </p:nvSpPr>
          <p:spPr>
            <a:xfrm>
              <a:off x="780423" y="3021074"/>
              <a:ext cx="4921130" cy="2314792"/>
            </a:xfrm>
            <a:prstGeom prst="roundRect">
              <a:avLst>
                <a:gd name="adj" fmla="val 4860"/>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Oval 8">
              <a:extLst>
                <a:ext uri="{FF2B5EF4-FFF2-40B4-BE49-F238E27FC236}">
                  <a16:creationId xmlns:a16="http://schemas.microsoft.com/office/drawing/2014/main" id="{0F0E1497-73F0-B29F-1C85-282310E3CF6D}"/>
                </a:ext>
              </a:extLst>
            </p:cNvPr>
            <p:cNvSpPr/>
            <p:nvPr/>
          </p:nvSpPr>
          <p:spPr>
            <a:xfrm>
              <a:off x="5246966" y="3158674"/>
              <a:ext cx="317325" cy="301752"/>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1" name="Group 10">
              <a:extLst>
                <a:ext uri="{FF2B5EF4-FFF2-40B4-BE49-F238E27FC236}">
                  <a16:creationId xmlns:a16="http://schemas.microsoft.com/office/drawing/2014/main" id="{5F808AE4-5E59-9635-57F2-F851452DEFD2}"/>
                </a:ext>
              </a:extLst>
            </p:cNvPr>
            <p:cNvGrpSpPr/>
            <p:nvPr/>
          </p:nvGrpSpPr>
          <p:grpSpPr>
            <a:xfrm>
              <a:off x="5030839" y="3283129"/>
              <a:ext cx="415493" cy="79480"/>
              <a:chOff x="971210" y="1870511"/>
              <a:chExt cx="399093" cy="98129"/>
            </a:xfrm>
            <a:solidFill>
              <a:srgbClr val="FFC000"/>
            </a:solidFill>
          </p:grpSpPr>
          <p:sp>
            <p:nvSpPr>
              <p:cNvPr id="61" name="Oval 60">
                <a:extLst>
                  <a:ext uri="{FF2B5EF4-FFF2-40B4-BE49-F238E27FC236}">
                    <a16:creationId xmlns:a16="http://schemas.microsoft.com/office/drawing/2014/main" id="{CE81BB1A-8CC0-0145-5661-C602652F349D}"/>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2" name="Oval 61">
                <a:extLst>
                  <a:ext uri="{FF2B5EF4-FFF2-40B4-BE49-F238E27FC236}">
                    <a16:creationId xmlns:a16="http://schemas.microsoft.com/office/drawing/2014/main" id="{3E7799ED-CFC7-6CF5-4C9A-2667CB80033A}"/>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EE0A0C50-B7ED-F1AA-8F1F-B3EB6F6C636C}"/>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8" name="TextBox 36">
              <a:extLst>
                <a:ext uri="{FF2B5EF4-FFF2-40B4-BE49-F238E27FC236}">
                  <a16:creationId xmlns:a16="http://schemas.microsoft.com/office/drawing/2014/main" id="{AFCD5761-A659-5F93-B816-D2AC66B24964}"/>
                </a:ext>
              </a:extLst>
            </p:cNvPr>
            <p:cNvSpPr txBox="1"/>
            <p:nvPr/>
          </p:nvSpPr>
          <p:spPr>
            <a:xfrm>
              <a:off x="3154415" y="3210690"/>
              <a:ext cx="17915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الفئات المستهدفة</a:t>
              </a:r>
            </a:p>
          </p:txBody>
        </p:sp>
      </p:grpSp>
      <p:graphicFrame>
        <p:nvGraphicFramePr>
          <p:cNvPr id="65" name="Table 64">
            <a:extLst>
              <a:ext uri="{FF2B5EF4-FFF2-40B4-BE49-F238E27FC236}">
                <a16:creationId xmlns:a16="http://schemas.microsoft.com/office/drawing/2014/main" id="{DC2FC6CA-626D-CF70-AF5D-5AA855FD27DE}"/>
              </a:ext>
            </a:extLst>
          </p:cNvPr>
          <p:cNvGraphicFramePr>
            <a:graphicFrameLocks noGrp="1"/>
          </p:cNvGraphicFramePr>
          <p:nvPr/>
        </p:nvGraphicFramePr>
        <p:xfrm>
          <a:off x="851387" y="2725407"/>
          <a:ext cx="4691912" cy="1628420"/>
        </p:xfrm>
        <a:graphic>
          <a:graphicData uri="http://schemas.openxmlformats.org/drawingml/2006/table">
            <a:tbl>
              <a:tblPr rtl="1" firstRow="1" firstCol="1" bandRow="1"/>
              <a:tblGrid>
                <a:gridCol w="1353798">
                  <a:extLst>
                    <a:ext uri="{9D8B030D-6E8A-4147-A177-3AD203B41FA5}">
                      <a16:colId xmlns:a16="http://schemas.microsoft.com/office/drawing/2014/main" val="3326767894"/>
                    </a:ext>
                  </a:extLst>
                </a:gridCol>
                <a:gridCol w="3338114">
                  <a:extLst>
                    <a:ext uri="{9D8B030D-6E8A-4147-A177-3AD203B41FA5}">
                      <a16:colId xmlns:a16="http://schemas.microsoft.com/office/drawing/2014/main" val="3847484033"/>
                    </a:ext>
                  </a:extLst>
                </a:gridCol>
              </a:tblGrid>
              <a:tr h="227091">
                <a:tc>
                  <a:txBody>
                    <a:bodyPr/>
                    <a:lstStyle/>
                    <a:p>
                      <a:pPr marL="0" marR="0" algn="ctr" rtl="1">
                        <a:lnSpc>
                          <a:spcPct val="115000"/>
                        </a:lnSpc>
                        <a:spcAft>
                          <a:spcPts val="800"/>
                        </a:spcAft>
                        <a:buNone/>
                      </a:pPr>
                      <a:r>
                        <a:rPr lang="ar-SA" sz="1500" b="1" kern="0" dirty="0">
                          <a:solidFill>
                            <a:schemeClr val="bg1"/>
                          </a:solidFill>
                          <a:effectLst/>
                          <a:latin typeface="Aptos" panose="020B0004020202020204" pitchFamily="34" charset="0"/>
                          <a:ea typeface="Times New Roman" panose="02020603050405020304" pitchFamily="18" charset="0"/>
                          <a:cs typeface="+mn-cs"/>
                        </a:rPr>
                        <a:t>الفئة</a:t>
                      </a:r>
                      <a:endParaRPr lang="en-US" sz="1500" kern="100" dirty="0">
                        <a:solidFill>
                          <a:schemeClr val="bg1"/>
                        </a:solidFill>
                        <a:effectLst/>
                        <a:latin typeface="Aptos" panose="020B0004020202020204" pitchFamily="34" charset="0"/>
                        <a:ea typeface="Aptos" panose="020B0004020202020204" pitchFamily="34" charset="0"/>
                        <a:cs typeface="+mn-cs"/>
                      </a:endParaRPr>
                    </a:p>
                  </a:txBody>
                  <a:tcPr marL="9525" marR="9525" marT="9525" marB="9525" anchor="ctr">
                    <a:lnL>
                      <a:noFill/>
                    </a:lnL>
                    <a:lnR>
                      <a:noFill/>
                    </a:lnR>
                    <a:lnT>
                      <a:noFill/>
                    </a:lnT>
                    <a:lnB>
                      <a:noFill/>
                    </a:lnB>
                    <a:noFill/>
                  </a:tcPr>
                </a:tc>
                <a:tc>
                  <a:txBody>
                    <a:bodyPr/>
                    <a:lstStyle/>
                    <a:p>
                      <a:pPr marL="0" marR="0" algn="ctr" rtl="1">
                        <a:lnSpc>
                          <a:spcPct val="115000"/>
                        </a:lnSpc>
                        <a:spcAft>
                          <a:spcPts val="800"/>
                        </a:spcAft>
                        <a:buNone/>
                      </a:pPr>
                      <a:r>
                        <a:rPr lang="ar-SA" sz="1500" b="1" kern="0" dirty="0">
                          <a:solidFill>
                            <a:schemeClr val="bg1"/>
                          </a:solidFill>
                          <a:effectLst/>
                          <a:latin typeface="Aptos" panose="020B0004020202020204" pitchFamily="34" charset="0"/>
                          <a:ea typeface="Times New Roman" panose="02020603050405020304" pitchFamily="18" charset="0"/>
                          <a:cs typeface="+mn-cs"/>
                        </a:rPr>
                        <a:t>السلوك المستهدف</a:t>
                      </a:r>
                      <a:endParaRPr lang="en-US" sz="1500" kern="100" dirty="0">
                        <a:solidFill>
                          <a:schemeClr val="bg1"/>
                        </a:solidFill>
                        <a:effectLst/>
                        <a:latin typeface="Aptos" panose="020B0004020202020204" pitchFamily="34" charset="0"/>
                        <a:ea typeface="Aptos" panose="020B0004020202020204" pitchFamily="34" charset="0"/>
                        <a:cs typeface="+mn-cs"/>
                      </a:endParaRPr>
                    </a:p>
                  </a:txBody>
                  <a:tcPr marL="9525" marR="9525" marT="9525" marB="9525" anchor="ctr">
                    <a:lnL>
                      <a:noFill/>
                    </a:lnL>
                    <a:lnR>
                      <a:noFill/>
                    </a:lnR>
                    <a:lnT>
                      <a:noFill/>
                    </a:lnT>
                    <a:lnB>
                      <a:noFill/>
                    </a:lnB>
                    <a:noFill/>
                  </a:tcPr>
                </a:tc>
                <a:extLst>
                  <a:ext uri="{0D108BD9-81ED-4DB2-BD59-A6C34878D82A}">
                    <a16:rowId xmlns:a16="http://schemas.microsoft.com/office/drawing/2014/main" val="1615343717"/>
                  </a:ext>
                </a:extLst>
              </a:tr>
              <a:tr h="415874">
                <a:tc>
                  <a:txBody>
                    <a:bodyPr/>
                    <a:lstStyle/>
                    <a:p>
                      <a:pPr marL="0" marR="0" algn="r" rtl="1">
                        <a:lnSpc>
                          <a:spcPct val="115000"/>
                        </a:lnSpc>
                        <a:spcAft>
                          <a:spcPts val="800"/>
                        </a:spcAft>
                        <a:buNone/>
                      </a:pPr>
                      <a:r>
                        <a:rPr lang="ar-SA" sz="1500" b="0" kern="0" dirty="0">
                          <a:solidFill>
                            <a:schemeClr val="bg1"/>
                          </a:solidFill>
                          <a:effectLst/>
                          <a:latin typeface="Times New Roman" panose="02020603050405020304" pitchFamily="18" charset="0"/>
                          <a:ea typeface="Times New Roman" panose="02020603050405020304" pitchFamily="18" charset="0"/>
                          <a:cs typeface="+mn-cs"/>
                        </a:rPr>
                        <a:t>4 الى 5 </a:t>
                      </a:r>
                      <a:r>
                        <a:rPr lang="en-US" sz="1500" b="0" kern="0" dirty="0">
                          <a:solidFill>
                            <a:schemeClr val="bg1"/>
                          </a:solidFill>
                          <a:effectLst/>
                          <a:latin typeface="Times New Roman" panose="02020603050405020304" pitchFamily="18" charset="0"/>
                          <a:ea typeface="Times New Roman" panose="02020603050405020304" pitchFamily="18" charset="0"/>
                          <a:cs typeface="+mn-cs"/>
                        </a:rPr>
                        <a:t> </a:t>
                      </a:r>
                      <a:r>
                        <a:rPr lang="ar-SA" sz="1500" b="0" kern="0" dirty="0">
                          <a:solidFill>
                            <a:schemeClr val="bg1"/>
                          </a:solidFill>
                          <a:effectLst/>
                          <a:latin typeface="Aptos" panose="020B0004020202020204" pitchFamily="34" charset="0"/>
                          <a:ea typeface="Times New Roman" panose="02020603050405020304" pitchFamily="18" charset="0"/>
                          <a:cs typeface="+mn-cs"/>
                        </a:rPr>
                        <a:t>سنوات</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noFill/>
                  </a:tcPr>
                </a:tc>
                <a:tc>
                  <a:txBody>
                    <a:bodyPr/>
                    <a:lstStyle/>
                    <a:p>
                      <a:pPr marL="0" marR="0" algn="r" rtl="1">
                        <a:lnSpc>
                          <a:spcPct val="115000"/>
                        </a:lnSpc>
                        <a:spcAft>
                          <a:spcPts val="800"/>
                        </a:spcAft>
                        <a:buNone/>
                      </a:pPr>
                      <a:r>
                        <a:rPr lang="ar-SA" sz="1500" b="0" kern="0" dirty="0">
                          <a:solidFill>
                            <a:schemeClr val="bg1"/>
                          </a:solidFill>
                          <a:effectLst/>
                          <a:latin typeface="Aptos" panose="020B0004020202020204" pitchFamily="34" charset="0"/>
                          <a:ea typeface="Times New Roman" panose="02020603050405020304" pitchFamily="18" charset="0"/>
                          <a:cs typeface="+mn-cs"/>
                        </a:rPr>
                        <a:t>الفهم البصري والعاطفي للفكرة</a:t>
                      </a:r>
                      <a:r>
                        <a:rPr lang="ar-SA" sz="1500" b="0" kern="0" dirty="0">
                          <a:solidFill>
                            <a:schemeClr val="bg1"/>
                          </a:solidFill>
                          <a:effectLst/>
                          <a:latin typeface="Times New Roman" panose="02020603050405020304" pitchFamily="18" charset="0"/>
                          <a:ea typeface="Times New Roman" panose="02020603050405020304" pitchFamily="18" charset="0"/>
                          <a:cs typeface="+mn-cs"/>
                        </a:rPr>
                        <a:t>.</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noFill/>
                  </a:tcPr>
                </a:tc>
                <a:extLst>
                  <a:ext uri="{0D108BD9-81ED-4DB2-BD59-A6C34878D82A}">
                    <a16:rowId xmlns:a16="http://schemas.microsoft.com/office/drawing/2014/main" val="2245536636"/>
                  </a:ext>
                </a:extLst>
              </a:tr>
              <a:tr h="415874">
                <a:tc>
                  <a:txBody>
                    <a:bodyPr/>
                    <a:lstStyle/>
                    <a:p>
                      <a:pPr marL="0" marR="0" algn="r" rtl="1">
                        <a:lnSpc>
                          <a:spcPct val="115000"/>
                        </a:lnSpc>
                        <a:spcAft>
                          <a:spcPts val="800"/>
                        </a:spcAft>
                        <a:buNone/>
                      </a:pPr>
                      <a:r>
                        <a:rPr lang="ar-SA" sz="1500" b="0" kern="0" dirty="0">
                          <a:solidFill>
                            <a:schemeClr val="bg1"/>
                          </a:solidFill>
                          <a:effectLst/>
                          <a:latin typeface="Times New Roman" panose="02020603050405020304" pitchFamily="18" charset="0"/>
                          <a:ea typeface="Times New Roman" panose="02020603050405020304" pitchFamily="18" charset="0"/>
                          <a:cs typeface="+mn-cs"/>
                        </a:rPr>
                        <a:t>6 الى 8 </a:t>
                      </a:r>
                      <a:r>
                        <a:rPr lang="ar-SA" sz="1500" b="0" kern="0" dirty="0">
                          <a:solidFill>
                            <a:schemeClr val="bg1"/>
                          </a:solidFill>
                          <a:effectLst/>
                          <a:latin typeface="Aptos" panose="020B0004020202020204" pitchFamily="34" charset="0"/>
                          <a:ea typeface="Times New Roman" panose="02020603050405020304" pitchFamily="18" charset="0"/>
                          <a:cs typeface="+mn-cs"/>
                        </a:rPr>
                        <a:t>سنوات</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noFill/>
                  </a:tcPr>
                </a:tc>
                <a:tc>
                  <a:txBody>
                    <a:bodyPr/>
                    <a:lstStyle/>
                    <a:p>
                      <a:pPr marL="0" marR="0" algn="r" rtl="1">
                        <a:lnSpc>
                          <a:spcPct val="115000"/>
                        </a:lnSpc>
                        <a:spcAft>
                          <a:spcPts val="800"/>
                        </a:spcAft>
                        <a:buNone/>
                      </a:pPr>
                      <a:r>
                        <a:rPr lang="ar-SA" sz="1500" b="0" kern="0" dirty="0">
                          <a:solidFill>
                            <a:schemeClr val="bg1"/>
                          </a:solidFill>
                          <a:effectLst/>
                          <a:latin typeface="Aptos" panose="020B0004020202020204" pitchFamily="34" charset="0"/>
                          <a:ea typeface="Times New Roman" panose="02020603050405020304" pitchFamily="18" charset="0"/>
                          <a:cs typeface="+mn-cs"/>
                        </a:rPr>
                        <a:t>إدراك السبب والنتيجة في سلوك الترشيد اليومي</a:t>
                      </a:r>
                      <a:r>
                        <a:rPr lang="en-US" sz="1500" b="0" kern="0" dirty="0">
                          <a:solidFill>
                            <a:schemeClr val="bg1"/>
                          </a:solidFill>
                          <a:effectLst/>
                          <a:latin typeface="Times New Roman" panose="02020603050405020304" pitchFamily="18" charset="0"/>
                          <a:ea typeface="Times New Roman" panose="02020603050405020304" pitchFamily="18" charset="0"/>
                          <a:cs typeface="+mn-cs"/>
                        </a:rPr>
                        <a:t>.</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noFill/>
                  </a:tcPr>
                </a:tc>
                <a:extLst>
                  <a:ext uri="{0D108BD9-81ED-4DB2-BD59-A6C34878D82A}">
                    <a16:rowId xmlns:a16="http://schemas.microsoft.com/office/drawing/2014/main" val="1882653476"/>
                  </a:ext>
                </a:extLst>
              </a:tr>
              <a:tr h="415874">
                <a:tc>
                  <a:txBody>
                    <a:bodyPr/>
                    <a:lstStyle/>
                    <a:p>
                      <a:pPr marL="0" marR="0" algn="r" rtl="1">
                        <a:lnSpc>
                          <a:spcPct val="115000"/>
                        </a:lnSpc>
                        <a:spcAft>
                          <a:spcPts val="800"/>
                        </a:spcAft>
                        <a:buNone/>
                      </a:pPr>
                      <a:r>
                        <a:rPr lang="ar-SA" sz="1500" b="0" kern="0" dirty="0">
                          <a:solidFill>
                            <a:schemeClr val="bg1"/>
                          </a:solidFill>
                          <a:effectLst/>
                          <a:latin typeface="Times New Roman" panose="02020603050405020304" pitchFamily="18" charset="0"/>
                          <a:ea typeface="Times New Roman" panose="02020603050405020304" pitchFamily="18" charset="0"/>
                          <a:cs typeface="+mn-cs"/>
                        </a:rPr>
                        <a:t>9 الى 12 </a:t>
                      </a:r>
                      <a:r>
                        <a:rPr lang="ar-SA" sz="1500" b="0" kern="0" dirty="0">
                          <a:solidFill>
                            <a:schemeClr val="bg1"/>
                          </a:solidFill>
                          <a:effectLst/>
                          <a:latin typeface="Aptos" panose="020B0004020202020204" pitchFamily="34" charset="0"/>
                          <a:ea typeface="Times New Roman" panose="02020603050405020304" pitchFamily="18" charset="0"/>
                          <a:cs typeface="+mn-cs"/>
                        </a:rPr>
                        <a:t>سنة</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lnTlToBr w="12700" cmpd="sng">
                      <a:noFill/>
                      <a:prstDash val="solid"/>
                    </a:lnTlToBr>
                    <a:lnBlToTr w="12700" cmpd="sng">
                      <a:noFill/>
                      <a:prstDash val="solid"/>
                    </a:lnBlToTr>
                    <a:noFill/>
                  </a:tcPr>
                </a:tc>
                <a:tc>
                  <a:txBody>
                    <a:bodyPr/>
                    <a:lstStyle/>
                    <a:p>
                      <a:pPr marL="0" marR="0" algn="r" rtl="1">
                        <a:lnSpc>
                          <a:spcPct val="115000"/>
                        </a:lnSpc>
                        <a:spcAft>
                          <a:spcPts val="800"/>
                        </a:spcAft>
                        <a:buNone/>
                      </a:pPr>
                      <a:r>
                        <a:rPr lang="ar-SA" sz="1500" b="0" kern="0" dirty="0">
                          <a:solidFill>
                            <a:schemeClr val="bg1"/>
                          </a:solidFill>
                          <a:effectLst/>
                          <a:latin typeface="Aptos" panose="020B0004020202020204" pitchFamily="34" charset="0"/>
                          <a:ea typeface="Times New Roman" panose="02020603050405020304" pitchFamily="18" charset="0"/>
                          <a:cs typeface="+mn-cs"/>
                        </a:rPr>
                        <a:t>تبني سلوك القيادة والمسؤولية في الحفاظ على الطاقة</a:t>
                      </a:r>
                      <a:r>
                        <a:rPr lang="en-US" sz="1500" b="0" kern="0" dirty="0">
                          <a:solidFill>
                            <a:schemeClr val="bg1"/>
                          </a:solidFill>
                          <a:effectLst/>
                          <a:latin typeface="Times New Roman" panose="02020603050405020304" pitchFamily="18" charset="0"/>
                          <a:ea typeface="Times New Roman" panose="02020603050405020304" pitchFamily="18" charset="0"/>
                          <a:cs typeface="+mn-cs"/>
                        </a:rPr>
                        <a:t>.</a:t>
                      </a:r>
                      <a:endParaRPr lang="en-US" sz="1500" b="0" kern="100" dirty="0">
                        <a:solidFill>
                          <a:schemeClr val="bg1"/>
                        </a:solidFill>
                        <a:effectLst/>
                        <a:latin typeface="Aptos" panose="020B0004020202020204" pitchFamily="34" charset="0"/>
                        <a:ea typeface="Aptos" panose="020B0004020202020204" pitchFamily="34" charset="0"/>
                        <a:cs typeface="+mn-cs"/>
                      </a:endParaRPr>
                    </a:p>
                  </a:txBody>
                  <a:tcPr marT="9525" marB="9525" anchor="ctr">
                    <a:lnL>
                      <a:noFill/>
                    </a:lnL>
                    <a:lnR>
                      <a:noFill/>
                    </a:lnR>
                    <a:lnT>
                      <a:noFill/>
                    </a:lnT>
                    <a:lnB>
                      <a:noFill/>
                    </a:lnB>
                    <a:noFill/>
                  </a:tcPr>
                </a:tc>
                <a:extLst>
                  <a:ext uri="{0D108BD9-81ED-4DB2-BD59-A6C34878D82A}">
                    <a16:rowId xmlns:a16="http://schemas.microsoft.com/office/drawing/2014/main" val="518454736"/>
                  </a:ext>
                </a:extLst>
              </a:tr>
            </a:tbl>
          </a:graphicData>
        </a:graphic>
      </p:graphicFrame>
      <p:grpSp>
        <p:nvGrpSpPr>
          <p:cNvPr id="67" name="Group 66">
            <a:extLst>
              <a:ext uri="{FF2B5EF4-FFF2-40B4-BE49-F238E27FC236}">
                <a16:creationId xmlns:a16="http://schemas.microsoft.com/office/drawing/2014/main" id="{C7DC8572-70E2-E82A-6ACB-D88A8DFA7C78}"/>
              </a:ext>
            </a:extLst>
          </p:cNvPr>
          <p:cNvGrpSpPr/>
          <p:nvPr/>
        </p:nvGrpSpPr>
        <p:grpSpPr>
          <a:xfrm>
            <a:off x="2838116" y="4666008"/>
            <a:ext cx="6515767" cy="1778964"/>
            <a:chOff x="2790392" y="2739374"/>
            <a:chExt cx="6258589" cy="2196371"/>
          </a:xfrm>
        </p:grpSpPr>
        <p:sp>
          <p:nvSpPr>
            <p:cNvPr id="68" name="Rectangle: Rounded Corners 67">
              <a:extLst>
                <a:ext uri="{FF2B5EF4-FFF2-40B4-BE49-F238E27FC236}">
                  <a16:creationId xmlns:a16="http://schemas.microsoft.com/office/drawing/2014/main" id="{664EF257-4C35-E512-E685-C9A57F872A42}"/>
                </a:ext>
              </a:extLst>
            </p:cNvPr>
            <p:cNvSpPr/>
            <p:nvPr/>
          </p:nvSpPr>
          <p:spPr>
            <a:xfrm>
              <a:off x="2790392" y="2739374"/>
              <a:ext cx="6258589" cy="2196371"/>
            </a:xfrm>
            <a:prstGeom prst="roundRect">
              <a:avLst>
                <a:gd name="adj" fmla="val 4860"/>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9" name="Oval 68">
              <a:extLst>
                <a:ext uri="{FF2B5EF4-FFF2-40B4-BE49-F238E27FC236}">
                  <a16:creationId xmlns:a16="http://schemas.microsoft.com/office/drawing/2014/main" id="{3C6F1CA1-B195-BD02-B3D6-6A9CF3D02C41}"/>
                </a:ext>
              </a:extLst>
            </p:cNvPr>
            <p:cNvSpPr/>
            <p:nvPr/>
          </p:nvSpPr>
          <p:spPr>
            <a:xfrm>
              <a:off x="8577580" y="2766540"/>
              <a:ext cx="304800" cy="372554"/>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70" name="Group 69">
              <a:extLst>
                <a:ext uri="{FF2B5EF4-FFF2-40B4-BE49-F238E27FC236}">
                  <a16:creationId xmlns:a16="http://schemas.microsoft.com/office/drawing/2014/main" id="{A6CAB73B-910A-5A9A-3412-0F9CC1A93FCB}"/>
                </a:ext>
              </a:extLst>
            </p:cNvPr>
            <p:cNvGrpSpPr/>
            <p:nvPr/>
          </p:nvGrpSpPr>
          <p:grpSpPr>
            <a:xfrm>
              <a:off x="8369983" y="2920196"/>
              <a:ext cx="399093" cy="98129"/>
              <a:chOff x="971210" y="1870511"/>
              <a:chExt cx="399093" cy="98129"/>
            </a:xfrm>
            <a:solidFill>
              <a:srgbClr val="FFC000"/>
            </a:solidFill>
          </p:grpSpPr>
          <p:sp>
            <p:nvSpPr>
              <p:cNvPr id="74" name="Oval 73">
                <a:extLst>
                  <a:ext uri="{FF2B5EF4-FFF2-40B4-BE49-F238E27FC236}">
                    <a16:creationId xmlns:a16="http://schemas.microsoft.com/office/drawing/2014/main" id="{EA1E7A33-374B-A67B-4C3F-B3FBCEF11D35}"/>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5" name="Oval 74">
                <a:extLst>
                  <a:ext uri="{FF2B5EF4-FFF2-40B4-BE49-F238E27FC236}">
                    <a16:creationId xmlns:a16="http://schemas.microsoft.com/office/drawing/2014/main" id="{B6DA8D40-F47D-693E-329D-9425CAB4CE2A}"/>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6" name="Oval 75">
                <a:extLst>
                  <a:ext uri="{FF2B5EF4-FFF2-40B4-BE49-F238E27FC236}">
                    <a16:creationId xmlns:a16="http://schemas.microsoft.com/office/drawing/2014/main" id="{F0333205-8477-A916-44A9-029815B18DFF}"/>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71" name="TextBox 36">
              <a:extLst>
                <a:ext uri="{FF2B5EF4-FFF2-40B4-BE49-F238E27FC236}">
                  <a16:creationId xmlns:a16="http://schemas.microsoft.com/office/drawing/2014/main" id="{E2B261BF-EBFC-587C-CA82-4E89D375E2A7}"/>
                </a:ext>
              </a:extLst>
            </p:cNvPr>
            <p:cNvSpPr txBox="1"/>
            <p:nvPr/>
          </p:nvSpPr>
          <p:spPr>
            <a:xfrm>
              <a:off x="6567622" y="2830761"/>
              <a:ext cx="1720801"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المحاور الرئيسية للخطة</a:t>
              </a:r>
            </a:p>
          </p:txBody>
        </p:sp>
        <p:sp>
          <p:nvSpPr>
            <p:cNvPr id="72" name="TextBox 71">
              <a:extLst>
                <a:ext uri="{FF2B5EF4-FFF2-40B4-BE49-F238E27FC236}">
                  <a16:creationId xmlns:a16="http://schemas.microsoft.com/office/drawing/2014/main" id="{3F42778E-7EDD-4D89-BA41-96934C9435A2}"/>
                </a:ext>
              </a:extLst>
            </p:cNvPr>
            <p:cNvSpPr txBox="1"/>
            <p:nvPr/>
          </p:nvSpPr>
          <p:spPr>
            <a:xfrm>
              <a:off x="2988443" y="3365247"/>
              <a:ext cx="5823084" cy="1310971"/>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المسار التعليمي:</a:t>
              </a:r>
              <a:r>
                <a:rPr kumimoji="0" lang="ar-SA" sz="15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 داخل المدارس والروضات</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المسار المجتمعي: </a:t>
              </a:r>
              <a:r>
                <a:rPr kumimoji="0" lang="ar-SA" sz="15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في المولات (المجمعات التجارية)، الحدائق، المهرجانات، والمراكز العائلية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المسار الإعلامي والرقمي</a:t>
              </a:r>
              <a:r>
                <a:rPr kumimoji="0" lang="ar-SA" sz="15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 عبر المحتوى المرئي والتفاعلي والحملات الوطنية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المسار التقييمي: </a:t>
              </a:r>
              <a:r>
                <a:rPr kumimoji="0" lang="ar-SA" sz="15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قياس الأثر السلوكي والمعرفي باستخدام أدوات كمية ونوعية</a:t>
              </a:r>
            </a:p>
          </p:txBody>
        </p:sp>
      </p:grpSp>
    </p:spTree>
    <p:extLst>
      <p:ext uri="{BB962C8B-B14F-4D97-AF65-F5344CB8AC3E}">
        <p14:creationId xmlns:p14="http://schemas.microsoft.com/office/powerpoint/2010/main" val="2710476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anim calcmode="lin" valueType="num">
                                      <p:cBhvr>
                                        <p:cTn id="8" dur="500" fill="hold"/>
                                        <p:tgtEl>
                                          <p:spTgt spid="40"/>
                                        </p:tgtEl>
                                        <p:attrNameLst>
                                          <p:attrName>ppt_x</p:attrName>
                                        </p:attrNameLst>
                                      </p:cBhvr>
                                      <p:tavLst>
                                        <p:tav tm="0">
                                          <p:val>
                                            <p:strVal val="#ppt_x"/>
                                          </p:val>
                                        </p:tav>
                                        <p:tav tm="100000">
                                          <p:val>
                                            <p:strVal val="#ppt_x"/>
                                          </p:val>
                                        </p:tav>
                                      </p:tavLst>
                                    </p:anim>
                                    <p:anim calcmode="lin" valueType="num">
                                      <p:cBhvr>
                                        <p:cTn id="9" dur="500" fill="hold"/>
                                        <p:tgtEl>
                                          <p:spTgt spid="40"/>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67"/>
                                        </p:tgtEl>
                                        <p:attrNameLst>
                                          <p:attrName>style.visibility</p:attrName>
                                        </p:attrNameLst>
                                      </p:cBhvr>
                                      <p:to>
                                        <p:strVal val="visible"/>
                                      </p:to>
                                    </p:set>
                                    <p:animEffect transition="in" filter="fade">
                                      <p:cBhvr>
                                        <p:cTn id="12" dur="500"/>
                                        <p:tgtEl>
                                          <p:spTgt spid="67"/>
                                        </p:tgtEl>
                                      </p:cBhvr>
                                    </p:animEffect>
                                    <p:anim calcmode="lin" valueType="num">
                                      <p:cBhvr>
                                        <p:cTn id="13" dur="500" fill="hold"/>
                                        <p:tgtEl>
                                          <p:spTgt spid="67"/>
                                        </p:tgtEl>
                                        <p:attrNameLst>
                                          <p:attrName>ppt_x</p:attrName>
                                        </p:attrNameLst>
                                      </p:cBhvr>
                                      <p:tavLst>
                                        <p:tav tm="0">
                                          <p:val>
                                            <p:strVal val="#ppt_x"/>
                                          </p:val>
                                        </p:tav>
                                        <p:tav tm="100000">
                                          <p:val>
                                            <p:strVal val="#ppt_x"/>
                                          </p:val>
                                        </p:tav>
                                      </p:tavLst>
                                    </p:anim>
                                    <p:anim calcmode="lin" valueType="num">
                                      <p:cBhvr>
                                        <p:cTn id="14" dur="500" fill="hold"/>
                                        <p:tgtEl>
                                          <p:spTgt spid="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5075BF-87A8-CA87-B8BA-DCD43BDAEB4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8EF7BA29-5A5F-9D3B-C749-864D792A94E7}"/>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6C65C6F6-85C2-8C0A-3E6D-39A1DD22CCE7}"/>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3A8F4783-E316-4E8D-E88E-9CF1A1EEF47C}"/>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4197EE82-D268-32A8-2DF1-00571DC15229}"/>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آلية التنفيذ حسب الفئة العمرية</a:t>
              </a:r>
            </a:p>
          </p:txBody>
        </p:sp>
        <p:cxnSp>
          <p:nvCxnSpPr>
            <p:cNvPr id="26" name="Straight Connector 25">
              <a:extLst>
                <a:ext uri="{FF2B5EF4-FFF2-40B4-BE49-F238E27FC236}">
                  <a16:creationId xmlns:a16="http://schemas.microsoft.com/office/drawing/2014/main" id="{D9B472CB-04EC-1EB2-F9A0-F39BF6B60F4C}"/>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C68B9F60-8FA6-4947-EAB3-D97A2DAB2069}"/>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2C2F5E7A-5EED-212A-BADB-311E254EC6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2041411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84656-8F23-143B-40BC-35505D6083B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1F5F68C-7F44-8C60-861B-49FE2AA36ECC}"/>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04B4E097-B683-E67A-3825-B34E7D8C3807}"/>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13E77CB5-191E-0EB5-7CD6-6D7F54BF1E66}"/>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B272E2F7-6A49-3C21-3FCE-709F1DD69D78}"/>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الفئة العمرية الأولى: 4 - 5 سنوات </a:t>
            </a:r>
          </a:p>
        </p:txBody>
      </p:sp>
      <p:sp>
        <p:nvSpPr>
          <p:cNvPr id="5" name="Slide Number Placeholder 4">
            <a:extLst>
              <a:ext uri="{FF2B5EF4-FFF2-40B4-BE49-F238E27FC236}">
                <a16:creationId xmlns:a16="http://schemas.microsoft.com/office/drawing/2014/main" id="{580067A6-E39A-DC57-5DCA-73720C49E8B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078331EA-BEC7-B1F4-B7F0-2E9E5F3A845B}"/>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غرس مفهوم "الكهرباء صديقنا" بطريقة حسية ووجدانية من خلال اللعب، القصص، والتجربة</a:t>
            </a:r>
          </a:p>
        </p:txBody>
      </p:sp>
      <p:sp>
        <p:nvSpPr>
          <p:cNvPr id="7" name="Rectangle: Rounded Corners 11">
            <a:extLst>
              <a:ext uri="{FF2B5EF4-FFF2-40B4-BE49-F238E27FC236}">
                <a16:creationId xmlns:a16="http://schemas.microsoft.com/office/drawing/2014/main" id="{068CF435-31D4-FC28-EA55-7C2D2F3AF230}"/>
              </a:ext>
            </a:extLst>
          </p:cNvPr>
          <p:cNvSpPr/>
          <p:nvPr/>
        </p:nvSpPr>
        <p:spPr>
          <a:xfrm>
            <a:off x="5212781" y="2079139"/>
            <a:ext cx="2403680"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كتب مصوّرة - بطاقات - دمية على شكل مصباح.</a:t>
            </a:r>
          </a:p>
        </p:txBody>
      </p:sp>
      <p:sp>
        <p:nvSpPr>
          <p:cNvPr id="8" name="Rectangle: Rounded Corners 7">
            <a:extLst>
              <a:ext uri="{FF2B5EF4-FFF2-40B4-BE49-F238E27FC236}">
                <a16:creationId xmlns:a16="http://schemas.microsoft.com/office/drawing/2014/main" id="{C578B37A-53EF-0474-039B-BC96AC65F19B}"/>
              </a:ext>
            </a:extLst>
          </p:cNvPr>
          <p:cNvSpPr/>
          <p:nvPr/>
        </p:nvSpPr>
        <p:spPr>
          <a:xfrm>
            <a:off x="1789917"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9" name="Rectangle: Rounded Corners 13">
            <a:extLst>
              <a:ext uri="{FF2B5EF4-FFF2-40B4-BE49-F238E27FC236}">
                <a16:creationId xmlns:a16="http://schemas.microsoft.com/office/drawing/2014/main" id="{75691518-61F4-4977-26E9-527754349346}"/>
              </a:ext>
            </a:extLst>
          </p:cNvPr>
          <p:cNvSpPr/>
          <p:nvPr/>
        </p:nvSpPr>
        <p:spPr>
          <a:xfrm>
            <a:off x="3307976" y="2079139"/>
            <a:ext cx="1850892"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لتبقى</a:t>
            </a:r>
          </a:p>
        </p:txBody>
      </p:sp>
      <p:sp>
        <p:nvSpPr>
          <p:cNvPr id="11" name="Rectangle: Rounded Corners 14">
            <a:extLst>
              <a:ext uri="{FF2B5EF4-FFF2-40B4-BE49-F238E27FC236}">
                <a16:creationId xmlns:a16="http://schemas.microsoft.com/office/drawing/2014/main" id="{FA99F4E6-8F36-4994-A77A-E43CE40C47E2}"/>
              </a:ext>
            </a:extLst>
          </p:cNvPr>
          <p:cNvSpPr/>
          <p:nvPr/>
        </p:nvSpPr>
        <p:spPr>
          <a:xfrm>
            <a:off x="7670374" y="2079139"/>
            <a:ext cx="247306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تُعرض القصة داخل الصف باستخدام بطاقات وصور ملونة تشرح فكرة إطفاء الأنوار قبل النوم.</a:t>
            </a:r>
          </a:p>
        </p:txBody>
      </p:sp>
      <p:sp>
        <p:nvSpPr>
          <p:cNvPr id="15" name="TextBox 14">
            <a:extLst>
              <a:ext uri="{FF2B5EF4-FFF2-40B4-BE49-F238E27FC236}">
                <a16:creationId xmlns:a16="http://schemas.microsoft.com/office/drawing/2014/main" id="{3D102732-3B63-1755-F41A-ECD83611EC28}"/>
              </a:ext>
            </a:extLst>
          </p:cNvPr>
          <p:cNvSpPr txBox="1"/>
          <p:nvPr/>
        </p:nvSpPr>
        <p:spPr>
          <a:xfrm>
            <a:off x="7670374" y="1685268"/>
            <a:ext cx="2473066"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آلية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9DD8F04-D25B-41F6-211A-F6A521159D27}"/>
              </a:ext>
            </a:extLst>
          </p:cNvPr>
          <p:cNvSpPr txBox="1"/>
          <p:nvPr/>
        </p:nvSpPr>
        <p:spPr>
          <a:xfrm>
            <a:off x="5212781" y="1685268"/>
            <a:ext cx="2403680"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الأدوات المطلوبة</a:t>
            </a:r>
          </a:p>
        </p:txBody>
      </p:sp>
      <p:sp>
        <p:nvSpPr>
          <p:cNvPr id="17" name="TextBox 16">
            <a:extLst>
              <a:ext uri="{FF2B5EF4-FFF2-40B4-BE49-F238E27FC236}">
                <a16:creationId xmlns:a16="http://schemas.microsoft.com/office/drawing/2014/main" id="{46AAEBF3-1A57-E0E5-87B5-851B4BD09875}"/>
              </a:ext>
            </a:extLst>
          </p:cNvPr>
          <p:cNvSpPr txBox="1"/>
          <p:nvPr/>
        </p:nvSpPr>
        <p:spPr>
          <a:xfrm>
            <a:off x="3307976" y="1685268"/>
            <a:ext cx="185089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الجهات المستهدفة بالمشاركة</a:t>
            </a:r>
            <a:endParaRPr kumimoji="0" lang="ar-JO"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F7B033A2-5CE4-861C-03C2-3B789EFE9EB5}"/>
              </a:ext>
            </a:extLst>
          </p:cNvPr>
          <p:cNvSpPr txBox="1"/>
          <p:nvPr/>
        </p:nvSpPr>
        <p:spPr>
          <a:xfrm>
            <a:off x="1789915"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مكان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0" name="Rectangle: Rounded Corners 14">
            <a:extLst>
              <a:ext uri="{FF2B5EF4-FFF2-40B4-BE49-F238E27FC236}">
                <a16:creationId xmlns:a16="http://schemas.microsoft.com/office/drawing/2014/main" id="{57EB957A-E5B5-71D2-7B1F-05B50F16A1E0}"/>
              </a:ext>
            </a:extLst>
          </p:cNvPr>
          <p:cNvSpPr/>
          <p:nvPr/>
        </p:nvSpPr>
        <p:spPr>
          <a:xfrm>
            <a:off x="10197352" y="2079139"/>
            <a:ext cx="1775983" cy="710859"/>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القصص التفاعلية </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مثال: المصباح الذي نام مبكرًا</a:t>
            </a:r>
          </a:p>
        </p:txBody>
      </p:sp>
      <p:sp>
        <p:nvSpPr>
          <p:cNvPr id="21" name="Rectangle: Rounded Corners 11">
            <a:extLst>
              <a:ext uri="{FF2B5EF4-FFF2-40B4-BE49-F238E27FC236}">
                <a16:creationId xmlns:a16="http://schemas.microsoft.com/office/drawing/2014/main" id="{9F262982-6888-B6C9-CAB7-0286EA1FAF86}"/>
              </a:ext>
            </a:extLst>
          </p:cNvPr>
          <p:cNvSpPr/>
          <p:nvPr/>
        </p:nvSpPr>
        <p:spPr>
          <a:xfrm>
            <a:off x="5212781" y="2897491"/>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لوحة نشاط + ملصقات</a:t>
            </a:r>
          </a:p>
        </p:txBody>
      </p:sp>
      <p:sp>
        <p:nvSpPr>
          <p:cNvPr id="22" name="Rectangle: Rounded Corners 21">
            <a:extLst>
              <a:ext uri="{FF2B5EF4-FFF2-40B4-BE49-F238E27FC236}">
                <a16:creationId xmlns:a16="http://schemas.microsoft.com/office/drawing/2014/main" id="{7627CC72-7F53-FCAE-F48E-2B8B989981A1}"/>
              </a:ext>
            </a:extLst>
          </p:cNvPr>
          <p:cNvSpPr/>
          <p:nvPr/>
        </p:nvSpPr>
        <p:spPr>
          <a:xfrm>
            <a:off x="1789917" y="2897492"/>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23" name="Rectangle: Rounded Corners 13">
            <a:extLst>
              <a:ext uri="{FF2B5EF4-FFF2-40B4-BE49-F238E27FC236}">
                <a16:creationId xmlns:a16="http://schemas.microsoft.com/office/drawing/2014/main" id="{C88D2DD4-9D02-EF2F-ACE5-1C03A7984379}"/>
              </a:ext>
            </a:extLst>
          </p:cNvPr>
          <p:cNvSpPr/>
          <p:nvPr/>
        </p:nvSpPr>
        <p:spPr>
          <a:xfrm>
            <a:off x="3307976" y="2897491"/>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لتبقى</a:t>
            </a:r>
          </a:p>
        </p:txBody>
      </p:sp>
      <p:sp>
        <p:nvSpPr>
          <p:cNvPr id="24" name="Rectangle: Rounded Corners 14">
            <a:extLst>
              <a:ext uri="{FF2B5EF4-FFF2-40B4-BE49-F238E27FC236}">
                <a16:creationId xmlns:a16="http://schemas.microsoft.com/office/drawing/2014/main" id="{6C1908D4-E2E8-D75A-B3CC-E5A90F496CBD}"/>
              </a:ext>
            </a:extLst>
          </p:cNvPr>
          <p:cNvSpPr/>
          <p:nvPr/>
        </p:nvSpPr>
        <p:spPr>
          <a:xfrm>
            <a:off x="7670374" y="2897491"/>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يتم تجهيز لوحة بها مصابيح مرسومة، والطفل يضع ملصق “أطفأت المصباح” عند تطبيق السلوك في المنزل.</a:t>
            </a:r>
          </a:p>
        </p:txBody>
      </p:sp>
      <p:sp>
        <p:nvSpPr>
          <p:cNvPr id="25" name="Rectangle: Rounded Corners 14">
            <a:extLst>
              <a:ext uri="{FF2B5EF4-FFF2-40B4-BE49-F238E27FC236}">
                <a16:creationId xmlns:a16="http://schemas.microsoft.com/office/drawing/2014/main" id="{EDE3047E-DC75-A8B3-EF25-3BE3623809D3}"/>
              </a:ext>
            </a:extLst>
          </p:cNvPr>
          <p:cNvSpPr/>
          <p:nvPr/>
        </p:nvSpPr>
        <p:spPr>
          <a:xfrm>
            <a:off x="10197352" y="2897491"/>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اللعب والتقليد</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مثال: لعبة إطفاء المصابيح</a:t>
            </a:r>
          </a:p>
        </p:txBody>
      </p:sp>
      <p:sp>
        <p:nvSpPr>
          <p:cNvPr id="6" name="TextBox 5">
            <a:extLst>
              <a:ext uri="{FF2B5EF4-FFF2-40B4-BE49-F238E27FC236}">
                <a16:creationId xmlns:a16="http://schemas.microsoft.com/office/drawing/2014/main" id="{176BEF66-0D6A-4621-D036-44AF87FA0857}"/>
              </a:ext>
            </a:extLst>
          </p:cNvPr>
          <p:cNvSpPr txBox="1"/>
          <p:nvPr/>
        </p:nvSpPr>
        <p:spPr>
          <a:xfrm>
            <a:off x="10197350" y="1685268"/>
            <a:ext cx="1775983"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المبادرات</a:t>
            </a:r>
          </a:p>
        </p:txBody>
      </p:sp>
      <p:sp>
        <p:nvSpPr>
          <p:cNvPr id="12" name="Rectangle: Rounded Corners 11">
            <a:extLst>
              <a:ext uri="{FF2B5EF4-FFF2-40B4-BE49-F238E27FC236}">
                <a16:creationId xmlns:a16="http://schemas.microsoft.com/office/drawing/2014/main" id="{13C6A3DC-CE2D-6618-1DA3-8619226F11C1}"/>
              </a:ext>
            </a:extLst>
          </p:cNvPr>
          <p:cNvSpPr/>
          <p:nvPr/>
        </p:nvSpPr>
        <p:spPr>
          <a:xfrm>
            <a:off x="5212781" y="3712573"/>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أوراق تلوين – ألوان</a:t>
            </a:r>
          </a:p>
        </p:txBody>
      </p:sp>
      <p:sp>
        <p:nvSpPr>
          <p:cNvPr id="13" name="Rectangle: Rounded Corners 12">
            <a:extLst>
              <a:ext uri="{FF2B5EF4-FFF2-40B4-BE49-F238E27FC236}">
                <a16:creationId xmlns:a16="http://schemas.microsoft.com/office/drawing/2014/main" id="{382247A5-0877-A4AE-8D0A-34FB1C55DAC0}"/>
              </a:ext>
            </a:extLst>
          </p:cNvPr>
          <p:cNvSpPr/>
          <p:nvPr/>
        </p:nvSpPr>
        <p:spPr>
          <a:xfrm>
            <a:off x="1789917" y="3712574"/>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المولات / المجمعات التجارية</a:t>
            </a:r>
          </a:p>
        </p:txBody>
      </p:sp>
      <p:sp>
        <p:nvSpPr>
          <p:cNvPr id="14" name="Rectangle: Rounded Corners 13">
            <a:extLst>
              <a:ext uri="{FF2B5EF4-FFF2-40B4-BE49-F238E27FC236}">
                <a16:creationId xmlns:a16="http://schemas.microsoft.com/office/drawing/2014/main" id="{C68E4ACC-74E4-16DE-C0B7-03168B62C6BE}"/>
              </a:ext>
            </a:extLst>
          </p:cNvPr>
          <p:cNvSpPr/>
          <p:nvPr/>
        </p:nvSpPr>
        <p:spPr>
          <a:xfrm>
            <a:off x="3307976" y="3712573"/>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المولات الكبرى - الشركة السعودية للكهرباء - البلديات</a:t>
            </a:r>
          </a:p>
        </p:txBody>
      </p:sp>
      <p:sp>
        <p:nvSpPr>
          <p:cNvPr id="19" name="Rectangle: Rounded Corners 14">
            <a:extLst>
              <a:ext uri="{FF2B5EF4-FFF2-40B4-BE49-F238E27FC236}">
                <a16:creationId xmlns:a16="http://schemas.microsoft.com/office/drawing/2014/main" id="{760BFC44-44DB-A752-357B-F7847E6233DB}"/>
              </a:ext>
            </a:extLst>
          </p:cNvPr>
          <p:cNvSpPr/>
          <p:nvPr/>
        </p:nvSpPr>
        <p:spPr>
          <a:xfrm>
            <a:off x="7670374" y="3712573"/>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ألعاب تفاعلية – تلوين – دمى متحركة</a:t>
            </a:r>
          </a:p>
        </p:txBody>
      </p:sp>
      <p:sp>
        <p:nvSpPr>
          <p:cNvPr id="36" name="Rectangle: Rounded Corners 14">
            <a:extLst>
              <a:ext uri="{FF2B5EF4-FFF2-40B4-BE49-F238E27FC236}">
                <a16:creationId xmlns:a16="http://schemas.microsoft.com/office/drawing/2014/main" id="{860F9465-0415-9B21-C290-EB0875DA7DE4}"/>
              </a:ext>
            </a:extLst>
          </p:cNvPr>
          <p:cNvSpPr/>
          <p:nvPr/>
        </p:nvSpPr>
        <p:spPr>
          <a:xfrm>
            <a:off x="10197352" y="3712573"/>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ركن الأطفال في المولات</a:t>
            </a:r>
          </a:p>
        </p:txBody>
      </p:sp>
      <p:sp>
        <p:nvSpPr>
          <p:cNvPr id="37" name="Rectangle: Rounded Corners 36">
            <a:extLst>
              <a:ext uri="{FF2B5EF4-FFF2-40B4-BE49-F238E27FC236}">
                <a16:creationId xmlns:a16="http://schemas.microsoft.com/office/drawing/2014/main" id="{3D3622E5-6B24-CF94-CE93-1A7F6C5A1B10}"/>
              </a:ext>
            </a:extLst>
          </p:cNvPr>
          <p:cNvSpPr/>
          <p:nvPr/>
        </p:nvSpPr>
        <p:spPr>
          <a:xfrm>
            <a:off x="5212781" y="4527655"/>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ألعاب مخصصة بترشيد الطاقة توزع خلال الفعاليات - زي تنكّري + حقيبة هدايا رمزية</a:t>
            </a:r>
          </a:p>
        </p:txBody>
      </p:sp>
      <p:sp>
        <p:nvSpPr>
          <p:cNvPr id="38" name="Rectangle: Rounded Corners 37">
            <a:extLst>
              <a:ext uri="{FF2B5EF4-FFF2-40B4-BE49-F238E27FC236}">
                <a16:creationId xmlns:a16="http://schemas.microsoft.com/office/drawing/2014/main" id="{49236F9F-DE53-9BCD-6E7D-E54ABEE9A096}"/>
              </a:ext>
            </a:extLst>
          </p:cNvPr>
          <p:cNvSpPr/>
          <p:nvPr/>
        </p:nvSpPr>
        <p:spPr>
          <a:xfrm>
            <a:off x="1789917" y="4527656"/>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الفعاليات الوطنية والمهرجانات</a:t>
            </a:r>
          </a:p>
        </p:txBody>
      </p:sp>
      <p:sp>
        <p:nvSpPr>
          <p:cNvPr id="39" name="Rectangle: Rounded Corners 38">
            <a:extLst>
              <a:ext uri="{FF2B5EF4-FFF2-40B4-BE49-F238E27FC236}">
                <a16:creationId xmlns:a16="http://schemas.microsoft.com/office/drawing/2014/main" id="{B00DEC8A-8EC2-4923-A813-860F2EAFC558}"/>
              </a:ext>
            </a:extLst>
          </p:cNvPr>
          <p:cNvSpPr/>
          <p:nvPr/>
        </p:nvSpPr>
        <p:spPr>
          <a:xfrm>
            <a:off x="3307976" y="4527655"/>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هيئة الترفيه -  الجمعيات التطوعية</a:t>
            </a:r>
          </a:p>
        </p:txBody>
      </p:sp>
      <p:sp>
        <p:nvSpPr>
          <p:cNvPr id="40" name="Rectangle: Rounded Corners 14">
            <a:extLst>
              <a:ext uri="{FF2B5EF4-FFF2-40B4-BE49-F238E27FC236}">
                <a16:creationId xmlns:a16="http://schemas.microsoft.com/office/drawing/2014/main" id="{C90C3FDA-6EFC-4F2D-FCAA-C9E6C4CEF7B4}"/>
              </a:ext>
            </a:extLst>
          </p:cNvPr>
          <p:cNvSpPr/>
          <p:nvPr/>
        </p:nvSpPr>
        <p:spPr>
          <a:xfrm>
            <a:off x="7670374" y="4527655"/>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فقرات تفاعلية قصيرة مع الأطفال</a:t>
            </a:r>
          </a:p>
        </p:txBody>
      </p:sp>
      <p:sp>
        <p:nvSpPr>
          <p:cNvPr id="41" name="Rectangle: Rounded Corners 14">
            <a:extLst>
              <a:ext uri="{FF2B5EF4-FFF2-40B4-BE49-F238E27FC236}">
                <a16:creationId xmlns:a16="http://schemas.microsoft.com/office/drawing/2014/main" id="{92137826-86A0-2721-7B51-C20CA21ED901}"/>
              </a:ext>
            </a:extLst>
          </p:cNvPr>
          <p:cNvSpPr/>
          <p:nvPr/>
        </p:nvSpPr>
        <p:spPr>
          <a:xfrm>
            <a:off x="10197352" y="4527655"/>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عروض </a:t>
            </a:r>
            <a:r>
              <a:rPr lang="ar-SA" sz="1400" kern="0" dirty="0">
                <a:solidFill>
                  <a:srgbClr val="FFFFFF"/>
                </a:solidFill>
                <a:latin typeface="Calibri"/>
                <a:ea typeface="Calibri" panose="020F0502020204030204" pitchFamily="34" charset="0"/>
                <a:cs typeface="Arial" panose="020B0604020202020204" pitchFamily="34" charset="0"/>
              </a:rPr>
              <a:t>شخصيات رمزية </a:t>
            </a:r>
            <a:r>
              <a:rPr lang="en-US" sz="1400" kern="0" dirty="0">
                <a:solidFill>
                  <a:srgbClr val="FFFFFF"/>
                </a:solidFill>
                <a:latin typeface="Calibri"/>
                <a:ea typeface="Calibri" panose="020F0502020204030204" pitchFamily="34" charset="0"/>
                <a:cs typeface="Arial" panose="020B0604020202020204" pitchFamily="34" charset="0"/>
              </a:rPr>
              <a:t>Mascot</a:t>
            </a: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 (نور/ لمبة)</a:t>
            </a:r>
          </a:p>
        </p:txBody>
      </p:sp>
      <p:sp>
        <p:nvSpPr>
          <p:cNvPr id="42" name="Rectangle: Rounded Corners 41">
            <a:extLst>
              <a:ext uri="{FF2B5EF4-FFF2-40B4-BE49-F238E27FC236}">
                <a16:creationId xmlns:a16="http://schemas.microsoft.com/office/drawing/2014/main" id="{AA4E0E2F-C8B7-01C9-B8FE-027B8FBE7920}"/>
              </a:ext>
            </a:extLst>
          </p:cNvPr>
          <p:cNvSpPr/>
          <p:nvPr/>
        </p:nvSpPr>
        <p:spPr>
          <a:xfrm>
            <a:off x="271855"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
        <p:nvSpPr>
          <p:cNvPr id="43" name="TextBox 42">
            <a:extLst>
              <a:ext uri="{FF2B5EF4-FFF2-40B4-BE49-F238E27FC236}">
                <a16:creationId xmlns:a16="http://schemas.microsoft.com/office/drawing/2014/main" id="{23DCE60D-90E6-4083-0BE4-74BDC9FFC6D0}"/>
              </a:ext>
            </a:extLst>
          </p:cNvPr>
          <p:cNvSpPr txBox="1"/>
          <p:nvPr/>
        </p:nvSpPr>
        <p:spPr>
          <a:xfrm>
            <a:off x="271853"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منهجية التقييم</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44" name="Rectangle: Rounded Corners 43">
            <a:extLst>
              <a:ext uri="{FF2B5EF4-FFF2-40B4-BE49-F238E27FC236}">
                <a16:creationId xmlns:a16="http://schemas.microsoft.com/office/drawing/2014/main" id="{0317FB47-0CB5-0D75-7F42-244B88A3BBFF}"/>
              </a:ext>
            </a:extLst>
          </p:cNvPr>
          <p:cNvSpPr/>
          <p:nvPr/>
        </p:nvSpPr>
        <p:spPr>
          <a:xfrm>
            <a:off x="271855" y="2897492"/>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
        <p:nvSpPr>
          <p:cNvPr id="45" name="Rectangle: Rounded Corners 44">
            <a:extLst>
              <a:ext uri="{FF2B5EF4-FFF2-40B4-BE49-F238E27FC236}">
                <a16:creationId xmlns:a16="http://schemas.microsoft.com/office/drawing/2014/main" id="{3EB0EE5B-D333-22EE-2FAD-42968D6A86F5}"/>
              </a:ext>
            </a:extLst>
          </p:cNvPr>
          <p:cNvSpPr/>
          <p:nvPr/>
        </p:nvSpPr>
        <p:spPr>
          <a:xfrm>
            <a:off x="271855" y="3712574"/>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استبيان مع الأهل بعد الفعالية </a:t>
            </a:r>
          </a:p>
        </p:txBody>
      </p:sp>
      <p:sp>
        <p:nvSpPr>
          <p:cNvPr id="46" name="Rectangle: Rounded Corners 45">
            <a:extLst>
              <a:ext uri="{FF2B5EF4-FFF2-40B4-BE49-F238E27FC236}">
                <a16:creationId xmlns:a16="http://schemas.microsoft.com/office/drawing/2014/main" id="{B1F7C1E8-CF86-849F-021E-8D39D2489007}"/>
              </a:ext>
            </a:extLst>
          </p:cNvPr>
          <p:cNvSpPr/>
          <p:nvPr/>
        </p:nvSpPr>
        <p:spPr>
          <a:xfrm>
            <a:off x="271855" y="4527656"/>
            <a:ext cx="1464146" cy="710858"/>
          </a:xfrm>
          <a:prstGeom prst="roundRect">
            <a:avLst/>
          </a:prstGeom>
          <a:solidFill>
            <a:srgbClr val="D9D9D9"/>
          </a:solidFill>
          <a:ln w="12700" cap="flat" cmpd="sng" algn="ctr">
            <a:noFill/>
            <a:prstDash val="solid"/>
            <a:miter lim="800000"/>
          </a:ln>
          <a:effectLst/>
        </p:spPr>
        <p:txBody>
          <a:bodyPr rtlCol="0" anchor="ctr"/>
          <a:lstStyle/>
          <a:p>
            <a:pPr lvl="0" algn="ctr" rtl="1">
              <a:defRPr/>
            </a:pPr>
            <a:r>
              <a:rPr lang="ar-SA" sz="1400" kern="0" dirty="0">
                <a:solidFill>
                  <a:srgbClr val="000000"/>
                </a:solidFill>
                <a:ea typeface="Calibri" panose="020F0502020204030204" pitchFamily="34" charset="0"/>
              </a:rPr>
              <a:t>استبيان مع الأهل بعد الفعالية</a:t>
            </a:r>
          </a:p>
        </p:txBody>
      </p:sp>
      <p:sp>
        <p:nvSpPr>
          <p:cNvPr id="47" name="TextBox 46">
            <a:extLst>
              <a:ext uri="{FF2B5EF4-FFF2-40B4-BE49-F238E27FC236}">
                <a16:creationId xmlns:a16="http://schemas.microsoft.com/office/drawing/2014/main" id="{34A6DF2F-AE12-66E6-4BF7-C7060899DE7D}"/>
              </a:ext>
            </a:extLst>
          </p:cNvPr>
          <p:cNvSpPr txBox="1"/>
          <p:nvPr/>
        </p:nvSpPr>
        <p:spPr>
          <a:xfrm>
            <a:off x="9655263" y="5809588"/>
            <a:ext cx="1775984" cy="338554"/>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الأنشطة الإعلامية</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48" name="Rectangle: Rounded Corners 47">
            <a:extLst>
              <a:ext uri="{FF2B5EF4-FFF2-40B4-BE49-F238E27FC236}">
                <a16:creationId xmlns:a16="http://schemas.microsoft.com/office/drawing/2014/main" id="{D9177A82-37D3-B1E6-BC81-7153B9D31A8D}"/>
              </a:ext>
            </a:extLst>
          </p:cNvPr>
          <p:cNvSpPr/>
          <p:nvPr/>
        </p:nvSpPr>
        <p:spPr>
          <a:xfrm>
            <a:off x="5158868" y="5623436"/>
            <a:ext cx="4598894" cy="710858"/>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حلقات قصيرة (30 ثانية) لشخصيات تتعلق بالكهرباء مثل "نور ولمبة".</a:t>
            </a:r>
          </a:p>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أغاني مرئية مخصصة "كهرباؤنا الحنونة" تبث عبر قنوات الأطفال</a:t>
            </a:r>
          </a:p>
        </p:txBody>
      </p:sp>
      <p:sp>
        <p:nvSpPr>
          <p:cNvPr id="49" name="Rectangle: Rounded Corners 48">
            <a:extLst>
              <a:ext uri="{FF2B5EF4-FFF2-40B4-BE49-F238E27FC236}">
                <a16:creationId xmlns:a16="http://schemas.microsoft.com/office/drawing/2014/main" id="{2AFC5C2F-FA62-6041-A370-EBB91B300E45}"/>
              </a:ext>
            </a:extLst>
          </p:cNvPr>
          <p:cNvSpPr/>
          <p:nvPr/>
        </p:nvSpPr>
        <p:spPr>
          <a:xfrm>
            <a:off x="425504" y="5623436"/>
            <a:ext cx="4598894" cy="710858"/>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تحليل عدد مشاهدات المقاطع الموجهة للأطفال في الفئة 4–5 سنوات</a:t>
            </a:r>
          </a:p>
        </p:txBody>
      </p:sp>
    </p:spTree>
    <p:extLst>
      <p:ext uri="{BB962C8B-B14F-4D97-AF65-F5344CB8AC3E}">
        <p14:creationId xmlns:p14="http://schemas.microsoft.com/office/powerpoint/2010/main" val="59801343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19D5E-E7AA-889A-44D0-FE8A87BEAA8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9A2E6A2-0B13-C770-BAB1-CC8F0781BD95}"/>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CADDD305-3A85-F5CE-C7F8-E62DA45E711E}"/>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377EC097-E7BC-B9F5-73E9-F81F50BC64FE}"/>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1481DCDB-973A-2437-A482-48CF83C0311B}"/>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الجهات المشاركة وأدوارها للفئة العمرية: 4 - 5 سنوات </a:t>
            </a:r>
          </a:p>
        </p:txBody>
      </p:sp>
      <p:sp>
        <p:nvSpPr>
          <p:cNvPr id="5" name="Slide Number Placeholder 4">
            <a:extLst>
              <a:ext uri="{FF2B5EF4-FFF2-40B4-BE49-F238E27FC236}">
                <a16:creationId xmlns:a16="http://schemas.microsoft.com/office/drawing/2014/main" id="{A4AFE50E-94DB-3925-0A84-FC79B9F4E5C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BACCED70-E134-9DC1-4AED-A35E4F4E3000}"/>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غرس مفهوم "الكهرباء صديقنا" بطريقة حسية ووجدانية من خلال اللعب، القصص، والتجربة</a:t>
            </a:r>
          </a:p>
        </p:txBody>
      </p:sp>
      <p:graphicFrame>
        <p:nvGraphicFramePr>
          <p:cNvPr id="26" name="Table 25">
            <a:extLst>
              <a:ext uri="{FF2B5EF4-FFF2-40B4-BE49-F238E27FC236}">
                <a16:creationId xmlns:a16="http://schemas.microsoft.com/office/drawing/2014/main" id="{BA6A5D6C-34BF-FD7B-640E-75BCFA566AE0}"/>
              </a:ext>
            </a:extLst>
          </p:cNvPr>
          <p:cNvGraphicFramePr>
            <a:graphicFrameLocks noGrp="1"/>
          </p:cNvGraphicFramePr>
          <p:nvPr/>
        </p:nvGraphicFramePr>
        <p:xfrm>
          <a:off x="681319" y="1787937"/>
          <a:ext cx="10901082" cy="4087040"/>
        </p:xfrm>
        <a:graphic>
          <a:graphicData uri="http://schemas.openxmlformats.org/drawingml/2006/table">
            <a:tbl>
              <a:tblPr rtl="1" firstRow="1" firstCol="1" bandRow="1">
                <a:tableStyleId>{5C22544A-7EE6-4342-B048-85BDC9FD1C3A}</a:tableStyleId>
              </a:tblPr>
              <a:tblGrid>
                <a:gridCol w="3633694">
                  <a:extLst>
                    <a:ext uri="{9D8B030D-6E8A-4147-A177-3AD203B41FA5}">
                      <a16:colId xmlns:a16="http://schemas.microsoft.com/office/drawing/2014/main" val="811902170"/>
                    </a:ext>
                  </a:extLst>
                </a:gridCol>
                <a:gridCol w="3633694">
                  <a:extLst>
                    <a:ext uri="{9D8B030D-6E8A-4147-A177-3AD203B41FA5}">
                      <a16:colId xmlns:a16="http://schemas.microsoft.com/office/drawing/2014/main" val="1576547389"/>
                    </a:ext>
                  </a:extLst>
                </a:gridCol>
                <a:gridCol w="3633694">
                  <a:extLst>
                    <a:ext uri="{9D8B030D-6E8A-4147-A177-3AD203B41FA5}">
                      <a16:colId xmlns:a16="http://schemas.microsoft.com/office/drawing/2014/main" val="4088633160"/>
                    </a:ext>
                  </a:extLst>
                </a:gridCol>
              </a:tblGrid>
              <a:tr h="565371">
                <a:tc>
                  <a:txBody>
                    <a:bodyPr/>
                    <a:lstStyle/>
                    <a:p>
                      <a:pPr marL="0" marR="0" algn="ctr" rtl="1">
                        <a:lnSpc>
                          <a:spcPct val="115000"/>
                        </a:lnSpc>
                        <a:spcAft>
                          <a:spcPts val="800"/>
                        </a:spcAft>
                        <a:buNone/>
                      </a:pPr>
                      <a:r>
                        <a:rPr lang="ar-SA" sz="1800" kern="100" dirty="0">
                          <a:solidFill>
                            <a:schemeClr val="bg1"/>
                          </a:solidFill>
                          <a:effectLst/>
                        </a:rPr>
                        <a:t>الجهة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الدور</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المتطلبات</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2707110177"/>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مبادرة لتبقى (المركز السعودي لكفاءة الطاقة)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الإشراف العام على المحتوى وتطوير المواد التربوية</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تصميم القصص، الأناشيد، الحقيبة التوعوية للروضات</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582647869"/>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وزارة التعليم – إدارة الطفولة المبكرة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a:effectLst/>
                          <a:latin typeface="Aptos" panose="020B0004020202020204" pitchFamily="34" charset="0"/>
                          <a:ea typeface="Aptos" panose="020B0004020202020204" pitchFamily="34" charset="0"/>
                          <a:cs typeface="+mn-cs"/>
                        </a:rPr>
                        <a:t>دمج الأنشطة ضمن البرنامج اليومي لرياض الأطفال</a:t>
                      </a:r>
                      <a:r>
                        <a:rPr lang="en-US" sz="1400" kern="10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اعتماد المواد، تدريب المعلمات، تقييم التطبيق</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873634670"/>
                  </a:ext>
                </a:extLst>
              </a:tr>
              <a:tr h="694814">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وزارة الإعلام</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a:effectLst/>
                          <a:latin typeface="Aptos" panose="020B0004020202020204" pitchFamily="34" charset="0"/>
                          <a:ea typeface="Aptos" panose="020B0004020202020204" pitchFamily="34" charset="0"/>
                          <a:cs typeface="+mn-cs"/>
                        </a:rPr>
                        <a:t>إنتاج وبث الحلقات القصيرة عبر قنوات الأطفال</a:t>
                      </a:r>
                      <a:r>
                        <a:rPr lang="en-US" sz="1400" kern="10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تخصيص فترات بث في التلفزيون الرسمي</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74424048"/>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هيئة الترفيه</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a:effectLst/>
                          <a:latin typeface="Aptos" panose="020B0004020202020204" pitchFamily="34" charset="0"/>
                          <a:ea typeface="Aptos" panose="020B0004020202020204" pitchFamily="34" charset="0"/>
                          <a:cs typeface="+mn-cs"/>
                        </a:rPr>
                        <a:t>إدراج الأنشطة في المهرجانات العائلية</a:t>
                      </a:r>
                      <a:r>
                        <a:rPr lang="en-US" sz="1400" kern="10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توفير المساحات والجدولة ضمن موسم الرياض وجدة</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738595"/>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البلديات</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a:effectLst/>
                          <a:latin typeface="Aptos" panose="020B0004020202020204" pitchFamily="34" charset="0"/>
                          <a:ea typeface="Aptos" panose="020B0004020202020204" pitchFamily="34" charset="0"/>
                          <a:cs typeface="+mn-cs"/>
                        </a:rPr>
                        <a:t>تنظيم أركان الأطفال في الحدائق والمولات</a:t>
                      </a:r>
                      <a:r>
                        <a:rPr lang="en-US" sz="1400" kern="10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الترخيص والتنظيم والدعم اللوجستي</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684767543"/>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الشركة السعودية للكهرباء</a:t>
                      </a:r>
                      <a:r>
                        <a:rPr lang="en-US"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 (SEC)</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دعم مادي وتوفير مواد تعليمية</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effectLst/>
                          <a:latin typeface="Aptos" panose="020B0004020202020204" pitchFamily="34" charset="0"/>
                          <a:ea typeface="Aptos" panose="020B0004020202020204" pitchFamily="34" charset="0"/>
                          <a:cs typeface="+mn-cs"/>
                        </a:rPr>
                        <a:t>تمويل كتيبات وأدوات التلوين</a:t>
                      </a:r>
                      <a:r>
                        <a:rPr lang="en-US" sz="1400" kern="100" dirty="0">
                          <a:effectLst/>
                          <a:latin typeface="Aptos" panose="020B0004020202020204" pitchFamily="34" charset="0"/>
                          <a:ea typeface="Aptos" panose="020B0004020202020204" pitchFamily="34" charset="0"/>
                          <a:cs typeface="+mn-cs"/>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2376946"/>
                  </a:ext>
                </a:extLst>
              </a:tr>
            </a:tbl>
          </a:graphicData>
        </a:graphic>
      </p:graphicFrame>
    </p:spTree>
    <p:extLst>
      <p:ext uri="{BB962C8B-B14F-4D97-AF65-F5344CB8AC3E}">
        <p14:creationId xmlns:p14="http://schemas.microsoft.com/office/powerpoint/2010/main" val="250837232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99403-4E8A-2472-555A-57DEBC8C8A2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A787A85-3226-BAA2-F2E5-D7306074B009}"/>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0BD9A226-100D-3791-7A8C-4E6AE8411A5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225CAF3C-A76B-58FC-62C4-89902CDCB9A9}"/>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D69E6CF9-BD2F-1C04-3776-18843702CCCC}"/>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الفئة العمرية الثانية: 6 - 8 سنوات </a:t>
            </a:r>
          </a:p>
        </p:txBody>
      </p:sp>
      <p:sp>
        <p:nvSpPr>
          <p:cNvPr id="5" name="Slide Number Placeholder 4">
            <a:extLst>
              <a:ext uri="{FF2B5EF4-FFF2-40B4-BE49-F238E27FC236}">
                <a16:creationId xmlns:a16="http://schemas.microsoft.com/office/drawing/2014/main" id="{D73F71BA-A373-316E-8F3A-155D90743DD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2C2E58B5-E535-8443-141D-610D534A417D}"/>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تعليم الطفل مبدأ "السبب والنتيجة"، لماذا يجب الترشيد؟ وكيف يمكنه أن يؤثر بنفسه؟</a:t>
            </a:r>
          </a:p>
        </p:txBody>
      </p:sp>
      <p:sp>
        <p:nvSpPr>
          <p:cNvPr id="7" name="Rectangle: Rounded Corners 11">
            <a:extLst>
              <a:ext uri="{FF2B5EF4-FFF2-40B4-BE49-F238E27FC236}">
                <a16:creationId xmlns:a16="http://schemas.microsoft.com/office/drawing/2014/main" id="{1CCC9870-6F1D-BE2F-8022-5D947A653EE5}"/>
              </a:ext>
            </a:extLst>
          </p:cNvPr>
          <p:cNvSpPr/>
          <p:nvPr/>
        </p:nvSpPr>
        <p:spPr>
          <a:xfrm>
            <a:off x="5212781" y="2079139"/>
            <a:ext cx="2403680"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عداد كهرباء مصغر – مصابيح مختلفة.</a:t>
            </a:r>
          </a:p>
        </p:txBody>
      </p:sp>
      <p:sp>
        <p:nvSpPr>
          <p:cNvPr id="8" name="Rectangle: Rounded Corners 7">
            <a:extLst>
              <a:ext uri="{FF2B5EF4-FFF2-40B4-BE49-F238E27FC236}">
                <a16:creationId xmlns:a16="http://schemas.microsoft.com/office/drawing/2014/main" id="{E9366F89-F06E-FDD1-5E50-A9C67C4556D6}"/>
              </a:ext>
            </a:extLst>
          </p:cNvPr>
          <p:cNvSpPr/>
          <p:nvPr/>
        </p:nvSpPr>
        <p:spPr>
          <a:xfrm>
            <a:off x="1789917"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9" name="Rectangle: Rounded Corners 13">
            <a:extLst>
              <a:ext uri="{FF2B5EF4-FFF2-40B4-BE49-F238E27FC236}">
                <a16:creationId xmlns:a16="http://schemas.microsoft.com/office/drawing/2014/main" id="{96776C7D-8D7A-8D1B-5F3E-F517F253621E}"/>
              </a:ext>
            </a:extLst>
          </p:cNvPr>
          <p:cNvSpPr/>
          <p:nvPr/>
        </p:nvSpPr>
        <p:spPr>
          <a:xfrm>
            <a:off x="3307976" y="2079139"/>
            <a:ext cx="1850892"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لتبقى</a:t>
            </a:r>
          </a:p>
        </p:txBody>
      </p:sp>
      <p:sp>
        <p:nvSpPr>
          <p:cNvPr id="11" name="Rectangle: Rounded Corners 14">
            <a:extLst>
              <a:ext uri="{FF2B5EF4-FFF2-40B4-BE49-F238E27FC236}">
                <a16:creationId xmlns:a16="http://schemas.microsoft.com/office/drawing/2014/main" id="{6295E1A2-BFC6-85DE-DCD6-8263D9C9B23C}"/>
              </a:ext>
            </a:extLst>
          </p:cNvPr>
          <p:cNvSpPr/>
          <p:nvPr/>
        </p:nvSpPr>
        <p:spPr>
          <a:xfrm>
            <a:off x="7670374" y="2079139"/>
            <a:ext cx="247306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تجربة صفية: مقارنة بين مصباح تقليدي ومصباح </a:t>
            </a:r>
            <a:r>
              <a:rPr kumimoji="0" lang="en-US"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LED </a:t>
            </a: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في الاستهلاك والحرارة.</a:t>
            </a:r>
          </a:p>
        </p:txBody>
      </p:sp>
      <p:sp>
        <p:nvSpPr>
          <p:cNvPr id="15" name="TextBox 14">
            <a:extLst>
              <a:ext uri="{FF2B5EF4-FFF2-40B4-BE49-F238E27FC236}">
                <a16:creationId xmlns:a16="http://schemas.microsoft.com/office/drawing/2014/main" id="{D4BCFFAA-6AFE-9204-E954-679FD8A807B6}"/>
              </a:ext>
            </a:extLst>
          </p:cNvPr>
          <p:cNvSpPr txBox="1"/>
          <p:nvPr/>
        </p:nvSpPr>
        <p:spPr>
          <a:xfrm>
            <a:off x="7670374" y="1685268"/>
            <a:ext cx="2473066"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آلية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912EAB39-E01F-3320-3755-A599265070D4}"/>
              </a:ext>
            </a:extLst>
          </p:cNvPr>
          <p:cNvSpPr txBox="1"/>
          <p:nvPr/>
        </p:nvSpPr>
        <p:spPr>
          <a:xfrm>
            <a:off x="5212781" y="1685268"/>
            <a:ext cx="2403680"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الأدوات المطلوبة</a:t>
            </a:r>
          </a:p>
        </p:txBody>
      </p:sp>
      <p:sp>
        <p:nvSpPr>
          <p:cNvPr id="17" name="TextBox 16">
            <a:extLst>
              <a:ext uri="{FF2B5EF4-FFF2-40B4-BE49-F238E27FC236}">
                <a16:creationId xmlns:a16="http://schemas.microsoft.com/office/drawing/2014/main" id="{FB995BFB-3A47-7D7C-1A41-5459489658F7}"/>
              </a:ext>
            </a:extLst>
          </p:cNvPr>
          <p:cNvSpPr txBox="1"/>
          <p:nvPr/>
        </p:nvSpPr>
        <p:spPr>
          <a:xfrm>
            <a:off x="3307976" y="1685268"/>
            <a:ext cx="185089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الجهات المستهدفة بالمشاركة</a:t>
            </a:r>
            <a:endParaRPr kumimoji="0" lang="ar-JO"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329A8293-0441-D7C9-07FB-A6DCFA0FC42A}"/>
              </a:ext>
            </a:extLst>
          </p:cNvPr>
          <p:cNvSpPr txBox="1"/>
          <p:nvPr/>
        </p:nvSpPr>
        <p:spPr>
          <a:xfrm>
            <a:off x="1789915"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مكان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0" name="Rectangle: Rounded Corners 14">
            <a:extLst>
              <a:ext uri="{FF2B5EF4-FFF2-40B4-BE49-F238E27FC236}">
                <a16:creationId xmlns:a16="http://schemas.microsoft.com/office/drawing/2014/main" id="{EB0DEA58-CF53-8BAE-EBCB-A89A54195783}"/>
              </a:ext>
            </a:extLst>
          </p:cNvPr>
          <p:cNvSpPr/>
          <p:nvPr/>
        </p:nvSpPr>
        <p:spPr>
          <a:xfrm>
            <a:off x="10197352" y="2079139"/>
            <a:ext cx="1775983" cy="710859"/>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تجارب علمية داخل الصف</a:t>
            </a:r>
          </a:p>
        </p:txBody>
      </p:sp>
      <p:sp>
        <p:nvSpPr>
          <p:cNvPr id="21" name="Rectangle: Rounded Corners 11">
            <a:extLst>
              <a:ext uri="{FF2B5EF4-FFF2-40B4-BE49-F238E27FC236}">
                <a16:creationId xmlns:a16="http://schemas.microsoft.com/office/drawing/2014/main" id="{FE189054-AB3A-DDCC-C2A7-F57ACE5440D2}"/>
              </a:ext>
            </a:extLst>
          </p:cNvPr>
          <p:cNvSpPr/>
          <p:nvPr/>
        </p:nvSpPr>
        <p:spPr>
          <a:xfrm>
            <a:off x="5212781" y="3654794"/>
            <a:ext cx="2403680" cy="823884"/>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لوحات توصيل كهربائي، بطاريات صغيرة – أسلاك – مصابيح </a:t>
            </a:r>
            <a:r>
              <a:rPr kumimoji="0" lang="en-US"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LED </a:t>
            </a: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مفاتيح كهربائية لشرح مفهوم الدائرة الكهربائية واستهلاك الطاقة</a:t>
            </a:r>
          </a:p>
        </p:txBody>
      </p:sp>
      <p:sp>
        <p:nvSpPr>
          <p:cNvPr id="22" name="Rectangle: Rounded Corners 21">
            <a:extLst>
              <a:ext uri="{FF2B5EF4-FFF2-40B4-BE49-F238E27FC236}">
                <a16:creationId xmlns:a16="http://schemas.microsoft.com/office/drawing/2014/main" id="{518C2A27-7ED7-9C45-AF11-D8BAEA346078}"/>
              </a:ext>
            </a:extLst>
          </p:cNvPr>
          <p:cNvSpPr/>
          <p:nvPr/>
        </p:nvSpPr>
        <p:spPr>
          <a:xfrm>
            <a:off x="1789917" y="3654795"/>
            <a:ext cx="1464146" cy="823884"/>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الحدائق والمراكز العامة</a:t>
            </a:r>
          </a:p>
        </p:txBody>
      </p:sp>
      <p:sp>
        <p:nvSpPr>
          <p:cNvPr id="23" name="Rectangle: Rounded Corners 13">
            <a:extLst>
              <a:ext uri="{FF2B5EF4-FFF2-40B4-BE49-F238E27FC236}">
                <a16:creationId xmlns:a16="http://schemas.microsoft.com/office/drawing/2014/main" id="{04CF7F4E-1533-6B30-83C8-F4B33AEF2200}"/>
              </a:ext>
            </a:extLst>
          </p:cNvPr>
          <p:cNvSpPr/>
          <p:nvPr/>
        </p:nvSpPr>
        <p:spPr>
          <a:xfrm>
            <a:off x="3307976" y="3654794"/>
            <a:ext cx="1850892" cy="823884"/>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الجمعيات البيئية + الدفاع المدني</a:t>
            </a:r>
          </a:p>
        </p:txBody>
      </p:sp>
      <p:sp>
        <p:nvSpPr>
          <p:cNvPr id="24" name="Rectangle: Rounded Corners 14">
            <a:extLst>
              <a:ext uri="{FF2B5EF4-FFF2-40B4-BE49-F238E27FC236}">
                <a16:creationId xmlns:a16="http://schemas.microsoft.com/office/drawing/2014/main" id="{7EE23B1C-5704-6056-581A-89EA136A7B5D}"/>
              </a:ext>
            </a:extLst>
          </p:cNvPr>
          <p:cNvSpPr/>
          <p:nvPr/>
        </p:nvSpPr>
        <p:spPr>
          <a:xfrm>
            <a:off x="7670374" y="3654794"/>
            <a:ext cx="2473066" cy="823884"/>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عروض تعليمية وتجارب بسيطة</a:t>
            </a:r>
          </a:p>
        </p:txBody>
      </p:sp>
      <p:sp>
        <p:nvSpPr>
          <p:cNvPr id="25" name="Rectangle: Rounded Corners 14">
            <a:extLst>
              <a:ext uri="{FF2B5EF4-FFF2-40B4-BE49-F238E27FC236}">
                <a16:creationId xmlns:a16="http://schemas.microsoft.com/office/drawing/2014/main" id="{62A23120-26FC-9216-1AA8-5504B83B3D7F}"/>
              </a:ext>
            </a:extLst>
          </p:cNvPr>
          <p:cNvSpPr/>
          <p:nvPr/>
        </p:nvSpPr>
        <p:spPr>
          <a:xfrm>
            <a:off x="10197352" y="3654794"/>
            <a:ext cx="1775983" cy="823884"/>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أسبوع الكهرباء الآمنة</a:t>
            </a:r>
          </a:p>
        </p:txBody>
      </p:sp>
      <p:sp>
        <p:nvSpPr>
          <p:cNvPr id="6" name="TextBox 5">
            <a:extLst>
              <a:ext uri="{FF2B5EF4-FFF2-40B4-BE49-F238E27FC236}">
                <a16:creationId xmlns:a16="http://schemas.microsoft.com/office/drawing/2014/main" id="{01D67767-3F75-FF07-E873-F59D5CB997AF}"/>
              </a:ext>
            </a:extLst>
          </p:cNvPr>
          <p:cNvSpPr txBox="1"/>
          <p:nvPr/>
        </p:nvSpPr>
        <p:spPr>
          <a:xfrm>
            <a:off x="10197350" y="1685268"/>
            <a:ext cx="1775983"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المبادرات</a:t>
            </a:r>
          </a:p>
        </p:txBody>
      </p:sp>
      <p:sp>
        <p:nvSpPr>
          <p:cNvPr id="12" name="Rectangle: Rounded Corners 11">
            <a:extLst>
              <a:ext uri="{FF2B5EF4-FFF2-40B4-BE49-F238E27FC236}">
                <a16:creationId xmlns:a16="http://schemas.microsoft.com/office/drawing/2014/main" id="{5CC191DE-2CAA-2FF1-C7DA-D0289BE8BACE}"/>
              </a:ext>
            </a:extLst>
          </p:cNvPr>
          <p:cNvSpPr/>
          <p:nvPr/>
        </p:nvSpPr>
        <p:spPr>
          <a:xfrm>
            <a:off x="5212781" y="4556502"/>
            <a:ext cx="2403680" cy="1029755"/>
          </a:xfrm>
          <a:prstGeom prst="roundRect">
            <a:avLst/>
          </a:prstGeom>
          <a:solidFill>
            <a:srgbClr val="D9D9D9"/>
          </a:solidFill>
          <a:ln w="12700" cap="flat" cmpd="sng" algn="ctr">
            <a:noFill/>
            <a:prstDash val="solid"/>
            <a:miter lim="800000"/>
          </a:ln>
          <a:effectLst/>
        </p:spPr>
        <p:txBody>
          <a:bodyPr lIns="18288" rIns="18288"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غرف (مطبخ – غرفة جلوس – غرفة نوم). أجهزة منزلية مصغّرة تعمل بالكهرباء (مصابيح، مروحة، مكيف رمزي…). مفاتيح تشغيل / إطفاء. مستشعرات بسيطة أو مؤشرات </a:t>
            </a:r>
            <a:r>
              <a:rPr kumimoji="0" lang="en-US"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LED </a:t>
            </a: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تبين الاستهلاك.</a:t>
            </a:r>
          </a:p>
        </p:txBody>
      </p:sp>
      <p:sp>
        <p:nvSpPr>
          <p:cNvPr id="13" name="Rectangle: Rounded Corners 12">
            <a:extLst>
              <a:ext uri="{FF2B5EF4-FFF2-40B4-BE49-F238E27FC236}">
                <a16:creationId xmlns:a16="http://schemas.microsoft.com/office/drawing/2014/main" id="{38C8D334-5E68-C199-6DAF-AE3169C69494}"/>
              </a:ext>
            </a:extLst>
          </p:cNvPr>
          <p:cNvSpPr/>
          <p:nvPr/>
        </p:nvSpPr>
        <p:spPr>
          <a:xfrm>
            <a:off x="1789917" y="4556503"/>
            <a:ext cx="146414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المولات / المجمعات التجارية</a:t>
            </a:r>
          </a:p>
        </p:txBody>
      </p:sp>
      <p:sp>
        <p:nvSpPr>
          <p:cNvPr id="14" name="Rectangle: Rounded Corners 13">
            <a:extLst>
              <a:ext uri="{FF2B5EF4-FFF2-40B4-BE49-F238E27FC236}">
                <a16:creationId xmlns:a16="http://schemas.microsoft.com/office/drawing/2014/main" id="{58652149-82AD-C543-1EB8-B342E5B56419}"/>
              </a:ext>
            </a:extLst>
          </p:cNvPr>
          <p:cNvSpPr/>
          <p:nvPr/>
        </p:nvSpPr>
        <p:spPr>
          <a:xfrm>
            <a:off x="3307976" y="4556502"/>
            <a:ext cx="1850892"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أرامكو+ لتبقى</a:t>
            </a:r>
          </a:p>
        </p:txBody>
      </p:sp>
      <p:sp>
        <p:nvSpPr>
          <p:cNvPr id="19" name="Rectangle: Rounded Corners 14">
            <a:extLst>
              <a:ext uri="{FF2B5EF4-FFF2-40B4-BE49-F238E27FC236}">
                <a16:creationId xmlns:a16="http://schemas.microsoft.com/office/drawing/2014/main" id="{7D827C23-7703-A82E-04AF-B901E1EB2A50}"/>
              </a:ext>
            </a:extLst>
          </p:cNvPr>
          <p:cNvSpPr/>
          <p:nvPr/>
        </p:nvSpPr>
        <p:spPr>
          <a:xfrm>
            <a:off x="7670374" y="4556502"/>
            <a:ext cx="247306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تجربة تفاعلية تحاكي بيتًا حقيقيًا</a:t>
            </a:r>
          </a:p>
        </p:txBody>
      </p:sp>
      <p:sp>
        <p:nvSpPr>
          <p:cNvPr id="36" name="Rectangle: Rounded Corners 14">
            <a:extLst>
              <a:ext uri="{FF2B5EF4-FFF2-40B4-BE49-F238E27FC236}">
                <a16:creationId xmlns:a16="http://schemas.microsoft.com/office/drawing/2014/main" id="{801E06B8-8916-CCF3-90AB-2EB6E1DC48B8}"/>
              </a:ext>
            </a:extLst>
          </p:cNvPr>
          <p:cNvSpPr/>
          <p:nvPr/>
        </p:nvSpPr>
        <p:spPr>
          <a:xfrm>
            <a:off x="10197352" y="4556502"/>
            <a:ext cx="1775983" cy="1029755"/>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منزل الطاقة الذكي في المولات</a:t>
            </a:r>
          </a:p>
        </p:txBody>
      </p:sp>
      <p:sp>
        <p:nvSpPr>
          <p:cNvPr id="42" name="Rectangle: Rounded Corners 41">
            <a:extLst>
              <a:ext uri="{FF2B5EF4-FFF2-40B4-BE49-F238E27FC236}">
                <a16:creationId xmlns:a16="http://schemas.microsoft.com/office/drawing/2014/main" id="{E3DD6F99-EA17-E0F4-304B-08522FC0F02A}"/>
              </a:ext>
            </a:extLst>
          </p:cNvPr>
          <p:cNvSpPr/>
          <p:nvPr/>
        </p:nvSpPr>
        <p:spPr>
          <a:xfrm>
            <a:off x="271855"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
        <p:nvSpPr>
          <p:cNvPr id="43" name="TextBox 42">
            <a:extLst>
              <a:ext uri="{FF2B5EF4-FFF2-40B4-BE49-F238E27FC236}">
                <a16:creationId xmlns:a16="http://schemas.microsoft.com/office/drawing/2014/main" id="{6DA5BCE0-F18B-BEB8-574B-E701998D647C}"/>
              </a:ext>
            </a:extLst>
          </p:cNvPr>
          <p:cNvSpPr txBox="1"/>
          <p:nvPr/>
        </p:nvSpPr>
        <p:spPr>
          <a:xfrm>
            <a:off x="271853"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منهجية التقييم</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44" name="Rectangle: Rounded Corners 43">
            <a:extLst>
              <a:ext uri="{FF2B5EF4-FFF2-40B4-BE49-F238E27FC236}">
                <a16:creationId xmlns:a16="http://schemas.microsoft.com/office/drawing/2014/main" id="{2C2AAB9E-CC68-3A6E-24F1-35FD9AC3BB09}"/>
              </a:ext>
            </a:extLst>
          </p:cNvPr>
          <p:cNvSpPr/>
          <p:nvPr/>
        </p:nvSpPr>
        <p:spPr>
          <a:xfrm>
            <a:off x="271855" y="3654795"/>
            <a:ext cx="1464146" cy="823884"/>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قياس الرسائل من خلال المفاهيم المطبقة</a:t>
            </a:r>
          </a:p>
        </p:txBody>
      </p:sp>
      <p:sp>
        <p:nvSpPr>
          <p:cNvPr id="45" name="Rectangle: Rounded Corners 44">
            <a:extLst>
              <a:ext uri="{FF2B5EF4-FFF2-40B4-BE49-F238E27FC236}">
                <a16:creationId xmlns:a16="http://schemas.microsoft.com/office/drawing/2014/main" id="{93113833-9097-2B97-D056-97982F53BFE1}"/>
              </a:ext>
            </a:extLst>
          </p:cNvPr>
          <p:cNvSpPr/>
          <p:nvPr/>
        </p:nvSpPr>
        <p:spPr>
          <a:xfrm>
            <a:off x="271855" y="4556503"/>
            <a:ext cx="146414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استبيان بعد الفعالية بالإضافة الى قياس الرسائل من خلال تطبيقها </a:t>
            </a:r>
          </a:p>
        </p:txBody>
      </p:sp>
      <p:sp>
        <p:nvSpPr>
          <p:cNvPr id="32" name="Rectangle: Rounded Corners 11">
            <a:extLst>
              <a:ext uri="{FF2B5EF4-FFF2-40B4-BE49-F238E27FC236}">
                <a16:creationId xmlns:a16="http://schemas.microsoft.com/office/drawing/2014/main" id="{7F2E4DA7-233E-EFC9-3882-2CC33EA3DC2C}"/>
              </a:ext>
            </a:extLst>
          </p:cNvPr>
          <p:cNvSpPr/>
          <p:nvPr/>
        </p:nvSpPr>
        <p:spPr>
          <a:xfrm>
            <a:off x="5212781" y="2857840"/>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كتيب متابعة + بطاقات مكافأة.</a:t>
            </a:r>
          </a:p>
        </p:txBody>
      </p:sp>
      <p:sp>
        <p:nvSpPr>
          <p:cNvPr id="33" name="Rectangle: Rounded Corners 32">
            <a:extLst>
              <a:ext uri="{FF2B5EF4-FFF2-40B4-BE49-F238E27FC236}">
                <a16:creationId xmlns:a16="http://schemas.microsoft.com/office/drawing/2014/main" id="{D57322D9-279E-B432-30C0-C29C01356955}"/>
              </a:ext>
            </a:extLst>
          </p:cNvPr>
          <p:cNvSpPr/>
          <p:nvPr/>
        </p:nvSpPr>
        <p:spPr>
          <a:xfrm>
            <a:off x="1789917" y="28578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34" name="Rectangle: Rounded Corners 13">
            <a:extLst>
              <a:ext uri="{FF2B5EF4-FFF2-40B4-BE49-F238E27FC236}">
                <a16:creationId xmlns:a16="http://schemas.microsoft.com/office/drawing/2014/main" id="{E012493A-FDAA-9614-2A37-18518BA0F3AA}"/>
              </a:ext>
            </a:extLst>
          </p:cNvPr>
          <p:cNvSpPr/>
          <p:nvPr/>
        </p:nvSpPr>
        <p:spPr>
          <a:xfrm>
            <a:off x="3307976" y="2857840"/>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أرامكو</a:t>
            </a:r>
          </a:p>
        </p:txBody>
      </p:sp>
      <p:sp>
        <p:nvSpPr>
          <p:cNvPr id="35" name="Rectangle: Rounded Corners 14">
            <a:extLst>
              <a:ext uri="{FF2B5EF4-FFF2-40B4-BE49-F238E27FC236}">
                <a16:creationId xmlns:a16="http://schemas.microsoft.com/office/drawing/2014/main" id="{D83132F0-45CC-6CC0-FA62-60EF18638209}"/>
              </a:ext>
            </a:extLst>
          </p:cNvPr>
          <p:cNvSpPr/>
          <p:nvPr/>
        </p:nvSpPr>
        <p:spPr>
          <a:xfrm>
            <a:off x="7670374" y="2857840"/>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تحدٍ أسبوعي: من يطبّق 3 سلوكيات موفّرة خلال الأسبوع؟</a:t>
            </a:r>
          </a:p>
        </p:txBody>
      </p:sp>
      <p:sp>
        <p:nvSpPr>
          <p:cNvPr id="50" name="Rectangle: Rounded Corners 14">
            <a:extLst>
              <a:ext uri="{FF2B5EF4-FFF2-40B4-BE49-F238E27FC236}">
                <a16:creationId xmlns:a16="http://schemas.microsoft.com/office/drawing/2014/main" id="{0A12C13C-32E3-EFDD-DA68-3C31DC0730C5}"/>
              </a:ext>
            </a:extLst>
          </p:cNvPr>
          <p:cNvSpPr/>
          <p:nvPr/>
        </p:nvSpPr>
        <p:spPr>
          <a:xfrm>
            <a:off x="10197352" y="2857840"/>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مسابقات مدرسية</a:t>
            </a:r>
          </a:p>
        </p:txBody>
      </p:sp>
      <p:sp>
        <p:nvSpPr>
          <p:cNvPr id="51" name="Rectangle: Rounded Corners 50">
            <a:extLst>
              <a:ext uri="{FF2B5EF4-FFF2-40B4-BE49-F238E27FC236}">
                <a16:creationId xmlns:a16="http://schemas.microsoft.com/office/drawing/2014/main" id="{B6DDF0AB-0EBF-0478-C890-1E5D6CAE5B86}"/>
              </a:ext>
            </a:extLst>
          </p:cNvPr>
          <p:cNvSpPr/>
          <p:nvPr/>
        </p:nvSpPr>
        <p:spPr>
          <a:xfrm>
            <a:off x="271855" y="28578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Tree>
    <p:extLst>
      <p:ext uri="{BB962C8B-B14F-4D97-AF65-F5344CB8AC3E}">
        <p14:creationId xmlns:p14="http://schemas.microsoft.com/office/powerpoint/2010/main" val="3533933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0EA05-0B1A-CFEF-37A5-52D0D9B4149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7D42ED5-CCB5-2DFB-A930-118658C8771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F28B0034-41BB-645E-370F-78AAA79A0820}"/>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9793BD12-B086-44D7-8168-D925B673DD07}"/>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0A96BA45-2911-2185-A017-B22FAB1B06B6}"/>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الفئة العمرية الثانية: 6 - 8 سنوات </a:t>
            </a:r>
          </a:p>
        </p:txBody>
      </p:sp>
      <p:sp>
        <p:nvSpPr>
          <p:cNvPr id="5" name="Slide Number Placeholder 4">
            <a:extLst>
              <a:ext uri="{FF2B5EF4-FFF2-40B4-BE49-F238E27FC236}">
                <a16:creationId xmlns:a16="http://schemas.microsoft.com/office/drawing/2014/main" id="{893C495C-0AD6-4219-06DB-BC996003157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AB69B300-EAC2-8A16-162B-A266F6BE48FF}"/>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تعليم الطفل مبدأ "السبب والنتيجة"، لماذا يجب الترشيد؟ وكيف يمكنه أن يؤثر بنفسه؟</a:t>
            </a:r>
          </a:p>
        </p:txBody>
      </p:sp>
      <p:sp>
        <p:nvSpPr>
          <p:cNvPr id="11" name="Rectangle: Rounded Corners 14">
            <a:extLst>
              <a:ext uri="{FF2B5EF4-FFF2-40B4-BE49-F238E27FC236}">
                <a16:creationId xmlns:a16="http://schemas.microsoft.com/office/drawing/2014/main" id="{550CC6D4-1C3D-6C34-F8F6-96109AFF3C4F}"/>
              </a:ext>
            </a:extLst>
          </p:cNvPr>
          <p:cNvSpPr/>
          <p:nvPr/>
        </p:nvSpPr>
        <p:spPr>
          <a:xfrm>
            <a:off x="5212781" y="3291269"/>
            <a:ext cx="4930659" cy="1056614"/>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مسلسلات عن توفير الطاقة</a:t>
            </a: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حملة رقمية (هل تعرف كم يستهلك؟)</a:t>
            </a: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تحدي "افصل الشاحن/ أطفئ النور/ وفّرها".</a:t>
            </a: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محتوى رقمي عبر موقع أطفال لتبقى</a:t>
            </a:r>
            <a:endParaRPr kumimoji="0" lang="en-US"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179F79FD-A205-4A2C-448D-1CF43B4158D9}"/>
              </a:ext>
            </a:extLst>
          </p:cNvPr>
          <p:cNvSpPr txBox="1"/>
          <p:nvPr/>
        </p:nvSpPr>
        <p:spPr>
          <a:xfrm>
            <a:off x="7670374" y="1685268"/>
            <a:ext cx="2473066"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آلية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349FE743-921E-3EC2-0A68-5F6E6D3B277E}"/>
              </a:ext>
            </a:extLst>
          </p:cNvPr>
          <p:cNvSpPr txBox="1"/>
          <p:nvPr/>
        </p:nvSpPr>
        <p:spPr>
          <a:xfrm>
            <a:off x="5212781" y="1685268"/>
            <a:ext cx="2403680"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الأدوات المطلوبة</a:t>
            </a:r>
          </a:p>
        </p:txBody>
      </p:sp>
      <p:sp>
        <p:nvSpPr>
          <p:cNvPr id="17" name="TextBox 16">
            <a:extLst>
              <a:ext uri="{FF2B5EF4-FFF2-40B4-BE49-F238E27FC236}">
                <a16:creationId xmlns:a16="http://schemas.microsoft.com/office/drawing/2014/main" id="{AA23188F-5426-E3A2-E346-A74781583D09}"/>
              </a:ext>
            </a:extLst>
          </p:cNvPr>
          <p:cNvSpPr txBox="1"/>
          <p:nvPr/>
        </p:nvSpPr>
        <p:spPr>
          <a:xfrm>
            <a:off x="3307976" y="1685268"/>
            <a:ext cx="185089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الجهات المستهدفة بالمشاركة</a:t>
            </a:r>
            <a:endParaRPr kumimoji="0" lang="ar-JO"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EED20C62-F4F0-F619-67A0-0DB371F92491}"/>
              </a:ext>
            </a:extLst>
          </p:cNvPr>
          <p:cNvSpPr txBox="1"/>
          <p:nvPr/>
        </p:nvSpPr>
        <p:spPr>
          <a:xfrm>
            <a:off x="1789915"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مكان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0" name="Rectangle: Rounded Corners 14">
            <a:extLst>
              <a:ext uri="{FF2B5EF4-FFF2-40B4-BE49-F238E27FC236}">
                <a16:creationId xmlns:a16="http://schemas.microsoft.com/office/drawing/2014/main" id="{4BF5346B-52FC-E6FE-ACAB-00261BDA5981}"/>
              </a:ext>
            </a:extLst>
          </p:cNvPr>
          <p:cNvSpPr/>
          <p:nvPr/>
        </p:nvSpPr>
        <p:spPr>
          <a:xfrm>
            <a:off x="10197352" y="3291269"/>
            <a:ext cx="1775983" cy="1056614"/>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الأنشطة الإعلامية بالمشاركة مع وزارة الإعلام وهيئة الإذاعة والتلفزيون</a:t>
            </a:r>
          </a:p>
        </p:txBody>
      </p:sp>
      <p:sp>
        <p:nvSpPr>
          <p:cNvPr id="6" name="TextBox 5">
            <a:extLst>
              <a:ext uri="{FF2B5EF4-FFF2-40B4-BE49-F238E27FC236}">
                <a16:creationId xmlns:a16="http://schemas.microsoft.com/office/drawing/2014/main" id="{F7C60D96-46FB-5D11-972F-ED909F81A941}"/>
              </a:ext>
            </a:extLst>
          </p:cNvPr>
          <p:cNvSpPr txBox="1"/>
          <p:nvPr/>
        </p:nvSpPr>
        <p:spPr>
          <a:xfrm>
            <a:off x="10197350" y="1685268"/>
            <a:ext cx="1775983"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المبادرات</a:t>
            </a:r>
          </a:p>
        </p:txBody>
      </p:sp>
      <p:sp>
        <p:nvSpPr>
          <p:cNvPr id="43" name="TextBox 42">
            <a:extLst>
              <a:ext uri="{FF2B5EF4-FFF2-40B4-BE49-F238E27FC236}">
                <a16:creationId xmlns:a16="http://schemas.microsoft.com/office/drawing/2014/main" id="{A7C2EEB3-3881-E73C-CBAE-0DA65F95BD5F}"/>
              </a:ext>
            </a:extLst>
          </p:cNvPr>
          <p:cNvSpPr txBox="1"/>
          <p:nvPr/>
        </p:nvSpPr>
        <p:spPr>
          <a:xfrm>
            <a:off x="271853"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منهجية التقييم</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6" name="Rectangle: Rounded Corners 25">
            <a:extLst>
              <a:ext uri="{FF2B5EF4-FFF2-40B4-BE49-F238E27FC236}">
                <a16:creationId xmlns:a16="http://schemas.microsoft.com/office/drawing/2014/main" id="{7B6F4583-D69D-3334-BBC3-D1D081BA3A41}"/>
              </a:ext>
            </a:extLst>
          </p:cNvPr>
          <p:cNvSpPr/>
          <p:nvPr/>
        </p:nvSpPr>
        <p:spPr>
          <a:xfrm>
            <a:off x="5212781" y="2436017"/>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تطبيق مخصص لألعاب الطاقة</a:t>
            </a:r>
          </a:p>
        </p:txBody>
      </p:sp>
      <p:sp>
        <p:nvSpPr>
          <p:cNvPr id="27" name="Rectangle: Rounded Corners 26">
            <a:extLst>
              <a:ext uri="{FF2B5EF4-FFF2-40B4-BE49-F238E27FC236}">
                <a16:creationId xmlns:a16="http://schemas.microsoft.com/office/drawing/2014/main" id="{79D535C1-A7A6-71E9-6A0A-9BA7B5BC5D03}"/>
              </a:ext>
            </a:extLst>
          </p:cNvPr>
          <p:cNvSpPr/>
          <p:nvPr/>
        </p:nvSpPr>
        <p:spPr>
          <a:xfrm>
            <a:off x="1789917" y="2436018"/>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تطبيق تعليمي بسيط</a:t>
            </a:r>
          </a:p>
        </p:txBody>
      </p:sp>
      <p:sp>
        <p:nvSpPr>
          <p:cNvPr id="28" name="Rectangle: Rounded Corners 27">
            <a:extLst>
              <a:ext uri="{FF2B5EF4-FFF2-40B4-BE49-F238E27FC236}">
                <a16:creationId xmlns:a16="http://schemas.microsoft.com/office/drawing/2014/main" id="{C2EA069A-5E3C-7EFF-A3D0-C80E7100EEA0}"/>
              </a:ext>
            </a:extLst>
          </p:cNvPr>
          <p:cNvSpPr/>
          <p:nvPr/>
        </p:nvSpPr>
        <p:spPr>
          <a:xfrm>
            <a:off x="3307976" y="2436017"/>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شريك تقني + أرامكو</a:t>
            </a:r>
          </a:p>
        </p:txBody>
      </p:sp>
      <p:sp>
        <p:nvSpPr>
          <p:cNvPr id="29" name="Rectangle: Rounded Corners 14">
            <a:extLst>
              <a:ext uri="{FF2B5EF4-FFF2-40B4-BE49-F238E27FC236}">
                <a16:creationId xmlns:a16="http://schemas.microsoft.com/office/drawing/2014/main" id="{A5C09319-EF6F-48B4-C80C-D041942D6D0E}"/>
              </a:ext>
            </a:extLst>
          </p:cNvPr>
          <p:cNvSpPr/>
          <p:nvPr/>
        </p:nvSpPr>
        <p:spPr>
          <a:xfrm>
            <a:off x="7670374" y="2436017"/>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لعبة إلكترونية على الجوال فيها مستويات (إطفاء الأجهزة، اختيار المصباح الأنسب).</a:t>
            </a:r>
          </a:p>
        </p:txBody>
      </p:sp>
      <p:sp>
        <p:nvSpPr>
          <p:cNvPr id="30" name="Rectangle: Rounded Corners 14">
            <a:extLst>
              <a:ext uri="{FF2B5EF4-FFF2-40B4-BE49-F238E27FC236}">
                <a16:creationId xmlns:a16="http://schemas.microsoft.com/office/drawing/2014/main" id="{D064D4A8-67F7-CBE0-4855-FFDE2B5107C2}"/>
              </a:ext>
            </a:extLst>
          </p:cNvPr>
          <p:cNvSpPr/>
          <p:nvPr/>
        </p:nvSpPr>
        <p:spPr>
          <a:xfrm>
            <a:off x="10197352" y="2436017"/>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الأنشطة الرقمية</a:t>
            </a:r>
          </a:p>
        </p:txBody>
      </p:sp>
      <p:sp>
        <p:nvSpPr>
          <p:cNvPr id="31" name="Rectangle: Rounded Corners 30">
            <a:extLst>
              <a:ext uri="{FF2B5EF4-FFF2-40B4-BE49-F238E27FC236}">
                <a16:creationId xmlns:a16="http://schemas.microsoft.com/office/drawing/2014/main" id="{1A8FEDF6-2A53-354E-B1C0-F13C7C1B5BBF}"/>
              </a:ext>
            </a:extLst>
          </p:cNvPr>
          <p:cNvSpPr/>
          <p:nvPr/>
        </p:nvSpPr>
        <p:spPr>
          <a:xfrm>
            <a:off x="271855" y="2436018"/>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متابعة عدد التنزيلات </a:t>
            </a:r>
          </a:p>
        </p:txBody>
      </p:sp>
      <p:sp>
        <p:nvSpPr>
          <p:cNvPr id="47" name="Rectangle: Rounded Corners 46">
            <a:extLst>
              <a:ext uri="{FF2B5EF4-FFF2-40B4-BE49-F238E27FC236}">
                <a16:creationId xmlns:a16="http://schemas.microsoft.com/office/drawing/2014/main" id="{51542F97-1EC8-DAA5-2CB6-0B372189DC60}"/>
              </a:ext>
            </a:extLst>
          </p:cNvPr>
          <p:cNvSpPr/>
          <p:nvPr/>
        </p:nvSpPr>
        <p:spPr>
          <a:xfrm>
            <a:off x="271853" y="3291269"/>
            <a:ext cx="4887015" cy="1056614"/>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تحليل عدد مشاهدات المقاطع الموجهة للأطفال في الفئة 6 - 8 سنوات</a:t>
            </a:r>
          </a:p>
        </p:txBody>
      </p:sp>
    </p:spTree>
    <p:extLst>
      <p:ext uri="{BB962C8B-B14F-4D97-AF65-F5344CB8AC3E}">
        <p14:creationId xmlns:p14="http://schemas.microsoft.com/office/powerpoint/2010/main" val="238559496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A3B35-D9F2-B012-9DFD-BFF4FF95CA2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CAAE02C-C32F-E356-DB85-399817C6CB86}"/>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5AA95E7D-33C0-9FE9-A1D5-8BCA5C261030}"/>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A25555FA-9886-7E67-0ADF-7B12C70FB15F}"/>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ABA7E8FD-7DC2-4A59-BE8F-4A5702D0CB3F}"/>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الجهات المشاركة وأدوارها للفئة العمرية: 6 - 8 سنوات </a:t>
            </a:r>
          </a:p>
        </p:txBody>
      </p:sp>
      <p:sp>
        <p:nvSpPr>
          <p:cNvPr id="5" name="Slide Number Placeholder 4">
            <a:extLst>
              <a:ext uri="{FF2B5EF4-FFF2-40B4-BE49-F238E27FC236}">
                <a16:creationId xmlns:a16="http://schemas.microsoft.com/office/drawing/2014/main" id="{8F97BB0D-D4D0-A015-CCEF-0FEA575B11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3C02B4E5-B30E-4116-6F3C-24CB67F322E9}"/>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تعليم الطفل مبدأ "السبب والنتيجة"، لماذا يجب الترشيد؟ وكيف يمكنه أن يؤثر بنفسه؟</a:t>
            </a:r>
            <a:endPar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aphicFrame>
        <p:nvGraphicFramePr>
          <p:cNvPr id="26" name="Table 25">
            <a:extLst>
              <a:ext uri="{FF2B5EF4-FFF2-40B4-BE49-F238E27FC236}">
                <a16:creationId xmlns:a16="http://schemas.microsoft.com/office/drawing/2014/main" id="{97989BDE-9326-6DB9-A9C7-D03EBD70E38A}"/>
              </a:ext>
            </a:extLst>
          </p:cNvPr>
          <p:cNvGraphicFramePr>
            <a:graphicFrameLocks noGrp="1"/>
          </p:cNvGraphicFramePr>
          <p:nvPr/>
        </p:nvGraphicFramePr>
        <p:xfrm>
          <a:off x="681319" y="1787937"/>
          <a:ext cx="10901082" cy="4087040"/>
        </p:xfrm>
        <a:graphic>
          <a:graphicData uri="http://schemas.openxmlformats.org/drawingml/2006/table">
            <a:tbl>
              <a:tblPr rtl="1" firstRow="1" firstCol="1" bandRow="1">
                <a:tableStyleId>{5C22544A-7EE6-4342-B048-85BDC9FD1C3A}</a:tableStyleId>
              </a:tblPr>
              <a:tblGrid>
                <a:gridCol w="3633694">
                  <a:extLst>
                    <a:ext uri="{9D8B030D-6E8A-4147-A177-3AD203B41FA5}">
                      <a16:colId xmlns:a16="http://schemas.microsoft.com/office/drawing/2014/main" val="811902170"/>
                    </a:ext>
                  </a:extLst>
                </a:gridCol>
                <a:gridCol w="3633694">
                  <a:extLst>
                    <a:ext uri="{9D8B030D-6E8A-4147-A177-3AD203B41FA5}">
                      <a16:colId xmlns:a16="http://schemas.microsoft.com/office/drawing/2014/main" val="1576547389"/>
                    </a:ext>
                  </a:extLst>
                </a:gridCol>
                <a:gridCol w="3633694">
                  <a:extLst>
                    <a:ext uri="{9D8B030D-6E8A-4147-A177-3AD203B41FA5}">
                      <a16:colId xmlns:a16="http://schemas.microsoft.com/office/drawing/2014/main" val="4088633160"/>
                    </a:ext>
                  </a:extLst>
                </a:gridCol>
              </a:tblGrid>
              <a:tr h="565371">
                <a:tc>
                  <a:txBody>
                    <a:bodyPr/>
                    <a:lstStyle/>
                    <a:p>
                      <a:pPr marL="0" marR="0" algn="ctr" rtl="1">
                        <a:lnSpc>
                          <a:spcPct val="115000"/>
                        </a:lnSpc>
                        <a:spcAft>
                          <a:spcPts val="800"/>
                        </a:spcAft>
                        <a:buNone/>
                      </a:pPr>
                      <a:r>
                        <a:rPr lang="ar-SA" sz="1800" kern="100" dirty="0">
                          <a:solidFill>
                            <a:schemeClr val="bg1"/>
                          </a:solidFill>
                          <a:effectLst/>
                        </a:rPr>
                        <a:t>الجهة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الدور</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المتطلبات</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2707110177"/>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مبادرة لتبقى (المركز السعودي لكفاءة الطاقة)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الإشراف على المحتوى العلمي والأنشطة التفاعلية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تطوير المواد التعليمية والمجتمعية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582647869"/>
                  </a:ext>
                </a:extLst>
              </a:tr>
              <a:tr h="565371">
                <a:tc>
                  <a:txBody>
                    <a:bodyPr/>
                    <a:lstStyle/>
                    <a:p>
                      <a:pPr marL="0" marR="0" algn="ctr" rtl="1">
                        <a:lnSpc>
                          <a:spcPct val="115000"/>
                        </a:lnSpc>
                        <a:spcAft>
                          <a:spcPts val="800"/>
                        </a:spcAft>
                        <a:buNone/>
                      </a:pPr>
                      <a:r>
                        <a:rPr lang="ar-SA" sz="1400" b="1" kern="100">
                          <a:solidFill>
                            <a:schemeClr val="tx1">
                              <a:lumMod val="95000"/>
                              <a:lumOff val="5000"/>
                            </a:schemeClr>
                          </a:solidFill>
                          <a:effectLst/>
                          <a:latin typeface="Aptos" panose="020B0004020202020204" pitchFamily="34" charset="0"/>
                          <a:ea typeface="Aptos" panose="020B0004020202020204" pitchFamily="34" charset="0"/>
                          <a:cs typeface="+mn-cs"/>
                        </a:rPr>
                        <a:t>وزارة التعليم</a:t>
                      </a:r>
                      <a:endParaRPr lang="en-US" sz="14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تنفيذ الأنشطة داخل المدارس</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تخصيص 10 دقائق أسبوعية – تعيين منسق</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873634670"/>
                  </a:ext>
                </a:extLst>
              </a:tr>
              <a:tr h="694814">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وزارة الإعلام وهيئة الإذاعة والتلفزيون</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إنتاج المسلسل والحملات التوعوية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إدارة الحملات الرقمية وبثها</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74424048"/>
                  </a:ext>
                </a:extLst>
              </a:tr>
              <a:tr h="565371">
                <a:tc>
                  <a:txBody>
                    <a:bodyPr/>
                    <a:lstStyle/>
                    <a:p>
                      <a:pPr marL="0" marR="0" algn="ctr" rtl="1">
                        <a:lnSpc>
                          <a:spcPct val="115000"/>
                        </a:lnSpc>
                        <a:spcAft>
                          <a:spcPts val="800"/>
                        </a:spcAft>
                        <a:buNone/>
                      </a:pPr>
                      <a:r>
                        <a:rPr lang="ar-SA" sz="1400" b="1" kern="100">
                          <a:solidFill>
                            <a:schemeClr val="tx1">
                              <a:lumMod val="95000"/>
                              <a:lumOff val="5000"/>
                            </a:schemeClr>
                          </a:solidFill>
                          <a:effectLst/>
                          <a:latin typeface="Aptos" panose="020B0004020202020204" pitchFamily="34" charset="0"/>
                          <a:ea typeface="Aptos" panose="020B0004020202020204" pitchFamily="34" charset="0"/>
                          <a:cs typeface="+mn-cs"/>
                        </a:rPr>
                        <a:t>أرامكو السعودية</a:t>
                      </a:r>
                      <a:endParaRPr lang="en-US" sz="14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دعم وتمويل الأنشطة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تجهيز وحدات العرض</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738595"/>
                  </a:ext>
                </a:extLst>
              </a:tr>
              <a:tr h="565371">
                <a:tc>
                  <a:txBody>
                    <a:bodyPr/>
                    <a:lstStyle/>
                    <a:p>
                      <a:pPr marL="0" marR="0" algn="ctr" rtl="1">
                        <a:lnSpc>
                          <a:spcPct val="115000"/>
                        </a:lnSpc>
                        <a:spcAft>
                          <a:spcPts val="800"/>
                        </a:spcAft>
                        <a:buNone/>
                      </a:pPr>
                      <a:r>
                        <a:rPr lang="ar-SA" sz="1400" b="1" kern="100">
                          <a:solidFill>
                            <a:schemeClr val="tx1">
                              <a:lumMod val="95000"/>
                              <a:lumOff val="5000"/>
                            </a:schemeClr>
                          </a:solidFill>
                          <a:effectLst/>
                          <a:latin typeface="Aptos" panose="020B0004020202020204" pitchFamily="34" charset="0"/>
                          <a:ea typeface="Aptos" panose="020B0004020202020204" pitchFamily="34" charset="0"/>
                          <a:cs typeface="+mn-cs"/>
                        </a:rPr>
                        <a:t>الشركة السعودية للكهرباء</a:t>
                      </a:r>
                      <a:r>
                        <a:rPr lang="en-US" sz="1400" b="1" kern="100">
                          <a:solidFill>
                            <a:schemeClr val="tx1">
                              <a:lumMod val="95000"/>
                              <a:lumOff val="5000"/>
                            </a:schemeClr>
                          </a:solidFill>
                          <a:effectLst/>
                          <a:latin typeface="Aptos" panose="020B0004020202020204" pitchFamily="34" charset="0"/>
                          <a:ea typeface="Aptos" panose="020B0004020202020204" pitchFamily="34" charset="0"/>
                          <a:cs typeface="+mn-cs"/>
                        </a:rPr>
                        <a:t> (SEC)</a:t>
                      </a:r>
                      <a:endParaRPr lang="en-US" sz="14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توفير أدوات تعليمية وتقنية للورش</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تمويل مصابيح وتجهيزات التجارب</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684767543"/>
                  </a:ext>
                </a:extLst>
              </a:tr>
              <a:tr h="565371">
                <a:tc>
                  <a:txBody>
                    <a:bodyPr/>
                    <a:lstStyle/>
                    <a:p>
                      <a:pPr marL="0" marR="0" algn="ctr" rtl="1">
                        <a:lnSpc>
                          <a:spcPct val="115000"/>
                        </a:lnSpc>
                        <a:spcAft>
                          <a:spcPts val="800"/>
                        </a:spcAft>
                        <a:buNone/>
                      </a:pPr>
                      <a:r>
                        <a:rPr lang="ar-SA" sz="1400" b="1" kern="100" dirty="0">
                          <a:solidFill>
                            <a:schemeClr val="tx1">
                              <a:lumMod val="95000"/>
                              <a:lumOff val="5000"/>
                            </a:schemeClr>
                          </a:solidFill>
                          <a:effectLst/>
                          <a:latin typeface="Aptos" panose="020B0004020202020204" pitchFamily="34" charset="0"/>
                          <a:ea typeface="Aptos" panose="020B0004020202020204" pitchFamily="34" charset="0"/>
                          <a:cs typeface="+mn-cs"/>
                        </a:rPr>
                        <a:t>البلديات والجمعيات التطوعية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تسهيل الفعاليات المجتمعية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400" kern="100" dirty="0">
                          <a:solidFill>
                            <a:schemeClr val="tx1">
                              <a:lumMod val="95000"/>
                              <a:lumOff val="5000"/>
                            </a:schemeClr>
                          </a:solidFill>
                          <a:effectLst/>
                          <a:latin typeface="Aptos" panose="020B0004020202020204" pitchFamily="34" charset="0"/>
                          <a:ea typeface="Aptos" panose="020B0004020202020204" pitchFamily="34" charset="0"/>
                          <a:cs typeface="+mn-cs"/>
                        </a:rPr>
                        <a:t>تخصيص المواقع وتوفير المتطوعين</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2376946"/>
                  </a:ext>
                </a:extLst>
              </a:tr>
            </a:tbl>
          </a:graphicData>
        </a:graphic>
      </p:graphicFrame>
    </p:spTree>
    <p:extLst>
      <p:ext uri="{BB962C8B-B14F-4D97-AF65-F5344CB8AC3E}">
        <p14:creationId xmlns:p14="http://schemas.microsoft.com/office/powerpoint/2010/main" val="366759260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6AF9D-310B-0DF4-3236-3747B382A50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D4DBF22-0566-C334-2AC3-DCDFE2707BB7}"/>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55EF212-F635-902B-0FD4-1D2E0311D68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3D13F2E3-7CB5-6E50-6B8A-0EED676CA619}"/>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B1E53B8B-3FDA-FDDC-BE75-D557A4749CD2}"/>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الفئة العمرية الثالثة: 9 - 12 سنة</a:t>
            </a:r>
          </a:p>
        </p:txBody>
      </p:sp>
      <p:sp>
        <p:nvSpPr>
          <p:cNvPr id="5" name="Slide Number Placeholder 4">
            <a:extLst>
              <a:ext uri="{FF2B5EF4-FFF2-40B4-BE49-F238E27FC236}">
                <a16:creationId xmlns:a16="http://schemas.microsoft.com/office/drawing/2014/main" id="{A0E68326-9847-8737-5005-D8CE21239A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FD94A0C8-275E-F933-FD48-02A23F277691}"/>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تحويل الطفل إلى “سفير للطاقة” يقود مبادرات الترشيد في مدرسته ومجتمعه</a:t>
            </a:r>
          </a:p>
        </p:txBody>
      </p:sp>
      <p:sp>
        <p:nvSpPr>
          <p:cNvPr id="7" name="Rectangle: Rounded Corners 11">
            <a:extLst>
              <a:ext uri="{FF2B5EF4-FFF2-40B4-BE49-F238E27FC236}">
                <a16:creationId xmlns:a16="http://schemas.microsoft.com/office/drawing/2014/main" id="{4853C4DA-8850-B792-4746-64AD0403E78E}"/>
              </a:ext>
            </a:extLst>
          </p:cNvPr>
          <p:cNvSpPr/>
          <p:nvPr/>
        </p:nvSpPr>
        <p:spPr>
          <a:xfrm>
            <a:off x="5212781" y="2079139"/>
            <a:ext cx="2403680"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دليل مشرف النادي – لوحة متابعة</a:t>
            </a:r>
          </a:p>
        </p:txBody>
      </p:sp>
      <p:sp>
        <p:nvSpPr>
          <p:cNvPr id="8" name="Rectangle: Rounded Corners 7">
            <a:extLst>
              <a:ext uri="{FF2B5EF4-FFF2-40B4-BE49-F238E27FC236}">
                <a16:creationId xmlns:a16="http://schemas.microsoft.com/office/drawing/2014/main" id="{5FC7D0B2-4070-227A-5FC9-CFC4A98BD9A6}"/>
              </a:ext>
            </a:extLst>
          </p:cNvPr>
          <p:cNvSpPr/>
          <p:nvPr/>
        </p:nvSpPr>
        <p:spPr>
          <a:xfrm>
            <a:off x="1789917"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9" name="Rectangle: Rounded Corners 13">
            <a:extLst>
              <a:ext uri="{FF2B5EF4-FFF2-40B4-BE49-F238E27FC236}">
                <a16:creationId xmlns:a16="http://schemas.microsoft.com/office/drawing/2014/main" id="{1D5F3282-8AB0-B499-3414-1AC74F1CC7E6}"/>
              </a:ext>
            </a:extLst>
          </p:cNvPr>
          <p:cNvSpPr/>
          <p:nvPr/>
        </p:nvSpPr>
        <p:spPr>
          <a:xfrm>
            <a:off x="3307976" y="2079139"/>
            <a:ext cx="1850892"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لتبقى</a:t>
            </a:r>
          </a:p>
        </p:txBody>
      </p:sp>
      <p:sp>
        <p:nvSpPr>
          <p:cNvPr id="11" name="Rectangle: Rounded Corners 14">
            <a:extLst>
              <a:ext uri="{FF2B5EF4-FFF2-40B4-BE49-F238E27FC236}">
                <a16:creationId xmlns:a16="http://schemas.microsoft.com/office/drawing/2014/main" id="{7EF610AE-55B5-0CDD-0D5B-B70A2DB7BE57}"/>
              </a:ext>
            </a:extLst>
          </p:cNvPr>
          <p:cNvSpPr/>
          <p:nvPr/>
        </p:nvSpPr>
        <p:spPr>
          <a:xfrm>
            <a:off x="7670374" y="2079139"/>
            <a:ext cx="247306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تأسيس نادٍ طلابي يشرف على مراقبة استخدام الكهرباء في المدرسة</a:t>
            </a:r>
          </a:p>
        </p:txBody>
      </p:sp>
      <p:sp>
        <p:nvSpPr>
          <p:cNvPr id="15" name="TextBox 14">
            <a:extLst>
              <a:ext uri="{FF2B5EF4-FFF2-40B4-BE49-F238E27FC236}">
                <a16:creationId xmlns:a16="http://schemas.microsoft.com/office/drawing/2014/main" id="{3BA1BA81-27F1-44CA-B061-52926E4BA952}"/>
              </a:ext>
            </a:extLst>
          </p:cNvPr>
          <p:cNvSpPr txBox="1"/>
          <p:nvPr/>
        </p:nvSpPr>
        <p:spPr>
          <a:xfrm>
            <a:off x="7670374" y="1685268"/>
            <a:ext cx="2473066"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آلية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885510EF-0CC6-5D70-E153-8CB3C5440A97}"/>
              </a:ext>
            </a:extLst>
          </p:cNvPr>
          <p:cNvSpPr txBox="1"/>
          <p:nvPr/>
        </p:nvSpPr>
        <p:spPr>
          <a:xfrm>
            <a:off x="5212781" y="1685268"/>
            <a:ext cx="2403680"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الأدوات المطلوبة</a:t>
            </a:r>
          </a:p>
        </p:txBody>
      </p:sp>
      <p:sp>
        <p:nvSpPr>
          <p:cNvPr id="17" name="TextBox 16">
            <a:extLst>
              <a:ext uri="{FF2B5EF4-FFF2-40B4-BE49-F238E27FC236}">
                <a16:creationId xmlns:a16="http://schemas.microsoft.com/office/drawing/2014/main" id="{274C2DDD-CCFD-BC46-FFC4-2DAECD83C066}"/>
              </a:ext>
            </a:extLst>
          </p:cNvPr>
          <p:cNvSpPr txBox="1"/>
          <p:nvPr/>
        </p:nvSpPr>
        <p:spPr>
          <a:xfrm>
            <a:off x="3307976" y="1685268"/>
            <a:ext cx="185089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الجهات المستهدفة بالمشاركة</a:t>
            </a:r>
            <a:endParaRPr kumimoji="0" lang="ar-JO"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F06C4E1A-E27D-2B96-338C-B4150907EE3E}"/>
              </a:ext>
            </a:extLst>
          </p:cNvPr>
          <p:cNvSpPr txBox="1"/>
          <p:nvPr/>
        </p:nvSpPr>
        <p:spPr>
          <a:xfrm>
            <a:off x="1789915"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مكان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0" name="Rectangle: Rounded Corners 14">
            <a:extLst>
              <a:ext uri="{FF2B5EF4-FFF2-40B4-BE49-F238E27FC236}">
                <a16:creationId xmlns:a16="http://schemas.microsoft.com/office/drawing/2014/main" id="{91441098-41BB-E422-65A6-6313963A0E41}"/>
              </a:ext>
            </a:extLst>
          </p:cNvPr>
          <p:cNvSpPr/>
          <p:nvPr/>
        </p:nvSpPr>
        <p:spPr>
          <a:xfrm>
            <a:off x="10197352" y="2079139"/>
            <a:ext cx="1775983" cy="710859"/>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النوادي المدرسية</a:t>
            </a:r>
          </a:p>
        </p:txBody>
      </p:sp>
      <p:sp>
        <p:nvSpPr>
          <p:cNvPr id="21" name="Rectangle: Rounded Corners 11">
            <a:extLst>
              <a:ext uri="{FF2B5EF4-FFF2-40B4-BE49-F238E27FC236}">
                <a16:creationId xmlns:a16="http://schemas.microsoft.com/office/drawing/2014/main" id="{DD712009-D230-09E7-62B1-E7924EF19870}"/>
              </a:ext>
            </a:extLst>
          </p:cNvPr>
          <p:cNvSpPr/>
          <p:nvPr/>
        </p:nvSpPr>
        <p:spPr>
          <a:xfrm>
            <a:off x="5212781" y="4471935"/>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أدوات تعليمية + دعم تقني</a:t>
            </a:r>
          </a:p>
        </p:txBody>
      </p:sp>
      <p:sp>
        <p:nvSpPr>
          <p:cNvPr id="22" name="Rectangle: Rounded Corners 21">
            <a:extLst>
              <a:ext uri="{FF2B5EF4-FFF2-40B4-BE49-F238E27FC236}">
                <a16:creationId xmlns:a16="http://schemas.microsoft.com/office/drawing/2014/main" id="{0113D048-630C-EDF6-1014-D430F002781E}"/>
              </a:ext>
            </a:extLst>
          </p:cNvPr>
          <p:cNvSpPr/>
          <p:nvPr/>
        </p:nvSpPr>
        <p:spPr>
          <a:xfrm>
            <a:off x="1789917" y="4471936"/>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أنشطة في المناطق</a:t>
            </a:r>
          </a:p>
        </p:txBody>
      </p:sp>
      <p:sp>
        <p:nvSpPr>
          <p:cNvPr id="23" name="Rectangle: Rounded Corners 13">
            <a:extLst>
              <a:ext uri="{FF2B5EF4-FFF2-40B4-BE49-F238E27FC236}">
                <a16:creationId xmlns:a16="http://schemas.microsoft.com/office/drawing/2014/main" id="{43524BB1-94DE-2055-54F1-FEEF5677B433}"/>
              </a:ext>
            </a:extLst>
          </p:cNvPr>
          <p:cNvSpPr/>
          <p:nvPr/>
        </p:nvSpPr>
        <p:spPr>
          <a:xfrm>
            <a:off x="3307976" y="4471935"/>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أرامكو + سابك + لتبقى</a:t>
            </a:r>
          </a:p>
        </p:txBody>
      </p:sp>
      <p:sp>
        <p:nvSpPr>
          <p:cNvPr id="24" name="Rectangle: Rounded Corners 14">
            <a:extLst>
              <a:ext uri="{FF2B5EF4-FFF2-40B4-BE49-F238E27FC236}">
                <a16:creationId xmlns:a16="http://schemas.microsoft.com/office/drawing/2014/main" id="{49442B73-4F14-E636-E1E7-B60E8BD8F72C}"/>
              </a:ext>
            </a:extLst>
          </p:cNvPr>
          <p:cNvSpPr/>
          <p:nvPr/>
        </p:nvSpPr>
        <p:spPr>
          <a:xfrm>
            <a:off x="7670374" y="4471935"/>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ورش تطبيقية ليومين حول الطاقة الشمسية والابتكار في كل منطقة</a:t>
            </a:r>
          </a:p>
        </p:txBody>
      </p:sp>
      <p:sp>
        <p:nvSpPr>
          <p:cNvPr id="25" name="Rectangle: Rounded Corners 14">
            <a:extLst>
              <a:ext uri="{FF2B5EF4-FFF2-40B4-BE49-F238E27FC236}">
                <a16:creationId xmlns:a16="http://schemas.microsoft.com/office/drawing/2014/main" id="{6347F46D-5FFD-708F-2355-5A7035665E61}"/>
              </a:ext>
            </a:extLst>
          </p:cNvPr>
          <p:cNvSpPr/>
          <p:nvPr/>
        </p:nvSpPr>
        <p:spPr>
          <a:xfrm>
            <a:off x="10197352" y="4471935"/>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الفعالية الوطنية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"معسكر أبطال الطاقة"</a:t>
            </a:r>
          </a:p>
        </p:txBody>
      </p:sp>
      <p:sp>
        <p:nvSpPr>
          <p:cNvPr id="6" name="TextBox 5">
            <a:extLst>
              <a:ext uri="{FF2B5EF4-FFF2-40B4-BE49-F238E27FC236}">
                <a16:creationId xmlns:a16="http://schemas.microsoft.com/office/drawing/2014/main" id="{7305B9AE-0ED0-F16F-3979-8934F0879B3D}"/>
              </a:ext>
            </a:extLst>
          </p:cNvPr>
          <p:cNvSpPr txBox="1"/>
          <p:nvPr/>
        </p:nvSpPr>
        <p:spPr>
          <a:xfrm>
            <a:off x="10197350" y="1685268"/>
            <a:ext cx="1775983"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المبادرات</a:t>
            </a:r>
          </a:p>
        </p:txBody>
      </p:sp>
      <p:sp>
        <p:nvSpPr>
          <p:cNvPr id="12" name="Rectangle: Rounded Corners 11">
            <a:extLst>
              <a:ext uri="{FF2B5EF4-FFF2-40B4-BE49-F238E27FC236}">
                <a16:creationId xmlns:a16="http://schemas.microsoft.com/office/drawing/2014/main" id="{F1539B87-367D-4174-160F-911E8F974B38}"/>
              </a:ext>
            </a:extLst>
          </p:cNvPr>
          <p:cNvSpPr/>
          <p:nvPr/>
        </p:nvSpPr>
        <p:spPr>
          <a:xfrm>
            <a:off x="5212781" y="5295819"/>
            <a:ext cx="2403680" cy="1029755"/>
          </a:xfrm>
          <a:prstGeom prst="roundRect">
            <a:avLst/>
          </a:prstGeom>
          <a:solidFill>
            <a:srgbClr val="D9D9D9"/>
          </a:solidFill>
          <a:ln w="12700" cap="flat" cmpd="sng" algn="ctr">
            <a:noFill/>
            <a:prstDash val="solid"/>
            <a:miter lim="800000"/>
          </a:ln>
          <a:effectLst/>
        </p:spPr>
        <p:txBody>
          <a:bodyPr lIns="18288" rIns="18288"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تقديم محتوى من قبل الأطفال </a:t>
            </a:r>
          </a:p>
        </p:txBody>
      </p:sp>
      <p:sp>
        <p:nvSpPr>
          <p:cNvPr id="13" name="Rectangle: Rounded Corners 12">
            <a:extLst>
              <a:ext uri="{FF2B5EF4-FFF2-40B4-BE49-F238E27FC236}">
                <a16:creationId xmlns:a16="http://schemas.microsoft.com/office/drawing/2014/main" id="{647E14AB-993B-50AF-3AA0-3AB5D245C4D7}"/>
              </a:ext>
            </a:extLst>
          </p:cNvPr>
          <p:cNvSpPr/>
          <p:nvPr/>
        </p:nvSpPr>
        <p:spPr>
          <a:xfrm>
            <a:off x="1789917" y="5295820"/>
            <a:ext cx="146414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المهرجانات الوطنية</a:t>
            </a:r>
          </a:p>
        </p:txBody>
      </p:sp>
      <p:sp>
        <p:nvSpPr>
          <p:cNvPr id="14" name="Rectangle: Rounded Corners 13">
            <a:extLst>
              <a:ext uri="{FF2B5EF4-FFF2-40B4-BE49-F238E27FC236}">
                <a16:creationId xmlns:a16="http://schemas.microsoft.com/office/drawing/2014/main" id="{0C02468B-F8F4-41E5-29B8-1BF324B24966}"/>
              </a:ext>
            </a:extLst>
          </p:cNvPr>
          <p:cNvSpPr/>
          <p:nvPr/>
        </p:nvSpPr>
        <p:spPr>
          <a:xfrm>
            <a:off x="3307976" y="5295819"/>
            <a:ext cx="1850892"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هيئة الترفيه + لتبقى</a:t>
            </a:r>
          </a:p>
        </p:txBody>
      </p:sp>
      <p:sp>
        <p:nvSpPr>
          <p:cNvPr id="19" name="Rectangle: Rounded Corners 14">
            <a:extLst>
              <a:ext uri="{FF2B5EF4-FFF2-40B4-BE49-F238E27FC236}">
                <a16:creationId xmlns:a16="http://schemas.microsoft.com/office/drawing/2014/main" id="{3691B7D7-8634-7D12-ADFF-659CA23878BF}"/>
              </a:ext>
            </a:extLst>
          </p:cNvPr>
          <p:cNvSpPr/>
          <p:nvPr/>
        </p:nvSpPr>
        <p:spPr>
          <a:xfrm>
            <a:off x="7670374" y="5295819"/>
            <a:ext cx="247306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تكريم المشاركين المميزين.</a:t>
            </a:r>
          </a:p>
        </p:txBody>
      </p:sp>
      <p:sp>
        <p:nvSpPr>
          <p:cNvPr id="36" name="Rectangle: Rounded Corners 14">
            <a:extLst>
              <a:ext uri="{FF2B5EF4-FFF2-40B4-BE49-F238E27FC236}">
                <a16:creationId xmlns:a16="http://schemas.microsoft.com/office/drawing/2014/main" id="{90C57007-AEC4-CD60-680C-A6EA93895512}"/>
              </a:ext>
            </a:extLst>
          </p:cNvPr>
          <p:cNvSpPr/>
          <p:nvPr/>
        </p:nvSpPr>
        <p:spPr>
          <a:xfrm>
            <a:off x="10197352" y="5295819"/>
            <a:ext cx="1775983" cy="1029755"/>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جائزة بطل الطاقة الوطنية</a:t>
            </a:r>
          </a:p>
        </p:txBody>
      </p:sp>
      <p:sp>
        <p:nvSpPr>
          <p:cNvPr id="42" name="Rectangle: Rounded Corners 41">
            <a:extLst>
              <a:ext uri="{FF2B5EF4-FFF2-40B4-BE49-F238E27FC236}">
                <a16:creationId xmlns:a16="http://schemas.microsoft.com/office/drawing/2014/main" id="{E2043B96-AC45-9A73-71B4-A5A444EBF24A}"/>
              </a:ext>
            </a:extLst>
          </p:cNvPr>
          <p:cNvSpPr/>
          <p:nvPr/>
        </p:nvSpPr>
        <p:spPr>
          <a:xfrm>
            <a:off x="271855" y="2079140"/>
            <a:ext cx="1464146" cy="710859"/>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
        <p:nvSpPr>
          <p:cNvPr id="43" name="TextBox 42">
            <a:extLst>
              <a:ext uri="{FF2B5EF4-FFF2-40B4-BE49-F238E27FC236}">
                <a16:creationId xmlns:a16="http://schemas.microsoft.com/office/drawing/2014/main" id="{7169DC0C-6BAF-E766-8D64-D59C5BD49B85}"/>
              </a:ext>
            </a:extLst>
          </p:cNvPr>
          <p:cNvSpPr txBox="1"/>
          <p:nvPr/>
        </p:nvSpPr>
        <p:spPr>
          <a:xfrm>
            <a:off x="271853"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منهجية التقييم</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44" name="Rectangle: Rounded Corners 43">
            <a:extLst>
              <a:ext uri="{FF2B5EF4-FFF2-40B4-BE49-F238E27FC236}">
                <a16:creationId xmlns:a16="http://schemas.microsoft.com/office/drawing/2014/main" id="{9261730D-3219-A518-22B3-3F53420918B4}"/>
              </a:ext>
            </a:extLst>
          </p:cNvPr>
          <p:cNvSpPr/>
          <p:nvPr/>
        </p:nvSpPr>
        <p:spPr>
          <a:xfrm>
            <a:off x="271855" y="4471936"/>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استبيان مع المشاركين</a:t>
            </a:r>
          </a:p>
        </p:txBody>
      </p:sp>
      <p:sp>
        <p:nvSpPr>
          <p:cNvPr id="45" name="Rectangle: Rounded Corners 44">
            <a:extLst>
              <a:ext uri="{FF2B5EF4-FFF2-40B4-BE49-F238E27FC236}">
                <a16:creationId xmlns:a16="http://schemas.microsoft.com/office/drawing/2014/main" id="{73B62DF9-5378-9B3F-D7AA-C0B94155A40C}"/>
              </a:ext>
            </a:extLst>
          </p:cNvPr>
          <p:cNvSpPr/>
          <p:nvPr/>
        </p:nvSpPr>
        <p:spPr>
          <a:xfrm>
            <a:off x="271855" y="5295820"/>
            <a:ext cx="1464146" cy="1029755"/>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استبيانات مع المشا</a:t>
            </a:r>
            <a:r>
              <a:rPr lang="ar-JO" sz="1300" b="1" kern="0" dirty="0">
                <a:solidFill>
                  <a:srgbClr val="000000"/>
                </a:solidFill>
                <a:latin typeface="Calibri"/>
                <a:ea typeface="Calibri" panose="020F0502020204030204" pitchFamily="34" charset="0"/>
                <a:cs typeface="Arial" panose="020B0604020202020204" pitchFamily="34" charset="0"/>
              </a:rPr>
              <a:t>ر</a:t>
            </a:r>
            <a:r>
              <a:rPr kumimoji="0" lang="ar-SA" sz="13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كين</a:t>
            </a:r>
          </a:p>
        </p:txBody>
      </p:sp>
      <p:sp>
        <p:nvSpPr>
          <p:cNvPr id="32" name="Rectangle: Rounded Corners 11">
            <a:extLst>
              <a:ext uri="{FF2B5EF4-FFF2-40B4-BE49-F238E27FC236}">
                <a16:creationId xmlns:a16="http://schemas.microsoft.com/office/drawing/2014/main" id="{7F112D43-C536-98A1-0491-193EDA412DFF}"/>
              </a:ext>
            </a:extLst>
          </p:cNvPr>
          <p:cNvSpPr/>
          <p:nvPr/>
        </p:nvSpPr>
        <p:spPr>
          <a:xfrm>
            <a:off x="5212781" y="2857840"/>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عداد بسيط + لوحة متابعة</a:t>
            </a:r>
          </a:p>
        </p:txBody>
      </p:sp>
      <p:sp>
        <p:nvSpPr>
          <p:cNvPr id="33" name="Rectangle: Rounded Corners 32">
            <a:extLst>
              <a:ext uri="{FF2B5EF4-FFF2-40B4-BE49-F238E27FC236}">
                <a16:creationId xmlns:a16="http://schemas.microsoft.com/office/drawing/2014/main" id="{948F6152-660E-2FE2-2A37-5A93CCFF2EFE}"/>
              </a:ext>
            </a:extLst>
          </p:cNvPr>
          <p:cNvSpPr/>
          <p:nvPr/>
        </p:nvSpPr>
        <p:spPr>
          <a:xfrm>
            <a:off x="1789917" y="28578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34" name="Rectangle: Rounded Corners 13">
            <a:extLst>
              <a:ext uri="{FF2B5EF4-FFF2-40B4-BE49-F238E27FC236}">
                <a16:creationId xmlns:a16="http://schemas.microsoft.com/office/drawing/2014/main" id="{A5347AD1-FB50-D10F-4CC5-F5C5AE6442D3}"/>
              </a:ext>
            </a:extLst>
          </p:cNvPr>
          <p:cNvSpPr/>
          <p:nvPr/>
        </p:nvSpPr>
        <p:spPr>
          <a:xfrm>
            <a:off x="3307976" y="2857840"/>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شركة الكهرباء السعودية</a:t>
            </a:r>
          </a:p>
        </p:txBody>
      </p:sp>
      <p:sp>
        <p:nvSpPr>
          <p:cNvPr id="35" name="Rectangle: Rounded Corners 14">
            <a:extLst>
              <a:ext uri="{FF2B5EF4-FFF2-40B4-BE49-F238E27FC236}">
                <a16:creationId xmlns:a16="http://schemas.microsoft.com/office/drawing/2014/main" id="{14D31B71-CFAE-1345-86E0-56032DD4DDAE}"/>
              </a:ext>
            </a:extLst>
          </p:cNvPr>
          <p:cNvSpPr/>
          <p:nvPr/>
        </p:nvSpPr>
        <p:spPr>
          <a:xfrm>
            <a:off x="7670374" y="2857840"/>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الطلاب يقيسون استهلاك الطاقة في الصفوف أسبوعيًا وينفذون مبادرات لتقليله</a:t>
            </a:r>
          </a:p>
        </p:txBody>
      </p:sp>
      <p:sp>
        <p:nvSpPr>
          <p:cNvPr id="50" name="Rectangle: Rounded Corners 14">
            <a:extLst>
              <a:ext uri="{FF2B5EF4-FFF2-40B4-BE49-F238E27FC236}">
                <a16:creationId xmlns:a16="http://schemas.microsoft.com/office/drawing/2014/main" id="{87E35BB3-C896-485E-4858-EF7573A42C84}"/>
              </a:ext>
            </a:extLst>
          </p:cNvPr>
          <p:cNvSpPr/>
          <p:nvPr/>
        </p:nvSpPr>
        <p:spPr>
          <a:xfrm>
            <a:off x="10197352" y="2857840"/>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مشاريع تفاعلية</a:t>
            </a:r>
          </a:p>
        </p:txBody>
      </p:sp>
      <p:sp>
        <p:nvSpPr>
          <p:cNvPr id="51" name="Rectangle: Rounded Corners 50">
            <a:extLst>
              <a:ext uri="{FF2B5EF4-FFF2-40B4-BE49-F238E27FC236}">
                <a16:creationId xmlns:a16="http://schemas.microsoft.com/office/drawing/2014/main" id="{8C5252F3-EF91-CA5E-9925-2B16C77369E1}"/>
              </a:ext>
            </a:extLst>
          </p:cNvPr>
          <p:cNvSpPr/>
          <p:nvPr/>
        </p:nvSpPr>
        <p:spPr>
          <a:xfrm>
            <a:off x="271855" y="28578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لوحة متابعة رقمية لرصد مشاركة الطلاب</a:t>
            </a:r>
          </a:p>
        </p:txBody>
      </p:sp>
      <p:sp>
        <p:nvSpPr>
          <p:cNvPr id="26" name="Rectangle: Rounded Corners 11">
            <a:extLst>
              <a:ext uri="{FF2B5EF4-FFF2-40B4-BE49-F238E27FC236}">
                <a16:creationId xmlns:a16="http://schemas.microsoft.com/office/drawing/2014/main" id="{CE4EFCDD-9C51-E7D0-0A0B-28BEEC51CE76}"/>
              </a:ext>
            </a:extLst>
          </p:cNvPr>
          <p:cNvSpPr/>
          <p:nvPr/>
        </p:nvSpPr>
        <p:spPr>
          <a:xfrm>
            <a:off x="5212781" y="3664886"/>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أدوات بسيطة + إشراف مدرس العلوم</a:t>
            </a:r>
          </a:p>
        </p:txBody>
      </p:sp>
      <p:sp>
        <p:nvSpPr>
          <p:cNvPr id="27" name="Rectangle: Rounded Corners 26">
            <a:extLst>
              <a:ext uri="{FF2B5EF4-FFF2-40B4-BE49-F238E27FC236}">
                <a16:creationId xmlns:a16="http://schemas.microsoft.com/office/drawing/2014/main" id="{A1EC0E0A-511E-F23E-9716-E265133C8BBF}"/>
              </a:ext>
            </a:extLst>
          </p:cNvPr>
          <p:cNvSpPr/>
          <p:nvPr/>
        </p:nvSpPr>
        <p:spPr>
          <a:xfrm>
            <a:off x="1789917" y="3664887"/>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المدارس</a:t>
            </a:r>
          </a:p>
        </p:txBody>
      </p:sp>
      <p:sp>
        <p:nvSpPr>
          <p:cNvPr id="28" name="Rectangle: Rounded Corners 13">
            <a:extLst>
              <a:ext uri="{FF2B5EF4-FFF2-40B4-BE49-F238E27FC236}">
                <a16:creationId xmlns:a16="http://schemas.microsoft.com/office/drawing/2014/main" id="{338331BD-04BC-8B33-E68A-128088F59B20}"/>
              </a:ext>
            </a:extLst>
          </p:cNvPr>
          <p:cNvSpPr/>
          <p:nvPr/>
        </p:nvSpPr>
        <p:spPr>
          <a:xfrm>
            <a:off x="3307976" y="3664886"/>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التعليم + لتبقى</a:t>
            </a:r>
          </a:p>
        </p:txBody>
      </p:sp>
      <p:sp>
        <p:nvSpPr>
          <p:cNvPr id="29" name="Rectangle: Rounded Corners 14">
            <a:extLst>
              <a:ext uri="{FF2B5EF4-FFF2-40B4-BE49-F238E27FC236}">
                <a16:creationId xmlns:a16="http://schemas.microsoft.com/office/drawing/2014/main" id="{CF1A10F3-3162-C7F6-BBA6-F02B9FC5C9F9}"/>
              </a:ext>
            </a:extLst>
          </p:cNvPr>
          <p:cNvSpPr/>
          <p:nvPr/>
        </p:nvSpPr>
        <p:spPr>
          <a:xfrm>
            <a:off x="7670374" y="3664886"/>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مشروع علمي بسيط لتصميم جهاز أو فكرة موفّرة للطاقة</a:t>
            </a:r>
          </a:p>
        </p:txBody>
      </p:sp>
      <p:sp>
        <p:nvSpPr>
          <p:cNvPr id="30" name="Rectangle: Rounded Corners 14">
            <a:extLst>
              <a:ext uri="{FF2B5EF4-FFF2-40B4-BE49-F238E27FC236}">
                <a16:creationId xmlns:a16="http://schemas.microsoft.com/office/drawing/2014/main" id="{F58F13B1-E1F9-4549-352B-ADC64DE0DE03}"/>
              </a:ext>
            </a:extLst>
          </p:cNvPr>
          <p:cNvSpPr/>
          <p:nvPr/>
        </p:nvSpPr>
        <p:spPr>
          <a:xfrm>
            <a:off x="10197352" y="3664886"/>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الأنشطة التقنية</a:t>
            </a:r>
          </a:p>
        </p:txBody>
      </p:sp>
      <p:sp>
        <p:nvSpPr>
          <p:cNvPr id="31" name="Rectangle: Rounded Corners 30">
            <a:extLst>
              <a:ext uri="{FF2B5EF4-FFF2-40B4-BE49-F238E27FC236}">
                <a16:creationId xmlns:a16="http://schemas.microsoft.com/office/drawing/2014/main" id="{1C7DC756-0575-2AE8-8AF0-91041F89BD21}"/>
              </a:ext>
            </a:extLst>
          </p:cNvPr>
          <p:cNvSpPr/>
          <p:nvPr/>
        </p:nvSpPr>
        <p:spPr>
          <a:xfrm>
            <a:off x="271855" y="3664887"/>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ملاحظات المعلمين أثناء تنفيذ الأنشطة</a:t>
            </a:r>
          </a:p>
        </p:txBody>
      </p:sp>
    </p:spTree>
    <p:extLst>
      <p:ext uri="{BB962C8B-B14F-4D97-AF65-F5344CB8AC3E}">
        <p14:creationId xmlns:p14="http://schemas.microsoft.com/office/powerpoint/2010/main" val="37731486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9D4D35-74F1-EA41-00D9-C10516C80FF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9FE6EC6-1BBE-77EC-6D38-DC4B2D68ADC9}"/>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47532398-5CA6-A0DD-9291-5A6EA70F56A6}"/>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1EF0B57-C9DB-A417-49A4-56D12315D825}"/>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5B694E9E-71E1-865A-5D5E-676562F42BC9}"/>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الفئة العمرية الأولى: 6 - 8 سنوات </a:t>
            </a:r>
          </a:p>
        </p:txBody>
      </p:sp>
      <p:sp>
        <p:nvSpPr>
          <p:cNvPr id="5" name="Slide Number Placeholder 4">
            <a:extLst>
              <a:ext uri="{FF2B5EF4-FFF2-40B4-BE49-F238E27FC236}">
                <a16:creationId xmlns:a16="http://schemas.microsoft.com/office/drawing/2014/main" id="{4A2ADFC9-4A19-EFCB-3009-74AA0DAE29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A827A549-BD35-E4B3-FD40-864AF0D0F8EF}"/>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تعليم الطفل مبدأ "السبب والنتيجة"، لماذا يجب الترشيد؟ وكيف يمكنه أن يؤثر بنفسه؟</a:t>
            </a:r>
          </a:p>
        </p:txBody>
      </p:sp>
      <p:sp>
        <p:nvSpPr>
          <p:cNvPr id="11" name="Rectangle: Rounded Corners 14">
            <a:extLst>
              <a:ext uri="{FF2B5EF4-FFF2-40B4-BE49-F238E27FC236}">
                <a16:creationId xmlns:a16="http://schemas.microsoft.com/office/drawing/2014/main" id="{899A3B79-3D8E-F454-62E5-35E196CC393C}"/>
              </a:ext>
            </a:extLst>
          </p:cNvPr>
          <p:cNvSpPr/>
          <p:nvPr/>
        </p:nvSpPr>
        <p:spPr>
          <a:xfrm>
            <a:off x="5212781" y="4366437"/>
            <a:ext cx="4930659" cy="1056614"/>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حملة رقمية “#</a:t>
            </a:r>
            <a:r>
              <a:rPr kumimoji="0" lang="ar-SA" sz="1300" b="0" i="0" u="none" strike="noStrike" kern="0" cap="none" spc="0" normalizeH="0" baseline="0" noProof="0" dirty="0" err="1">
                <a:ln>
                  <a:noFill/>
                </a:ln>
                <a:solidFill>
                  <a:srgbClr val="000000"/>
                </a:solidFill>
                <a:effectLst/>
                <a:uLnTx/>
                <a:uFillTx/>
                <a:latin typeface="Calibri"/>
                <a:ea typeface="Calibri" panose="020F0502020204030204" pitchFamily="34" charset="0"/>
                <a:cs typeface="Arial" panose="020B0604020202020204" pitchFamily="34" charset="0"/>
              </a:rPr>
              <a:t>بطل_الطاقة</a:t>
            </a: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a:t>
            </a: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محتوى من الفيديوهات على موقع لتبقى في </a:t>
            </a:r>
            <a:r>
              <a:rPr lang="en-US" sz="1300" kern="0" dirty="0">
                <a:solidFill>
                  <a:srgbClr val="000000"/>
                </a:solidFill>
                <a:latin typeface="Calibri"/>
                <a:ea typeface="Calibri" panose="020F0502020204030204" pitchFamily="34" charset="0"/>
                <a:cs typeface="Arial" panose="020B0604020202020204" pitchFamily="34" charset="0"/>
              </a:rPr>
              <a:t>Y</a:t>
            </a:r>
            <a:r>
              <a:rPr kumimoji="0" lang="en-US" sz="1300" b="0" i="0" u="none" strike="noStrike" kern="0" cap="none" spc="0" normalizeH="0" baseline="0" noProof="0" dirty="0" err="1">
                <a:ln>
                  <a:noFill/>
                </a:ln>
                <a:solidFill>
                  <a:srgbClr val="000000"/>
                </a:solidFill>
                <a:effectLst/>
                <a:uLnTx/>
                <a:uFillTx/>
                <a:latin typeface="Calibri"/>
                <a:ea typeface="Calibri" panose="020F0502020204030204" pitchFamily="34" charset="0"/>
                <a:cs typeface="Arial" panose="020B0604020202020204" pitchFamily="34" charset="0"/>
              </a:rPr>
              <a:t>ouTube</a:t>
            </a:r>
            <a:endPar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endParaRP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تطبيق نظام المكافآت والنقاط لمشاهدي المحتوى الإعلامي عبر منصة أطفال لتبقى</a:t>
            </a:r>
          </a:p>
          <a:p>
            <a:pPr marL="169863" marR="0" lvl="0" indent="-169863"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err="1">
                <a:ln>
                  <a:noFill/>
                </a:ln>
                <a:solidFill>
                  <a:srgbClr val="000000"/>
                </a:solidFill>
                <a:effectLst/>
                <a:uLnTx/>
                <a:uFillTx/>
                <a:latin typeface="Calibri"/>
                <a:ea typeface="Calibri" panose="020F0502020204030204" pitchFamily="34" charset="0"/>
                <a:cs typeface="Arial" panose="020B0604020202020204" pitchFamily="34" charset="0"/>
              </a:rPr>
              <a:t>بودكاست</a:t>
            </a:r>
            <a:r>
              <a:rPr kumimoji="0" lang="ar-SA" sz="13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“عن ترشيد الطاقة” للأطفال.</a:t>
            </a:r>
          </a:p>
        </p:txBody>
      </p:sp>
      <p:sp>
        <p:nvSpPr>
          <p:cNvPr id="15" name="TextBox 14">
            <a:extLst>
              <a:ext uri="{FF2B5EF4-FFF2-40B4-BE49-F238E27FC236}">
                <a16:creationId xmlns:a16="http://schemas.microsoft.com/office/drawing/2014/main" id="{3BFA38FD-EDBC-C309-F063-BC62D306BD6B}"/>
              </a:ext>
            </a:extLst>
          </p:cNvPr>
          <p:cNvSpPr txBox="1"/>
          <p:nvPr/>
        </p:nvSpPr>
        <p:spPr>
          <a:xfrm>
            <a:off x="7670374" y="1685268"/>
            <a:ext cx="2473066"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آلية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EA9EB563-E3E1-D320-C95C-65AA81A3E79E}"/>
              </a:ext>
            </a:extLst>
          </p:cNvPr>
          <p:cNvSpPr txBox="1"/>
          <p:nvPr/>
        </p:nvSpPr>
        <p:spPr>
          <a:xfrm>
            <a:off x="5212781" y="1685268"/>
            <a:ext cx="2403680"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الأدوات المطلوبة</a:t>
            </a:r>
          </a:p>
        </p:txBody>
      </p:sp>
      <p:sp>
        <p:nvSpPr>
          <p:cNvPr id="17" name="TextBox 16">
            <a:extLst>
              <a:ext uri="{FF2B5EF4-FFF2-40B4-BE49-F238E27FC236}">
                <a16:creationId xmlns:a16="http://schemas.microsoft.com/office/drawing/2014/main" id="{7B2DFA43-4F14-274A-126C-5A159AC98052}"/>
              </a:ext>
            </a:extLst>
          </p:cNvPr>
          <p:cNvSpPr txBox="1"/>
          <p:nvPr/>
        </p:nvSpPr>
        <p:spPr>
          <a:xfrm>
            <a:off x="3307976" y="1685268"/>
            <a:ext cx="1850892"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الجهات المستهدفة بالمشاركة</a:t>
            </a:r>
            <a:endParaRPr kumimoji="0" lang="ar-JO" sz="14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68FBE572-452B-D959-4388-79D506443752}"/>
              </a:ext>
            </a:extLst>
          </p:cNvPr>
          <p:cNvSpPr txBox="1"/>
          <p:nvPr/>
        </p:nvSpPr>
        <p:spPr>
          <a:xfrm>
            <a:off x="1789915"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مكان التنفيذ</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0" name="Rectangle: Rounded Corners 14">
            <a:extLst>
              <a:ext uri="{FF2B5EF4-FFF2-40B4-BE49-F238E27FC236}">
                <a16:creationId xmlns:a16="http://schemas.microsoft.com/office/drawing/2014/main" id="{404CC181-1A0A-8D67-E15F-D7CCC15E93A3}"/>
              </a:ext>
            </a:extLst>
          </p:cNvPr>
          <p:cNvSpPr/>
          <p:nvPr/>
        </p:nvSpPr>
        <p:spPr>
          <a:xfrm>
            <a:off x="10197352" y="4366437"/>
            <a:ext cx="1775983" cy="1056614"/>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الأنشطة الإعلامية بالمشاركة مع وزارة الإعلام وهيئة الإذاعة والتلفزيون</a:t>
            </a:r>
          </a:p>
        </p:txBody>
      </p:sp>
      <p:sp>
        <p:nvSpPr>
          <p:cNvPr id="6" name="TextBox 5">
            <a:extLst>
              <a:ext uri="{FF2B5EF4-FFF2-40B4-BE49-F238E27FC236}">
                <a16:creationId xmlns:a16="http://schemas.microsoft.com/office/drawing/2014/main" id="{53908C9F-0B1D-E3D2-12FB-647997502202}"/>
              </a:ext>
            </a:extLst>
          </p:cNvPr>
          <p:cNvSpPr txBox="1"/>
          <p:nvPr/>
        </p:nvSpPr>
        <p:spPr>
          <a:xfrm>
            <a:off x="10197350" y="1685268"/>
            <a:ext cx="1775983"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المبادرات</a:t>
            </a:r>
          </a:p>
        </p:txBody>
      </p:sp>
      <p:sp>
        <p:nvSpPr>
          <p:cNvPr id="43" name="TextBox 42">
            <a:extLst>
              <a:ext uri="{FF2B5EF4-FFF2-40B4-BE49-F238E27FC236}">
                <a16:creationId xmlns:a16="http://schemas.microsoft.com/office/drawing/2014/main" id="{2743747E-A833-0585-5068-400CA709B6AB}"/>
              </a:ext>
            </a:extLst>
          </p:cNvPr>
          <p:cNvSpPr txBox="1"/>
          <p:nvPr/>
        </p:nvSpPr>
        <p:spPr>
          <a:xfrm>
            <a:off x="271853" y="1685268"/>
            <a:ext cx="1464147" cy="33855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rPr>
              <a:t>منهجية التقييم</a:t>
            </a:r>
            <a:endParaRPr kumimoji="0" lang="ar-JO" sz="1600" b="1" i="0" u="none" strike="noStrike" kern="1200" cap="none" spc="0" normalizeH="0" baseline="0" noProof="0" dirty="0">
              <a:ln>
                <a:noFill/>
              </a:ln>
              <a:solidFill>
                <a:srgbClr val="000000">
                  <a:lumMod val="95000"/>
                  <a:lumOff val="5000"/>
                </a:srgbClr>
              </a:solidFill>
              <a:effectLst/>
              <a:uLnTx/>
              <a:uFillTx/>
              <a:latin typeface="Calibri"/>
              <a:ea typeface="Calibri" panose="020F0502020204030204" pitchFamily="34" charset="0"/>
              <a:cs typeface="Arial" panose="020B0604020202020204" pitchFamily="34" charset="0"/>
            </a:endParaRPr>
          </a:p>
        </p:txBody>
      </p:sp>
      <p:sp>
        <p:nvSpPr>
          <p:cNvPr id="26" name="Rectangle: Rounded Corners 25">
            <a:extLst>
              <a:ext uri="{FF2B5EF4-FFF2-40B4-BE49-F238E27FC236}">
                <a16:creationId xmlns:a16="http://schemas.microsoft.com/office/drawing/2014/main" id="{DF5A5B81-5F8C-E92D-A060-DEF1FD06F609}"/>
              </a:ext>
            </a:extLst>
          </p:cNvPr>
          <p:cNvSpPr/>
          <p:nvPr/>
        </p:nvSpPr>
        <p:spPr>
          <a:xfrm>
            <a:off x="5212781" y="2436017"/>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تطبيق مخصص لألعاب الطاقة</a:t>
            </a:r>
          </a:p>
        </p:txBody>
      </p:sp>
      <p:sp>
        <p:nvSpPr>
          <p:cNvPr id="27" name="Rectangle: Rounded Corners 26">
            <a:extLst>
              <a:ext uri="{FF2B5EF4-FFF2-40B4-BE49-F238E27FC236}">
                <a16:creationId xmlns:a16="http://schemas.microsoft.com/office/drawing/2014/main" id="{3F9EC80F-F333-F824-888E-8BF731AB324F}"/>
              </a:ext>
            </a:extLst>
          </p:cNvPr>
          <p:cNvSpPr/>
          <p:nvPr/>
        </p:nvSpPr>
        <p:spPr>
          <a:xfrm>
            <a:off x="1789917" y="2436018"/>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تطبيق تعليمي بسيط</a:t>
            </a:r>
          </a:p>
        </p:txBody>
      </p:sp>
      <p:sp>
        <p:nvSpPr>
          <p:cNvPr id="28" name="Rectangle: Rounded Corners 27">
            <a:extLst>
              <a:ext uri="{FF2B5EF4-FFF2-40B4-BE49-F238E27FC236}">
                <a16:creationId xmlns:a16="http://schemas.microsoft.com/office/drawing/2014/main" id="{B0DAEF0F-9085-F369-347A-6378F6D3FA56}"/>
              </a:ext>
            </a:extLst>
          </p:cNvPr>
          <p:cNvSpPr/>
          <p:nvPr/>
        </p:nvSpPr>
        <p:spPr>
          <a:xfrm>
            <a:off x="3307976" y="2436017"/>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شريك تقني + أرامكو</a:t>
            </a:r>
          </a:p>
        </p:txBody>
      </p:sp>
      <p:sp>
        <p:nvSpPr>
          <p:cNvPr id="29" name="Rectangle: Rounded Corners 14">
            <a:extLst>
              <a:ext uri="{FF2B5EF4-FFF2-40B4-BE49-F238E27FC236}">
                <a16:creationId xmlns:a16="http://schemas.microsoft.com/office/drawing/2014/main" id="{FDACEDBB-96B5-D8FA-4F5D-A0C521703342}"/>
              </a:ext>
            </a:extLst>
          </p:cNvPr>
          <p:cNvSpPr/>
          <p:nvPr/>
        </p:nvSpPr>
        <p:spPr>
          <a:xfrm>
            <a:off x="7670374" y="2436017"/>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لعبة إلكترونية على الجوال فيها مستويات (إطفاء الأجهزة، اختيار المصباح الأنسب)</a:t>
            </a:r>
          </a:p>
        </p:txBody>
      </p:sp>
      <p:sp>
        <p:nvSpPr>
          <p:cNvPr id="30" name="Rectangle: Rounded Corners 14">
            <a:extLst>
              <a:ext uri="{FF2B5EF4-FFF2-40B4-BE49-F238E27FC236}">
                <a16:creationId xmlns:a16="http://schemas.microsoft.com/office/drawing/2014/main" id="{74A70540-152B-199C-DCC7-8BFEC38F9A5F}"/>
              </a:ext>
            </a:extLst>
          </p:cNvPr>
          <p:cNvSpPr/>
          <p:nvPr/>
        </p:nvSpPr>
        <p:spPr>
          <a:xfrm>
            <a:off x="10197352" y="2436017"/>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الأنشطة الرقمية</a:t>
            </a:r>
          </a:p>
        </p:txBody>
      </p:sp>
      <p:sp>
        <p:nvSpPr>
          <p:cNvPr id="31" name="Rectangle: Rounded Corners 30">
            <a:extLst>
              <a:ext uri="{FF2B5EF4-FFF2-40B4-BE49-F238E27FC236}">
                <a16:creationId xmlns:a16="http://schemas.microsoft.com/office/drawing/2014/main" id="{F7F152D6-E46D-87A4-C6CD-034F8258DA3B}"/>
              </a:ext>
            </a:extLst>
          </p:cNvPr>
          <p:cNvSpPr/>
          <p:nvPr/>
        </p:nvSpPr>
        <p:spPr>
          <a:xfrm>
            <a:off x="271855" y="2436018"/>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متابعة ورصد عدد التنزيلات والاستخدام للتطبيق </a:t>
            </a:r>
          </a:p>
        </p:txBody>
      </p:sp>
      <p:sp>
        <p:nvSpPr>
          <p:cNvPr id="47" name="Rectangle: Rounded Corners 46">
            <a:extLst>
              <a:ext uri="{FF2B5EF4-FFF2-40B4-BE49-F238E27FC236}">
                <a16:creationId xmlns:a16="http://schemas.microsoft.com/office/drawing/2014/main" id="{11C9A9B4-53AA-E37C-BCBE-3C58C247B950}"/>
              </a:ext>
            </a:extLst>
          </p:cNvPr>
          <p:cNvSpPr/>
          <p:nvPr/>
        </p:nvSpPr>
        <p:spPr>
          <a:xfrm>
            <a:off x="271853" y="4366437"/>
            <a:ext cx="4887015" cy="1056614"/>
          </a:xfrm>
          <a:prstGeom prst="roundRect">
            <a:avLst/>
          </a:prstGeom>
          <a:solidFill>
            <a:schemeClr val="accent3">
              <a:lumMod val="20000"/>
              <a:lumOff val="80000"/>
            </a:schemeClr>
          </a:solidFill>
          <a:ln w="12700" cap="flat" cmpd="sng" algn="ctr">
            <a:noFill/>
            <a:prstDash val="solid"/>
            <a:miter lim="800000"/>
          </a:ln>
          <a:effectLst/>
        </p:spPr>
        <p:txBody>
          <a:bodyPr rtlCol="0" anchor="ctr"/>
          <a:lstStyle/>
          <a:p>
            <a:pPr marL="285750" marR="0" lvl="0" indent="-285750" algn="r"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تحليل عدد مشاهدات المقاطع الموجهة للأطفال في الفئة 9 - 12 سنوات</a:t>
            </a:r>
          </a:p>
        </p:txBody>
      </p:sp>
      <p:sp>
        <p:nvSpPr>
          <p:cNvPr id="7" name="Rectangle: Rounded Corners 6">
            <a:extLst>
              <a:ext uri="{FF2B5EF4-FFF2-40B4-BE49-F238E27FC236}">
                <a16:creationId xmlns:a16="http://schemas.microsoft.com/office/drawing/2014/main" id="{641407AC-7BEA-52F6-CE59-3F6082D316F9}"/>
              </a:ext>
            </a:extLst>
          </p:cNvPr>
          <p:cNvSpPr/>
          <p:nvPr/>
        </p:nvSpPr>
        <p:spPr>
          <a:xfrm>
            <a:off x="5212781" y="3203640"/>
            <a:ext cx="2403680"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حسابات المدرسة + أدوات تصوير</a:t>
            </a:r>
          </a:p>
        </p:txBody>
      </p:sp>
      <p:sp>
        <p:nvSpPr>
          <p:cNvPr id="8" name="Rectangle: Rounded Corners 7">
            <a:extLst>
              <a:ext uri="{FF2B5EF4-FFF2-40B4-BE49-F238E27FC236}">
                <a16:creationId xmlns:a16="http://schemas.microsoft.com/office/drawing/2014/main" id="{F3FD1438-C913-74C5-ECD5-D3E98758EBCC}"/>
              </a:ext>
            </a:extLst>
          </p:cNvPr>
          <p:cNvSpPr/>
          <p:nvPr/>
        </p:nvSpPr>
        <p:spPr>
          <a:xfrm>
            <a:off x="1789917" y="32036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أونلاين</a:t>
            </a:r>
          </a:p>
        </p:txBody>
      </p:sp>
      <p:sp>
        <p:nvSpPr>
          <p:cNvPr id="9" name="Rectangle: Rounded Corners 8">
            <a:extLst>
              <a:ext uri="{FF2B5EF4-FFF2-40B4-BE49-F238E27FC236}">
                <a16:creationId xmlns:a16="http://schemas.microsoft.com/office/drawing/2014/main" id="{336D79B9-E7FB-C530-921C-D0B161DC26FD}"/>
              </a:ext>
            </a:extLst>
          </p:cNvPr>
          <p:cNvSpPr/>
          <p:nvPr/>
        </p:nvSpPr>
        <p:spPr>
          <a:xfrm>
            <a:off x="3307976" y="3203640"/>
            <a:ext cx="1850892"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وزارة الإعلام + لتبقى</a:t>
            </a:r>
          </a:p>
        </p:txBody>
      </p:sp>
      <p:sp>
        <p:nvSpPr>
          <p:cNvPr id="12" name="Rectangle: Rounded Corners 14">
            <a:extLst>
              <a:ext uri="{FF2B5EF4-FFF2-40B4-BE49-F238E27FC236}">
                <a16:creationId xmlns:a16="http://schemas.microsoft.com/office/drawing/2014/main" id="{70B5A1A5-6F68-6189-F9C6-D9575924E25F}"/>
              </a:ext>
            </a:extLst>
          </p:cNvPr>
          <p:cNvSpPr/>
          <p:nvPr/>
        </p:nvSpPr>
        <p:spPr>
          <a:xfrm>
            <a:off x="7670374" y="3203640"/>
            <a:ext cx="247306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مشاركة الطلاب بفيديوهات قصيرة توثق ممارسات الترشيد في منازلهم</a:t>
            </a:r>
          </a:p>
        </p:txBody>
      </p:sp>
      <p:sp>
        <p:nvSpPr>
          <p:cNvPr id="13" name="Rectangle: Rounded Corners 14">
            <a:extLst>
              <a:ext uri="{FF2B5EF4-FFF2-40B4-BE49-F238E27FC236}">
                <a16:creationId xmlns:a16="http://schemas.microsoft.com/office/drawing/2014/main" id="{D4F1ABAE-944C-A1EB-53E7-41F67FBB4B83}"/>
              </a:ext>
            </a:extLst>
          </p:cNvPr>
          <p:cNvSpPr/>
          <p:nvPr/>
        </p:nvSpPr>
        <p:spPr>
          <a:xfrm>
            <a:off x="10197352" y="3203640"/>
            <a:ext cx="1775983" cy="710858"/>
          </a:xfrm>
          <a:prstGeom prst="roundRect">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FFFFFF"/>
                </a:solidFill>
                <a:effectLst/>
                <a:uLnTx/>
                <a:uFillTx/>
                <a:latin typeface="Calibri"/>
                <a:ea typeface="Calibri" panose="020F0502020204030204" pitchFamily="34" charset="0"/>
                <a:cs typeface="Arial" panose="020B0604020202020204" pitchFamily="34" charset="0"/>
              </a:rPr>
              <a:t>التحدي الإعلامي</a:t>
            </a:r>
          </a:p>
        </p:txBody>
      </p:sp>
      <p:sp>
        <p:nvSpPr>
          <p:cNvPr id="14" name="Rectangle: Rounded Corners 13">
            <a:extLst>
              <a:ext uri="{FF2B5EF4-FFF2-40B4-BE49-F238E27FC236}">
                <a16:creationId xmlns:a16="http://schemas.microsoft.com/office/drawing/2014/main" id="{80EBC35E-CC62-B928-5A42-88DB637E64D6}"/>
              </a:ext>
            </a:extLst>
          </p:cNvPr>
          <p:cNvSpPr/>
          <p:nvPr/>
        </p:nvSpPr>
        <p:spPr>
          <a:xfrm>
            <a:off x="271855" y="3203641"/>
            <a:ext cx="1464146" cy="710858"/>
          </a:xfrm>
          <a:prstGeom prst="roundRect">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4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متابعة ورصد عدد المتابعات</a:t>
            </a:r>
          </a:p>
        </p:txBody>
      </p:sp>
    </p:spTree>
    <p:extLst>
      <p:ext uri="{BB962C8B-B14F-4D97-AF65-F5344CB8AC3E}">
        <p14:creationId xmlns:p14="http://schemas.microsoft.com/office/powerpoint/2010/main" val="16706938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A3CF44-DAC4-B9C4-064D-AB9337B30CA0}"/>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DA11665-E9D3-726E-3CEC-2968382DFF7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AA9C9EC9-A7C6-79DF-869F-AB633CA84581}"/>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C52667E-3860-9508-F495-E476C04A7E87}"/>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93002ABE-6511-B85C-0288-8DD2FA7DF635}"/>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الجهات المشاركة وأدوارها للفئة العمرية: 6 - 8 سنوات </a:t>
            </a:r>
          </a:p>
        </p:txBody>
      </p:sp>
      <p:sp>
        <p:nvSpPr>
          <p:cNvPr id="5" name="Slide Number Placeholder 4">
            <a:extLst>
              <a:ext uri="{FF2B5EF4-FFF2-40B4-BE49-F238E27FC236}">
                <a16:creationId xmlns:a16="http://schemas.microsoft.com/office/drawing/2014/main" id="{939E2CAD-BE94-7718-AAD6-CF84B9B9CB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3C6AC0E0-36A7-961E-8BEF-CB938A7D350B}"/>
              </a:ext>
            </a:extLst>
          </p:cNvPr>
          <p:cNvSpPr txBox="1"/>
          <p:nvPr/>
        </p:nvSpPr>
        <p:spPr>
          <a:xfrm>
            <a:off x="1004047" y="983024"/>
            <a:ext cx="10021796" cy="36933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تعليم الطفل مبدأ "السبب والنتيجة"، لماذا يجب الترشيد؟ وكيف يمكنه أن يؤثر بنفسه؟</a:t>
            </a:r>
            <a:endPar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aphicFrame>
        <p:nvGraphicFramePr>
          <p:cNvPr id="26" name="Table 25">
            <a:extLst>
              <a:ext uri="{FF2B5EF4-FFF2-40B4-BE49-F238E27FC236}">
                <a16:creationId xmlns:a16="http://schemas.microsoft.com/office/drawing/2014/main" id="{088C5653-7632-A47A-7411-C9FCF080FB81}"/>
              </a:ext>
            </a:extLst>
          </p:cNvPr>
          <p:cNvGraphicFramePr>
            <a:graphicFrameLocks noGrp="1"/>
          </p:cNvGraphicFramePr>
          <p:nvPr/>
        </p:nvGraphicFramePr>
        <p:xfrm>
          <a:off x="681319" y="1787937"/>
          <a:ext cx="10901082" cy="4087040"/>
        </p:xfrm>
        <a:graphic>
          <a:graphicData uri="http://schemas.openxmlformats.org/drawingml/2006/table">
            <a:tbl>
              <a:tblPr rtl="1" firstRow="1" firstCol="1" bandRow="1">
                <a:tableStyleId>{5C22544A-7EE6-4342-B048-85BDC9FD1C3A}</a:tableStyleId>
              </a:tblPr>
              <a:tblGrid>
                <a:gridCol w="3633694">
                  <a:extLst>
                    <a:ext uri="{9D8B030D-6E8A-4147-A177-3AD203B41FA5}">
                      <a16:colId xmlns:a16="http://schemas.microsoft.com/office/drawing/2014/main" val="811902170"/>
                    </a:ext>
                  </a:extLst>
                </a:gridCol>
                <a:gridCol w="3633694">
                  <a:extLst>
                    <a:ext uri="{9D8B030D-6E8A-4147-A177-3AD203B41FA5}">
                      <a16:colId xmlns:a16="http://schemas.microsoft.com/office/drawing/2014/main" val="1576547389"/>
                    </a:ext>
                  </a:extLst>
                </a:gridCol>
                <a:gridCol w="3633694">
                  <a:extLst>
                    <a:ext uri="{9D8B030D-6E8A-4147-A177-3AD203B41FA5}">
                      <a16:colId xmlns:a16="http://schemas.microsoft.com/office/drawing/2014/main" val="4088633160"/>
                    </a:ext>
                  </a:extLst>
                </a:gridCol>
              </a:tblGrid>
              <a:tr h="565371">
                <a:tc>
                  <a:txBody>
                    <a:bodyPr/>
                    <a:lstStyle/>
                    <a:p>
                      <a:pPr marL="0" marR="0" algn="ctr" rtl="1">
                        <a:lnSpc>
                          <a:spcPct val="115000"/>
                        </a:lnSpc>
                        <a:spcAft>
                          <a:spcPts val="800"/>
                        </a:spcAft>
                        <a:buNone/>
                      </a:pPr>
                      <a:r>
                        <a:rPr lang="ar-SA" sz="1800" kern="100" dirty="0">
                          <a:solidFill>
                            <a:schemeClr val="bg1"/>
                          </a:solidFill>
                          <a:effectLst/>
                        </a:rPr>
                        <a:t>الجهة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الدور</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المتطلبات</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2707110177"/>
                  </a:ext>
                </a:extLst>
              </a:tr>
              <a:tr h="565371">
                <a:tc>
                  <a:txBody>
                    <a:bodyPr/>
                    <a:lstStyle/>
                    <a:p>
                      <a:pPr marL="0" marR="0" algn="ctr" rtl="1">
                        <a:lnSpc>
                          <a:spcPct val="115000"/>
                        </a:lnSpc>
                        <a:spcAft>
                          <a:spcPts val="800"/>
                        </a:spcAft>
                        <a:buNone/>
                      </a:pPr>
                      <a:r>
                        <a:rPr lang="ar-SA" sz="1400" b="0" kern="100" dirty="0">
                          <a:solidFill>
                            <a:schemeClr val="tx1">
                              <a:lumMod val="95000"/>
                              <a:lumOff val="5000"/>
                            </a:schemeClr>
                          </a:solidFill>
                          <a:effectLst/>
                          <a:latin typeface="Aptos" panose="020B0004020202020204" pitchFamily="34" charset="0"/>
                          <a:ea typeface="Aptos" panose="020B0004020202020204" pitchFamily="34" charset="0"/>
                          <a:cs typeface="+mn-cs"/>
                        </a:rPr>
                        <a:t>مبادرة لتبقى (المركز السعودي لكفاءة الطاقة)</a:t>
                      </a:r>
                      <a:endParaRPr lang="en-US" sz="1400" b="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قيادة التنفيذ العام للحملات والفعاليات</a:t>
                      </a:r>
                      <a:r>
                        <a:rPr lang="en-US"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الإشراف على البرنامج – إصدار تقارير الأداء</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582647869"/>
                  </a:ext>
                </a:extLst>
              </a:tr>
              <a:tr h="565371">
                <a:tc>
                  <a:txBody>
                    <a:bodyPr/>
                    <a:lstStyle/>
                    <a:p>
                      <a:pPr marL="0" marR="0" algn="ctr" rtl="1">
                        <a:lnSpc>
                          <a:spcPct val="115000"/>
                        </a:lnSpc>
                        <a:spcAft>
                          <a:spcPts val="800"/>
                        </a:spcAft>
                        <a:buNone/>
                      </a:pPr>
                      <a:r>
                        <a:rPr lang="ar-SA"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وزارة التعليم</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دمج النوادي والمشاريع ضمن النشاط المدرسي</a:t>
                      </a:r>
                      <a:r>
                        <a:rPr lang="en-US"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تخصيص حصة أسبوعية ومشرف للنادي</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873634670"/>
                  </a:ext>
                </a:extLst>
              </a:tr>
              <a:tr h="694814">
                <a:tc>
                  <a:txBody>
                    <a:bodyPr/>
                    <a:lstStyle/>
                    <a:p>
                      <a:pPr marL="0" marR="0" algn="ctr" rtl="1">
                        <a:lnSpc>
                          <a:spcPct val="115000"/>
                        </a:lnSpc>
                        <a:spcAft>
                          <a:spcPts val="800"/>
                        </a:spcAft>
                        <a:buNone/>
                      </a:pPr>
                      <a:r>
                        <a:rPr lang="ar-SA"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وزارة الإعلام</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إدارة التحديات الرقمية والإنتاج الإعلامي</a:t>
                      </a:r>
                      <a:r>
                        <a:rPr lang="en-US"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إشراف على البث وتغطية الأحداث</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74424048"/>
                  </a:ext>
                </a:extLst>
              </a:tr>
              <a:tr h="565371">
                <a:tc>
                  <a:txBody>
                    <a:bodyPr/>
                    <a:lstStyle/>
                    <a:p>
                      <a:pPr marL="0" marR="0" algn="ctr" rtl="1">
                        <a:lnSpc>
                          <a:spcPct val="115000"/>
                        </a:lnSpc>
                        <a:spcAft>
                          <a:spcPts val="800"/>
                        </a:spcAft>
                        <a:buNone/>
                      </a:pPr>
                      <a:r>
                        <a:rPr lang="ar-SA"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شركة أرامكو</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رعاية “معسكر أبطال الطاقة</a:t>
                      </a:r>
                      <a:r>
                        <a:rPr lang="en-US"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التمويل – توفير مدربين تقنيين</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738595"/>
                  </a:ext>
                </a:extLst>
              </a:tr>
              <a:tr h="565371">
                <a:tc>
                  <a:txBody>
                    <a:bodyPr/>
                    <a:lstStyle/>
                    <a:p>
                      <a:pPr marL="0" marR="0" algn="ctr" rtl="1">
                        <a:lnSpc>
                          <a:spcPct val="115000"/>
                        </a:lnSpc>
                        <a:spcAft>
                          <a:spcPts val="800"/>
                        </a:spcAft>
                        <a:buNone/>
                      </a:pPr>
                      <a:r>
                        <a:rPr lang="ar-SA"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سابك</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تمويل جائزة “مدرستي الذكية</a:t>
                      </a:r>
                      <a:r>
                        <a:rPr lang="en-US" sz="1200" b="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تقديم الجوائز والدعم اللوجستي</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684767543"/>
                  </a:ext>
                </a:extLst>
              </a:tr>
              <a:tr h="565371">
                <a:tc>
                  <a:txBody>
                    <a:bodyPr/>
                    <a:lstStyle/>
                    <a:p>
                      <a:pPr marL="0" marR="0" algn="ctr" rtl="1">
                        <a:lnSpc>
                          <a:spcPct val="115000"/>
                        </a:lnSpc>
                        <a:spcAft>
                          <a:spcPts val="800"/>
                        </a:spcAft>
                        <a:buNone/>
                      </a:pPr>
                      <a:r>
                        <a:rPr lang="ar-SA"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الشركة السعودية للكهرباء</a:t>
                      </a:r>
                      <a:endParaRPr lang="en-US" sz="12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دعم الحافلة التعليمية المتنقلة</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تجهيزات تقنية ومعدات العرض</a:t>
                      </a:r>
                      <a:r>
                        <a:rPr lang="en-US" sz="1200" b="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a:t>
                      </a: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2376946"/>
                  </a:ext>
                </a:extLst>
              </a:tr>
            </a:tbl>
          </a:graphicData>
        </a:graphic>
      </p:graphicFrame>
    </p:spTree>
    <p:extLst>
      <p:ext uri="{BB962C8B-B14F-4D97-AF65-F5344CB8AC3E}">
        <p14:creationId xmlns:p14="http://schemas.microsoft.com/office/powerpoint/2010/main" val="142937845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E1083D-573F-01DF-93CB-1C27C9FFEC57}"/>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BFC6D0C-857F-8948-53FF-8310502573AA}"/>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F3C41340-5BC3-8D6E-A5B8-14146737D45B}"/>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BC6BFB23-CA7A-0922-78A6-C98CA63FCB58}"/>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F54BA487-18A7-E7A8-73BC-FBCDACCD5DC1}"/>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إشراك الأسرة في مشروع </a:t>
              </a:r>
              <a:r>
                <a:rPr lang="ar-SA" sz="3600" b="1" dirty="0">
                  <a:solidFill>
                    <a:sysClr val="windowText" lastClr="000000"/>
                  </a:solidFill>
                  <a:latin typeface="Calibri"/>
                  <a:cs typeface="Arial" panose="020B0604020202020204" pitchFamily="34" charset="0"/>
                </a:rPr>
                <a:t>أطفال</a:t>
              </a: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 لتبقى</a:t>
              </a:r>
            </a:p>
          </p:txBody>
        </p:sp>
        <p:cxnSp>
          <p:nvCxnSpPr>
            <p:cNvPr id="26" name="Straight Connector 25">
              <a:extLst>
                <a:ext uri="{FF2B5EF4-FFF2-40B4-BE49-F238E27FC236}">
                  <a16:creationId xmlns:a16="http://schemas.microsoft.com/office/drawing/2014/main" id="{3CB1AC5B-8233-630D-1BD3-E7DE73893AA8}"/>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DA52D122-0508-A40B-FE04-C6E6354620C4}"/>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66293055-04AF-519C-F2B6-43009CFF8D5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09545295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D1D165-F82A-CE25-3489-C7EA22F213A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E9556E2-8424-15A9-60BF-781058AA1A53}"/>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2D743D9F-86D9-D6AA-B232-36C6D1142F87}"/>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F9D63832-DB64-9A78-AB3B-8A63CB0553A8}"/>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011EEAE4-48D1-6A7E-CF1F-F016EC136BC4}"/>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إشراك الأسرة في مشروع أطفال لتبقى</a:t>
            </a:r>
          </a:p>
        </p:txBody>
      </p:sp>
      <p:sp>
        <p:nvSpPr>
          <p:cNvPr id="5" name="Slide Number Placeholder 4">
            <a:extLst>
              <a:ext uri="{FF2B5EF4-FFF2-40B4-BE49-F238E27FC236}">
                <a16:creationId xmlns:a16="http://schemas.microsoft.com/office/drawing/2014/main" id="{5CE36535-878A-8962-BFC6-B2BAA4E1DE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D764B3EE-D80D-06F2-27F8-A06D8A603581}"/>
              </a:ext>
            </a:extLst>
          </p:cNvPr>
          <p:cNvSpPr txBox="1"/>
          <p:nvPr/>
        </p:nvSpPr>
        <p:spPr>
          <a:xfrm>
            <a:off x="984660" y="862981"/>
            <a:ext cx="10021796" cy="1323439"/>
          </a:xfrm>
          <a:prstGeom prst="rect">
            <a:avLst/>
          </a:prstGeom>
          <a:noFill/>
        </p:spPr>
        <p:txBody>
          <a:bodyPr wrap="square">
            <a:spAutoFit/>
          </a:bodyPr>
          <a:lstStyle/>
          <a:p>
            <a:pPr marL="0" marR="0" lvl="0" indent="0" algn="just" defTabSz="914400" rtl="1" eaLnBrk="1" fontAlgn="auto" latinLnBrk="0" hangingPunct="1">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تلعب الأسرة الدور الأهم في نجاح مشروع «أبطال لتبقى»، فهي الامتداد الطبيعي للتربية المدرسية، والمكان الذي يتحول فيه التعلم إلى سلوك يومي ثابت. قي حين أن الطفل يتعلم في المدرسة مفاهيم الترشيد والطاقة من خلال القصة أو التجربة، فإنّ المنزل هو البيئة التي تختبر فيها تلك المفاهيم وتُترجم إلى ممارسات واقعية. من هنا، تم تصميم خطة إشراك الأسرة لتكون مكوّنًا محوريًا داخل كل فئة عمرية، بحيث تتطور أدوار الأهل بشكل تدريجي متناسب مع نمو وعي الطفل، من التفاعل البصري والعاطفي في سن ما قبل المدرسة، إلى المشاركة العملية في المرحلة الابتدائية، وصولًا إلى الشراكة القيادية مع الأبناء في المرحلة العليا.</a:t>
            </a:r>
          </a:p>
        </p:txBody>
      </p:sp>
      <p:grpSp>
        <p:nvGrpSpPr>
          <p:cNvPr id="6" name="Group 5">
            <a:extLst>
              <a:ext uri="{FF2B5EF4-FFF2-40B4-BE49-F238E27FC236}">
                <a16:creationId xmlns:a16="http://schemas.microsoft.com/office/drawing/2014/main" id="{A14E8865-4612-2DAE-8FD8-9E9A8C3CDB5B}"/>
              </a:ext>
            </a:extLst>
          </p:cNvPr>
          <p:cNvGrpSpPr/>
          <p:nvPr/>
        </p:nvGrpSpPr>
        <p:grpSpPr>
          <a:xfrm>
            <a:off x="8054620" y="2488267"/>
            <a:ext cx="3402445" cy="3584288"/>
            <a:chOff x="5746074" y="4582675"/>
            <a:chExt cx="3268150" cy="3584288"/>
          </a:xfrm>
        </p:grpSpPr>
        <p:sp>
          <p:nvSpPr>
            <p:cNvPr id="7" name="Rectangle: Rounded Corners 6">
              <a:extLst>
                <a:ext uri="{FF2B5EF4-FFF2-40B4-BE49-F238E27FC236}">
                  <a16:creationId xmlns:a16="http://schemas.microsoft.com/office/drawing/2014/main" id="{BAE977E1-FC6D-2663-2288-96081450B349}"/>
                </a:ext>
              </a:extLst>
            </p:cNvPr>
            <p:cNvSpPr/>
            <p:nvPr/>
          </p:nvSpPr>
          <p:spPr>
            <a:xfrm>
              <a:off x="5746074" y="4582675"/>
              <a:ext cx="3268150" cy="3584288"/>
            </a:xfrm>
            <a:prstGeom prst="roundRect">
              <a:avLst>
                <a:gd name="adj" fmla="val 486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69E585DD-BE0A-80DB-A306-72D89FCFD7BA}"/>
                </a:ext>
              </a:extLst>
            </p:cNvPr>
            <p:cNvSpPr/>
            <p:nvPr/>
          </p:nvSpPr>
          <p:spPr>
            <a:xfrm>
              <a:off x="8577580" y="4761617"/>
              <a:ext cx="304800" cy="304800"/>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12E2AE4E-6FF7-CC00-5E1C-F27780CB1354}"/>
                </a:ext>
              </a:extLst>
            </p:cNvPr>
            <p:cNvGrpSpPr/>
            <p:nvPr/>
          </p:nvGrpSpPr>
          <p:grpSpPr>
            <a:xfrm>
              <a:off x="8369983" y="4864953"/>
              <a:ext cx="399093" cy="98129"/>
              <a:chOff x="971210" y="1870511"/>
              <a:chExt cx="399093" cy="98129"/>
            </a:xfrm>
            <a:solidFill>
              <a:srgbClr val="FFC000"/>
            </a:solidFill>
          </p:grpSpPr>
          <p:sp>
            <p:nvSpPr>
              <p:cNvPr id="15" name="Oval 14">
                <a:extLst>
                  <a:ext uri="{FF2B5EF4-FFF2-40B4-BE49-F238E27FC236}">
                    <a16:creationId xmlns:a16="http://schemas.microsoft.com/office/drawing/2014/main" id="{244544B6-EAE0-062A-8D8C-2F55EAAA9E69}"/>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F791966E-3EE0-777F-3638-C5E48583AA91}"/>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23B94CE5-59B5-5C7A-43F3-A4B94C0E4C5F}"/>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 name="TextBox 36">
              <a:extLst>
                <a:ext uri="{FF2B5EF4-FFF2-40B4-BE49-F238E27FC236}">
                  <a16:creationId xmlns:a16="http://schemas.microsoft.com/office/drawing/2014/main" id="{7939509A-9ED0-82C2-449C-1E3341F44DBE}"/>
                </a:ext>
              </a:extLst>
            </p:cNvPr>
            <p:cNvSpPr txBox="1"/>
            <p:nvPr/>
          </p:nvSpPr>
          <p:spPr>
            <a:xfrm>
              <a:off x="6030494" y="4785097"/>
              <a:ext cx="2257929"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الفئة العمرية (4–5 سنوات)</a:t>
              </a:r>
              <a:endParaRPr kumimoji="0" lang="en-US" sz="1800" b="1" i="0" u="none" strike="noStrike" kern="0" cap="none" spc="0" normalizeH="0" baseline="0" noProof="0" dirty="0">
                <a:ln>
                  <a:noFill/>
                </a:ln>
                <a:solidFill>
                  <a:prstClr val="black"/>
                </a:solidFill>
                <a:effectLst/>
                <a:uLnTx/>
                <a:uFillTx/>
                <a:latin typeface="Segoe UI" panose="020B0502040204020203" pitchFamily="34" charset="0"/>
                <a:ea typeface="+mj-ea"/>
                <a:cs typeface="Segoe UI" panose="020B0502040204020203" pitchFamily="34" charset="0"/>
                <a:sym typeface="Montserrat"/>
              </a:endParaRPr>
            </a:p>
          </p:txBody>
        </p:sp>
        <p:sp>
          <p:nvSpPr>
            <p:cNvPr id="13" name="TextBox 12">
              <a:extLst>
                <a:ext uri="{FF2B5EF4-FFF2-40B4-BE49-F238E27FC236}">
                  <a16:creationId xmlns:a16="http://schemas.microsoft.com/office/drawing/2014/main" id="{50DC4638-4157-4965-C06B-3848EB444E4C}"/>
                </a:ext>
              </a:extLst>
            </p:cNvPr>
            <p:cNvSpPr txBox="1"/>
            <p:nvPr/>
          </p:nvSpPr>
          <p:spPr>
            <a:xfrm>
              <a:off x="5879705" y="5226805"/>
              <a:ext cx="3002676" cy="276999"/>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ct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837244"/>
                  </a:solidFill>
                  <a:effectLst/>
                  <a:uLnTx/>
                  <a:uFillTx/>
                  <a:latin typeface="Segoe UI" panose="020B0502040204020203" pitchFamily="34" charset="0"/>
                  <a:ea typeface="+mj-ea"/>
                  <a:cs typeface="Arial" panose="020B0604020202020204" pitchFamily="34" charset="0"/>
                  <a:sym typeface="Montserrat"/>
                </a:rPr>
                <a:t>الارتباط العاطفي</a:t>
              </a:r>
            </a:p>
          </p:txBody>
        </p:sp>
        <p:sp>
          <p:nvSpPr>
            <p:cNvPr id="14" name="TextBox 13">
              <a:extLst>
                <a:ext uri="{FF2B5EF4-FFF2-40B4-BE49-F238E27FC236}">
                  <a16:creationId xmlns:a16="http://schemas.microsoft.com/office/drawing/2014/main" id="{8817B7B5-4CBE-DE93-AFEB-DE2FD96DF866}"/>
                </a:ext>
              </a:extLst>
            </p:cNvPr>
            <p:cNvSpPr txBox="1"/>
            <p:nvPr/>
          </p:nvSpPr>
          <p:spPr>
            <a:xfrm>
              <a:off x="6059921" y="5694093"/>
              <a:ext cx="2640454" cy="157581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R="0" lvl="0" algn="ctr" defTabSz="812699" rtl="1" eaLnBrk="1" fontAlgn="auto" latinLnBrk="0" hangingPunct="1">
                <a:lnSpc>
                  <a:spcPct val="100000"/>
                </a:lnSpc>
                <a:spcBef>
                  <a:spcPct val="20000"/>
                </a:spcBef>
                <a:spcAft>
                  <a:spcPts val="0"/>
                </a:spcAft>
                <a:buClrTx/>
                <a:buSzTx/>
                <a:tabLst/>
                <a:defRPr/>
              </a:pPr>
              <a:r>
                <a:rPr kumimoji="0" lang="ar-SA"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في هذه المرحلة، يكون الوعي السلوكي عند الطفل في بداياته، ويكتسب المفاهيم من خلال التكرار والملاحظة.</a:t>
              </a:r>
            </a:p>
            <a:p>
              <a:pPr marR="0" lvl="0" algn="ctr" defTabSz="812699" rtl="1" eaLnBrk="1" fontAlgn="auto" latinLnBrk="0" hangingPunct="1">
                <a:lnSpc>
                  <a:spcPct val="100000"/>
                </a:lnSpc>
                <a:spcBef>
                  <a:spcPct val="20000"/>
                </a:spcBef>
                <a:spcAft>
                  <a:spcPts val="0"/>
                </a:spcAft>
                <a:buClrTx/>
                <a:buSzTx/>
                <a:tabLst/>
                <a:defRPr/>
              </a:pPr>
              <a:endParaRPr kumimoji="0" lang="ar-SA"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endParaRPr>
            </a:p>
            <a:p>
              <a:pPr marR="0" lvl="0" algn="ctr" defTabSz="812699" rtl="1" eaLnBrk="1" fontAlgn="auto" latinLnBrk="0" hangingPunct="1">
                <a:lnSpc>
                  <a:spcPct val="100000"/>
                </a:lnSpc>
                <a:spcBef>
                  <a:spcPct val="20000"/>
                </a:spcBef>
                <a:spcAft>
                  <a:spcPts val="0"/>
                </a:spcAft>
                <a:buClrTx/>
                <a:buSzTx/>
                <a:tabLst/>
                <a:defRPr/>
              </a:pPr>
              <a:r>
                <a:rPr kumimoji="0" lang="ar-SA"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يركّز إشراك الأسرة هنا على بناء العلاقة العاطفية الإيجابية بين الطفل والكهرباء</a:t>
              </a:r>
            </a:p>
          </p:txBody>
        </p:sp>
      </p:grpSp>
      <p:grpSp>
        <p:nvGrpSpPr>
          <p:cNvPr id="18" name="Group 17">
            <a:extLst>
              <a:ext uri="{FF2B5EF4-FFF2-40B4-BE49-F238E27FC236}">
                <a16:creationId xmlns:a16="http://schemas.microsoft.com/office/drawing/2014/main" id="{CABBDC60-97DB-3DA8-C11D-69E4CC23B573}"/>
              </a:ext>
            </a:extLst>
          </p:cNvPr>
          <p:cNvGrpSpPr/>
          <p:nvPr/>
        </p:nvGrpSpPr>
        <p:grpSpPr>
          <a:xfrm>
            <a:off x="4424882" y="2487187"/>
            <a:ext cx="3402445" cy="3585368"/>
            <a:chOff x="5746075" y="2596655"/>
            <a:chExt cx="3268150" cy="4426622"/>
          </a:xfrm>
        </p:grpSpPr>
        <p:sp>
          <p:nvSpPr>
            <p:cNvPr id="19" name="Rectangle: Rounded Corners 18">
              <a:extLst>
                <a:ext uri="{FF2B5EF4-FFF2-40B4-BE49-F238E27FC236}">
                  <a16:creationId xmlns:a16="http://schemas.microsoft.com/office/drawing/2014/main" id="{31A2C12A-4629-43D8-515B-6292856F1C61}"/>
                </a:ext>
              </a:extLst>
            </p:cNvPr>
            <p:cNvSpPr/>
            <p:nvPr/>
          </p:nvSpPr>
          <p:spPr>
            <a:xfrm>
              <a:off x="5746075" y="2596655"/>
              <a:ext cx="3268150" cy="4426622"/>
            </a:xfrm>
            <a:prstGeom prst="roundRect">
              <a:avLst>
                <a:gd name="adj" fmla="val 4860"/>
              </a:avLst>
            </a:prstGeom>
            <a:solidFill>
              <a:srgbClr val="00206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7AF61FD1-9198-3505-B4D4-8B6FBC9C7CAB}"/>
                </a:ext>
              </a:extLst>
            </p:cNvPr>
            <p:cNvSpPr/>
            <p:nvPr/>
          </p:nvSpPr>
          <p:spPr>
            <a:xfrm>
              <a:off x="8577580" y="2766540"/>
              <a:ext cx="304800" cy="372554"/>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21" name="Group 20">
              <a:extLst>
                <a:ext uri="{FF2B5EF4-FFF2-40B4-BE49-F238E27FC236}">
                  <a16:creationId xmlns:a16="http://schemas.microsoft.com/office/drawing/2014/main" id="{35F67FB8-2B70-2835-DFCD-5D887E9E4A70}"/>
                </a:ext>
              </a:extLst>
            </p:cNvPr>
            <p:cNvGrpSpPr/>
            <p:nvPr/>
          </p:nvGrpSpPr>
          <p:grpSpPr>
            <a:xfrm>
              <a:off x="8369983" y="2920196"/>
              <a:ext cx="399093" cy="98129"/>
              <a:chOff x="971210" y="1870511"/>
              <a:chExt cx="399093" cy="98129"/>
            </a:xfrm>
            <a:solidFill>
              <a:srgbClr val="FFC000"/>
            </a:solidFill>
          </p:grpSpPr>
          <p:sp>
            <p:nvSpPr>
              <p:cNvPr id="25" name="Oval 24">
                <a:extLst>
                  <a:ext uri="{FF2B5EF4-FFF2-40B4-BE49-F238E27FC236}">
                    <a16:creationId xmlns:a16="http://schemas.microsoft.com/office/drawing/2014/main" id="{9B6712C5-BB4C-7C62-1E59-C9CEBB48A8E6}"/>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6" name="Oval 25">
                <a:extLst>
                  <a:ext uri="{FF2B5EF4-FFF2-40B4-BE49-F238E27FC236}">
                    <a16:creationId xmlns:a16="http://schemas.microsoft.com/office/drawing/2014/main" id="{6C951276-46D2-95A5-A85E-089C5AB13D58}"/>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61F586B3-A5CD-52B3-BD0A-D036969569B2}"/>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2" name="TextBox 36">
              <a:extLst>
                <a:ext uri="{FF2B5EF4-FFF2-40B4-BE49-F238E27FC236}">
                  <a16:creationId xmlns:a16="http://schemas.microsoft.com/office/drawing/2014/main" id="{A8DF7596-5008-FBCA-F173-E506B7A1FDC3}"/>
                </a:ext>
              </a:extLst>
            </p:cNvPr>
            <p:cNvSpPr txBox="1"/>
            <p:nvPr/>
          </p:nvSpPr>
          <p:spPr>
            <a:xfrm>
              <a:off x="6016550" y="2830762"/>
              <a:ext cx="2271873"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الفئة العمرية (6–8 سنوات)</a:t>
              </a:r>
            </a:p>
          </p:txBody>
        </p:sp>
        <p:sp>
          <p:nvSpPr>
            <p:cNvPr id="23" name="TextBox 22">
              <a:extLst>
                <a:ext uri="{FF2B5EF4-FFF2-40B4-BE49-F238E27FC236}">
                  <a16:creationId xmlns:a16="http://schemas.microsoft.com/office/drawing/2014/main" id="{9A078653-9820-8805-E716-7BF2EF422885}"/>
                </a:ext>
              </a:extLst>
            </p:cNvPr>
            <p:cNvSpPr txBox="1"/>
            <p:nvPr/>
          </p:nvSpPr>
          <p:spPr>
            <a:xfrm>
              <a:off x="6065614" y="3969352"/>
              <a:ext cx="2703462" cy="2249551"/>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R="0" lvl="0" algn="ctr" defTabSz="812699" rtl="1" eaLnBrk="1" fontAlgn="auto" latinLnBrk="0" hangingPunct="1">
                <a:lnSpc>
                  <a:spcPct val="100000"/>
                </a:lnSpc>
                <a:spcBef>
                  <a:spcPct val="20000"/>
                </a:spcBef>
                <a:spcAft>
                  <a:spcPts val="0"/>
                </a:spcAft>
                <a:buClrTx/>
                <a:buSzTx/>
                <a:tabLst/>
                <a:defRPr/>
              </a:pPr>
              <a:r>
                <a:rPr kumimoji="0" lang="ar-SA"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يبدأ الطفل هنا بفهم الأسباب خلف السلوك، ويستمتع بالتجربة والاكتشاف. </a:t>
              </a:r>
            </a:p>
            <a:p>
              <a:pPr marR="0" lvl="0" algn="ctr" defTabSz="812699" rtl="1" eaLnBrk="1" fontAlgn="auto" latinLnBrk="0" hangingPunct="1">
                <a:lnSpc>
                  <a:spcPct val="100000"/>
                </a:lnSpc>
                <a:spcBef>
                  <a:spcPct val="20000"/>
                </a:spcBef>
                <a:spcAft>
                  <a:spcPts val="0"/>
                </a:spcAft>
                <a:buClrTx/>
                <a:buSzTx/>
                <a:tabLst/>
                <a:defRPr/>
              </a:pPr>
              <a:endParaRPr kumimoji="0" lang="ar-SA"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endParaRPr>
            </a:p>
            <a:p>
              <a:pPr marR="0" lvl="0" algn="ctr" defTabSz="812699" rtl="1" eaLnBrk="1" fontAlgn="auto" latinLnBrk="0" hangingPunct="1">
                <a:lnSpc>
                  <a:spcPct val="100000"/>
                </a:lnSpc>
                <a:spcBef>
                  <a:spcPct val="20000"/>
                </a:spcBef>
                <a:spcAft>
                  <a:spcPts val="0"/>
                </a:spcAft>
                <a:buClrTx/>
                <a:buSzTx/>
                <a:tabLst/>
                <a:defRPr/>
              </a:pPr>
              <a:r>
                <a:rPr kumimoji="0" lang="ar-SA"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يتحول دور الأسرة من القدوة فقط إلى شريك في التعلم، أي أنها تشارك في الأنشطة، تطبّق مع الطفل ما تعلمه، وتساعده في الملاحظة والتوثيق.</a:t>
              </a:r>
            </a:p>
          </p:txBody>
        </p:sp>
        <p:sp>
          <p:nvSpPr>
            <p:cNvPr id="24" name="TextBox 23">
              <a:extLst>
                <a:ext uri="{FF2B5EF4-FFF2-40B4-BE49-F238E27FC236}">
                  <a16:creationId xmlns:a16="http://schemas.microsoft.com/office/drawing/2014/main" id="{38FBA3F0-9182-A518-D692-A31724AE8A5A}"/>
                </a:ext>
              </a:extLst>
            </p:cNvPr>
            <p:cNvSpPr txBox="1"/>
            <p:nvPr/>
          </p:nvSpPr>
          <p:spPr>
            <a:xfrm>
              <a:off x="6016550" y="3393253"/>
              <a:ext cx="2865830" cy="341993"/>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ct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المشاركة والتطبيق العملي</a:t>
              </a:r>
            </a:p>
          </p:txBody>
        </p:sp>
      </p:grpSp>
      <p:grpSp>
        <p:nvGrpSpPr>
          <p:cNvPr id="54" name="Group 53">
            <a:extLst>
              <a:ext uri="{FF2B5EF4-FFF2-40B4-BE49-F238E27FC236}">
                <a16:creationId xmlns:a16="http://schemas.microsoft.com/office/drawing/2014/main" id="{A43A3E42-68F7-62E9-F1D8-DCBB2FF832EF}"/>
              </a:ext>
            </a:extLst>
          </p:cNvPr>
          <p:cNvGrpSpPr/>
          <p:nvPr/>
        </p:nvGrpSpPr>
        <p:grpSpPr>
          <a:xfrm>
            <a:off x="795143" y="2488267"/>
            <a:ext cx="3402445" cy="3584288"/>
            <a:chOff x="5746074" y="4582675"/>
            <a:chExt cx="3268150" cy="3584288"/>
          </a:xfrm>
        </p:grpSpPr>
        <p:sp>
          <p:nvSpPr>
            <p:cNvPr id="56" name="Rectangle: Rounded Corners 55">
              <a:extLst>
                <a:ext uri="{FF2B5EF4-FFF2-40B4-BE49-F238E27FC236}">
                  <a16:creationId xmlns:a16="http://schemas.microsoft.com/office/drawing/2014/main" id="{7BD172A7-6FD8-899B-E90C-ED5457E72CD1}"/>
                </a:ext>
              </a:extLst>
            </p:cNvPr>
            <p:cNvSpPr/>
            <p:nvPr/>
          </p:nvSpPr>
          <p:spPr>
            <a:xfrm>
              <a:off x="5746074" y="4582675"/>
              <a:ext cx="3268150" cy="3584288"/>
            </a:xfrm>
            <a:prstGeom prst="roundRect">
              <a:avLst>
                <a:gd name="adj" fmla="val 486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B684EDF0-4443-6871-DED6-149C14A198EB}"/>
                </a:ext>
              </a:extLst>
            </p:cNvPr>
            <p:cNvSpPr/>
            <p:nvPr/>
          </p:nvSpPr>
          <p:spPr>
            <a:xfrm>
              <a:off x="8577580" y="4761617"/>
              <a:ext cx="304800" cy="304800"/>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58" name="Group 57">
              <a:extLst>
                <a:ext uri="{FF2B5EF4-FFF2-40B4-BE49-F238E27FC236}">
                  <a16:creationId xmlns:a16="http://schemas.microsoft.com/office/drawing/2014/main" id="{9681FE97-D353-B24C-3FC7-C42A9436D4E7}"/>
                </a:ext>
              </a:extLst>
            </p:cNvPr>
            <p:cNvGrpSpPr/>
            <p:nvPr/>
          </p:nvGrpSpPr>
          <p:grpSpPr>
            <a:xfrm>
              <a:off x="8369983" y="4864953"/>
              <a:ext cx="399093" cy="98129"/>
              <a:chOff x="971210" y="1870511"/>
              <a:chExt cx="399093" cy="98129"/>
            </a:xfrm>
            <a:solidFill>
              <a:srgbClr val="FFC000"/>
            </a:solidFill>
          </p:grpSpPr>
          <p:sp>
            <p:nvSpPr>
              <p:cNvPr id="62" name="Oval 61">
                <a:extLst>
                  <a:ext uri="{FF2B5EF4-FFF2-40B4-BE49-F238E27FC236}">
                    <a16:creationId xmlns:a16="http://schemas.microsoft.com/office/drawing/2014/main" id="{210FF683-A4BB-96E6-F797-65A5E6DBACC8}"/>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3" name="Oval 62">
                <a:extLst>
                  <a:ext uri="{FF2B5EF4-FFF2-40B4-BE49-F238E27FC236}">
                    <a16:creationId xmlns:a16="http://schemas.microsoft.com/office/drawing/2014/main" id="{D79C6EB5-FED7-B64C-EEC5-5A8CFFB1CDCD}"/>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B0367A25-F8F6-4F73-0F1B-9424AE67D197}"/>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9" name="TextBox 36">
              <a:extLst>
                <a:ext uri="{FF2B5EF4-FFF2-40B4-BE49-F238E27FC236}">
                  <a16:creationId xmlns:a16="http://schemas.microsoft.com/office/drawing/2014/main" id="{5A9919ED-D0EC-5CBD-0C78-751FF010D705}"/>
                </a:ext>
              </a:extLst>
            </p:cNvPr>
            <p:cNvSpPr txBox="1"/>
            <p:nvPr/>
          </p:nvSpPr>
          <p:spPr>
            <a:xfrm>
              <a:off x="5992115" y="4785097"/>
              <a:ext cx="2296308"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الفئة العمرية (9–12 سنة)</a:t>
              </a:r>
              <a:endParaRPr kumimoji="0" lang="en-US" sz="1800" b="1" i="0" u="none" strike="noStrike" kern="0" cap="none" spc="0" normalizeH="0" baseline="0" noProof="0" dirty="0">
                <a:ln>
                  <a:noFill/>
                </a:ln>
                <a:solidFill>
                  <a:prstClr val="black"/>
                </a:solidFill>
                <a:effectLst/>
                <a:uLnTx/>
                <a:uFillTx/>
                <a:latin typeface="Segoe UI" panose="020B0502040204020203" pitchFamily="34" charset="0"/>
                <a:ea typeface="+mj-ea"/>
                <a:cs typeface="Segoe UI" panose="020B0502040204020203" pitchFamily="34" charset="0"/>
                <a:sym typeface="Montserrat"/>
              </a:endParaRPr>
            </a:p>
          </p:txBody>
        </p:sp>
        <p:sp>
          <p:nvSpPr>
            <p:cNvPr id="60" name="TextBox 59">
              <a:extLst>
                <a:ext uri="{FF2B5EF4-FFF2-40B4-BE49-F238E27FC236}">
                  <a16:creationId xmlns:a16="http://schemas.microsoft.com/office/drawing/2014/main" id="{0B08CAD0-CD82-DE37-D99D-BBDCD70B1D6A}"/>
                </a:ext>
              </a:extLst>
            </p:cNvPr>
            <p:cNvSpPr txBox="1"/>
            <p:nvPr/>
          </p:nvSpPr>
          <p:spPr>
            <a:xfrm>
              <a:off x="5918216" y="5226805"/>
              <a:ext cx="2964164" cy="276999"/>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ct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837244"/>
                  </a:solidFill>
                  <a:effectLst/>
                  <a:uLnTx/>
                  <a:uFillTx/>
                  <a:latin typeface="Segoe UI" panose="020B0502040204020203" pitchFamily="34" charset="0"/>
                  <a:ea typeface="+mj-ea"/>
                  <a:cs typeface="Arial" panose="020B0604020202020204" pitchFamily="34" charset="0"/>
                  <a:sym typeface="Montserrat"/>
                </a:rPr>
                <a:t>القيادة الأسرية والمبادرة المجتمعية</a:t>
              </a:r>
            </a:p>
          </p:txBody>
        </p:sp>
        <p:sp>
          <p:nvSpPr>
            <p:cNvPr id="61" name="TextBox 60">
              <a:extLst>
                <a:ext uri="{FF2B5EF4-FFF2-40B4-BE49-F238E27FC236}">
                  <a16:creationId xmlns:a16="http://schemas.microsoft.com/office/drawing/2014/main" id="{BE62756E-C982-7019-8F0A-D65604CD83DA}"/>
                </a:ext>
              </a:extLst>
            </p:cNvPr>
            <p:cNvSpPr txBox="1"/>
            <p:nvPr/>
          </p:nvSpPr>
          <p:spPr>
            <a:xfrm>
              <a:off x="6011320" y="5693419"/>
              <a:ext cx="2777957" cy="157581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R="0" lvl="0" algn="ctr" defTabSz="812699" rtl="1" eaLnBrk="1" fontAlgn="auto" latinLnBrk="0" hangingPunct="1">
                <a:lnSpc>
                  <a:spcPct val="100000"/>
                </a:lnSpc>
                <a:spcBef>
                  <a:spcPct val="20000"/>
                </a:spcBef>
                <a:spcAft>
                  <a:spcPts val="0"/>
                </a:spcAft>
                <a:buClrTx/>
                <a:buSzTx/>
                <a:tabLst/>
                <a:defRPr/>
              </a:pPr>
              <a:r>
                <a:rPr kumimoji="0" lang="ar-SA"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في هذه المرحلة، يصبح الطفل قادرًا على فهم أثر السلوك الفردي على المجتمع والبيئة.</a:t>
              </a:r>
            </a:p>
            <a:p>
              <a:pPr marR="0" lvl="0" algn="ctr" defTabSz="812699" rtl="1" eaLnBrk="1" fontAlgn="auto" latinLnBrk="0" hangingPunct="1">
                <a:lnSpc>
                  <a:spcPct val="100000"/>
                </a:lnSpc>
                <a:spcBef>
                  <a:spcPct val="20000"/>
                </a:spcBef>
                <a:spcAft>
                  <a:spcPts val="0"/>
                </a:spcAft>
                <a:buClrTx/>
                <a:buSzTx/>
                <a:tabLst/>
                <a:defRPr/>
              </a:pPr>
              <a:r>
                <a:rPr kumimoji="0" lang="ar-SA"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 </a:t>
              </a:r>
            </a:p>
            <a:p>
              <a:pPr marR="0" lvl="0" algn="ctr" defTabSz="812699" rtl="1" eaLnBrk="1" fontAlgn="auto" latinLnBrk="0" hangingPunct="1">
                <a:lnSpc>
                  <a:spcPct val="100000"/>
                </a:lnSpc>
                <a:spcBef>
                  <a:spcPct val="20000"/>
                </a:spcBef>
                <a:spcAft>
                  <a:spcPts val="0"/>
                </a:spcAft>
                <a:buClrTx/>
                <a:buSzTx/>
                <a:tabLst/>
                <a:defRPr/>
              </a:pPr>
              <a:r>
                <a:rPr kumimoji="0" lang="ar-SA"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يتطور دور الأسرة إلى شريك قيادي، يمنح الطفل الثقة والمسؤولية ويشاركه في التخطيط والابتكار.</a:t>
              </a:r>
            </a:p>
          </p:txBody>
        </p:sp>
      </p:grpSp>
    </p:spTree>
    <p:extLst>
      <p:ext uri="{BB962C8B-B14F-4D97-AF65-F5344CB8AC3E}">
        <p14:creationId xmlns:p14="http://schemas.microsoft.com/office/powerpoint/2010/main" val="2418577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anim calcmode="lin" valueType="num">
                                      <p:cBhvr>
                                        <p:cTn id="8" dur="500" fill="hold"/>
                                        <p:tgtEl>
                                          <p:spTgt spid="6"/>
                                        </p:tgtEl>
                                        <p:attrNameLst>
                                          <p:attrName>ppt_x</p:attrName>
                                        </p:attrNameLst>
                                      </p:cBhvr>
                                      <p:tavLst>
                                        <p:tav tm="0">
                                          <p:val>
                                            <p:strVal val="#ppt_x"/>
                                          </p:val>
                                        </p:tav>
                                        <p:tav tm="100000">
                                          <p:val>
                                            <p:strVal val="#ppt_x"/>
                                          </p:val>
                                        </p:tav>
                                      </p:tavLst>
                                    </p:anim>
                                    <p:anim calcmode="lin" valueType="num">
                                      <p:cBhvr>
                                        <p:cTn id="9" dur="5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anim calcmode="lin" valueType="num">
                                      <p:cBhvr>
                                        <p:cTn id="13" dur="500" fill="hold"/>
                                        <p:tgtEl>
                                          <p:spTgt spid="18"/>
                                        </p:tgtEl>
                                        <p:attrNameLst>
                                          <p:attrName>ppt_x</p:attrName>
                                        </p:attrNameLst>
                                      </p:cBhvr>
                                      <p:tavLst>
                                        <p:tav tm="0">
                                          <p:val>
                                            <p:strVal val="#ppt_x"/>
                                          </p:val>
                                        </p:tav>
                                        <p:tav tm="100000">
                                          <p:val>
                                            <p:strVal val="#ppt_x"/>
                                          </p:val>
                                        </p:tav>
                                      </p:tavLst>
                                    </p:anim>
                                    <p:anim calcmode="lin" valueType="num">
                                      <p:cBhvr>
                                        <p:cTn id="14" dur="500" fill="hold"/>
                                        <p:tgtEl>
                                          <p:spTgt spid="18"/>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750"/>
                                  </p:stCondLst>
                                  <p:childTnLst>
                                    <p:set>
                                      <p:cBhvr>
                                        <p:cTn id="16" dur="1" fill="hold">
                                          <p:stCondLst>
                                            <p:cond delay="0"/>
                                          </p:stCondLst>
                                        </p:cTn>
                                        <p:tgtEl>
                                          <p:spTgt spid="54"/>
                                        </p:tgtEl>
                                        <p:attrNameLst>
                                          <p:attrName>style.visibility</p:attrName>
                                        </p:attrNameLst>
                                      </p:cBhvr>
                                      <p:to>
                                        <p:strVal val="visible"/>
                                      </p:to>
                                    </p:set>
                                    <p:animEffect transition="in" filter="fade">
                                      <p:cBhvr>
                                        <p:cTn id="17" dur="500"/>
                                        <p:tgtEl>
                                          <p:spTgt spid="54"/>
                                        </p:tgtEl>
                                      </p:cBhvr>
                                    </p:animEffect>
                                    <p:anim calcmode="lin" valueType="num">
                                      <p:cBhvr>
                                        <p:cTn id="18" dur="500" fill="hold"/>
                                        <p:tgtEl>
                                          <p:spTgt spid="54"/>
                                        </p:tgtEl>
                                        <p:attrNameLst>
                                          <p:attrName>ppt_x</p:attrName>
                                        </p:attrNameLst>
                                      </p:cBhvr>
                                      <p:tavLst>
                                        <p:tav tm="0">
                                          <p:val>
                                            <p:strVal val="#ppt_x"/>
                                          </p:val>
                                        </p:tav>
                                        <p:tav tm="100000">
                                          <p:val>
                                            <p:strVal val="#ppt_x"/>
                                          </p:val>
                                        </p:tav>
                                      </p:tavLst>
                                    </p:anim>
                                    <p:anim calcmode="lin" valueType="num">
                                      <p:cBhvr>
                                        <p:cTn id="19" dur="5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CEF72-20C4-1D0E-70B8-E66D92763300}"/>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159A99DC-7676-0879-5D04-4407AC961F52}"/>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C7BA6540-AD9A-5D9F-2CE2-0D8C228BDBD2}"/>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C11EE487-9466-A4EE-FF71-D4085234A839}"/>
              </a:ext>
            </a:extLst>
          </p:cNvPr>
          <p:cNvGrpSpPr/>
          <p:nvPr/>
        </p:nvGrpSpPr>
        <p:grpSpPr>
          <a:xfrm>
            <a:off x="1297543" y="3151270"/>
            <a:ext cx="8063425" cy="1127206"/>
            <a:chOff x="810520" y="2448425"/>
            <a:chExt cx="8063425" cy="1127206"/>
          </a:xfrm>
        </p:grpSpPr>
        <p:sp>
          <p:nvSpPr>
            <p:cNvPr id="24" name="TextBox 23">
              <a:extLst>
                <a:ext uri="{FF2B5EF4-FFF2-40B4-BE49-F238E27FC236}">
                  <a16:creationId xmlns:a16="http://schemas.microsoft.com/office/drawing/2014/main" id="{40A54821-AA60-F24E-7BD1-751AE2AF3704}"/>
                </a:ext>
              </a:extLst>
            </p:cNvPr>
            <p:cNvSpPr txBox="1"/>
            <p:nvPr/>
          </p:nvSpPr>
          <p:spPr>
            <a:xfrm>
              <a:off x="810520" y="2448425"/>
              <a:ext cx="8063425" cy="984885"/>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إشراك الأسرة في مشروع أطفال لتبقى</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الفئة العمرية (4–5 سنوات)</a:t>
              </a:r>
            </a:p>
          </p:txBody>
        </p:sp>
        <p:cxnSp>
          <p:nvCxnSpPr>
            <p:cNvPr id="26" name="Straight Connector 25">
              <a:extLst>
                <a:ext uri="{FF2B5EF4-FFF2-40B4-BE49-F238E27FC236}">
                  <a16:creationId xmlns:a16="http://schemas.microsoft.com/office/drawing/2014/main" id="{99172DB9-D685-0E74-63B0-C91D279B58FC}"/>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0183A2E4-E967-651F-E754-D1968383C479}"/>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7FBA8397-89D4-7FD9-4369-5611937B04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064012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6E091-8840-0F00-50FA-EC3EF04D4DC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E217B54-6DCF-72AC-80A9-94F3C09FD379}"/>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D1D836A0-EA77-3813-E1CC-88F7962621B2}"/>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6FD328EE-FF6A-3F0D-F963-E836326F78B9}"/>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A4D040C2-E141-1222-9DF5-4F182937D90A}"/>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آلية التنفيذ المقترحة - الفئة العمرية (4–5 سنوات)</a:t>
            </a:r>
          </a:p>
        </p:txBody>
      </p:sp>
      <p:sp>
        <p:nvSpPr>
          <p:cNvPr id="5" name="Slide Number Placeholder 4">
            <a:extLst>
              <a:ext uri="{FF2B5EF4-FFF2-40B4-BE49-F238E27FC236}">
                <a16:creationId xmlns:a16="http://schemas.microsoft.com/office/drawing/2014/main" id="{D1F252D1-1297-D77D-9684-3DDDB737C2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04E6511D-A66D-D402-490D-2B3CD899574F}"/>
              </a:ext>
            </a:extLst>
          </p:cNvPr>
          <p:cNvSpPr txBox="1"/>
          <p:nvPr/>
        </p:nvSpPr>
        <p:spPr>
          <a:xfrm>
            <a:off x="984660" y="862981"/>
            <a:ext cx="10021796" cy="646331"/>
          </a:xfrm>
          <a:prstGeom prst="rect">
            <a:avLst/>
          </a:prstGeom>
          <a:noFill/>
        </p:spPr>
        <p:txBody>
          <a:bodyPr wrap="square">
            <a:spAutoFit/>
          </a:bodyPr>
          <a:lstStyle/>
          <a:p>
            <a:pPr marL="0" marR="0" lvl="0" indent="0" algn="just" defTabSz="914400" rtl="1" eaLnBrk="1" fontAlgn="auto" latinLnBrk="0" hangingPunct="1">
              <a:spcBef>
                <a:spcPts val="0"/>
              </a:spcBef>
              <a:spcAft>
                <a:spcPts val="0"/>
              </a:spcAft>
              <a:buClrTx/>
              <a:buSzTx/>
              <a:buFontTx/>
              <a:buNone/>
              <a:tabLst/>
              <a:defRPr/>
            </a:pPr>
            <a:r>
              <a:rPr kumimoji="0" lang="ar-SA"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في هذه المرحلة هو خلق ارتباط عاطفي وسلوكي بسيط بين الطفل والبيئة من خلال التفاعل الحسي مع والديه، الأب والأم هنا يمثلان القدوة الأولى للسلوك، فحين يرى الطفل أحدهما يُغلق الضوء بابتسامة، سيرتبط الفعل بالمشاعر الإيجابية لا بالأوامر.</a:t>
            </a:r>
          </a:p>
        </p:txBody>
      </p:sp>
      <p:sp>
        <p:nvSpPr>
          <p:cNvPr id="28" name="TextBox 27">
            <a:extLst>
              <a:ext uri="{FF2B5EF4-FFF2-40B4-BE49-F238E27FC236}">
                <a16:creationId xmlns:a16="http://schemas.microsoft.com/office/drawing/2014/main" id="{433655CF-683F-D3E8-A357-26A8F1B75356}"/>
              </a:ext>
            </a:extLst>
          </p:cNvPr>
          <p:cNvSpPr txBox="1"/>
          <p:nvPr/>
        </p:nvSpPr>
        <p:spPr>
          <a:xfrm>
            <a:off x="4130052" y="1797030"/>
            <a:ext cx="3941020" cy="371727"/>
          </a:xfrm>
          <a:prstGeom prst="rect">
            <a:avLst/>
          </a:prstGeom>
          <a:noFill/>
        </p:spPr>
        <p:txBody>
          <a:bodyPr wrap="square">
            <a:spAutoFit/>
          </a:bodyPr>
          <a:lstStyle/>
          <a:p>
            <a:pPr marL="0" marR="0" lvl="0" indent="0" algn="just" defTabSz="914400" rtl="1" eaLnBrk="1" fontAlgn="auto" latinLnBrk="0" hangingPunct="1">
              <a:spcBef>
                <a:spcPts val="0"/>
              </a:spcBef>
              <a:spcAft>
                <a:spcPts val="0"/>
              </a:spcAft>
              <a:buClrTx/>
              <a:buSzTx/>
              <a:buFontTx/>
              <a:buNone/>
              <a:tabLst/>
              <a:defRPr/>
            </a:pPr>
            <a:r>
              <a:rPr kumimoji="0" lang="ar-SA" b="1" i="0" u="none" strike="noStrike" kern="1200" cap="none" spc="0" normalizeH="0" baseline="0" noProof="0" dirty="0">
                <a:ln>
                  <a:noFill/>
                </a:ln>
                <a:solidFill>
                  <a:srgbClr val="837244"/>
                </a:solidFill>
                <a:effectLst/>
                <a:uLnTx/>
                <a:uFillTx/>
                <a:latin typeface="Calibri"/>
                <a:ea typeface="+mn-ea"/>
                <a:cs typeface="Arial" panose="020B0604020202020204" pitchFamily="34" charset="0"/>
              </a:rPr>
              <a:t>أهم الأنشطة التي يمكن تنفيذها في هذه المرحلة:</a:t>
            </a:r>
          </a:p>
        </p:txBody>
      </p:sp>
      <p:sp>
        <p:nvSpPr>
          <p:cNvPr id="30" name="Round Single Corner Rectangle 4">
            <a:extLst>
              <a:ext uri="{FF2B5EF4-FFF2-40B4-BE49-F238E27FC236}">
                <a16:creationId xmlns:a16="http://schemas.microsoft.com/office/drawing/2014/main" id="{5B33FD37-B645-BBB2-AEE3-8B925095668C}"/>
              </a:ext>
            </a:extLst>
          </p:cNvPr>
          <p:cNvSpPr/>
          <p:nvPr/>
        </p:nvSpPr>
        <p:spPr>
          <a:xfrm flipH="1" flipV="1">
            <a:off x="1055440" y="4383003"/>
            <a:ext cx="4957928" cy="2016224"/>
          </a:xfrm>
          <a:prstGeom prst="round1Rect">
            <a:avLst>
              <a:gd name="adj" fmla="val 30962"/>
            </a:avLst>
          </a:prstGeom>
          <a:solidFill>
            <a:srgbClr val="FFFFFF"/>
          </a:solidFill>
          <a:ln w="25400" cap="flat" cmpd="sng" algn="ctr">
            <a:solidFill>
              <a:srgbClr val="2DB463"/>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Sakkal Majalla" panose="02000000000000000000" pitchFamily="2" charset="-78"/>
            </a:endParaRPr>
          </a:p>
        </p:txBody>
      </p:sp>
      <p:sp>
        <p:nvSpPr>
          <p:cNvPr id="31" name="Round Single Corner Rectangle 6">
            <a:extLst>
              <a:ext uri="{FF2B5EF4-FFF2-40B4-BE49-F238E27FC236}">
                <a16:creationId xmlns:a16="http://schemas.microsoft.com/office/drawing/2014/main" id="{0113CE18-E896-CF8F-A506-9ECC7D3A81A3}"/>
              </a:ext>
            </a:extLst>
          </p:cNvPr>
          <p:cNvSpPr/>
          <p:nvPr/>
        </p:nvSpPr>
        <p:spPr>
          <a:xfrm flipV="1">
            <a:off x="6229392" y="4383003"/>
            <a:ext cx="4907168" cy="2016224"/>
          </a:xfrm>
          <a:prstGeom prst="round1Rect">
            <a:avLst>
              <a:gd name="adj" fmla="val 30962"/>
            </a:avLst>
          </a:prstGeom>
          <a:solidFill>
            <a:srgbClr val="FFFFFF"/>
          </a:solidFill>
          <a:ln w="25400" cap="flat" cmpd="sng" algn="ctr">
            <a:solidFill>
              <a:srgbClr val="2DB463"/>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Sakkal Majalla" panose="02000000000000000000" pitchFamily="2" charset="-78"/>
            </a:endParaRPr>
          </a:p>
        </p:txBody>
      </p:sp>
      <p:sp>
        <p:nvSpPr>
          <p:cNvPr id="32" name="Rectangle: Rounded Corners 31">
            <a:extLst>
              <a:ext uri="{FF2B5EF4-FFF2-40B4-BE49-F238E27FC236}">
                <a16:creationId xmlns:a16="http://schemas.microsoft.com/office/drawing/2014/main" id="{90F758A9-3F11-B783-B11F-954B11356FEA}"/>
              </a:ext>
            </a:extLst>
          </p:cNvPr>
          <p:cNvSpPr/>
          <p:nvPr/>
        </p:nvSpPr>
        <p:spPr>
          <a:xfrm flipH="1">
            <a:off x="7050908" y="4713923"/>
            <a:ext cx="3872801" cy="1469434"/>
          </a:xfrm>
          <a:prstGeom prst="roundRect">
            <a:avLst>
              <a:gd name="adj" fmla="val 1314"/>
            </a:avLst>
          </a:prstGeom>
          <a:solidFill>
            <a:sysClr val="window" lastClr="FFFFFF"/>
          </a:solidFill>
          <a:ln w="25400" cap="flat" cmpd="sng" algn="ctr">
            <a:noFill/>
            <a:prstDash val="solid"/>
          </a:ln>
          <a:effectLst/>
        </p:spPr>
        <p:txBody>
          <a:bodyPr rtlCol="0" anchor="t"/>
          <a:lstStyle/>
          <a:p>
            <a:pPr lvl="0" algn="just" defTabSz="1218987" rtl="1">
              <a:defRPr/>
            </a:pPr>
            <a:r>
              <a:rPr kumimoji="0" lang="ar-SA" sz="1600" b="0" i="0" u="none" strike="noStrike" kern="0" cap="none" spc="0" normalizeH="0" baseline="0" noProof="0" dirty="0">
                <a:ln>
                  <a:noFill/>
                </a:ln>
                <a:solidFill>
                  <a:srgbClr val="123541"/>
                </a:solidFill>
                <a:effectLst/>
                <a:uLnTx/>
                <a:uFillTx/>
                <a:latin typeface="Sakkal Majalla" panose="02000000000000000000" pitchFamily="2" charset="-78"/>
              </a:rPr>
              <a:t>تزويد الأسر بأناشيد خاصة بالكهرباء وربطها بمفهوم الصداقة أو كفرد من أفراد الأسرة، </a:t>
            </a:r>
            <a:r>
              <a:rPr lang="ar-SA" sz="1600" kern="0" dirty="0">
                <a:solidFill>
                  <a:srgbClr val="123541"/>
                </a:solidFill>
                <a:latin typeface="Sakkal Majalla" panose="02000000000000000000" pitchFamily="2" charset="-78"/>
              </a:rPr>
              <a:t>هنا يبرز </a:t>
            </a:r>
            <a:r>
              <a:rPr kumimoji="0" lang="ar-SA" sz="1600" b="0" i="0" u="none" strike="noStrike" kern="0" cap="none" spc="0" normalizeH="0" baseline="0" noProof="0" dirty="0">
                <a:ln>
                  <a:noFill/>
                </a:ln>
                <a:solidFill>
                  <a:srgbClr val="123541"/>
                </a:solidFill>
                <a:effectLst/>
                <a:uLnTx/>
                <a:uFillTx/>
                <a:latin typeface="Sakkal Majalla" panose="02000000000000000000" pitchFamily="2" charset="-78"/>
              </a:rPr>
              <a:t>دور مبادرة لتتبقى عبر تزويد الروضات بروابط للأناشيد مثال “الكهرباء صديقتنا”، ويُشجع الأهل على تشغيله في المنزل وترديده مع الطفل.</a:t>
            </a:r>
          </a:p>
        </p:txBody>
      </p:sp>
      <p:sp>
        <p:nvSpPr>
          <p:cNvPr id="33" name="Round Single Corner Rectangle 3">
            <a:extLst>
              <a:ext uri="{FF2B5EF4-FFF2-40B4-BE49-F238E27FC236}">
                <a16:creationId xmlns:a16="http://schemas.microsoft.com/office/drawing/2014/main" id="{7ABF9799-841D-D4C1-F19B-A4C4B00FA420}"/>
              </a:ext>
            </a:extLst>
          </p:cNvPr>
          <p:cNvSpPr/>
          <p:nvPr/>
        </p:nvSpPr>
        <p:spPr>
          <a:xfrm flipH="1">
            <a:off x="1055440" y="2258767"/>
            <a:ext cx="4957928" cy="1944216"/>
          </a:xfrm>
          <a:prstGeom prst="round1Rect">
            <a:avLst>
              <a:gd name="adj" fmla="val 30962"/>
            </a:avLst>
          </a:prstGeom>
          <a:solidFill>
            <a:srgbClr val="FFFFFF"/>
          </a:solidFill>
          <a:ln w="25400" cap="flat" cmpd="sng" algn="ctr">
            <a:solidFill>
              <a:srgbClr val="2DB463"/>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Sakkal Majalla" panose="02000000000000000000" pitchFamily="2" charset="-78"/>
            </a:endParaRPr>
          </a:p>
        </p:txBody>
      </p:sp>
      <p:sp>
        <p:nvSpPr>
          <p:cNvPr id="34" name="Round Diagonal Corner Rectangle 8">
            <a:extLst>
              <a:ext uri="{FF2B5EF4-FFF2-40B4-BE49-F238E27FC236}">
                <a16:creationId xmlns:a16="http://schemas.microsoft.com/office/drawing/2014/main" id="{648AB102-A742-6FC9-28D0-BCA8980ECADC}"/>
              </a:ext>
            </a:extLst>
          </p:cNvPr>
          <p:cNvSpPr/>
          <p:nvPr/>
        </p:nvSpPr>
        <p:spPr>
          <a:xfrm>
            <a:off x="1271464" y="1935034"/>
            <a:ext cx="1800200" cy="576064"/>
          </a:xfrm>
          <a:prstGeom prst="round2DiagRect">
            <a:avLst>
              <a:gd name="adj1" fmla="val 50000"/>
              <a:gd name="adj2" fmla="val 17422"/>
            </a:avLst>
          </a:prstGeom>
          <a:solidFill>
            <a:srgbClr val="7C6938"/>
          </a:soli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dirty="0">
                <a:ln>
                  <a:noFill/>
                </a:ln>
                <a:solidFill>
                  <a:srgbClr val="FFFFFF"/>
                </a:solidFill>
                <a:effectLst/>
                <a:uLnTx/>
                <a:uFillTx/>
                <a:latin typeface="Sakkal Majalla" panose="02000000000000000000" pitchFamily="2" charset="-78"/>
              </a:rPr>
              <a:t>اللعب التربوي</a:t>
            </a:r>
          </a:p>
        </p:txBody>
      </p:sp>
      <p:sp>
        <p:nvSpPr>
          <p:cNvPr id="35" name="Round Single Corner Rectangle 5">
            <a:extLst>
              <a:ext uri="{FF2B5EF4-FFF2-40B4-BE49-F238E27FC236}">
                <a16:creationId xmlns:a16="http://schemas.microsoft.com/office/drawing/2014/main" id="{8802F990-20F0-B9F4-3FF9-19AF72F0E2F8}"/>
              </a:ext>
            </a:extLst>
          </p:cNvPr>
          <p:cNvSpPr/>
          <p:nvPr/>
        </p:nvSpPr>
        <p:spPr>
          <a:xfrm>
            <a:off x="6178632" y="2262497"/>
            <a:ext cx="4957928" cy="1944216"/>
          </a:xfrm>
          <a:prstGeom prst="round1Rect">
            <a:avLst>
              <a:gd name="adj" fmla="val 30962"/>
            </a:avLst>
          </a:prstGeom>
          <a:solidFill>
            <a:srgbClr val="FFFFFF"/>
          </a:solidFill>
          <a:ln w="25400" cap="flat" cmpd="sng" algn="ctr">
            <a:solidFill>
              <a:srgbClr val="2DB463"/>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Sakkal Majalla" panose="02000000000000000000" pitchFamily="2" charset="-78"/>
            </a:endParaRPr>
          </a:p>
        </p:txBody>
      </p:sp>
      <p:sp>
        <p:nvSpPr>
          <p:cNvPr id="36" name="Round Diagonal Corner Rectangle 9">
            <a:extLst>
              <a:ext uri="{FF2B5EF4-FFF2-40B4-BE49-F238E27FC236}">
                <a16:creationId xmlns:a16="http://schemas.microsoft.com/office/drawing/2014/main" id="{A07B3922-0A44-11CA-7C5A-BAA93D6FFEE1}"/>
              </a:ext>
            </a:extLst>
          </p:cNvPr>
          <p:cNvSpPr/>
          <p:nvPr/>
        </p:nvSpPr>
        <p:spPr>
          <a:xfrm flipH="1">
            <a:off x="9123512" y="1935034"/>
            <a:ext cx="1800200" cy="576064"/>
          </a:xfrm>
          <a:prstGeom prst="round2DiagRect">
            <a:avLst>
              <a:gd name="adj1" fmla="val 50000"/>
              <a:gd name="adj2" fmla="val 17422"/>
            </a:avLst>
          </a:prstGeom>
          <a:solidFill>
            <a:srgbClr val="7C6938"/>
          </a:soli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dirty="0">
                <a:ln>
                  <a:noFill/>
                </a:ln>
                <a:solidFill>
                  <a:srgbClr val="FFFFFF"/>
                </a:solidFill>
                <a:effectLst/>
                <a:uLnTx/>
                <a:uFillTx/>
                <a:latin typeface="Sakkal Majalla" panose="02000000000000000000" pitchFamily="2" charset="-78"/>
              </a:rPr>
              <a:t>قراءة القصة مع الطفل</a:t>
            </a:r>
          </a:p>
        </p:txBody>
      </p:sp>
      <p:grpSp>
        <p:nvGrpSpPr>
          <p:cNvPr id="37" name="Group 36">
            <a:extLst>
              <a:ext uri="{FF2B5EF4-FFF2-40B4-BE49-F238E27FC236}">
                <a16:creationId xmlns:a16="http://schemas.microsoft.com/office/drawing/2014/main" id="{AEA97FF0-E2DF-BBDC-6E6C-5B9B01A3E36C}"/>
              </a:ext>
            </a:extLst>
          </p:cNvPr>
          <p:cNvGrpSpPr/>
          <p:nvPr/>
        </p:nvGrpSpPr>
        <p:grpSpPr>
          <a:xfrm>
            <a:off x="9120336" y="6111195"/>
            <a:ext cx="1795764" cy="576064"/>
            <a:chOff x="9101290" y="5391218"/>
            <a:chExt cx="1800200" cy="576064"/>
          </a:xfrm>
          <a:solidFill>
            <a:srgbClr val="7C6938"/>
          </a:solidFill>
        </p:grpSpPr>
        <p:sp>
          <p:nvSpPr>
            <p:cNvPr id="44" name="Round Diagonal Corner Rectangle 11">
              <a:extLst>
                <a:ext uri="{FF2B5EF4-FFF2-40B4-BE49-F238E27FC236}">
                  <a16:creationId xmlns:a16="http://schemas.microsoft.com/office/drawing/2014/main" id="{3DF941B7-7C66-1993-8C77-F498A2F0D754}"/>
                </a:ext>
              </a:extLst>
            </p:cNvPr>
            <p:cNvSpPr/>
            <p:nvPr/>
          </p:nvSpPr>
          <p:spPr>
            <a:xfrm flipH="1" flipV="1">
              <a:off x="9101290" y="5391218"/>
              <a:ext cx="1800200" cy="576064"/>
            </a:xfrm>
            <a:prstGeom prst="round2DiagRect">
              <a:avLst>
                <a:gd name="adj1" fmla="val 50000"/>
                <a:gd name="adj2" fmla="val 17422"/>
              </a:avLst>
            </a:prstGeom>
            <a:grp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rgbClr val="000000"/>
                </a:solidFill>
                <a:effectLst/>
                <a:uLnTx/>
                <a:uFillTx/>
                <a:latin typeface="Sakkal Majalla" panose="02000000000000000000" pitchFamily="2" charset="-78"/>
              </a:endParaRPr>
            </a:p>
          </p:txBody>
        </p:sp>
        <p:sp>
          <p:nvSpPr>
            <p:cNvPr id="45" name="TextBox 44">
              <a:extLst>
                <a:ext uri="{FF2B5EF4-FFF2-40B4-BE49-F238E27FC236}">
                  <a16:creationId xmlns:a16="http://schemas.microsoft.com/office/drawing/2014/main" id="{972A2403-EB00-4845-A254-D1321B19D812}"/>
                </a:ext>
              </a:extLst>
            </p:cNvPr>
            <p:cNvSpPr txBox="1"/>
            <p:nvPr/>
          </p:nvSpPr>
          <p:spPr>
            <a:xfrm>
              <a:off x="9326614" y="5409220"/>
              <a:ext cx="1428826" cy="540060"/>
            </a:xfrm>
            <a:prstGeom prst="rect">
              <a:avLst/>
            </a:prstGeom>
            <a:grpFill/>
          </p:spPr>
          <p:txBody>
            <a:bodyPr wrap="square" rtlCol="0" anchor="ctr">
              <a:noAutofit/>
            </a:bodyPr>
            <a:lstStyle/>
            <a:p>
              <a:pPr marL="0" marR="0" lvl="0" indent="0" algn="ctr" defTabSz="1218987"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dirty="0">
                  <a:ln>
                    <a:noFill/>
                  </a:ln>
                  <a:solidFill>
                    <a:srgbClr val="FFFFFF"/>
                  </a:solidFill>
                  <a:effectLst/>
                  <a:uLnTx/>
                  <a:uFillTx/>
                  <a:latin typeface="Sakkal Majalla" panose="02000000000000000000" pitchFamily="2" charset="-78"/>
                </a:rPr>
                <a:t>الأغنية اليومية</a:t>
              </a:r>
            </a:p>
          </p:txBody>
        </p:sp>
      </p:grpSp>
      <p:sp>
        <p:nvSpPr>
          <p:cNvPr id="38" name="Oval 37">
            <a:extLst>
              <a:ext uri="{FF2B5EF4-FFF2-40B4-BE49-F238E27FC236}">
                <a16:creationId xmlns:a16="http://schemas.microsoft.com/office/drawing/2014/main" id="{963D699C-AD78-BA34-CE49-A87809DE1257}"/>
              </a:ext>
            </a:extLst>
          </p:cNvPr>
          <p:cNvSpPr/>
          <p:nvPr/>
        </p:nvSpPr>
        <p:spPr>
          <a:xfrm>
            <a:off x="5302823" y="3380478"/>
            <a:ext cx="1645009" cy="1645009"/>
          </a:xfrm>
          <a:prstGeom prst="ellipse">
            <a:avLst/>
          </a:prstGeom>
          <a:gradFill>
            <a:gsLst>
              <a:gs pos="0">
                <a:schemeClr val="accent6">
                  <a:lumMod val="20000"/>
                  <a:lumOff val="80000"/>
                </a:schemeClr>
              </a:gs>
              <a:gs pos="100000">
                <a:srgbClr val="7C6938"/>
              </a:gs>
            </a:gsLst>
            <a:lin ang="2700000" scaled="1"/>
          </a:gra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FFFFFF"/>
              </a:solidFill>
              <a:effectLst/>
              <a:uLnTx/>
              <a:uFillTx/>
              <a:latin typeface="Sakkal Majalla" panose="02000000000000000000" pitchFamily="2" charset="-78"/>
            </a:endParaRPr>
          </a:p>
        </p:txBody>
      </p:sp>
      <p:grpSp>
        <p:nvGrpSpPr>
          <p:cNvPr id="39" name="Group 38">
            <a:extLst>
              <a:ext uri="{FF2B5EF4-FFF2-40B4-BE49-F238E27FC236}">
                <a16:creationId xmlns:a16="http://schemas.microsoft.com/office/drawing/2014/main" id="{A0DE447F-0F4F-CB54-99A9-0DC46525ED16}"/>
              </a:ext>
            </a:extLst>
          </p:cNvPr>
          <p:cNvGrpSpPr/>
          <p:nvPr/>
        </p:nvGrpSpPr>
        <p:grpSpPr>
          <a:xfrm>
            <a:off x="5472583" y="3547104"/>
            <a:ext cx="1305487" cy="1305487"/>
            <a:chOff x="5423644" y="3304968"/>
            <a:chExt cx="1400191" cy="1400191"/>
          </a:xfrm>
        </p:grpSpPr>
        <p:sp>
          <p:nvSpPr>
            <p:cNvPr id="42" name="Oval 41">
              <a:extLst>
                <a:ext uri="{FF2B5EF4-FFF2-40B4-BE49-F238E27FC236}">
                  <a16:creationId xmlns:a16="http://schemas.microsoft.com/office/drawing/2014/main" id="{CD318A59-AA17-5B67-ECEF-A5841F0EA836}"/>
                </a:ext>
              </a:extLst>
            </p:cNvPr>
            <p:cNvSpPr/>
            <p:nvPr/>
          </p:nvSpPr>
          <p:spPr>
            <a:xfrm>
              <a:off x="5423644" y="3304968"/>
              <a:ext cx="1400191" cy="1400191"/>
            </a:xfrm>
            <a:prstGeom prst="ellipse">
              <a:avLst/>
            </a:prstGeom>
            <a:solidFill>
              <a:srgbClr val="FFFFFF"/>
            </a:soli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a:ln>
                  <a:noFill/>
                </a:ln>
                <a:solidFill>
                  <a:srgbClr val="FFFFFF"/>
                </a:solidFill>
                <a:effectLst/>
                <a:uLnTx/>
                <a:uFillTx/>
                <a:latin typeface="Sakkal Majalla" panose="02000000000000000000" pitchFamily="2" charset="-78"/>
              </a:endParaRPr>
            </a:p>
          </p:txBody>
        </p:sp>
        <p:pic>
          <p:nvPicPr>
            <p:cNvPr id="43" name="Picture 42">
              <a:extLst>
                <a:ext uri="{FF2B5EF4-FFF2-40B4-BE49-F238E27FC236}">
                  <a16:creationId xmlns:a16="http://schemas.microsoft.com/office/drawing/2014/main" id="{DADD340F-25F1-259A-E8C2-FAF56D6EAE29}"/>
                </a:ext>
              </a:extLst>
            </p:cNvPr>
            <p:cNvPicPr>
              <a:picLocks noChangeAspect="1"/>
            </p:cNvPicPr>
            <p:nvPr/>
          </p:nvPicPr>
          <p:blipFill>
            <a:blip r:embed="rId4">
              <a:extLst>
                <a:ext uri="{28A0092B-C50C-407E-A947-70E740481C1C}">
                  <a14:useLocalDpi xmlns:a14="http://schemas.microsoft.com/office/drawing/2010/main" val="0"/>
                </a:ext>
              </a:extLst>
            </a:blip>
            <a:srcRect l="13307" r="13307"/>
            <a:stretch/>
          </p:blipFill>
          <p:spPr>
            <a:xfrm>
              <a:off x="5507377" y="3388701"/>
              <a:ext cx="1232724" cy="1232724"/>
            </a:xfrm>
            <a:custGeom>
              <a:avLst/>
              <a:gdLst>
                <a:gd name="connsiteX0" fmla="*/ 616362 w 1232724"/>
                <a:gd name="connsiteY0" fmla="*/ 0 h 1232724"/>
                <a:gd name="connsiteX1" fmla="*/ 1232724 w 1232724"/>
                <a:gd name="connsiteY1" fmla="*/ 616362 h 1232724"/>
                <a:gd name="connsiteX2" fmla="*/ 616362 w 1232724"/>
                <a:gd name="connsiteY2" fmla="*/ 1232724 h 1232724"/>
                <a:gd name="connsiteX3" fmla="*/ 0 w 1232724"/>
                <a:gd name="connsiteY3" fmla="*/ 616362 h 1232724"/>
                <a:gd name="connsiteX4" fmla="*/ 616362 w 1232724"/>
                <a:gd name="connsiteY4" fmla="*/ 0 h 1232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2724" h="1232724">
                  <a:moveTo>
                    <a:pt x="616362" y="0"/>
                  </a:moveTo>
                  <a:cubicBezTo>
                    <a:pt x="956769" y="0"/>
                    <a:pt x="1232724" y="275955"/>
                    <a:pt x="1232724" y="616362"/>
                  </a:cubicBezTo>
                  <a:cubicBezTo>
                    <a:pt x="1232724" y="956769"/>
                    <a:pt x="956769" y="1232724"/>
                    <a:pt x="616362" y="1232724"/>
                  </a:cubicBezTo>
                  <a:cubicBezTo>
                    <a:pt x="275955" y="1232724"/>
                    <a:pt x="0" y="956769"/>
                    <a:pt x="0" y="616362"/>
                  </a:cubicBezTo>
                  <a:cubicBezTo>
                    <a:pt x="0" y="275955"/>
                    <a:pt x="275955" y="0"/>
                    <a:pt x="616362" y="0"/>
                  </a:cubicBezTo>
                  <a:close/>
                </a:path>
              </a:pathLst>
            </a:custGeom>
          </p:spPr>
        </p:pic>
      </p:grpSp>
      <p:sp>
        <p:nvSpPr>
          <p:cNvPr id="40" name="Rectangle: Rounded Corners 39">
            <a:extLst>
              <a:ext uri="{FF2B5EF4-FFF2-40B4-BE49-F238E27FC236}">
                <a16:creationId xmlns:a16="http://schemas.microsoft.com/office/drawing/2014/main" id="{735E1692-3B4D-9E01-F981-8C4EF5CF4E4A}"/>
              </a:ext>
            </a:extLst>
          </p:cNvPr>
          <p:cNvSpPr/>
          <p:nvPr/>
        </p:nvSpPr>
        <p:spPr>
          <a:xfrm flipH="1">
            <a:off x="6856138" y="2693516"/>
            <a:ext cx="4196259" cy="1305487"/>
          </a:xfrm>
          <a:prstGeom prst="roundRect">
            <a:avLst>
              <a:gd name="adj" fmla="val 1314"/>
            </a:avLst>
          </a:prstGeom>
          <a:noFill/>
          <a:ln w="25400" cap="flat" cmpd="sng" algn="ctr">
            <a:noFill/>
            <a:prstDash val="solid"/>
          </a:ln>
          <a:effectLst/>
        </p:spPr>
        <p:txBody>
          <a:bodyPr rtlCol="0" anchor="t"/>
          <a:lstStyle/>
          <a:p>
            <a:pPr marR="0" lvl="0" algn="just" defTabSz="1218987" rtl="1" eaLnBrk="1" fontAlgn="auto" latinLnBrk="0" hangingPunct="1">
              <a:lnSpc>
                <a:spcPct val="100000"/>
              </a:lnSpc>
              <a:spcBef>
                <a:spcPts val="0"/>
              </a:spcBef>
              <a:spcAft>
                <a:spcPts val="0"/>
              </a:spcAft>
              <a:buClrTx/>
              <a:buSzTx/>
              <a:tabLst/>
              <a:defRPr/>
            </a:pPr>
            <a:r>
              <a:rPr kumimoji="0" lang="ar-SA" sz="1600" b="0" i="0" u="none" strike="noStrike" kern="0" cap="none" spc="0" normalizeH="0" baseline="0" noProof="0" dirty="0">
                <a:ln>
                  <a:noFill/>
                </a:ln>
                <a:solidFill>
                  <a:srgbClr val="123541"/>
                </a:solidFill>
                <a:effectLst/>
                <a:uLnTx/>
                <a:uFillTx/>
                <a:latin typeface="Sakkal Majalla" panose="02000000000000000000" pitchFamily="2" charset="-78"/>
              </a:rPr>
              <a:t>قراءة قصة مع الطفل: تعنى بالكهرباء مثال قصة “المصباح الذي نام مبكرًا” وتُعيد قراءتها في المنزل، مع تكرار العبارات الإيجابية كشكر المصباح أو التأكيد على أن إطفاء المصباح يساعد على النوم وغيره لتفعيل الحس التفاعلي بين الطفل وتوفير الاستهلاك بطريقة عفوية غير مباشرة.</a:t>
            </a:r>
            <a:endParaRPr kumimoji="0" lang="en-IN" sz="1600" b="0" i="0" u="none" strike="noStrike" kern="0" cap="none" spc="0" normalizeH="0" baseline="0" noProof="0" dirty="0">
              <a:ln>
                <a:noFill/>
              </a:ln>
              <a:solidFill>
                <a:srgbClr val="123541"/>
              </a:solidFill>
              <a:effectLst/>
              <a:uLnTx/>
              <a:uFillTx/>
              <a:latin typeface="Sakkal Majalla" panose="02000000000000000000" pitchFamily="2" charset="-78"/>
            </a:endParaRPr>
          </a:p>
        </p:txBody>
      </p:sp>
      <p:sp>
        <p:nvSpPr>
          <p:cNvPr id="41" name="Rectangle: Rounded Corners 40">
            <a:extLst>
              <a:ext uri="{FF2B5EF4-FFF2-40B4-BE49-F238E27FC236}">
                <a16:creationId xmlns:a16="http://schemas.microsoft.com/office/drawing/2014/main" id="{20F198BD-511A-1091-2BC7-DCB4BB5E85CF}"/>
              </a:ext>
            </a:extLst>
          </p:cNvPr>
          <p:cNvSpPr/>
          <p:nvPr/>
        </p:nvSpPr>
        <p:spPr>
          <a:xfrm flipH="1">
            <a:off x="1142775" y="2693515"/>
            <a:ext cx="4056969" cy="1047535"/>
          </a:xfrm>
          <a:prstGeom prst="roundRect">
            <a:avLst>
              <a:gd name="adj" fmla="val 1314"/>
            </a:avLst>
          </a:prstGeom>
          <a:noFill/>
          <a:ln w="25400" cap="flat" cmpd="sng" algn="ctr">
            <a:noFill/>
            <a:prstDash val="solid"/>
          </a:ln>
          <a:effectLst/>
        </p:spPr>
        <p:txBody>
          <a:bodyPr rtlCol="0" anchor="t"/>
          <a:lstStyle/>
          <a:p>
            <a:pPr marR="0" lvl="0" algn="just" defTabSz="1218987" rtl="1" eaLnBrk="1" fontAlgn="auto" latinLnBrk="0" hangingPunct="1">
              <a:lnSpc>
                <a:spcPct val="100000"/>
              </a:lnSpc>
              <a:spcBef>
                <a:spcPts val="0"/>
              </a:spcBef>
              <a:spcAft>
                <a:spcPts val="0"/>
              </a:spcAft>
              <a:buClrTx/>
              <a:buSzTx/>
              <a:tabLst/>
              <a:defRPr/>
            </a:pPr>
            <a:r>
              <a:rPr kumimoji="0" lang="ar-SA" sz="1600" b="0" i="0" u="none" strike="noStrike" kern="0" cap="none" spc="0" normalizeH="0" baseline="0" noProof="0" dirty="0">
                <a:ln>
                  <a:noFill/>
                </a:ln>
                <a:solidFill>
                  <a:srgbClr val="123541"/>
                </a:solidFill>
                <a:effectLst/>
                <a:uLnTx/>
                <a:uFillTx/>
                <a:latin typeface="Sakkal Majalla" panose="02000000000000000000" pitchFamily="2" charset="-78"/>
              </a:rPr>
              <a:t>يُطلب من الأهل مشاركة الطفل في ألعاب </a:t>
            </a:r>
            <a:r>
              <a:rPr lang="ar-SA" sz="1600" kern="0" dirty="0">
                <a:solidFill>
                  <a:srgbClr val="123541"/>
                </a:solidFill>
                <a:latin typeface="Sakkal Majalla" panose="02000000000000000000" pitchFamily="2" charset="-78"/>
              </a:rPr>
              <a:t>تتعلق بإطفاء الإنارة مثال </a:t>
            </a:r>
            <a:r>
              <a:rPr kumimoji="0" lang="ar-SA" sz="1600" b="0" i="0" u="none" strike="noStrike" kern="0" cap="none" spc="0" normalizeH="0" baseline="0" noProof="0" dirty="0">
                <a:ln>
                  <a:noFill/>
                </a:ln>
                <a:solidFill>
                  <a:srgbClr val="123541"/>
                </a:solidFill>
                <a:effectLst/>
                <a:uLnTx/>
                <a:uFillTx/>
                <a:latin typeface="Sakkal Majalla" panose="02000000000000000000" pitchFamily="2" charset="-78"/>
              </a:rPr>
              <a:t>لعبة “إطفاء المصابيح” حيث يركض مع أحد والديه لإطفاء الأنوار غير الضرورية قبل النوم. مما يعزز التفاعل المباشر للطفل مع سلوكيات الترشيد.</a:t>
            </a:r>
            <a:endParaRPr kumimoji="0" lang="en-IN" sz="1600" b="0" i="0" u="none" strike="noStrike" kern="0" cap="none" spc="0" normalizeH="0" baseline="0" noProof="0" dirty="0">
              <a:ln>
                <a:noFill/>
              </a:ln>
              <a:solidFill>
                <a:srgbClr val="123541"/>
              </a:solidFill>
              <a:effectLst/>
              <a:uLnTx/>
              <a:uFillTx/>
              <a:latin typeface="Sakkal Majalla" panose="02000000000000000000" pitchFamily="2" charset="-78"/>
            </a:endParaRPr>
          </a:p>
        </p:txBody>
      </p:sp>
      <p:sp>
        <p:nvSpPr>
          <p:cNvPr id="49" name="Rectangle: Rounded Corners 48">
            <a:extLst>
              <a:ext uri="{FF2B5EF4-FFF2-40B4-BE49-F238E27FC236}">
                <a16:creationId xmlns:a16="http://schemas.microsoft.com/office/drawing/2014/main" id="{8BFB8F8B-901B-1A74-F25E-F1DA41A738B2}"/>
              </a:ext>
            </a:extLst>
          </p:cNvPr>
          <p:cNvSpPr/>
          <p:nvPr/>
        </p:nvSpPr>
        <p:spPr>
          <a:xfrm flipH="1">
            <a:off x="1229021" y="4713923"/>
            <a:ext cx="3970723" cy="1297578"/>
          </a:xfrm>
          <a:prstGeom prst="roundRect">
            <a:avLst>
              <a:gd name="adj" fmla="val 1314"/>
            </a:avLst>
          </a:prstGeom>
          <a:solidFill>
            <a:sysClr val="window" lastClr="FFFFFF"/>
          </a:solidFill>
          <a:ln w="25400" cap="flat" cmpd="sng" algn="ctr">
            <a:noFill/>
            <a:prstDash val="solid"/>
          </a:ln>
          <a:effectLst/>
        </p:spPr>
        <p:txBody>
          <a:bodyPr rtlCol="0" anchor="t"/>
          <a:lstStyle/>
          <a:p>
            <a:pPr marR="0" lvl="0" algn="just" defTabSz="1218987" rtl="1" eaLnBrk="1" fontAlgn="auto" latinLnBrk="0" hangingPunct="1">
              <a:lnSpc>
                <a:spcPct val="100000"/>
              </a:lnSpc>
              <a:spcBef>
                <a:spcPts val="0"/>
              </a:spcBef>
              <a:spcAft>
                <a:spcPts val="0"/>
              </a:spcAft>
              <a:buClrTx/>
              <a:buSzTx/>
              <a:tabLst/>
              <a:defRPr/>
            </a:pPr>
            <a:r>
              <a:rPr kumimoji="0" lang="ar-SA" sz="1600" b="0" i="0" u="none" strike="noStrike" kern="0" cap="none" spc="0" normalizeH="0" baseline="0" noProof="0" dirty="0">
                <a:ln>
                  <a:noFill/>
                </a:ln>
                <a:solidFill>
                  <a:srgbClr val="123541"/>
                </a:solidFill>
                <a:effectLst/>
                <a:uLnTx/>
                <a:uFillTx/>
                <a:latin typeface="Sakkal Majalla" panose="02000000000000000000" pitchFamily="2" charset="-78"/>
              </a:rPr>
              <a:t>توفير دفتر الملاحظات المنزلية يساعد الطفل على ربط ما تعلمه بتحقيق نتائج إيجابية حيث تضع الأسرة نجمة يومية بجانب اسم الطفل كلما أطفأ الأنوار بنفسه، وتُعيد الدفتر أسبوعيًا للروضة. ليتم تكريم الأطفال المشاركين.</a:t>
            </a:r>
          </a:p>
        </p:txBody>
      </p:sp>
      <p:grpSp>
        <p:nvGrpSpPr>
          <p:cNvPr id="46" name="Group 45">
            <a:extLst>
              <a:ext uri="{FF2B5EF4-FFF2-40B4-BE49-F238E27FC236}">
                <a16:creationId xmlns:a16="http://schemas.microsoft.com/office/drawing/2014/main" id="{4EC78934-BC6B-5C68-66F0-C3779EA1F01C}"/>
              </a:ext>
            </a:extLst>
          </p:cNvPr>
          <p:cNvGrpSpPr/>
          <p:nvPr/>
        </p:nvGrpSpPr>
        <p:grpSpPr>
          <a:xfrm>
            <a:off x="1271464" y="6111195"/>
            <a:ext cx="1800200" cy="576064"/>
            <a:chOff x="9101290" y="5391218"/>
            <a:chExt cx="1800200" cy="576064"/>
          </a:xfrm>
          <a:solidFill>
            <a:srgbClr val="7C6938"/>
          </a:solidFill>
        </p:grpSpPr>
        <p:sp>
          <p:nvSpPr>
            <p:cNvPr id="47" name="Round Diagonal Corner Rectangle 11">
              <a:extLst>
                <a:ext uri="{FF2B5EF4-FFF2-40B4-BE49-F238E27FC236}">
                  <a16:creationId xmlns:a16="http://schemas.microsoft.com/office/drawing/2014/main" id="{B59F5A9D-418F-02C8-2A1F-8788914334AD}"/>
                </a:ext>
              </a:extLst>
            </p:cNvPr>
            <p:cNvSpPr/>
            <p:nvPr/>
          </p:nvSpPr>
          <p:spPr>
            <a:xfrm flipH="1" flipV="1">
              <a:off x="9101290" y="5391218"/>
              <a:ext cx="1800200" cy="576064"/>
            </a:xfrm>
            <a:prstGeom prst="round2DiagRect">
              <a:avLst>
                <a:gd name="adj1" fmla="val 50000"/>
                <a:gd name="adj2" fmla="val 17422"/>
              </a:avLst>
            </a:prstGeom>
            <a:grp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1400" b="1" i="0" u="none" strike="noStrike" kern="0" cap="none" spc="0" normalizeH="0" baseline="0" noProof="0" dirty="0">
                <a:ln>
                  <a:noFill/>
                </a:ln>
                <a:solidFill>
                  <a:srgbClr val="000000"/>
                </a:solidFill>
                <a:effectLst/>
                <a:uLnTx/>
                <a:uFillTx/>
                <a:latin typeface="Sakkal Majalla" panose="02000000000000000000" pitchFamily="2" charset="-78"/>
              </a:endParaRPr>
            </a:p>
          </p:txBody>
        </p:sp>
        <p:sp>
          <p:nvSpPr>
            <p:cNvPr id="48" name="TextBox 47">
              <a:extLst>
                <a:ext uri="{FF2B5EF4-FFF2-40B4-BE49-F238E27FC236}">
                  <a16:creationId xmlns:a16="http://schemas.microsoft.com/office/drawing/2014/main" id="{54EFCEED-EE77-3F78-CB64-F0021D09A4BE}"/>
                </a:ext>
              </a:extLst>
            </p:cNvPr>
            <p:cNvSpPr txBox="1"/>
            <p:nvPr/>
          </p:nvSpPr>
          <p:spPr>
            <a:xfrm>
              <a:off x="9251416" y="5481382"/>
              <a:ext cx="1447116" cy="467898"/>
            </a:xfrm>
            <a:prstGeom prst="rect">
              <a:avLst/>
            </a:prstGeom>
            <a:grpFill/>
          </p:spPr>
          <p:txBody>
            <a:bodyPr wrap="square" rtlCol="0" anchor="ctr">
              <a:noAutofit/>
            </a:bodyPr>
            <a:lstStyle/>
            <a:p>
              <a:pPr marL="0" marR="0" lvl="0" indent="0" algn="ctr" defTabSz="1218987" eaLnBrk="1" fontAlgn="auto" latinLnBrk="0" hangingPunct="1">
                <a:lnSpc>
                  <a:spcPct val="100000"/>
                </a:lnSpc>
                <a:spcBef>
                  <a:spcPts val="0"/>
                </a:spcBef>
                <a:spcAft>
                  <a:spcPts val="0"/>
                </a:spcAft>
                <a:buClrTx/>
                <a:buSzTx/>
                <a:buFontTx/>
                <a:buNone/>
                <a:tabLst/>
                <a:defRPr/>
              </a:pPr>
              <a:r>
                <a:rPr kumimoji="0" lang="ar-SA" sz="1400" b="1" i="0" u="none" strike="noStrike" kern="0" cap="none" spc="0" normalizeH="0" baseline="0" noProof="0" dirty="0">
                  <a:ln>
                    <a:noFill/>
                  </a:ln>
                  <a:solidFill>
                    <a:srgbClr val="FFFFFF"/>
                  </a:solidFill>
                  <a:effectLst/>
                  <a:uLnTx/>
                  <a:uFillTx/>
                  <a:latin typeface="Sakkal Majalla" panose="02000000000000000000" pitchFamily="2" charset="-78"/>
                </a:rPr>
                <a:t>دفتر الملاحظات المنزلية</a:t>
              </a:r>
            </a:p>
          </p:txBody>
        </p:sp>
      </p:grpSp>
    </p:spTree>
    <p:extLst>
      <p:ext uri="{BB962C8B-B14F-4D97-AF65-F5344CB8AC3E}">
        <p14:creationId xmlns:p14="http://schemas.microsoft.com/office/powerpoint/2010/main" val="9550349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00402-A6E4-8CDD-C0D4-999B81E4D5DF}"/>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358CF77-A849-C630-EE98-ED279AE3C440}"/>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60F85509-A50F-1A82-3C9F-121BF9DA0F69}"/>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06390C43-904D-2E13-75DC-DE7EAC2DAC22}"/>
              </a:ext>
            </a:extLst>
          </p:cNvPr>
          <p:cNvGrpSpPr/>
          <p:nvPr/>
        </p:nvGrpSpPr>
        <p:grpSpPr>
          <a:xfrm>
            <a:off x="1297543" y="3151270"/>
            <a:ext cx="8063425" cy="1127206"/>
            <a:chOff x="810520" y="2448425"/>
            <a:chExt cx="8063425" cy="1127206"/>
          </a:xfrm>
        </p:grpSpPr>
        <p:sp>
          <p:nvSpPr>
            <p:cNvPr id="24" name="TextBox 23">
              <a:extLst>
                <a:ext uri="{FF2B5EF4-FFF2-40B4-BE49-F238E27FC236}">
                  <a16:creationId xmlns:a16="http://schemas.microsoft.com/office/drawing/2014/main" id="{6E75DBF7-87D6-9E53-FA3A-7AEEF5D30333}"/>
                </a:ext>
              </a:extLst>
            </p:cNvPr>
            <p:cNvSpPr txBox="1"/>
            <p:nvPr/>
          </p:nvSpPr>
          <p:spPr>
            <a:xfrm>
              <a:off x="810520" y="2448425"/>
              <a:ext cx="8063425" cy="984885"/>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إشراك الأسرة في مشروع أطفال لتبقى</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الفئة العمرية (6–8 سنوات)</a:t>
              </a:r>
            </a:p>
          </p:txBody>
        </p:sp>
        <p:cxnSp>
          <p:nvCxnSpPr>
            <p:cNvPr id="26" name="Straight Connector 25">
              <a:extLst>
                <a:ext uri="{FF2B5EF4-FFF2-40B4-BE49-F238E27FC236}">
                  <a16:creationId xmlns:a16="http://schemas.microsoft.com/office/drawing/2014/main" id="{62F15A5A-AD8A-0BFE-EDA5-548ACAF82FB8}"/>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719DA6C8-6436-6FC5-923C-B121C8E24FBF}"/>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03A60E8E-3AA7-9062-05E7-B3100548565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9992952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6BB4E8-6378-D5A3-5E37-257B1717A418}"/>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7EDC202-236A-D85E-E63E-C88093230A4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5B37A48E-29E3-3A1F-6EA6-3A02CEE80E1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F0B1E8FC-2D09-5EC4-315E-F358B0224BE7}"/>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35FA010C-A9A0-634E-CC88-6A5C5B30C298}"/>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آلية التنفيذ المقترحة - الفئة العمرية (6–8 سنوات)</a:t>
            </a:r>
          </a:p>
        </p:txBody>
      </p:sp>
      <p:sp>
        <p:nvSpPr>
          <p:cNvPr id="5" name="Slide Number Placeholder 4">
            <a:extLst>
              <a:ext uri="{FF2B5EF4-FFF2-40B4-BE49-F238E27FC236}">
                <a16:creationId xmlns:a16="http://schemas.microsoft.com/office/drawing/2014/main" id="{DDB3A85E-5195-686C-4091-B145CD884E4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BCA22654-A395-9C05-EF00-8E26AE50D87F}"/>
              </a:ext>
            </a:extLst>
          </p:cNvPr>
          <p:cNvSpPr txBox="1"/>
          <p:nvPr/>
        </p:nvSpPr>
        <p:spPr>
          <a:xfrm>
            <a:off x="984660" y="862981"/>
            <a:ext cx="10021796" cy="646331"/>
          </a:xfrm>
          <a:prstGeom prst="rect">
            <a:avLst/>
          </a:prstGeom>
          <a:noFill/>
        </p:spPr>
        <p:txBody>
          <a:bodyPr wrap="square">
            <a:spAutoFit/>
          </a:bodyPr>
          <a:lstStyle/>
          <a:p>
            <a:pPr marL="0" marR="0" lvl="0" indent="0" algn="just" defTabSz="914400" rtl="1" eaLnBrk="1" fontAlgn="auto" latinLnBrk="0" hangingPunct="1">
              <a:spcBef>
                <a:spcPts val="0"/>
              </a:spcBef>
              <a:spcAft>
                <a:spcPts val="0"/>
              </a:spcAft>
              <a:buClrTx/>
              <a:buSzTx/>
              <a:buFontTx/>
              <a:buNone/>
              <a:tabLst/>
              <a:defRPr/>
            </a:pPr>
            <a:r>
              <a:rPr kumimoji="0" lang="ar-SA"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الهدف في هذه المرحلة هو تمكين الأسرة من أن تكون شريكًا تربويًا مباشرًا في ترسيخ سلوك ترشيد الكهرباء لدى الطفل، من خلال تحويل ما يتعلمه في المدرسة إلى ممارسات منزلية عملية، وتعزيز مفهوم “الترشيد مسؤولية مشتركة” بين الطفل ووالديه.</a:t>
            </a:r>
          </a:p>
        </p:txBody>
      </p:sp>
      <p:sp>
        <p:nvSpPr>
          <p:cNvPr id="6" name="TextBox 5">
            <a:extLst>
              <a:ext uri="{FF2B5EF4-FFF2-40B4-BE49-F238E27FC236}">
                <a16:creationId xmlns:a16="http://schemas.microsoft.com/office/drawing/2014/main" id="{DE7C7AE3-C6B9-D590-C6B2-1588DBC02457}"/>
              </a:ext>
            </a:extLst>
          </p:cNvPr>
          <p:cNvSpPr txBox="1"/>
          <p:nvPr/>
        </p:nvSpPr>
        <p:spPr>
          <a:xfrm>
            <a:off x="590129" y="2760320"/>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كتيب الأسرة الموفّرة</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7" name="Group 6">
            <a:extLst>
              <a:ext uri="{FF2B5EF4-FFF2-40B4-BE49-F238E27FC236}">
                <a16:creationId xmlns:a16="http://schemas.microsoft.com/office/drawing/2014/main" id="{66ABBCA5-F41D-F4FA-73A8-A01472FF8772}"/>
              </a:ext>
            </a:extLst>
          </p:cNvPr>
          <p:cNvGrpSpPr/>
          <p:nvPr/>
        </p:nvGrpSpPr>
        <p:grpSpPr>
          <a:xfrm>
            <a:off x="5293541" y="2740363"/>
            <a:ext cx="640080" cy="640080"/>
            <a:chOff x="9485100" y="1890606"/>
            <a:chExt cx="640080" cy="640080"/>
          </a:xfrm>
          <a:gradFill>
            <a:gsLst>
              <a:gs pos="0">
                <a:srgbClr val="8D9742"/>
              </a:gs>
              <a:gs pos="100000">
                <a:srgbClr val="57485A"/>
              </a:gs>
            </a:gsLst>
            <a:lin ang="5400000" scaled="1"/>
          </a:gradFill>
        </p:grpSpPr>
        <p:sp>
          <p:nvSpPr>
            <p:cNvPr id="8" name="Freeform: Shape 7">
              <a:extLst>
                <a:ext uri="{FF2B5EF4-FFF2-40B4-BE49-F238E27FC236}">
                  <a16:creationId xmlns:a16="http://schemas.microsoft.com/office/drawing/2014/main" id="{EDAE28C9-74E0-ED29-39AF-849949ACA0E0}"/>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1D20AA77-9FE6-9637-F80F-10F268D3F14F}"/>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0" cap="none" spc="0" normalizeH="0" baseline="0" noProof="0" dirty="0">
                  <a:ln/>
                  <a:solidFill>
                    <a:srgbClr val="FFFFFF"/>
                  </a:solidFill>
                  <a:effectLst/>
                  <a:uLnTx/>
                  <a:uFillTx/>
                  <a:latin typeface="Arial" panose="020B0604020202020204" pitchFamily="34" charset="0"/>
                  <a:ea typeface="+mn-ea"/>
                  <a:cs typeface="Arial" panose="020B0604020202020204" pitchFamily="34" charset="0"/>
                  <a:sym typeface="Arial"/>
                  <a:rtl val="0"/>
                </a:rPr>
                <a:t>01</a:t>
              </a:r>
              <a:endPar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endParaRPr>
            </a:p>
          </p:txBody>
        </p:sp>
      </p:grpSp>
      <p:sp>
        <p:nvSpPr>
          <p:cNvPr id="11" name="TextBox 10">
            <a:extLst>
              <a:ext uri="{FF2B5EF4-FFF2-40B4-BE49-F238E27FC236}">
                <a16:creationId xmlns:a16="http://schemas.microsoft.com/office/drawing/2014/main" id="{2A07D794-E40D-578C-EC7A-ADC9F0DD0160}"/>
              </a:ext>
            </a:extLst>
          </p:cNvPr>
          <p:cNvSpPr txBox="1"/>
          <p:nvPr/>
        </p:nvSpPr>
        <p:spPr>
          <a:xfrm>
            <a:off x="590129" y="3070930"/>
            <a:ext cx="4572854" cy="738664"/>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يحتوي على ممارسات بسيطة يمكن تطبيقها أسبوعيًا في المنزل (مثل فصل الشاحن، ضبط درجة المكيف، إطفاء المصابيح الفارغة، فصل الأجهزة غير المستخدمة)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13" name="TextBox 12">
            <a:extLst>
              <a:ext uri="{FF2B5EF4-FFF2-40B4-BE49-F238E27FC236}">
                <a16:creationId xmlns:a16="http://schemas.microsoft.com/office/drawing/2014/main" id="{235DE111-F63B-7DF0-D042-ADA5760BAE1D}"/>
              </a:ext>
            </a:extLst>
          </p:cNvPr>
          <p:cNvSpPr txBox="1"/>
          <p:nvPr/>
        </p:nvSpPr>
        <p:spPr>
          <a:xfrm>
            <a:off x="590129" y="4017708"/>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بطاقة الترشيد الأسبوعية</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14" name="Group 13">
            <a:extLst>
              <a:ext uri="{FF2B5EF4-FFF2-40B4-BE49-F238E27FC236}">
                <a16:creationId xmlns:a16="http://schemas.microsoft.com/office/drawing/2014/main" id="{6478212D-1E65-A8A8-F495-6D2D8231B04B}"/>
              </a:ext>
            </a:extLst>
          </p:cNvPr>
          <p:cNvGrpSpPr/>
          <p:nvPr/>
        </p:nvGrpSpPr>
        <p:grpSpPr>
          <a:xfrm>
            <a:off x="5293541" y="3997751"/>
            <a:ext cx="640080" cy="640080"/>
            <a:chOff x="9485100" y="1890606"/>
            <a:chExt cx="640080" cy="640080"/>
          </a:xfrm>
          <a:gradFill>
            <a:gsLst>
              <a:gs pos="0">
                <a:srgbClr val="8D9742"/>
              </a:gs>
              <a:gs pos="100000">
                <a:srgbClr val="57485A"/>
              </a:gs>
            </a:gsLst>
            <a:lin ang="5400000" scaled="1"/>
          </a:gradFill>
        </p:grpSpPr>
        <p:sp>
          <p:nvSpPr>
            <p:cNvPr id="15" name="Freeform: Shape 14">
              <a:extLst>
                <a:ext uri="{FF2B5EF4-FFF2-40B4-BE49-F238E27FC236}">
                  <a16:creationId xmlns:a16="http://schemas.microsoft.com/office/drawing/2014/main" id="{5DA31E39-17BE-5CAB-CB20-65EEFE58CCA3}"/>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16" name="TextBox 15">
              <a:extLst>
                <a:ext uri="{FF2B5EF4-FFF2-40B4-BE49-F238E27FC236}">
                  <a16:creationId xmlns:a16="http://schemas.microsoft.com/office/drawing/2014/main" id="{C9136CBC-3B57-FBD5-8A13-A3104919CE1F}"/>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rPr>
                <a:t>02</a:t>
              </a:r>
            </a:p>
          </p:txBody>
        </p:sp>
      </p:grpSp>
      <p:sp>
        <p:nvSpPr>
          <p:cNvPr id="17" name="TextBox 16">
            <a:extLst>
              <a:ext uri="{FF2B5EF4-FFF2-40B4-BE49-F238E27FC236}">
                <a16:creationId xmlns:a16="http://schemas.microsoft.com/office/drawing/2014/main" id="{A1BC6F6F-7985-AA56-C1B3-F87126F939B7}"/>
              </a:ext>
            </a:extLst>
          </p:cNvPr>
          <p:cNvSpPr txBox="1"/>
          <p:nvPr/>
        </p:nvSpPr>
        <p:spPr>
          <a:xfrm>
            <a:off x="590129" y="4328318"/>
            <a:ext cx="4572854" cy="492443"/>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يدوّن فيها الأهل كل سلوك إيجابي لاحظه خلال الأسبوع، ويُعيدها الطفل إلى المدرسة يوم الأحد التالي ضمن نشاط “يومي مع الكهرباء”.</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18" name="TextBox 17">
            <a:extLst>
              <a:ext uri="{FF2B5EF4-FFF2-40B4-BE49-F238E27FC236}">
                <a16:creationId xmlns:a16="http://schemas.microsoft.com/office/drawing/2014/main" id="{BA9762D8-3093-1DED-5699-F54665ACE5D5}"/>
              </a:ext>
            </a:extLst>
          </p:cNvPr>
          <p:cNvSpPr txBox="1"/>
          <p:nvPr/>
        </p:nvSpPr>
        <p:spPr>
          <a:xfrm>
            <a:off x="590129" y="5183842"/>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مقاطع توعوية قصيرة</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19" name="Group 18">
            <a:extLst>
              <a:ext uri="{FF2B5EF4-FFF2-40B4-BE49-F238E27FC236}">
                <a16:creationId xmlns:a16="http://schemas.microsoft.com/office/drawing/2014/main" id="{8E12525D-624C-FD8C-95B3-1CB23335F33D}"/>
              </a:ext>
            </a:extLst>
          </p:cNvPr>
          <p:cNvGrpSpPr/>
          <p:nvPr/>
        </p:nvGrpSpPr>
        <p:grpSpPr>
          <a:xfrm>
            <a:off x="5293541" y="5163885"/>
            <a:ext cx="640080" cy="640080"/>
            <a:chOff x="9485100" y="1890606"/>
            <a:chExt cx="640080" cy="640080"/>
          </a:xfrm>
          <a:gradFill>
            <a:gsLst>
              <a:gs pos="0">
                <a:srgbClr val="8D9742"/>
              </a:gs>
              <a:gs pos="100000">
                <a:srgbClr val="57485A"/>
              </a:gs>
            </a:gsLst>
            <a:lin ang="5400000" scaled="1"/>
          </a:gradFill>
        </p:grpSpPr>
        <p:sp>
          <p:nvSpPr>
            <p:cNvPr id="20" name="Freeform: Shape 19">
              <a:extLst>
                <a:ext uri="{FF2B5EF4-FFF2-40B4-BE49-F238E27FC236}">
                  <a16:creationId xmlns:a16="http://schemas.microsoft.com/office/drawing/2014/main" id="{AB49F343-61DD-F0E1-CDB9-96B3993976AA}"/>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21" name="TextBox 20">
              <a:extLst>
                <a:ext uri="{FF2B5EF4-FFF2-40B4-BE49-F238E27FC236}">
                  <a16:creationId xmlns:a16="http://schemas.microsoft.com/office/drawing/2014/main" id="{C0E4770D-3EBC-A244-B2CA-F2BD92691F44}"/>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rPr>
                <a:t>03</a:t>
              </a:r>
            </a:p>
          </p:txBody>
        </p:sp>
      </p:grpSp>
      <p:sp>
        <p:nvSpPr>
          <p:cNvPr id="22" name="TextBox 21">
            <a:extLst>
              <a:ext uri="{FF2B5EF4-FFF2-40B4-BE49-F238E27FC236}">
                <a16:creationId xmlns:a16="http://schemas.microsoft.com/office/drawing/2014/main" id="{E3339BE6-4A18-EDE5-7CCD-35B48AB28958}"/>
              </a:ext>
            </a:extLst>
          </p:cNvPr>
          <p:cNvSpPr txBox="1"/>
          <p:nvPr/>
        </p:nvSpPr>
        <p:spPr>
          <a:xfrm>
            <a:off x="590129" y="5494452"/>
            <a:ext cx="4572854" cy="492443"/>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ترسل عبر قنوات المدرسة أو تطبيق “لتبقى أطفال” موجهة مباشرة للأهل حول كيفية التعامل مع أبنائهم بطريقة محفزة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54" name="Rectangle: Top Corners Rounded 53">
            <a:extLst>
              <a:ext uri="{FF2B5EF4-FFF2-40B4-BE49-F238E27FC236}">
                <a16:creationId xmlns:a16="http://schemas.microsoft.com/office/drawing/2014/main" id="{592EBD09-1446-E066-B275-975BA457D7FB}"/>
              </a:ext>
            </a:extLst>
          </p:cNvPr>
          <p:cNvSpPr/>
          <p:nvPr/>
        </p:nvSpPr>
        <p:spPr>
          <a:xfrm>
            <a:off x="7113466" y="2122250"/>
            <a:ext cx="4488405" cy="3946855"/>
          </a:xfrm>
          <a:prstGeom prst="round2SameRect">
            <a:avLst>
              <a:gd name="adj1" fmla="val 7534"/>
              <a:gd name="adj2" fmla="val 0"/>
            </a:avLst>
          </a:prstGeom>
          <a:noFill/>
          <a:ln w="50800" cap="flat" cmpd="sng" algn="ctr">
            <a:gradFill flip="none" rotWithShape="1">
              <a:gsLst>
                <a:gs pos="0">
                  <a:srgbClr val="869037"/>
                </a:gs>
                <a:gs pos="100000">
                  <a:srgbClr val="8F8691"/>
                </a:gs>
              </a:gsLst>
              <a:lin ang="16200000" scaled="1"/>
              <a:tileRect/>
            </a:gradFill>
            <a:prstDash val="solid"/>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PH" sz="2400" b="0" i="0" u="none" strike="noStrike" kern="0" cap="none" spc="0" normalizeH="0" baseline="0" noProof="0">
              <a:ln>
                <a:noFill/>
              </a:ln>
              <a:solidFill>
                <a:prstClr val="white"/>
              </a:solidFill>
              <a:effectLst/>
              <a:uLnTx/>
              <a:uFillTx/>
              <a:latin typeface="Segoe UI"/>
              <a:ea typeface="+mn-ea"/>
              <a:cs typeface="+mn-cs"/>
            </a:endParaRPr>
          </a:p>
        </p:txBody>
      </p:sp>
      <p:sp>
        <p:nvSpPr>
          <p:cNvPr id="56" name="Rectangle 55">
            <a:extLst>
              <a:ext uri="{FF2B5EF4-FFF2-40B4-BE49-F238E27FC236}">
                <a16:creationId xmlns:a16="http://schemas.microsoft.com/office/drawing/2014/main" id="{19D1EAD4-9E0E-4AA8-32BD-F9152C96B0EE}"/>
              </a:ext>
            </a:extLst>
          </p:cNvPr>
          <p:cNvSpPr/>
          <p:nvPr/>
        </p:nvSpPr>
        <p:spPr>
          <a:xfrm>
            <a:off x="7235523" y="2422558"/>
            <a:ext cx="4181654" cy="3381407"/>
          </a:xfrm>
          <a:prstGeom prst="rect">
            <a:avLst/>
          </a:prstGeom>
          <a:noFill/>
          <a:ln w="9525" cap="flat" cmpd="sng" algn="ctr">
            <a:noFill/>
            <a:prstDash val="solid"/>
            <a:miter lim="800000"/>
          </a:ln>
          <a:effectLst/>
        </p:spPr>
        <p:txBody>
          <a:bodyPr rtlCol="0" anchor="t"/>
          <a:lstStyle/>
          <a:p>
            <a:pPr marL="0" marR="0" lvl="0" indent="0" algn="just" defTabSz="914400" rtl="1" eaLnBrk="1" fontAlgn="auto" latinLnBrk="0" hangingPunct="1">
              <a:lnSpc>
                <a:spcPct val="100000"/>
              </a:lnSpc>
              <a:spcBef>
                <a:spcPts val="0"/>
              </a:spcBef>
              <a:spcAft>
                <a:spcPts val="0"/>
              </a:spcAft>
              <a:buClr>
                <a:srgbClr val="006891"/>
              </a:buClr>
              <a:buSzTx/>
              <a:buFontTx/>
              <a:buNone/>
              <a:tabLst/>
              <a:defRPr/>
            </a:pPr>
            <a:r>
              <a:rPr kumimoji="0" lang="ar-SA" sz="17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تمثّل </a:t>
            </a:r>
            <a:r>
              <a:rPr lang="ar-SA" sz="1700" kern="0" dirty="0">
                <a:solidFill>
                  <a:srgbClr val="000000">
                    <a:lumMod val="95000"/>
                    <a:lumOff val="5000"/>
                  </a:srgbClr>
                </a:solidFill>
                <a:latin typeface="Arial" panose="020B0604020202020204" pitchFamily="34" charset="0"/>
                <a:cs typeface="Arial" panose="020B0604020202020204" pitchFamily="34" charset="0"/>
              </a:rPr>
              <a:t>هذه </a:t>
            </a:r>
            <a:r>
              <a:rPr kumimoji="0" lang="ar-SA" sz="17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الفئة العمرية مرحلة الانتقال من التعلّم بالملاحظة إلى التعلّم بالممارسة، إذ يبدأ الطفل في هذه السن بفهم معنى السبب والنتيجة، ويُظهر فضولًا فطريًا تجاه اكتشاف العالم من حوله. </a:t>
            </a:r>
          </a:p>
          <a:p>
            <a:pPr marL="0" marR="0" lvl="0" indent="0" algn="just" defTabSz="914400" rtl="1" eaLnBrk="1" fontAlgn="auto" latinLnBrk="0" hangingPunct="1">
              <a:lnSpc>
                <a:spcPct val="100000"/>
              </a:lnSpc>
              <a:spcBef>
                <a:spcPts val="0"/>
              </a:spcBef>
              <a:spcAft>
                <a:spcPts val="0"/>
              </a:spcAft>
              <a:buClr>
                <a:srgbClr val="006891"/>
              </a:buClr>
              <a:buSzTx/>
              <a:buFontTx/>
              <a:buNone/>
              <a:tabLst/>
              <a:defRPr/>
            </a:pPr>
            <a:r>
              <a:rPr kumimoji="0" lang="ar-SA" sz="17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ولذلك، تُعد هذه المرحلة نقطة محورية في مشروع «أطفال لتبقى»، حيث يتوسع دور الأسرة من القدوة والمساند إلى الشريك الفعلي في التعلم والتطبيق. فما يتعلّمه الطفل في المدرسة عن الكهرباء والطاقة لا يكتمل أثره إلا عندما يجد له انعكاسًا في المنزل، حين يرى والديه يشاركانه تجربة إطفاء المصباح، أو يقضيان معه يومًا بلا هدر للطاقة، أو يناقشانه حول “لماذا يجب أن نغلق الأجهزة بعد الاستخدام؟”.</a:t>
            </a:r>
          </a:p>
        </p:txBody>
      </p:sp>
      <p:sp>
        <p:nvSpPr>
          <p:cNvPr id="57" name="TextBox 56">
            <a:extLst>
              <a:ext uri="{FF2B5EF4-FFF2-40B4-BE49-F238E27FC236}">
                <a16:creationId xmlns:a16="http://schemas.microsoft.com/office/drawing/2014/main" id="{5413AFEA-CAC8-DFCA-D718-2236023BB1DF}"/>
              </a:ext>
            </a:extLst>
          </p:cNvPr>
          <p:cNvSpPr txBox="1"/>
          <p:nvPr/>
        </p:nvSpPr>
        <p:spPr>
          <a:xfrm>
            <a:off x="590129" y="1943878"/>
            <a:ext cx="5272789" cy="584775"/>
          </a:xfrm>
          <a:prstGeom prst="rect">
            <a:avLst/>
          </a:prstGeom>
          <a:noFill/>
        </p:spPr>
        <p:txBody>
          <a:bodyPr wrap="square">
            <a:spAutoFit/>
          </a:bodyPr>
          <a:lstStyle/>
          <a:p>
            <a:pPr marL="0" marR="0" lvl="0" indent="0" algn="just" defTabSz="914400" rtl="1" eaLnBrk="1" fontAlgn="auto" latinLnBrk="0" hangingPunct="1">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توفير أدوات تساعد الأسرة في دورها التوعوي، بالتعاون ما بين مبادرة لتبقى ووزارة التعليم لتتضمن:</a:t>
            </a:r>
          </a:p>
        </p:txBody>
      </p:sp>
    </p:spTree>
    <p:extLst>
      <p:ext uri="{BB962C8B-B14F-4D97-AF65-F5344CB8AC3E}">
        <p14:creationId xmlns:p14="http://schemas.microsoft.com/office/powerpoint/2010/main" val="20289833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650"/>
                                  </p:stCondLst>
                                  <p:childTnLst>
                                    <p:set>
                                      <p:cBhvr>
                                        <p:cTn id="6" dur="1" fill="hold">
                                          <p:stCondLst>
                                            <p:cond delay="0"/>
                                          </p:stCondLst>
                                        </p:cTn>
                                        <p:tgtEl>
                                          <p:spTgt spid="54"/>
                                        </p:tgtEl>
                                        <p:attrNameLst>
                                          <p:attrName>style.visibility</p:attrName>
                                        </p:attrNameLst>
                                      </p:cBhvr>
                                      <p:to>
                                        <p:strVal val="visible"/>
                                      </p:to>
                                    </p:set>
                                    <p:animEffect transition="in" filter="wipe(up)">
                                      <p:cBhvr>
                                        <p:cTn id="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90976A-0FD2-8461-C48C-0DD25740CB5B}"/>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6E4D13D-9FCE-6762-DC55-26E655A11780}"/>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F7AD815E-7128-C529-66A5-6C0FD62FECB4}"/>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CA7FAFCF-C399-0E6F-8DAD-F3EC02262011}"/>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1F9DD056-A6D3-42A7-B0A7-B59CD65342AD}"/>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آلية التنفيذ المقترحة - الفئة العمرية (6–8 سنوات)</a:t>
            </a:r>
          </a:p>
        </p:txBody>
      </p:sp>
      <p:sp>
        <p:nvSpPr>
          <p:cNvPr id="5" name="Slide Number Placeholder 4">
            <a:extLst>
              <a:ext uri="{FF2B5EF4-FFF2-40B4-BE49-F238E27FC236}">
                <a16:creationId xmlns:a16="http://schemas.microsoft.com/office/drawing/2014/main" id="{2873F9A7-31AD-4426-66F4-CE8DC219DAE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DF675FAB-6B9C-E5C4-7BD1-374B7E34B012}"/>
              </a:ext>
            </a:extLst>
          </p:cNvPr>
          <p:cNvSpPr txBox="1"/>
          <p:nvPr/>
        </p:nvSpPr>
        <p:spPr>
          <a:xfrm>
            <a:off x="984660" y="862981"/>
            <a:ext cx="10021796" cy="923330"/>
          </a:xfrm>
          <a:prstGeom prst="rect">
            <a:avLst/>
          </a:prstGeom>
          <a:noFill/>
        </p:spPr>
        <p:txBody>
          <a:bodyPr wrap="square">
            <a:spAutoFit/>
          </a:bodyPr>
          <a:lstStyle/>
          <a:p>
            <a:pPr marL="0" marR="0" lvl="0" indent="0" algn="just" defTabSz="914400" rtl="1" eaLnBrk="1" fontAlgn="auto" latinLnBrk="0" hangingPunct="1">
              <a:spcBef>
                <a:spcPts val="0"/>
              </a:spcBef>
              <a:spcAft>
                <a:spcPts val="0"/>
              </a:spcAft>
              <a:buClrTx/>
              <a:buSzTx/>
              <a:buFontTx/>
              <a:buNone/>
              <a:tabLst/>
              <a:defRPr/>
            </a:pPr>
            <a:r>
              <a:rPr kumimoji="0" lang="ar-SA"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تُعد الأنشطة</a:t>
            </a:r>
            <a:r>
              <a:rPr lang="ar-SA" dirty="0">
                <a:solidFill>
                  <a:srgbClr val="000000"/>
                </a:solidFill>
                <a:latin typeface="Calibri"/>
                <a:cs typeface="Arial" panose="020B0604020202020204" pitchFamily="34" charset="0"/>
              </a:rPr>
              <a:t> التالية</a:t>
            </a:r>
            <a:r>
              <a:rPr kumimoji="0" lang="ar-SA"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نموذجًا عمليًا لتطبيق ما يتعلّمه الطفل في المدرسة داخل بيئته المنزلية، حيث تتيح للأسرة فرصة المشاركة في تجربة الترشيد بطريقة ممتعة وتفاعلية. من خلال هذه الممارسات البسيطة، يتعلّم الطفل كيف يستخدم الكهرباء بوعي، ويُدرك أنّ التوفير لا يتحقق بالكلام فقط، بل بالممارسة اليومية والتعاون الأسري.</a:t>
            </a:r>
          </a:p>
        </p:txBody>
      </p:sp>
      <p:grpSp>
        <p:nvGrpSpPr>
          <p:cNvPr id="99" name="Group 98">
            <a:extLst>
              <a:ext uri="{FF2B5EF4-FFF2-40B4-BE49-F238E27FC236}">
                <a16:creationId xmlns:a16="http://schemas.microsoft.com/office/drawing/2014/main" id="{9F63D196-1466-EB01-AA12-359A9FCF4960}"/>
              </a:ext>
            </a:extLst>
          </p:cNvPr>
          <p:cNvGrpSpPr/>
          <p:nvPr/>
        </p:nvGrpSpPr>
        <p:grpSpPr>
          <a:xfrm>
            <a:off x="8493483" y="2295215"/>
            <a:ext cx="3001823" cy="3839302"/>
            <a:chOff x="5125445" y="2650437"/>
            <a:chExt cx="1874637" cy="3345395"/>
          </a:xfrm>
        </p:grpSpPr>
        <p:sp>
          <p:nvSpPr>
            <p:cNvPr id="100" name="Shape">
              <a:extLst>
                <a:ext uri="{FF2B5EF4-FFF2-40B4-BE49-F238E27FC236}">
                  <a16:creationId xmlns:a16="http://schemas.microsoft.com/office/drawing/2014/main" id="{2F264B47-8697-71C1-C41C-2B58BEF84292}"/>
                </a:ext>
              </a:extLst>
            </p:cNvPr>
            <p:cNvSpPr/>
            <p:nvPr/>
          </p:nvSpPr>
          <p:spPr>
            <a:xfrm>
              <a:off x="5125445" y="3334742"/>
              <a:ext cx="1874637" cy="1880485"/>
            </a:xfrm>
            <a:custGeom>
              <a:avLst/>
              <a:gdLst/>
              <a:ahLst/>
              <a:cxnLst>
                <a:cxn ang="0">
                  <a:pos x="wd2" y="hd2"/>
                </a:cxn>
                <a:cxn ang="5400000">
                  <a:pos x="wd2" y="hd2"/>
                </a:cxn>
                <a:cxn ang="10800000">
                  <a:pos x="wd2" y="hd2"/>
                </a:cxn>
                <a:cxn ang="16200000">
                  <a:pos x="wd2" y="hd2"/>
                </a:cxn>
              </a:cxnLst>
              <a:rect l="0" t="0" r="r" b="b"/>
              <a:pathLst>
                <a:path w="21600" h="21600" extrusionOk="0">
                  <a:moveTo>
                    <a:pt x="20742" y="0"/>
                  </a:moveTo>
                  <a:cubicBezTo>
                    <a:pt x="21214" y="0"/>
                    <a:pt x="21600" y="300"/>
                    <a:pt x="21600" y="668"/>
                  </a:cubicBezTo>
                  <a:lnTo>
                    <a:pt x="21600" y="13198"/>
                  </a:lnTo>
                  <a:cubicBezTo>
                    <a:pt x="21600" y="17839"/>
                    <a:pt x="16765" y="21600"/>
                    <a:pt x="10800" y="21600"/>
                  </a:cubicBezTo>
                  <a:lnTo>
                    <a:pt x="10800" y="21600"/>
                  </a:lnTo>
                  <a:cubicBezTo>
                    <a:pt x="4835" y="21600"/>
                    <a:pt x="0" y="17839"/>
                    <a:pt x="0" y="13198"/>
                  </a:cubicBezTo>
                  <a:lnTo>
                    <a:pt x="0" y="668"/>
                  </a:lnTo>
                  <a:cubicBezTo>
                    <a:pt x="0" y="300"/>
                    <a:pt x="386" y="0"/>
                    <a:pt x="858" y="0"/>
                  </a:cubicBezTo>
                  <a:lnTo>
                    <a:pt x="858" y="0"/>
                  </a:lnTo>
                  <a:cubicBezTo>
                    <a:pt x="1230" y="0"/>
                    <a:pt x="1559" y="189"/>
                    <a:pt x="1674" y="456"/>
                  </a:cubicBezTo>
                  <a:cubicBezTo>
                    <a:pt x="2990" y="3383"/>
                    <a:pt x="6580" y="5497"/>
                    <a:pt x="10786" y="5497"/>
                  </a:cubicBezTo>
                  <a:cubicBezTo>
                    <a:pt x="14991" y="5497"/>
                    <a:pt x="18582" y="3394"/>
                    <a:pt x="19898" y="456"/>
                  </a:cubicBezTo>
                  <a:cubicBezTo>
                    <a:pt x="20041" y="189"/>
                    <a:pt x="20370" y="0"/>
                    <a:pt x="20742" y="0"/>
                  </a:cubicBezTo>
                  <a:lnTo>
                    <a:pt x="20742" y="0"/>
                  </a:lnTo>
                  <a:close/>
                </a:path>
              </a:pathLst>
            </a:custGeom>
            <a:solidFill>
              <a:srgbClr val="F1EFF0"/>
            </a:solidFill>
            <a:ln w="12700">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2250">
                <a:solidFill>
                  <a:srgbClr val="FFFFFF"/>
                </a:solidFill>
                <a:latin typeface="Arial" panose="020B0604020202020204" pitchFamily="34" charset="0"/>
                <a:cs typeface="Arial" panose="020B0604020202020204" pitchFamily="34" charset="0"/>
              </a:endParaRPr>
            </a:p>
          </p:txBody>
        </p:sp>
        <p:sp>
          <p:nvSpPr>
            <p:cNvPr id="101" name="Shape">
              <a:extLst>
                <a:ext uri="{FF2B5EF4-FFF2-40B4-BE49-F238E27FC236}">
                  <a16:creationId xmlns:a16="http://schemas.microsoft.com/office/drawing/2014/main" id="{C7A8EDEA-89CD-71AA-4237-188B356DAF4C}"/>
                </a:ext>
              </a:extLst>
            </p:cNvPr>
            <p:cNvSpPr/>
            <p:nvPr/>
          </p:nvSpPr>
          <p:spPr>
            <a:xfrm>
              <a:off x="5125445" y="3334741"/>
              <a:ext cx="1874637" cy="2661091"/>
            </a:xfrm>
            <a:custGeom>
              <a:avLst/>
              <a:gdLst/>
              <a:ahLst/>
              <a:cxnLst>
                <a:cxn ang="0">
                  <a:pos x="wd2" y="hd2"/>
                </a:cxn>
                <a:cxn ang="5400000">
                  <a:pos x="wd2" y="hd2"/>
                </a:cxn>
                <a:cxn ang="10800000">
                  <a:pos x="wd2" y="hd2"/>
                </a:cxn>
                <a:cxn ang="16200000">
                  <a:pos x="wd2" y="hd2"/>
                </a:cxn>
              </a:cxnLst>
              <a:rect l="0" t="0" r="r" b="b"/>
              <a:pathLst>
                <a:path w="21600" h="21600" extrusionOk="0">
                  <a:moveTo>
                    <a:pt x="20742" y="0"/>
                  </a:moveTo>
                  <a:cubicBezTo>
                    <a:pt x="21214" y="0"/>
                    <a:pt x="21600" y="300"/>
                    <a:pt x="21600" y="668"/>
                  </a:cubicBezTo>
                  <a:lnTo>
                    <a:pt x="21600" y="13198"/>
                  </a:lnTo>
                  <a:cubicBezTo>
                    <a:pt x="21600" y="17839"/>
                    <a:pt x="16765" y="21600"/>
                    <a:pt x="10800" y="21600"/>
                  </a:cubicBezTo>
                  <a:lnTo>
                    <a:pt x="10800" y="21600"/>
                  </a:lnTo>
                  <a:cubicBezTo>
                    <a:pt x="4835" y="21600"/>
                    <a:pt x="0" y="17839"/>
                    <a:pt x="0" y="13198"/>
                  </a:cubicBezTo>
                  <a:lnTo>
                    <a:pt x="0" y="668"/>
                  </a:lnTo>
                  <a:cubicBezTo>
                    <a:pt x="0" y="300"/>
                    <a:pt x="386" y="0"/>
                    <a:pt x="858" y="0"/>
                  </a:cubicBezTo>
                  <a:lnTo>
                    <a:pt x="858" y="0"/>
                  </a:lnTo>
                  <a:cubicBezTo>
                    <a:pt x="1230" y="0"/>
                    <a:pt x="1559" y="189"/>
                    <a:pt x="1674" y="456"/>
                  </a:cubicBezTo>
                  <a:cubicBezTo>
                    <a:pt x="2990" y="3383"/>
                    <a:pt x="6580" y="5497"/>
                    <a:pt x="10786" y="5497"/>
                  </a:cubicBezTo>
                  <a:cubicBezTo>
                    <a:pt x="14991" y="5497"/>
                    <a:pt x="18582" y="3394"/>
                    <a:pt x="19898" y="456"/>
                  </a:cubicBezTo>
                  <a:cubicBezTo>
                    <a:pt x="20041" y="189"/>
                    <a:pt x="20370" y="0"/>
                    <a:pt x="20742" y="0"/>
                  </a:cubicBezTo>
                  <a:lnTo>
                    <a:pt x="20742" y="0"/>
                  </a:lnTo>
                  <a:close/>
                </a:path>
              </a:pathLst>
            </a:custGeom>
            <a:solidFill>
              <a:srgbClr val="F0EEEF"/>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2100">
                <a:solidFill>
                  <a:srgbClr val="FFFFFF"/>
                </a:solidFill>
                <a:latin typeface="Arial" panose="020B0604020202020204" pitchFamily="34" charset="0"/>
                <a:cs typeface="Arial" panose="020B0604020202020204" pitchFamily="34" charset="0"/>
              </a:endParaRPr>
            </a:p>
          </p:txBody>
        </p:sp>
        <p:sp>
          <p:nvSpPr>
            <p:cNvPr id="102" name="TextBox 101">
              <a:extLst>
                <a:ext uri="{FF2B5EF4-FFF2-40B4-BE49-F238E27FC236}">
                  <a16:creationId xmlns:a16="http://schemas.microsoft.com/office/drawing/2014/main" id="{F7F599C0-5AFA-D341-9B70-F167CD0A3FA7}"/>
                </a:ext>
              </a:extLst>
            </p:cNvPr>
            <p:cNvSpPr txBox="1"/>
            <p:nvPr/>
          </p:nvSpPr>
          <p:spPr>
            <a:xfrm>
              <a:off x="5254148" y="4012719"/>
              <a:ext cx="1617230" cy="136773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ar-SA" sz="1600" noProof="1">
                  <a:solidFill>
                    <a:schemeClr val="tx1">
                      <a:lumMod val="95000"/>
                      <a:lumOff val="5000"/>
                    </a:schemeClr>
                  </a:solidFill>
                  <a:latin typeface="Arial" panose="020B0604020202020204" pitchFamily="34" charset="0"/>
                  <a:cs typeface="Arial" panose="020B0604020202020204" pitchFamily="34" charset="0"/>
                </a:rPr>
                <a:t>يعود الطفل من المدرسة بعد درس تجربة المصابيح، ويُطلب من الأسرة تنفيذ النشاط نفسه في المنزل.</a:t>
              </a:r>
            </a:p>
            <a:p>
              <a:pPr algn="ctr">
                <a:defRPr/>
              </a:pPr>
              <a:r>
                <a:rPr lang="ar-SA" sz="1600" noProof="1">
                  <a:solidFill>
                    <a:schemeClr val="tx1">
                      <a:lumMod val="95000"/>
                      <a:lumOff val="5000"/>
                    </a:schemeClr>
                  </a:solidFill>
                  <a:latin typeface="Arial" panose="020B0604020202020204" pitchFamily="34" charset="0"/>
                  <a:cs typeface="Arial" panose="020B0604020202020204" pitchFamily="34" charset="0"/>
                </a:rPr>
                <a:t>يراقب الأهل مع الطفل الأجهزة التي تعمل دون استخدام (التلفاز، الشاحن، المكيف) ويسجلونها في “دفتر خاص"</a:t>
              </a:r>
              <a:endParaRPr lang="en-US" sz="1600" noProof="1">
                <a:solidFill>
                  <a:schemeClr val="tx1">
                    <a:lumMod val="95000"/>
                    <a:lumOff val="5000"/>
                  </a:schemeClr>
                </a:solidFill>
                <a:latin typeface="Arial" panose="020B0604020202020204" pitchFamily="34" charset="0"/>
                <a:cs typeface="Arial" panose="020B0604020202020204" pitchFamily="34" charset="0"/>
              </a:endParaRPr>
            </a:p>
          </p:txBody>
        </p:sp>
        <p:sp>
          <p:nvSpPr>
            <p:cNvPr id="103" name="Shape">
              <a:extLst>
                <a:ext uri="{FF2B5EF4-FFF2-40B4-BE49-F238E27FC236}">
                  <a16:creationId xmlns:a16="http://schemas.microsoft.com/office/drawing/2014/main" id="{BF1A3B7E-7652-E454-4442-3A41C10D5DF8}"/>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1EFF0"/>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04" name="Shape">
              <a:extLst>
                <a:ext uri="{FF2B5EF4-FFF2-40B4-BE49-F238E27FC236}">
                  <a16:creationId xmlns:a16="http://schemas.microsoft.com/office/drawing/2014/main" id="{78847B71-CD7A-518F-2335-56CD9AE69633}"/>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0EEEF"/>
            </a:solidFill>
            <a:ln w="12700">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05" name="Shape">
              <a:extLst>
                <a:ext uri="{FF2B5EF4-FFF2-40B4-BE49-F238E27FC236}">
                  <a16:creationId xmlns:a16="http://schemas.microsoft.com/office/drawing/2014/main" id="{B102487E-9678-030E-B00A-0BC210B3A85D}"/>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A5AD6E"/>
            </a:solidFill>
            <a:ln w="12700">
              <a:noFill/>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ar-SA" sz="2800" b="1" dirty="0">
                  <a:solidFill>
                    <a:srgbClr val="FFFFFF"/>
                  </a:solidFill>
                  <a:latin typeface="Arial" panose="020B0604020202020204" pitchFamily="34" charset="0"/>
                  <a:cs typeface="Arial" panose="020B0604020202020204" pitchFamily="34" charset="0"/>
                </a:rPr>
                <a:t>نشاط التعلّم المشترك</a:t>
              </a:r>
              <a:endParaRPr sz="2800" b="1" dirty="0">
                <a:solidFill>
                  <a:srgbClr val="FFFFFF"/>
                </a:solidFill>
                <a:latin typeface="Arial" panose="020B0604020202020204" pitchFamily="34" charset="0"/>
                <a:cs typeface="Arial" panose="020B0604020202020204" pitchFamily="34" charset="0"/>
              </a:endParaRPr>
            </a:p>
          </p:txBody>
        </p:sp>
      </p:grpSp>
      <p:grpSp>
        <p:nvGrpSpPr>
          <p:cNvPr id="106" name="Group 105">
            <a:extLst>
              <a:ext uri="{FF2B5EF4-FFF2-40B4-BE49-F238E27FC236}">
                <a16:creationId xmlns:a16="http://schemas.microsoft.com/office/drawing/2014/main" id="{574175D6-FC1A-F0A4-ED69-2F3477C2887A}"/>
              </a:ext>
            </a:extLst>
          </p:cNvPr>
          <p:cNvGrpSpPr/>
          <p:nvPr/>
        </p:nvGrpSpPr>
        <p:grpSpPr>
          <a:xfrm>
            <a:off x="4698134" y="2295215"/>
            <a:ext cx="3001823" cy="3839302"/>
            <a:chOff x="5125445" y="2650437"/>
            <a:chExt cx="1874637" cy="3345395"/>
          </a:xfrm>
        </p:grpSpPr>
        <p:sp>
          <p:nvSpPr>
            <p:cNvPr id="107" name="Shape">
              <a:extLst>
                <a:ext uri="{FF2B5EF4-FFF2-40B4-BE49-F238E27FC236}">
                  <a16:creationId xmlns:a16="http://schemas.microsoft.com/office/drawing/2014/main" id="{72B1A433-9D18-88FC-6F7B-D96F270447F7}"/>
                </a:ext>
              </a:extLst>
            </p:cNvPr>
            <p:cNvSpPr/>
            <p:nvPr/>
          </p:nvSpPr>
          <p:spPr>
            <a:xfrm>
              <a:off x="5125445" y="3334742"/>
              <a:ext cx="1874637" cy="1880485"/>
            </a:xfrm>
            <a:custGeom>
              <a:avLst/>
              <a:gdLst/>
              <a:ahLst/>
              <a:cxnLst>
                <a:cxn ang="0">
                  <a:pos x="wd2" y="hd2"/>
                </a:cxn>
                <a:cxn ang="5400000">
                  <a:pos x="wd2" y="hd2"/>
                </a:cxn>
                <a:cxn ang="10800000">
                  <a:pos x="wd2" y="hd2"/>
                </a:cxn>
                <a:cxn ang="16200000">
                  <a:pos x="wd2" y="hd2"/>
                </a:cxn>
              </a:cxnLst>
              <a:rect l="0" t="0" r="r" b="b"/>
              <a:pathLst>
                <a:path w="21600" h="21600" extrusionOk="0">
                  <a:moveTo>
                    <a:pt x="20742" y="0"/>
                  </a:moveTo>
                  <a:cubicBezTo>
                    <a:pt x="21214" y="0"/>
                    <a:pt x="21600" y="300"/>
                    <a:pt x="21600" y="668"/>
                  </a:cubicBezTo>
                  <a:lnTo>
                    <a:pt x="21600" y="13198"/>
                  </a:lnTo>
                  <a:cubicBezTo>
                    <a:pt x="21600" y="17839"/>
                    <a:pt x="16765" y="21600"/>
                    <a:pt x="10800" y="21600"/>
                  </a:cubicBezTo>
                  <a:lnTo>
                    <a:pt x="10800" y="21600"/>
                  </a:lnTo>
                  <a:cubicBezTo>
                    <a:pt x="4835" y="21600"/>
                    <a:pt x="0" y="17839"/>
                    <a:pt x="0" y="13198"/>
                  </a:cubicBezTo>
                  <a:lnTo>
                    <a:pt x="0" y="668"/>
                  </a:lnTo>
                  <a:cubicBezTo>
                    <a:pt x="0" y="300"/>
                    <a:pt x="386" y="0"/>
                    <a:pt x="858" y="0"/>
                  </a:cubicBezTo>
                  <a:lnTo>
                    <a:pt x="858" y="0"/>
                  </a:lnTo>
                  <a:cubicBezTo>
                    <a:pt x="1230" y="0"/>
                    <a:pt x="1559" y="189"/>
                    <a:pt x="1674" y="456"/>
                  </a:cubicBezTo>
                  <a:cubicBezTo>
                    <a:pt x="2990" y="3383"/>
                    <a:pt x="6580" y="5497"/>
                    <a:pt x="10786" y="5497"/>
                  </a:cubicBezTo>
                  <a:cubicBezTo>
                    <a:pt x="14991" y="5497"/>
                    <a:pt x="18582" y="3394"/>
                    <a:pt x="19898" y="456"/>
                  </a:cubicBezTo>
                  <a:cubicBezTo>
                    <a:pt x="20041" y="189"/>
                    <a:pt x="20370" y="0"/>
                    <a:pt x="20742" y="0"/>
                  </a:cubicBezTo>
                  <a:lnTo>
                    <a:pt x="20742" y="0"/>
                  </a:lnTo>
                  <a:close/>
                </a:path>
              </a:pathLst>
            </a:custGeom>
            <a:solidFill>
              <a:srgbClr val="F1EFF0"/>
            </a:solidFill>
            <a:ln w="12700">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2250">
                <a:solidFill>
                  <a:srgbClr val="FFFFFF"/>
                </a:solidFill>
                <a:latin typeface="Arial" panose="020B0604020202020204" pitchFamily="34" charset="0"/>
                <a:cs typeface="Arial" panose="020B0604020202020204" pitchFamily="34" charset="0"/>
              </a:endParaRPr>
            </a:p>
          </p:txBody>
        </p:sp>
        <p:sp>
          <p:nvSpPr>
            <p:cNvPr id="108" name="Shape">
              <a:extLst>
                <a:ext uri="{FF2B5EF4-FFF2-40B4-BE49-F238E27FC236}">
                  <a16:creationId xmlns:a16="http://schemas.microsoft.com/office/drawing/2014/main" id="{11C1C004-950D-E10C-3A50-EB784724363D}"/>
                </a:ext>
              </a:extLst>
            </p:cNvPr>
            <p:cNvSpPr/>
            <p:nvPr/>
          </p:nvSpPr>
          <p:spPr>
            <a:xfrm>
              <a:off x="5125445" y="3334741"/>
              <a:ext cx="1874637" cy="2661091"/>
            </a:xfrm>
            <a:custGeom>
              <a:avLst/>
              <a:gdLst/>
              <a:ahLst/>
              <a:cxnLst>
                <a:cxn ang="0">
                  <a:pos x="wd2" y="hd2"/>
                </a:cxn>
                <a:cxn ang="5400000">
                  <a:pos x="wd2" y="hd2"/>
                </a:cxn>
                <a:cxn ang="10800000">
                  <a:pos x="wd2" y="hd2"/>
                </a:cxn>
                <a:cxn ang="16200000">
                  <a:pos x="wd2" y="hd2"/>
                </a:cxn>
              </a:cxnLst>
              <a:rect l="0" t="0" r="r" b="b"/>
              <a:pathLst>
                <a:path w="21600" h="21600" extrusionOk="0">
                  <a:moveTo>
                    <a:pt x="20742" y="0"/>
                  </a:moveTo>
                  <a:cubicBezTo>
                    <a:pt x="21214" y="0"/>
                    <a:pt x="21600" y="300"/>
                    <a:pt x="21600" y="668"/>
                  </a:cubicBezTo>
                  <a:lnTo>
                    <a:pt x="21600" y="13198"/>
                  </a:lnTo>
                  <a:cubicBezTo>
                    <a:pt x="21600" y="17839"/>
                    <a:pt x="16765" y="21600"/>
                    <a:pt x="10800" y="21600"/>
                  </a:cubicBezTo>
                  <a:lnTo>
                    <a:pt x="10800" y="21600"/>
                  </a:lnTo>
                  <a:cubicBezTo>
                    <a:pt x="4835" y="21600"/>
                    <a:pt x="0" y="17839"/>
                    <a:pt x="0" y="13198"/>
                  </a:cubicBezTo>
                  <a:lnTo>
                    <a:pt x="0" y="668"/>
                  </a:lnTo>
                  <a:cubicBezTo>
                    <a:pt x="0" y="300"/>
                    <a:pt x="386" y="0"/>
                    <a:pt x="858" y="0"/>
                  </a:cubicBezTo>
                  <a:lnTo>
                    <a:pt x="858" y="0"/>
                  </a:lnTo>
                  <a:cubicBezTo>
                    <a:pt x="1230" y="0"/>
                    <a:pt x="1559" y="189"/>
                    <a:pt x="1674" y="456"/>
                  </a:cubicBezTo>
                  <a:cubicBezTo>
                    <a:pt x="2990" y="3383"/>
                    <a:pt x="6580" y="5497"/>
                    <a:pt x="10786" y="5497"/>
                  </a:cubicBezTo>
                  <a:cubicBezTo>
                    <a:pt x="14991" y="5497"/>
                    <a:pt x="18582" y="3394"/>
                    <a:pt x="19898" y="456"/>
                  </a:cubicBezTo>
                  <a:cubicBezTo>
                    <a:pt x="20041" y="189"/>
                    <a:pt x="20370" y="0"/>
                    <a:pt x="20742" y="0"/>
                  </a:cubicBezTo>
                  <a:lnTo>
                    <a:pt x="20742" y="0"/>
                  </a:lnTo>
                  <a:close/>
                </a:path>
              </a:pathLst>
            </a:custGeom>
            <a:solidFill>
              <a:srgbClr val="F0EEEF"/>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2100">
                <a:solidFill>
                  <a:srgbClr val="FFFFFF"/>
                </a:solidFill>
                <a:latin typeface="Arial" panose="020B0604020202020204" pitchFamily="34" charset="0"/>
                <a:cs typeface="Arial" panose="020B0604020202020204" pitchFamily="34" charset="0"/>
              </a:endParaRPr>
            </a:p>
          </p:txBody>
        </p:sp>
        <p:sp>
          <p:nvSpPr>
            <p:cNvPr id="109" name="TextBox 108">
              <a:extLst>
                <a:ext uri="{FF2B5EF4-FFF2-40B4-BE49-F238E27FC236}">
                  <a16:creationId xmlns:a16="http://schemas.microsoft.com/office/drawing/2014/main" id="{C17217C1-EE6A-F7EE-CDDB-C3F3CCB85467}"/>
                </a:ext>
              </a:extLst>
            </p:cNvPr>
            <p:cNvSpPr txBox="1"/>
            <p:nvPr/>
          </p:nvSpPr>
          <p:spPr>
            <a:xfrm>
              <a:off x="5254148" y="4012719"/>
              <a:ext cx="1617230" cy="158227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ar-SA" sz="1600" noProof="1">
                  <a:solidFill>
                    <a:schemeClr val="tx1">
                      <a:lumMod val="95000"/>
                      <a:lumOff val="5000"/>
                    </a:schemeClr>
                  </a:solidFill>
                  <a:latin typeface="Arial" panose="020B0604020202020204" pitchFamily="34" charset="0"/>
                  <a:cs typeface="Arial" panose="020B0604020202020204" pitchFamily="34" charset="0"/>
                </a:rPr>
                <a:t>تُشارك الأسرة في تحدٍ أسبوعي عنوانه “يومي بلا هدر”، حيث يطفئون الأجهزة غير الضرورية ويقضون ساعة واحدة مساءً بدون كهرباء، فيجلسون معًا لقراءة القصة أو اللعب.يرسل الأهل صورة رمزية أو ملاحظة قصيرة للمدرسة عبر آلية مخصصة لإثبات المشاركة</a:t>
              </a:r>
              <a:endParaRPr lang="en-US" sz="1600" noProof="1">
                <a:solidFill>
                  <a:schemeClr val="tx1">
                    <a:lumMod val="95000"/>
                    <a:lumOff val="5000"/>
                  </a:schemeClr>
                </a:solidFill>
                <a:latin typeface="Arial" panose="020B0604020202020204" pitchFamily="34" charset="0"/>
                <a:cs typeface="Arial" panose="020B0604020202020204" pitchFamily="34" charset="0"/>
              </a:endParaRPr>
            </a:p>
          </p:txBody>
        </p:sp>
        <p:sp>
          <p:nvSpPr>
            <p:cNvPr id="110" name="Shape">
              <a:extLst>
                <a:ext uri="{FF2B5EF4-FFF2-40B4-BE49-F238E27FC236}">
                  <a16:creationId xmlns:a16="http://schemas.microsoft.com/office/drawing/2014/main" id="{D1773C62-0884-FF3D-1919-56E7E7011F5C}"/>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1EFF0"/>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11" name="Shape">
              <a:extLst>
                <a:ext uri="{FF2B5EF4-FFF2-40B4-BE49-F238E27FC236}">
                  <a16:creationId xmlns:a16="http://schemas.microsoft.com/office/drawing/2014/main" id="{B10499B3-0B59-DBF1-FDB4-DE37FDC80407}"/>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0EEEF"/>
            </a:solidFill>
            <a:ln w="12700">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12" name="Shape">
              <a:extLst>
                <a:ext uri="{FF2B5EF4-FFF2-40B4-BE49-F238E27FC236}">
                  <a16:creationId xmlns:a16="http://schemas.microsoft.com/office/drawing/2014/main" id="{595BE4A8-A66D-87AC-5CA7-CAEF0C0B23B5}"/>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A5AD6E"/>
            </a:solidFill>
            <a:ln w="12700">
              <a:noFill/>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ar-SA" sz="2800" b="1" dirty="0">
                  <a:solidFill>
                    <a:srgbClr val="FFFFFF"/>
                  </a:solidFill>
                  <a:latin typeface="Arial" panose="020B0604020202020204" pitchFamily="34" charset="0"/>
                  <a:cs typeface="Arial" panose="020B0604020202020204" pitchFamily="34" charset="0"/>
                </a:rPr>
                <a:t>يوم بلا هدر</a:t>
              </a:r>
              <a:endParaRPr sz="2800" b="1" dirty="0">
                <a:solidFill>
                  <a:srgbClr val="FFFFFF"/>
                </a:solidFill>
                <a:latin typeface="Arial" panose="020B0604020202020204" pitchFamily="34" charset="0"/>
                <a:cs typeface="Arial" panose="020B0604020202020204" pitchFamily="34" charset="0"/>
              </a:endParaRPr>
            </a:p>
          </p:txBody>
        </p:sp>
      </p:grpSp>
      <p:grpSp>
        <p:nvGrpSpPr>
          <p:cNvPr id="113" name="Group 112">
            <a:extLst>
              <a:ext uri="{FF2B5EF4-FFF2-40B4-BE49-F238E27FC236}">
                <a16:creationId xmlns:a16="http://schemas.microsoft.com/office/drawing/2014/main" id="{D7CE58B1-F166-F0B2-6DD8-B815B15E03CC}"/>
              </a:ext>
            </a:extLst>
          </p:cNvPr>
          <p:cNvGrpSpPr/>
          <p:nvPr/>
        </p:nvGrpSpPr>
        <p:grpSpPr>
          <a:xfrm>
            <a:off x="902785" y="2295215"/>
            <a:ext cx="3001823" cy="3839302"/>
            <a:chOff x="5125445" y="2650437"/>
            <a:chExt cx="1874637" cy="3345395"/>
          </a:xfrm>
        </p:grpSpPr>
        <p:sp>
          <p:nvSpPr>
            <p:cNvPr id="114" name="Shape">
              <a:extLst>
                <a:ext uri="{FF2B5EF4-FFF2-40B4-BE49-F238E27FC236}">
                  <a16:creationId xmlns:a16="http://schemas.microsoft.com/office/drawing/2014/main" id="{C9883AB1-85E7-EEA1-79CA-8C0ACC2F4546}"/>
                </a:ext>
              </a:extLst>
            </p:cNvPr>
            <p:cNvSpPr/>
            <p:nvPr/>
          </p:nvSpPr>
          <p:spPr>
            <a:xfrm>
              <a:off x="5125445" y="3334742"/>
              <a:ext cx="1874637" cy="1880485"/>
            </a:xfrm>
            <a:custGeom>
              <a:avLst/>
              <a:gdLst/>
              <a:ahLst/>
              <a:cxnLst>
                <a:cxn ang="0">
                  <a:pos x="wd2" y="hd2"/>
                </a:cxn>
                <a:cxn ang="5400000">
                  <a:pos x="wd2" y="hd2"/>
                </a:cxn>
                <a:cxn ang="10800000">
                  <a:pos x="wd2" y="hd2"/>
                </a:cxn>
                <a:cxn ang="16200000">
                  <a:pos x="wd2" y="hd2"/>
                </a:cxn>
              </a:cxnLst>
              <a:rect l="0" t="0" r="r" b="b"/>
              <a:pathLst>
                <a:path w="21600" h="21600" extrusionOk="0">
                  <a:moveTo>
                    <a:pt x="20742" y="0"/>
                  </a:moveTo>
                  <a:cubicBezTo>
                    <a:pt x="21214" y="0"/>
                    <a:pt x="21600" y="300"/>
                    <a:pt x="21600" y="668"/>
                  </a:cubicBezTo>
                  <a:lnTo>
                    <a:pt x="21600" y="13198"/>
                  </a:lnTo>
                  <a:cubicBezTo>
                    <a:pt x="21600" y="17839"/>
                    <a:pt x="16765" y="21600"/>
                    <a:pt x="10800" y="21600"/>
                  </a:cubicBezTo>
                  <a:lnTo>
                    <a:pt x="10800" y="21600"/>
                  </a:lnTo>
                  <a:cubicBezTo>
                    <a:pt x="4835" y="21600"/>
                    <a:pt x="0" y="17839"/>
                    <a:pt x="0" y="13198"/>
                  </a:cubicBezTo>
                  <a:lnTo>
                    <a:pt x="0" y="668"/>
                  </a:lnTo>
                  <a:cubicBezTo>
                    <a:pt x="0" y="300"/>
                    <a:pt x="386" y="0"/>
                    <a:pt x="858" y="0"/>
                  </a:cubicBezTo>
                  <a:lnTo>
                    <a:pt x="858" y="0"/>
                  </a:lnTo>
                  <a:cubicBezTo>
                    <a:pt x="1230" y="0"/>
                    <a:pt x="1559" y="189"/>
                    <a:pt x="1674" y="456"/>
                  </a:cubicBezTo>
                  <a:cubicBezTo>
                    <a:pt x="2990" y="3383"/>
                    <a:pt x="6580" y="5497"/>
                    <a:pt x="10786" y="5497"/>
                  </a:cubicBezTo>
                  <a:cubicBezTo>
                    <a:pt x="14991" y="5497"/>
                    <a:pt x="18582" y="3394"/>
                    <a:pt x="19898" y="456"/>
                  </a:cubicBezTo>
                  <a:cubicBezTo>
                    <a:pt x="20041" y="189"/>
                    <a:pt x="20370" y="0"/>
                    <a:pt x="20742" y="0"/>
                  </a:cubicBezTo>
                  <a:lnTo>
                    <a:pt x="20742" y="0"/>
                  </a:lnTo>
                  <a:close/>
                </a:path>
              </a:pathLst>
            </a:custGeom>
            <a:solidFill>
              <a:srgbClr val="F1EFF0"/>
            </a:solidFill>
            <a:ln w="12700">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2250">
                <a:solidFill>
                  <a:srgbClr val="FFFFFF"/>
                </a:solidFill>
                <a:latin typeface="Arial" panose="020B0604020202020204" pitchFamily="34" charset="0"/>
                <a:cs typeface="Arial" panose="020B0604020202020204" pitchFamily="34" charset="0"/>
              </a:endParaRPr>
            </a:p>
          </p:txBody>
        </p:sp>
        <p:sp>
          <p:nvSpPr>
            <p:cNvPr id="115" name="Shape">
              <a:extLst>
                <a:ext uri="{FF2B5EF4-FFF2-40B4-BE49-F238E27FC236}">
                  <a16:creationId xmlns:a16="http://schemas.microsoft.com/office/drawing/2014/main" id="{EDB481C4-E5F5-0EB0-3111-07B5A72E0B69}"/>
                </a:ext>
              </a:extLst>
            </p:cNvPr>
            <p:cNvSpPr/>
            <p:nvPr/>
          </p:nvSpPr>
          <p:spPr>
            <a:xfrm>
              <a:off x="5125445" y="3334741"/>
              <a:ext cx="1874637" cy="2661091"/>
            </a:xfrm>
            <a:custGeom>
              <a:avLst/>
              <a:gdLst/>
              <a:ahLst/>
              <a:cxnLst>
                <a:cxn ang="0">
                  <a:pos x="wd2" y="hd2"/>
                </a:cxn>
                <a:cxn ang="5400000">
                  <a:pos x="wd2" y="hd2"/>
                </a:cxn>
                <a:cxn ang="10800000">
                  <a:pos x="wd2" y="hd2"/>
                </a:cxn>
                <a:cxn ang="16200000">
                  <a:pos x="wd2" y="hd2"/>
                </a:cxn>
              </a:cxnLst>
              <a:rect l="0" t="0" r="r" b="b"/>
              <a:pathLst>
                <a:path w="21600" h="21600" extrusionOk="0">
                  <a:moveTo>
                    <a:pt x="20742" y="0"/>
                  </a:moveTo>
                  <a:cubicBezTo>
                    <a:pt x="21214" y="0"/>
                    <a:pt x="21600" y="300"/>
                    <a:pt x="21600" y="668"/>
                  </a:cubicBezTo>
                  <a:lnTo>
                    <a:pt x="21600" y="13198"/>
                  </a:lnTo>
                  <a:cubicBezTo>
                    <a:pt x="21600" y="17839"/>
                    <a:pt x="16765" y="21600"/>
                    <a:pt x="10800" y="21600"/>
                  </a:cubicBezTo>
                  <a:lnTo>
                    <a:pt x="10800" y="21600"/>
                  </a:lnTo>
                  <a:cubicBezTo>
                    <a:pt x="4835" y="21600"/>
                    <a:pt x="0" y="17839"/>
                    <a:pt x="0" y="13198"/>
                  </a:cubicBezTo>
                  <a:lnTo>
                    <a:pt x="0" y="668"/>
                  </a:lnTo>
                  <a:cubicBezTo>
                    <a:pt x="0" y="300"/>
                    <a:pt x="386" y="0"/>
                    <a:pt x="858" y="0"/>
                  </a:cubicBezTo>
                  <a:lnTo>
                    <a:pt x="858" y="0"/>
                  </a:lnTo>
                  <a:cubicBezTo>
                    <a:pt x="1230" y="0"/>
                    <a:pt x="1559" y="189"/>
                    <a:pt x="1674" y="456"/>
                  </a:cubicBezTo>
                  <a:cubicBezTo>
                    <a:pt x="2990" y="3383"/>
                    <a:pt x="6580" y="5497"/>
                    <a:pt x="10786" y="5497"/>
                  </a:cubicBezTo>
                  <a:cubicBezTo>
                    <a:pt x="14991" y="5497"/>
                    <a:pt x="18582" y="3394"/>
                    <a:pt x="19898" y="456"/>
                  </a:cubicBezTo>
                  <a:cubicBezTo>
                    <a:pt x="20041" y="189"/>
                    <a:pt x="20370" y="0"/>
                    <a:pt x="20742" y="0"/>
                  </a:cubicBezTo>
                  <a:lnTo>
                    <a:pt x="20742" y="0"/>
                  </a:lnTo>
                  <a:close/>
                </a:path>
              </a:pathLst>
            </a:custGeom>
            <a:solidFill>
              <a:srgbClr val="F0EEEF"/>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2100">
                <a:solidFill>
                  <a:srgbClr val="FFFFFF"/>
                </a:solidFill>
                <a:latin typeface="Arial" panose="020B0604020202020204" pitchFamily="34" charset="0"/>
                <a:cs typeface="Arial" panose="020B0604020202020204" pitchFamily="34" charset="0"/>
              </a:endParaRPr>
            </a:p>
          </p:txBody>
        </p:sp>
        <p:sp>
          <p:nvSpPr>
            <p:cNvPr id="116" name="TextBox 115">
              <a:extLst>
                <a:ext uri="{FF2B5EF4-FFF2-40B4-BE49-F238E27FC236}">
                  <a16:creationId xmlns:a16="http://schemas.microsoft.com/office/drawing/2014/main" id="{2AD9B7C8-1760-6A66-916C-D10438F88AD1}"/>
                </a:ext>
              </a:extLst>
            </p:cNvPr>
            <p:cNvSpPr txBox="1"/>
            <p:nvPr/>
          </p:nvSpPr>
          <p:spPr>
            <a:xfrm>
              <a:off x="5254148" y="4012719"/>
              <a:ext cx="1617230" cy="136773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ar-SA" sz="1600" noProof="1">
                  <a:solidFill>
                    <a:schemeClr val="tx1">
                      <a:lumMod val="95000"/>
                      <a:lumOff val="5000"/>
                    </a:schemeClr>
                  </a:solidFill>
                  <a:latin typeface="Arial" panose="020B0604020202020204" pitchFamily="34" charset="0"/>
                  <a:cs typeface="Arial" panose="020B0604020202020204" pitchFamily="34" charset="0"/>
                </a:rPr>
                <a:t>يُشجع الأهل على تخصيص وقت للحوار: “لماذا نحتاج الكهرباء؟ ماذا يحدث لو تركنا الأنوار مفتوحة؟”.</a:t>
              </a:r>
            </a:p>
            <a:p>
              <a:pPr algn="ctr">
                <a:defRPr/>
              </a:pPr>
              <a:r>
                <a:rPr lang="ar-SA" sz="1600" noProof="1">
                  <a:solidFill>
                    <a:schemeClr val="tx1">
                      <a:lumMod val="95000"/>
                      <a:lumOff val="5000"/>
                    </a:schemeClr>
                  </a:solidFill>
                  <a:latin typeface="Arial" panose="020B0604020202020204" pitchFamily="34" charset="0"/>
                  <a:cs typeface="Arial" panose="020B0604020202020204" pitchFamily="34" charset="0"/>
                </a:rPr>
                <a:t>هذه الحوارات القصيرة تعزز التفكير المنطقي لدى الطفل وتجعله يربط السلوك بالنتائج</a:t>
              </a:r>
              <a:endParaRPr lang="en-US" sz="1600" noProof="1">
                <a:solidFill>
                  <a:schemeClr val="tx1">
                    <a:lumMod val="95000"/>
                    <a:lumOff val="5000"/>
                  </a:schemeClr>
                </a:solidFill>
                <a:latin typeface="Arial" panose="020B0604020202020204" pitchFamily="34" charset="0"/>
                <a:cs typeface="Arial" panose="020B0604020202020204" pitchFamily="34" charset="0"/>
              </a:endParaRPr>
            </a:p>
          </p:txBody>
        </p:sp>
        <p:sp>
          <p:nvSpPr>
            <p:cNvPr id="117" name="Shape">
              <a:extLst>
                <a:ext uri="{FF2B5EF4-FFF2-40B4-BE49-F238E27FC236}">
                  <a16:creationId xmlns:a16="http://schemas.microsoft.com/office/drawing/2014/main" id="{98064BF9-5E5B-8212-F23B-ED76D85D15E5}"/>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1EFF0"/>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18" name="Shape">
              <a:extLst>
                <a:ext uri="{FF2B5EF4-FFF2-40B4-BE49-F238E27FC236}">
                  <a16:creationId xmlns:a16="http://schemas.microsoft.com/office/drawing/2014/main" id="{134B0334-63D2-031F-15BE-C728B41D35F6}"/>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0EEEF"/>
            </a:solidFill>
            <a:ln w="12700">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19" name="Shape">
              <a:extLst>
                <a:ext uri="{FF2B5EF4-FFF2-40B4-BE49-F238E27FC236}">
                  <a16:creationId xmlns:a16="http://schemas.microsoft.com/office/drawing/2014/main" id="{447B2ED3-0658-233F-EFAD-AE54BD212346}"/>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A5AD6E"/>
            </a:solidFill>
            <a:ln w="12700">
              <a:noFill/>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ar-SA" sz="2800" b="1" dirty="0">
                  <a:solidFill>
                    <a:srgbClr val="FFFFFF"/>
                  </a:solidFill>
                  <a:latin typeface="Arial" panose="020B0604020202020204" pitchFamily="34" charset="0"/>
                  <a:cs typeface="Arial" panose="020B0604020202020204" pitchFamily="34" charset="0"/>
                </a:rPr>
                <a:t>التحدث عن الطاقة</a:t>
              </a:r>
              <a:endParaRPr sz="2800" b="1" dirty="0">
                <a:solidFill>
                  <a:srgbClr val="FFFFFF"/>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92076100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FF0C8-6481-3736-3D04-27FBF5B2BEA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FAB78941-44FE-7223-93AF-1E6EAEDD05CE}"/>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6CBB978B-E45E-732C-ACB0-E04222589E12}"/>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EC2BABA0-85D6-A27D-2847-D54410CD07C6}"/>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304E1265-D96C-CE34-E0D6-F6FE134E174B}"/>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آلية التنفيذ المقترحة - الفئة العمرية (6–8 سنوات)</a:t>
            </a:r>
          </a:p>
        </p:txBody>
      </p:sp>
      <p:sp>
        <p:nvSpPr>
          <p:cNvPr id="5" name="Slide Number Placeholder 4">
            <a:extLst>
              <a:ext uri="{FF2B5EF4-FFF2-40B4-BE49-F238E27FC236}">
                <a16:creationId xmlns:a16="http://schemas.microsoft.com/office/drawing/2014/main" id="{863BC0CE-A82B-CA59-6DA4-C4F45E1C885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CFC69B36-F6C6-793D-4BA9-3A27B8393B32}"/>
              </a:ext>
            </a:extLst>
          </p:cNvPr>
          <p:cNvSpPr txBox="1"/>
          <p:nvPr/>
        </p:nvSpPr>
        <p:spPr>
          <a:xfrm>
            <a:off x="984660" y="862981"/>
            <a:ext cx="10021796" cy="923330"/>
          </a:xfrm>
          <a:prstGeom prst="rect">
            <a:avLst/>
          </a:prstGeom>
          <a:noFill/>
        </p:spPr>
        <p:txBody>
          <a:bodyPr wrap="square">
            <a:spAutoFit/>
          </a:bodyPr>
          <a:lstStyle/>
          <a:p>
            <a:pPr marL="0" marR="0" lvl="0" indent="0" algn="just" defTabSz="914400" rtl="1" eaLnBrk="1" fontAlgn="auto" latinLnBrk="0" hangingPunct="1">
              <a:spcBef>
                <a:spcPts val="0"/>
              </a:spcBef>
              <a:spcAft>
                <a:spcPts val="0"/>
              </a:spcAft>
              <a:buClrTx/>
              <a:buSzTx/>
              <a:buFontTx/>
              <a:buNone/>
              <a:tabLst/>
              <a:defRPr/>
            </a:pPr>
            <a:r>
              <a:rPr kumimoji="0" lang="ar-SA"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يُعد إشراك الأسرة في عنصرًا محوريًا في تحقيق الأثر السلوكي الحقيقي، فنجاح الحملة لا يُقاس بعدد الأنشطة أو المشاركات، بل بمدى تغيّر سلوك الأطفال والأسر في حياتهم اليومية. ومن هنا، تم تصميم آلية دقيقة لقياس فاعلية مشاركة الأسرة وتحديد أثرها الملموس ،سواء داخل المنازل أو في المجتمع، لضمان استدامة السلوك وترسيخه كجزء من نمط الحياة.</a:t>
            </a:r>
          </a:p>
        </p:txBody>
      </p:sp>
      <p:sp>
        <p:nvSpPr>
          <p:cNvPr id="7" name="Rounded Rectangle 8">
            <a:extLst>
              <a:ext uri="{FF2B5EF4-FFF2-40B4-BE49-F238E27FC236}">
                <a16:creationId xmlns:a16="http://schemas.microsoft.com/office/drawing/2014/main" id="{7DFABB7E-8FBE-AC5B-5B60-36A4DE526C9C}"/>
              </a:ext>
            </a:extLst>
          </p:cNvPr>
          <p:cNvSpPr/>
          <p:nvPr/>
        </p:nvSpPr>
        <p:spPr>
          <a:xfrm>
            <a:off x="6400799" y="2204864"/>
            <a:ext cx="4795285" cy="4364088"/>
          </a:xfrm>
          <a:prstGeom prst="roundRect">
            <a:avLst>
              <a:gd name="adj" fmla="val 10289"/>
            </a:avLst>
          </a:prstGeom>
          <a:gradFill flip="none" rotWithShape="1">
            <a:gsLst>
              <a:gs pos="0">
                <a:srgbClr val="D3D7BD"/>
              </a:gs>
              <a:gs pos="100000">
                <a:srgbClr val="D3D7BD"/>
              </a:gs>
            </a:gsLst>
            <a:lin ang="2700000" scaled="1"/>
            <a:tileRect/>
          </a:gradFill>
          <a:ln w="50800" cap="flat" cmpd="sng" algn="ctr">
            <a:solidFill>
              <a:srgbClr val="FFFFFF"/>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Segoe UI"/>
              <a:ea typeface="+mn-ea"/>
              <a:cs typeface="+mn-cs"/>
            </a:endParaRPr>
          </a:p>
        </p:txBody>
      </p:sp>
      <p:sp>
        <p:nvSpPr>
          <p:cNvPr id="8" name="Rounded Rectangle 11">
            <a:extLst>
              <a:ext uri="{FF2B5EF4-FFF2-40B4-BE49-F238E27FC236}">
                <a16:creationId xmlns:a16="http://schemas.microsoft.com/office/drawing/2014/main" id="{1B0D601D-C8DF-FC08-5152-503816FBC1C1}"/>
              </a:ext>
            </a:extLst>
          </p:cNvPr>
          <p:cNvSpPr/>
          <p:nvPr/>
        </p:nvSpPr>
        <p:spPr>
          <a:xfrm>
            <a:off x="10844092" y="2622046"/>
            <a:ext cx="144016" cy="2304256"/>
          </a:xfrm>
          <a:prstGeom prst="roundRect">
            <a:avLst>
              <a:gd name="adj" fmla="val 50000"/>
            </a:avLst>
          </a:prstGeom>
          <a:solidFill>
            <a:srgbClr val="7C6938"/>
          </a:soli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Segoe UI"/>
              <a:ea typeface="+mn-ea"/>
              <a:cs typeface="+mn-cs"/>
            </a:endParaRPr>
          </a:p>
        </p:txBody>
      </p:sp>
      <p:sp>
        <p:nvSpPr>
          <p:cNvPr id="13" name="TextBox 12">
            <a:extLst>
              <a:ext uri="{FF2B5EF4-FFF2-40B4-BE49-F238E27FC236}">
                <a16:creationId xmlns:a16="http://schemas.microsoft.com/office/drawing/2014/main" id="{0E98E93E-AF93-0184-1630-13E04CBAECA7}"/>
              </a:ext>
            </a:extLst>
          </p:cNvPr>
          <p:cNvSpPr txBox="1"/>
          <p:nvPr/>
        </p:nvSpPr>
        <p:spPr>
          <a:xfrm>
            <a:off x="6690906" y="2384884"/>
            <a:ext cx="3888183" cy="400110"/>
          </a:xfrm>
          <a:prstGeom prst="rect">
            <a:avLst/>
          </a:prstGeom>
          <a:noFill/>
        </p:spPr>
        <p:txBody>
          <a:bodyPr wrap="square">
            <a:spAutoFit/>
          </a:bodyPr>
          <a:lstStyle/>
          <a:p>
            <a:pPr marL="0" marR="0" lvl="0" indent="0" algn="ctr" defTabSz="914400" rtl="1" eaLnBrk="1" fontAlgn="auto" latinLnBrk="0" hangingPunct="1">
              <a:spcBef>
                <a:spcPts val="0"/>
              </a:spcBef>
              <a:spcAft>
                <a:spcPts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الأثر المتوقع</a:t>
            </a:r>
          </a:p>
        </p:txBody>
      </p:sp>
      <p:sp>
        <p:nvSpPr>
          <p:cNvPr id="14" name="TextBox 13">
            <a:extLst>
              <a:ext uri="{FF2B5EF4-FFF2-40B4-BE49-F238E27FC236}">
                <a16:creationId xmlns:a16="http://schemas.microsoft.com/office/drawing/2014/main" id="{7AF3891E-BFF6-C446-FF89-C3F39BE572DA}"/>
              </a:ext>
            </a:extLst>
          </p:cNvPr>
          <p:cNvSpPr txBox="1"/>
          <p:nvPr/>
        </p:nvSpPr>
        <p:spPr>
          <a:xfrm>
            <a:off x="6633880" y="2945129"/>
            <a:ext cx="4002236" cy="3431709"/>
          </a:xfrm>
          <a:prstGeom prst="rect">
            <a:avLst/>
          </a:prstGeom>
          <a:noFill/>
        </p:spPr>
        <p:txBody>
          <a:bodyPr wrap="square">
            <a:spAutoFit/>
          </a:bodyPr>
          <a:lstStyle/>
          <a:p>
            <a:pPr marR="0" lvl="0" algn="just" defTabSz="914400" rtl="1" eaLnBrk="1" fontAlgn="auto" latinLnBrk="0" hangingPunct="1">
              <a:spcBef>
                <a:spcPts val="0"/>
              </a:spcBef>
              <a:spcAft>
                <a:spcPts val="600"/>
              </a:spcAft>
              <a:buClrTx/>
              <a:buSzTx/>
              <a:tabLst/>
              <a:defRPr/>
            </a:pP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سيؤدي إشراك الأسرة في هذه الفئة إلى نتائج مباشرة وواضحة، أهمها:</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زيادة وعي الأسرة نفسها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بأساليب الاستخدام الرشيد للكهرباء.</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تحوّل سلوك الترشيد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من فكرة مدرسية إلى عادة منزلية يشارك فيها جميع أفراد الأسرة.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تحسين العلاقة التربوية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بين المدرسة والمنزل من خلال مشروع وطني هادف.</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تحقيق انتشار مجتمعي واسع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للحملة خارج البيئة التعليمية الرسمية.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خلق قدوة منزلية </a:t>
            </a: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يتعلّم منها الطفل أن ما يتحدث عنه في الصف يراه مطبقًا أمامه في بيته.</a:t>
            </a:r>
          </a:p>
        </p:txBody>
      </p:sp>
      <p:sp>
        <p:nvSpPr>
          <p:cNvPr id="15" name="Rounded Rectangle 8">
            <a:extLst>
              <a:ext uri="{FF2B5EF4-FFF2-40B4-BE49-F238E27FC236}">
                <a16:creationId xmlns:a16="http://schemas.microsoft.com/office/drawing/2014/main" id="{0559B40B-A037-BE95-BF22-E3284289B1D1}"/>
              </a:ext>
            </a:extLst>
          </p:cNvPr>
          <p:cNvSpPr/>
          <p:nvPr/>
        </p:nvSpPr>
        <p:spPr>
          <a:xfrm>
            <a:off x="995916" y="2204864"/>
            <a:ext cx="4795285" cy="4364088"/>
          </a:xfrm>
          <a:prstGeom prst="roundRect">
            <a:avLst>
              <a:gd name="adj" fmla="val 10289"/>
            </a:avLst>
          </a:prstGeom>
          <a:gradFill>
            <a:gsLst>
              <a:gs pos="0">
                <a:schemeClr val="accent6">
                  <a:lumMod val="20000"/>
                  <a:lumOff val="80000"/>
                </a:schemeClr>
              </a:gs>
              <a:gs pos="100000">
                <a:schemeClr val="accent6">
                  <a:lumMod val="20000"/>
                  <a:lumOff val="80000"/>
                </a:schemeClr>
              </a:gs>
            </a:gsLst>
            <a:lin ang="2700000" scaled="1"/>
          </a:gradFill>
          <a:ln w="50800" cap="flat" cmpd="sng" algn="ctr">
            <a:solidFill>
              <a:srgbClr val="FFFFFF"/>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Segoe UI"/>
              <a:ea typeface="+mn-ea"/>
              <a:cs typeface="+mn-cs"/>
            </a:endParaRPr>
          </a:p>
        </p:txBody>
      </p:sp>
      <p:sp>
        <p:nvSpPr>
          <p:cNvPr id="16" name="Rounded Rectangle 11">
            <a:extLst>
              <a:ext uri="{FF2B5EF4-FFF2-40B4-BE49-F238E27FC236}">
                <a16:creationId xmlns:a16="http://schemas.microsoft.com/office/drawing/2014/main" id="{A7CDBAAB-C6AE-816F-621F-109992F183A1}"/>
              </a:ext>
            </a:extLst>
          </p:cNvPr>
          <p:cNvSpPr/>
          <p:nvPr/>
        </p:nvSpPr>
        <p:spPr>
          <a:xfrm>
            <a:off x="5452255" y="2622046"/>
            <a:ext cx="144016" cy="2304256"/>
          </a:xfrm>
          <a:prstGeom prst="roundRect">
            <a:avLst>
              <a:gd name="adj" fmla="val 50000"/>
            </a:avLst>
          </a:prstGeom>
          <a:solidFill>
            <a:srgbClr val="8C9642"/>
          </a:soli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Segoe UI"/>
              <a:ea typeface="+mn-ea"/>
              <a:cs typeface="+mn-cs"/>
            </a:endParaRPr>
          </a:p>
        </p:txBody>
      </p:sp>
      <p:sp>
        <p:nvSpPr>
          <p:cNvPr id="17" name="TextBox 16">
            <a:extLst>
              <a:ext uri="{FF2B5EF4-FFF2-40B4-BE49-F238E27FC236}">
                <a16:creationId xmlns:a16="http://schemas.microsoft.com/office/drawing/2014/main" id="{AB957F98-DEB2-FCE5-BAB7-60FCC661A955}"/>
              </a:ext>
            </a:extLst>
          </p:cNvPr>
          <p:cNvSpPr txBox="1"/>
          <p:nvPr/>
        </p:nvSpPr>
        <p:spPr>
          <a:xfrm>
            <a:off x="1447531" y="2384884"/>
            <a:ext cx="3888183" cy="400110"/>
          </a:xfrm>
          <a:prstGeom prst="rect">
            <a:avLst/>
          </a:prstGeom>
          <a:noFill/>
        </p:spPr>
        <p:txBody>
          <a:bodyPr wrap="square">
            <a:spAutoFit/>
          </a:bodyPr>
          <a:lstStyle/>
          <a:p>
            <a:pPr marL="0" marR="0" lvl="0" indent="0" algn="ctr" defTabSz="914400" rtl="1" eaLnBrk="1" fontAlgn="auto" latinLnBrk="0" hangingPunct="1">
              <a:spcBef>
                <a:spcPts val="0"/>
              </a:spcBef>
              <a:spcAft>
                <a:spcPts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قياس أثر إشراك الأسرة</a:t>
            </a:r>
          </a:p>
        </p:txBody>
      </p:sp>
      <p:sp>
        <p:nvSpPr>
          <p:cNvPr id="19" name="TextBox 18">
            <a:extLst>
              <a:ext uri="{FF2B5EF4-FFF2-40B4-BE49-F238E27FC236}">
                <a16:creationId xmlns:a16="http://schemas.microsoft.com/office/drawing/2014/main" id="{D8B1FB5C-CC4B-916F-C729-6BC98F836467}"/>
              </a:ext>
            </a:extLst>
          </p:cNvPr>
          <p:cNvSpPr txBox="1"/>
          <p:nvPr/>
        </p:nvSpPr>
        <p:spPr>
          <a:xfrm>
            <a:off x="1203892" y="2945129"/>
            <a:ext cx="4053434" cy="2862322"/>
          </a:xfrm>
          <a:prstGeom prst="rect">
            <a:avLst/>
          </a:prstGeom>
          <a:noFill/>
        </p:spPr>
        <p:txBody>
          <a:bodyPr wrap="square">
            <a:spAutoFit/>
          </a:bodyPr>
          <a:lstStyle/>
          <a:p>
            <a:pPr marR="0" lvl="0" algn="just" defTabSz="914400" rtl="1" eaLnBrk="1" fontAlgn="auto" latinLnBrk="0" hangingPunct="1">
              <a:spcBef>
                <a:spcPts val="0"/>
              </a:spcBef>
              <a:spcAft>
                <a:spcPts val="600"/>
              </a:spcAft>
              <a:buClrTx/>
              <a:buSzTx/>
              <a:tabLst/>
              <a:defRPr/>
            </a:pP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يتم تقييم فاعلية إشراك الأسرة من خلال أدوات مبسطة وسهلة: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استبيان شهري للأهالي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يقيس مدى ملاحظتهم لتغيّر سلوك الطفل في استهلاك الكهرباء</a:t>
            </a: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تحليل بيانات المشاركة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عبر المنصات الرقمية والمواقع الإلكترونية.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إجراء مقابلات قصيرة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مع مجموعة من الأسر لاستخلاص التجارب والدروس.</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تكريم الأسر الأكثر التزامًا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في احتفال نهاية الفصل الدراسي، حيث تُمنح “شهادة الأسرة الموفّرة للطاقة”.</a:t>
            </a:r>
          </a:p>
        </p:txBody>
      </p:sp>
    </p:spTree>
    <p:extLst>
      <p:ext uri="{BB962C8B-B14F-4D97-AF65-F5344CB8AC3E}">
        <p14:creationId xmlns:p14="http://schemas.microsoft.com/office/powerpoint/2010/main" val="26366039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ECB26-DBC4-AC72-133A-DAEF8CC5BD8C}"/>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54FDF41D-4425-776E-BA07-3729EFECF51A}"/>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05AD341-7531-9D90-82DB-49A5E54E3D06}"/>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E929D8B6-57F9-88F3-E539-499100B5A02F}"/>
              </a:ext>
            </a:extLst>
          </p:cNvPr>
          <p:cNvGrpSpPr/>
          <p:nvPr/>
        </p:nvGrpSpPr>
        <p:grpSpPr>
          <a:xfrm>
            <a:off x="1297543" y="3151270"/>
            <a:ext cx="8063425" cy="1127206"/>
            <a:chOff x="810520" y="2448425"/>
            <a:chExt cx="8063425" cy="1127206"/>
          </a:xfrm>
        </p:grpSpPr>
        <p:sp>
          <p:nvSpPr>
            <p:cNvPr id="24" name="TextBox 23">
              <a:extLst>
                <a:ext uri="{FF2B5EF4-FFF2-40B4-BE49-F238E27FC236}">
                  <a16:creationId xmlns:a16="http://schemas.microsoft.com/office/drawing/2014/main" id="{5290EE78-07C0-110C-251C-F02776A2DCC2}"/>
                </a:ext>
              </a:extLst>
            </p:cNvPr>
            <p:cNvSpPr txBox="1"/>
            <p:nvPr/>
          </p:nvSpPr>
          <p:spPr>
            <a:xfrm>
              <a:off x="810520" y="2448425"/>
              <a:ext cx="8063425" cy="984885"/>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إشراك الأسرة في مشروع أطفال لتبقى</a:t>
              </a:r>
            </a:p>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الفئة العمرية (9–12 سنة)</a:t>
              </a:r>
            </a:p>
          </p:txBody>
        </p:sp>
        <p:cxnSp>
          <p:nvCxnSpPr>
            <p:cNvPr id="26" name="Straight Connector 25">
              <a:extLst>
                <a:ext uri="{FF2B5EF4-FFF2-40B4-BE49-F238E27FC236}">
                  <a16:creationId xmlns:a16="http://schemas.microsoft.com/office/drawing/2014/main" id="{FDDC38F1-A70C-AE00-30CB-DA94C7F7468C}"/>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2005BB09-D92F-880D-1A6F-47C2D7B17536}"/>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B021A3ED-9BB7-0236-A052-63469DD986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245207395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BAD06-60B9-E90B-ECD7-B026807C255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75D0BD7-17F7-E182-F870-4C5D8139B81F}"/>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68209272-907A-7FA0-6C51-68574A9A63D7}"/>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4C519260-6130-B53B-1199-99D9B7154B28}"/>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06733464-60AA-6688-E3F1-C2DCB67EAB8A}"/>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آلية التنفيذ المقترحة - الفئة العمرية (9–12 سنة)</a:t>
            </a:r>
          </a:p>
        </p:txBody>
      </p:sp>
      <p:sp>
        <p:nvSpPr>
          <p:cNvPr id="5" name="Slide Number Placeholder 4">
            <a:extLst>
              <a:ext uri="{FF2B5EF4-FFF2-40B4-BE49-F238E27FC236}">
                <a16:creationId xmlns:a16="http://schemas.microsoft.com/office/drawing/2014/main" id="{24344084-A9E6-7342-2F22-E86A55E63B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3CA83477-004A-B6FE-CD39-284E74A4092D}"/>
              </a:ext>
            </a:extLst>
          </p:cNvPr>
          <p:cNvSpPr txBox="1"/>
          <p:nvPr/>
        </p:nvSpPr>
        <p:spPr>
          <a:xfrm>
            <a:off x="984660" y="862981"/>
            <a:ext cx="10021796" cy="646331"/>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تمكين الأسرة من أن تكون شريكًا قياديًا وموجهًا داعمًا في مبادرات الترشيد التي يقودها الطفل داخل المدرسة والمنزل، من خلال تعزيز مفهوم المسؤولية المشتركة وخلق بيئة منزلية تشجّع الابتكار والمبادرة في مجال ترشيد استهلاك الكهرباء.</a:t>
            </a:r>
          </a:p>
        </p:txBody>
      </p:sp>
      <p:sp>
        <p:nvSpPr>
          <p:cNvPr id="6" name="TextBox 5">
            <a:extLst>
              <a:ext uri="{FF2B5EF4-FFF2-40B4-BE49-F238E27FC236}">
                <a16:creationId xmlns:a16="http://schemas.microsoft.com/office/drawing/2014/main" id="{A36F7C76-3AB5-298E-5AA8-F7152B0B4E26}"/>
              </a:ext>
            </a:extLst>
          </p:cNvPr>
          <p:cNvSpPr txBox="1"/>
          <p:nvPr/>
        </p:nvSpPr>
        <p:spPr>
          <a:xfrm>
            <a:off x="590129" y="2760320"/>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تحويل الطفل إلى قائد مبادرة منزلية</a:t>
            </a:r>
            <a:endParaRPr kumimoji="0" lang="en-US" sz="180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13" name="TextBox 12">
            <a:extLst>
              <a:ext uri="{FF2B5EF4-FFF2-40B4-BE49-F238E27FC236}">
                <a16:creationId xmlns:a16="http://schemas.microsoft.com/office/drawing/2014/main" id="{EE162616-CFFE-ADBF-FD5E-C811BABC0EA1}"/>
              </a:ext>
            </a:extLst>
          </p:cNvPr>
          <p:cNvSpPr txBox="1"/>
          <p:nvPr/>
        </p:nvSpPr>
        <p:spPr>
          <a:xfrm>
            <a:off x="590129" y="3377176"/>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تعزيز الحوار العائلي حول الطاقة</a:t>
            </a:r>
            <a:endParaRPr kumimoji="0" lang="en-US" sz="180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18" name="TextBox 17">
            <a:extLst>
              <a:ext uri="{FF2B5EF4-FFF2-40B4-BE49-F238E27FC236}">
                <a16:creationId xmlns:a16="http://schemas.microsoft.com/office/drawing/2014/main" id="{13ACBABC-4C86-875E-2CEE-7AD5B47F2FCA}"/>
              </a:ext>
            </a:extLst>
          </p:cNvPr>
          <p:cNvSpPr txBox="1"/>
          <p:nvPr/>
        </p:nvSpPr>
        <p:spPr>
          <a:xfrm>
            <a:off x="590129" y="3974761"/>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ربط المدرسة بالمنزل عبر المشاريع القيادية</a:t>
            </a:r>
            <a:endParaRPr kumimoji="0" lang="en-US" sz="180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54" name="Rectangle: Top Corners Rounded 53">
            <a:extLst>
              <a:ext uri="{FF2B5EF4-FFF2-40B4-BE49-F238E27FC236}">
                <a16:creationId xmlns:a16="http://schemas.microsoft.com/office/drawing/2014/main" id="{4E5233E4-4D47-E966-6D10-649AD43B2E9C}"/>
              </a:ext>
            </a:extLst>
          </p:cNvPr>
          <p:cNvSpPr/>
          <p:nvPr/>
        </p:nvSpPr>
        <p:spPr>
          <a:xfrm>
            <a:off x="7113466" y="2122251"/>
            <a:ext cx="4488405" cy="3580778"/>
          </a:xfrm>
          <a:prstGeom prst="round2SameRect">
            <a:avLst>
              <a:gd name="adj1" fmla="val 7534"/>
              <a:gd name="adj2" fmla="val 0"/>
            </a:avLst>
          </a:prstGeom>
          <a:noFill/>
          <a:ln w="50800" cap="flat" cmpd="sng" algn="ctr">
            <a:gradFill flip="none" rotWithShape="1">
              <a:gsLst>
                <a:gs pos="0">
                  <a:srgbClr val="869037"/>
                </a:gs>
                <a:gs pos="100000">
                  <a:srgbClr val="8F8691"/>
                </a:gs>
              </a:gsLst>
              <a:lin ang="16200000" scaled="1"/>
              <a:tileRect/>
            </a:gradFill>
            <a:prstDash val="solid"/>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PH" sz="2400" b="0" i="0" u="none" strike="noStrike" kern="0" cap="none" spc="0" normalizeH="0" baseline="0" noProof="0">
              <a:ln>
                <a:noFill/>
              </a:ln>
              <a:solidFill>
                <a:prstClr val="white"/>
              </a:solidFill>
              <a:effectLst/>
              <a:uLnTx/>
              <a:uFillTx/>
              <a:latin typeface="Segoe UI"/>
              <a:ea typeface="+mn-ea"/>
              <a:cs typeface="+mn-cs"/>
            </a:endParaRPr>
          </a:p>
        </p:txBody>
      </p:sp>
      <p:sp>
        <p:nvSpPr>
          <p:cNvPr id="56" name="Rectangle 55">
            <a:extLst>
              <a:ext uri="{FF2B5EF4-FFF2-40B4-BE49-F238E27FC236}">
                <a16:creationId xmlns:a16="http://schemas.microsoft.com/office/drawing/2014/main" id="{9C6A16CC-07A4-2163-5422-B70CC063814D}"/>
              </a:ext>
            </a:extLst>
          </p:cNvPr>
          <p:cNvSpPr/>
          <p:nvPr/>
        </p:nvSpPr>
        <p:spPr>
          <a:xfrm>
            <a:off x="7235523" y="2422558"/>
            <a:ext cx="4181654" cy="3381407"/>
          </a:xfrm>
          <a:prstGeom prst="rect">
            <a:avLst/>
          </a:prstGeom>
          <a:noFill/>
          <a:ln w="9525" cap="flat" cmpd="sng" algn="ctr">
            <a:noFill/>
            <a:prstDash val="solid"/>
            <a:miter lim="800000"/>
          </a:ln>
          <a:effectLst/>
        </p:spPr>
        <p:txBody>
          <a:bodyPr rtlCol="0" anchor="t"/>
          <a:lstStyle/>
          <a:p>
            <a:pPr marL="0" marR="0" lvl="0" indent="0" algn="just" defTabSz="914400" rtl="1" eaLnBrk="1" fontAlgn="auto" latinLnBrk="0" hangingPunct="1">
              <a:lnSpc>
                <a:spcPct val="100000"/>
              </a:lnSpc>
              <a:spcBef>
                <a:spcPts val="0"/>
              </a:spcBef>
              <a:spcAft>
                <a:spcPts val="0"/>
              </a:spcAft>
              <a:buClr>
                <a:srgbClr val="006891"/>
              </a:buClr>
              <a:buSzTx/>
              <a:buFontTx/>
              <a:buNone/>
              <a:tabLst/>
              <a:defRPr/>
            </a:pPr>
            <a:r>
              <a:rPr kumimoji="0" lang="ar-SA" sz="17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في هذه المرحلة يبدأ الطفل بالبحث عن هويته المستقلة، ويُظهر رغبة في أن يكون له أثر حقيقي في محيطه. ولذلك تبرز الأسرة بدورها الرئيسي في توجيه هذه الرغبة نحو المسؤولية الإيجابية، من خلال تمكين الطفل ليكون قائدًا في ترشيد استهلاك الكهرباء داخل بيته ومدرسته. تتجلى مهمة الأسرة هنا في ثلاث مستويات مترابطة:</a:t>
            </a:r>
          </a:p>
          <a:p>
            <a:pPr marL="0" marR="0" lvl="0" indent="0" algn="just" defTabSz="914400" rtl="1" eaLnBrk="1" fontAlgn="auto" latinLnBrk="0" hangingPunct="1">
              <a:lnSpc>
                <a:spcPct val="100000"/>
              </a:lnSpc>
              <a:spcBef>
                <a:spcPts val="0"/>
              </a:spcBef>
              <a:spcAft>
                <a:spcPts val="0"/>
              </a:spcAft>
              <a:buClr>
                <a:srgbClr val="006891"/>
              </a:buClr>
              <a:buSzTx/>
              <a:buFontTx/>
              <a:buNone/>
              <a:tabLst/>
              <a:defRPr/>
            </a:pPr>
            <a:endParaRPr kumimoji="0" lang="ar-SA" sz="17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1" eaLnBrk="1" fontAlgn="auto" latinLnBrk="0" hangingPunct="1">
              <a:lnSpc>
                <a:spcPct val="100000"/>
              </a:lnSpc>
              <a:spcBef>
                <a:spcPts val="0"/>
              </a:spcBef>
              <a:spcAft>
                <a:spcPts val="0"/>
              </a:spcAft>
              <a:buClr>
                <a:srgbClr val="7C6938"/>
              </a:buClr>
              <a:buSzTx/>
              <a:buFont typeface="Courier New" panose="02070309020205020404" pitchFamily="49" charset="0"/>
              <a:buChar char="o"/>
              <a:tabLst/>
              <a:defRPr/>
            </a:pPr>
            <a:r>
              <a:rPr kumimoji="0" lang="ar-SA" sz="1700" i="0" u="none" strike="noStrike" kern="0" cap="none" spc="0" normalizeH="0" baseline="0" noProof="0" dirty="0">
                <a:ln>
                  <a:noFill/>
                </a:ln>
                <a:solidFill>
                  <a:srgbClr val="837244"/>
                </a:solidFill>
                <a:effectLst/>
                <a:uLnTx/>
                <a:uFillTx/>
                <a:latin typeface="Arial" panose="020B0604020202020204" pitchFamily="34" charset="0"/>
                <a:ea typeface="+mn-ea"/>
                <a:cs typeface="Arial" panose="020B0604020202020204" pitchFamily="34" charset="0"/>
              </a:rPr>
              <a:t>الدعم والتشجيع</a:t>
            </a:r>
          </a:p>
          <a:p>
            <a:pPr marL="285750" marR="0" lvl="0" indent="-285750" algn="just" defTabSz="914400" rtl="1" eaLnBrk="1" fontAlgn="auto" latinLnBrk="0" hangingPunct="1">
              <a:lnSpc>
                <a:spcPct val="100000"/>
              </a:lnSpc>
              <a:spcBef>
                <a:spcPts val="0"/>
              </a:spcBef>
              <a:spcAft>
                <a:spcPts val="0"/>
              </a:spcAft>
              <a:buClr>
                <a:srgbClr val="7C6938"/>
              </a:buClr>
              <a:buSzTx/>
              <a:buFont typeface="Courier New" panose="02070309020205020404" pitchFamily="49" charset="0"/>
              <a:buChar char="o"/>
              <a:tabLst/>
              <a:defRPr/>
            </a:pPr>
            <a:r>
              <a:rPr kumimoji="0" lang="ar-SA" sz="1700" i="0" u="none" strike="noStrike" kern="0" cap="none" spc="0" normalizeH="0" baseline="0" noProof="0" dirty="0">
                <a:ln>
                  <a:noFill/>
                </a:ln>
                <a:solidFill>
                  <a:srgbClr val="837244"/>
                </a:solidFill>
                <a:effectLst/>
                <a:uLnTx/>
                <a:uFillTx/>
                <a:latin typeface="Arial" panose="020B0604020202020204" pitchFamily="34" charset="0"/>
                <a:ea typeface="+mn-ea"/>
                <a:cs typeface="Arial" panose="020B0604020202020204" pitchFamily="34" charset="0"/>
              </a:rPr>
              <a:t>المشاركة في المبادرات</a:t>
            </a:r>
          </a:p>
          <a:p>
            <a:pPr marL="285750" marR="0" lvl="0" indent="-285750" algn="just" defTabSz="914400" rtl="1" eaLnBrk="1" fontAlgn="auto" latinLnBrk="0" hangingPunct="1">
              <a:lnSpc>
                <a:spcPct val="100000"/>
              </a:lnSpc>
              <a:spcBef>
                <a:spcPts val="0"/>
              </a:spcBef>
              <a:spcAft>
                <a:spcPts val="0"/>
              </a:spcAft>
              <a:buClr>
                <a:srgbClr val="7C6938"/>
              </a:buClr>
              <a:buSzTx/>
              <a:buFont typeface="Courier New" panose="02070309020205020404" pitchFamily="49" charset="0"/>
              <a:buChar char="o"/>
              <a:tabLst/>
              <a:defRPr/>
            </a:pPr>
            <a:r>
              <a:rPr kumimoji="0" lang="ar-SA" sz="1700" i="0" u="none" strike="noStrike" kern="0" cap="none" spc="0" normalizeH="0" baseline="0" noProof="0" dirty="0">
                <a:ln>
                  <a:noFill/>
                </a:ln>
                <a:solidFill>
                  <a:srgbClr val="837244"/>
                </a:solidFill>
                <a:effectLst/>
                <a:uLnTx/>
                <a:uFillTx/>
                <a:latin typeface="Arial" panose="020B0604020202020204" pitchFamily="34" charset="0"/>
                <a:ea typeface="+mn-ea"/>
                <a:cs typeface="Arial" panose="020B0604020202020204" pitchFamily="34" charset="0"/>
              </a:rPr>
              <a:t>القدوة في السلوك</a:t>
            </a:r>
          </a:p>
        </p:txBody>
      </p:sp>
      <p:sp>
        <p:nvSpPr>
          <p:cNvPr id="57" name="TextBox 56">
            <a:extLst>
              <a:ext uri="{FF2B5EF4-FFF2-40B4-BE49-F238E27FC236}">
                <a16:creationId xmlns:a16="http://schemas.microsoft.com/office/drawing/2014/main" id="{FFFC4A4A-DA9C-C77D-5640-3FFDFCB85B74}"/>
              </a:ext>
            </a:extLst>
          </p:cNvPr>
          <p:cNvSpPr txBox="1"/>
          <p:nvPr/>
        </p:nvSpPr>
        <p:spPr>
          <a:xfrm>
            <a:off x="590129" y="1943878"/>
            <a:ext cx="5372869" cy="584775"/>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الأسرة تصبح شريكًا قياديًا في تمكين الطفل من تطبيق ما تعلّمه وتحويله إلى مبادرات عملية داخل المنزل والمجتمع</a:t>
            </a:r>
            <a:r>
              <a:rPr lang="ar-SA" sz="1600" dirty="0">
                <a:solidFill>
                  <a:srgbClr val="000000"/>
                </a:solidFill>
                <a:latin typeface="Calibri"/>
                <a:cs typeface="Arial" panose="020B0604020202020204" pitchFamily="34" charset="0"/>
              </a:rPr>
              <a:t>، من خلال:</a:t>
            </a:r>
            <a:endParaRPr kumimoji="0" lang="ar-SA" sz="16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sp>
        <p:nvSpPr>
          <p:cNvPr id="23" name="TextBox 22">
            <a:extLst>
              <a:ext uri="{FF2B5EF4-FFF2-40B4-BE49-F238E27FC236}">
                <a16:creationId xmlns:a16="http://schemas.microsoft.com/office/drawing/2014/main" id="{36D92E1D-2650-696E-AA9B-90DC8C268D78}"/>
              </a:ext>
            </a:extLst>
          </p:cNvPr>
          <p:cNvSpPr txBox="1"/>
          <p:nvPr/>
        </p:nvSpPr>
        <p:spPr>
          <a:xfrm>
            <a:off x="590129" y="4621101"/>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تفعيل دور الأسرة في الأنشطة المجتمعية</a:t>
            </a:r>
            <a:endParaRPr kumimoji="0" lang="en-US" sz="180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pic>
        <p:nvPicPr>
          <p:cNvPr id="25" name="Graphic 24" descr="Badge 4 with solid fill">
            <a:extLst>
              <a:ext uri="{FF2B5EF4-FFF2-40B4-BE49-F238E27FC236}">
                <a16:creationId xmlns:a16="http://schemas.microsoft.com/office/drawing/2014/main" id="{C9F0CBBD-2C0A-B982-1D7C-15E284C979C2}"/>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5312155" y="4436436"/>
            <a:ext cx="646331" cy="646331"/>
          </a:xfrm>
          <a:prstGeom prst="rect">
            <a:avLst/>
          </a:prstGeom>
        </p:spPr>
      </p:pic>
      <p:pic>
        <p:nvPicPr>
          <p:cNvPr id="27" name="Graphic 26" descr="Badge with solid fill">
            <a:extLst>
              <a:ext uri="{FF2B5EF4-FFF2-40B4-BE49-F238E27FC236}">
                <a16:creationId xmlns:a16="http://schemas.microsoft.com/office/drawing/2014/main" id="{C4FFD463-1BB6-D76F-BABA-B079359972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312154" y="3195914"/>
            <a:ext cx="646331" cy="646331"/>
          </a:xfrm>
          <a:prstGeom prst="rect">
            <a:avLst/>
          </a:prstGeom>
        </p:spPr>
      </p:pic>
      <p:pic>
        <p:nvPicPr>
          <p:cNvPr id="29" name="Graphic 28" descr="Badge 3 with solid fill">
            <a:extLst>
              <a:ext uri="{FF2B5EF4-FFF2-40B4-BE49-F238E27FC236}">
                <a16:creationId xmlns:a16="http://schemas.microsoft.com/office/drawing/2014/main" id="{65E9C98E-AAE4-1652-3B96-95EF06AC9FA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5316667" y="3816175"/>
            <a:ext cx="646331" cy="646331"/>
          </a:xfrm>
          <a:prstGeom prst="rect">
            <a:avLst/>
          </a:prstGeom>
        </p:spPr>
      </p:pic>
      <p:pic>
        <p:nvPicPr>
          <p:cNvPr id="31" name="Graphic 30" descr="Badge 1 with solid fill">
            <a:extLst>
              <a:ext uri="{FF2B5EF4-FFF2-40B4-BE49-F238E27FC236}">
                <a16:creationId xmlns:a16="http://schemas.microsoft.com/office/drawing/2014/main" id="{CE258794-E8A5-D9CE-E9AA-48EB8D30C1B8}"/>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16667" y="2575653"/>
            <a:ext cx="646331" cy="646331"/>
          </a:xfrm>
          <a:prstGeom prst="rect">
            <a:avLst/>
          </a:prstGeom>
        </p:spPr>
      </p:pic>
      <p:pic>
        <p:nvPicPr>
          <p:cNvPr id="33" name="Graphic 32" descr="Badge 5 with solid fill">
            <a:extLst>
              <a:ext uri="{FF2B5EF4-FFF2-40B4-BE49-F238E27FC236}">
                <a16:creationId xmlns:a16="http://schemas.microsoft.com/office/drawing/2014/main" id="{C57A9914-6CB6-4FD2-1176-FB672CC4EA1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5307643" y="5056697"/>
            <a:ext cx="646331" cy="646331"/>
          </a:xfrm>
          <a:prstGeom prst="rect">
            <a:avLst/>
          </a:prstGeom>
        </p:spPr>
      </p:pic>
      <p:sp>
        <p:nvSpPr>
          <p:cNvPr id="34" name="TextBox 33">
            <a:extLst>
              <a:ext uri="{FF2B5EF4-FFF2-40B4-BE49-F238E27FC236}">
                <a16:creationId xmlns:a16="http://schemas.microsoft.com/office/drawing/2014/main" id="{111A89D8-A7FF-B45E-2168-22BEBC9E9691}"/>
              </a:ext>
            </a:extLst>
          </p:cNvPr>
          <p:cNvSpPr txBox="1"/>
          <p:nvPr/>
        </p:nvSpPr>
        <p:spPr>
          <a:xfrm>
            <a:off x="590129" y="5241362"/>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ترسيخ مفهوم القدوة المشتركة</a:t>
            </a:r>
            <a:endParaRPr kumimoji="0" lang="en-US" sz="180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Tree>
    <p:extLst>
      <p:ext uri="{BB962C8B-B14F-4D97-AF65-F5344CB8AC3E}">
        <p14:creationId xmlns:p14="http://schemas.microsoft.com/office/powerpoint/2010/main" val="4159552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650"/>
                                  </p:stCondLst>
                                  <p:childTnLst>
                                    <p:set>
                                      <p:cBhvr>
                                        <p:cTn id="6" dur="1" fill="hold">
                                          <p:stCondLst>
                                            <p:cond delay="0"/>
                                          </p:stCondLst>
                                        </p:cTn>
                                        <p:tgtEl>
                                          <p:spTgt spid="54"/>
                                        </p:tgtEl>
                                        <p:attrNameLst>
                                          <p:attrName>style.visibility</p:attrName>
                                        </p:attrNameLst>
                                      </p:cBhvr>
                                      <p:to>
                                        <p:strVal val="visible"/>
                                      </p:to>
                                    </p:set>
                                    <p:animEffect transition="in" filter="wipe(up)">
                                      <p:cBhvr>
                                        <p:cTn id="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4A72F0-4B5A-59CF-19D5-A64BD8AC908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0BA1123-DA09-261B-EE43-7434F52FA4FA}"/>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7D72A7D8-B834-F8EA-EEA3-3FE7DE05BEF1}"/>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A97BE228-74FD-B8CC-6A51-8A3151850BED}"/>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2EE7FDEA-9AF4-FF80-0689-81109F8FFCBD}"/>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آلية التنفيذ المقترحة - الفئة العمرية (9–12 سنة)</a:t>
            </a:r>
          </a:p>
        </p:txBody>
      </p:sp>
      <p:sp>
        <p:nvSpPr>
          <p:cNvPr id="5" name="Slide Number Placeholder 4">
            <a:extLst>
              <a:ext uri="{FF2B5EF4-FFF2-40B4-BE49-F238E27FC236}">
                <a16:creationId xmlns:a16="http://schemas.microsoft.com/office/drawing/2014/main" id="{5D516993-AEF6-E24B-C572-323C6F2FDA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84E7C7B8-CE15-8073-A2CD-4C309A39754F}"/>
              </a:ext>
            </a:extLst>
          </p:cNvPr>
          <p:cNvSpPr txBox="1"/>
          <p:nvPr/>
        </p:nvSpPr>
        <p:spPr>
          <a:xfrm>
            <a:off x="747695" y="862855"/>
            <a:ext cx="10332101" cy="923330"/>
          </a:xfrm>
          <a:prstGeom prst="rect">
            <a:avLst/>
          </a:prstGeom>
          <a:noFill/>
        </p:spPr>
        <p:txBody>
          <a:bodyPr wrap="square">
            <a:spAutoFit/>
          </a:bodyPr>
          <a:lstStyle/>
          <a:p>
            <a:pPr marL="0" marR="0" lvl="0" indent="0" algn="just" defTabSz="914400" rtl="1" eaLnBrk="1" fontAlgn="auto" latinLnBrk="0" hangingPunct="1">
              <a:spcBef>
                <a:spcPts val="0"/>
              </a:spcBef>
              <a:spcAft>
                <a:spcPts val="0"/>
              </a:spcAft>
              <a:buClrTx/>
              <a:buSzTx/>
              <a:buFontTx/>
              <a:buNone/>
              <a:tabLst/>
              <a:defRPr/>
            </a:pPr>
            <a:r>
              <a:rPr kumimoji="0" lang="ar-SA"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في هذه المرحلة يصبح الطفل قادرًا على قيادة المبادرات داخل أسرته، لذا يُركز المشروع على أنشطة تعاونية تُحوّل المنزل إلى مساحة للتجربة والتطبيق، حيث يتشارك الأهل والأبناء في مشاريع واقعية تُرسّخ سلوك الترشيد كعمل جماعي.</a:t>
            </a:r>
            <a:r>
              <a:rPr kumimoji="0" lang="en-US"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ar-SA"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ويُستخدم في هذه المرحلة منصات لتبقى أطفال كأداة تفاعلية بين المدرسة والبيت، حيث يمكن للأهل متابعة أداء الأطفال في المدارس، وإضافة ملاحظات حول السلوك المنزلي.</a:t>
            </a:r>
          </a:p>
        </p:txBody>
      </p:sp>
      <p:grpSp>
        <p:nvGrpSpPr>
          <p:cNvPr id="99" name="Group 98">
            <a:extLst>
              <a:ext uri="{FF2B5EF4-FFF2-40B4-BE49-F238E27FC236}">
                <a16:creationId xmlns:a16="http://schemas.microsoft.com/office/drawing/2014/main" id="{D3F43DBB-2A5C-1F7A-9726-B9885F085FFB}"/>
              </a:ext>
            </a:extLst>
          </p:cNvPr>
          <p:cNvGrpSpPr/>
          <p:nvPr/>
        </p:nvGrpSpPr>
        <p:grpSpPr>
          <a:xfrm>
            <a:off x="9080204" y="2295215"/>
            <a:ext cx="2617120" cy="3502399"/>
            <a:chOff x="5125445" y="2650437"/>
            <a:chExt cx="1874637" cy="3345394"/>
          </a:xfrm>
        </p:grpSpPr>
        <p:sp>
          <p:nvSpPr>
            <p:cNvPr id="101" name="Shape">
              <a:extLst>
                <a:ext uri="{FF2B5EF4-FFF2-40B4-BE49-F238E27FC236}">
                  <a16:creationId xmlns:a16="http://schemas.microsoft.com/office/drawing/2014/main" id="{ECF789C3-E8FE-59A9-7C7B-20308A077B4C}"/>
                </a:ext>
              </a:extLst>
            </p:cNvPr>
            <p:cNvSpPr/>
            <p:nvPr/>
          </p:nvSpPr>
          <p:spPr>
            <a:xfrm>
              <a:off x="5125445" y="3334740"/>
              <a:ext cx="1874637" cy="2661091"/>
            </a:xfrm>
            <a:prstGeom prst="roundRect">
              <a:avLst/>
            </a:prstGeom>
            <a:solidFill>
              <a:srgbClr val="F0EEEF"/>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2100">
                <a:solidFill>
                  <a:srgbClr val="FFFFFF"/>
                </a:solidFill>
                <a:latin typeface="Arial" panose="020B0604020202020204" pitchFamily="34" charset="0"/>
                <a:cs typeface="Arial" panose="020B0604020202020204" pitchFamily="34" charset="0"/>
              </a:endParaRPr>
            </a:p>
          </p:txBody>
        </p:sp>
        <p:sp>
          <p:nvSpPr>
            <p:cNvPr id="102" name="TextBox 101">
              <a:extLst>
                <a:ext uri="{FF2B5EF4-FFF2-40B4-BE49-F238E27FC236}">
                  <a16:creationId xmlns:a16="http://schemas.microsoft.com/office/drawing/2014/main" id="{A53FE82B-CA92-60B1-6458-51DCAB048CFB}"/>
                </a:ext>
              </a:extLst>
            </p:cNvPr>
            <p:cNvSpPr txBox="1"/>
            <p:nvPr/>
          </p:nvSpPr>
          <p:spPr>
            <a:xfrm>
              <a:off x="5254149" y="4159526"/>
              <a:ext cx="1617230" cy="1796824"/>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ar-SA" sz="1600" noProof="1">
                  <a:solidFill>
                    <a:schemeClr val="tx1">
                      <a:lumMod val="95000"/>
                      <a:lumOff val="5000"/>
                    </a:schemeClr>
                  </a:solidFill>
                  <a:latin typeface="Arial" panose="020B0604020202020204" pitchFamily="34" charset="0"/>
                  <a:cs typeface="Arial" panose="020B0604020202020204" pitchFamily="34" charset="0"/>
                </a:rPr>
                <a:t>تقوم الأسرة مع الطفل بإعداد خطة صغيرة لتقليل استهلاك الكهرباء في المنزل بنسبة محددة خلال أسبوعين، مثل ضبط أجهزة التكييف أو تقليل وقت التلفاز.يشارك الطفل النتائج في المدرسة أو عبر منصات خاصة بالحملة.</a:t>
              </a:r>
              <a:endParaRPr lang="en-US" sz="1600" noProof="1">
                <a:solidFill>
                  <a:schemeClr val="tx1">
                    <a:lumMod val="95000"/>
                    <a:lumOff val="5000"/>
                  </a:schemeClr>
                </a:solidFill>
                <a:latin typeface="Arial" panose="020B0604020202020204" pitchFamily="34" charset="0"/>
                <a:cs typeface="Arial" panose="020B0604020202020204" pitchFamily="34" charset="0"/>
              </a:endParaRPr>
            </a:p>
          </p:txBody>
        </p:sp>
        <p:sp>
          <p:nvSpPr>
            <p:cNvPr id="103" name="Shape">
              <a:extLst>
                <a:ext uri="{FF2B5EF4-FFF2-40B4-BE49-F238E27FC236}">
                  <a16:creationId xmlns:a16="http://schemas.microsoft.com/office/drawing/2014/main" id="{E792D6EC-4143-433C-0227-3E347DB3E84A}"/>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1EFF0"/>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04" name="Shape">
              <a:extLst>
                <a:ext uri="{FF2B5EF4-FFF2-40B4-BE49-F238E27FC236}">
                  <a16:creationId xmlns:a16="http://schemas.microsoft.com/office/drawing/2014/main" id="{D8B89C0B-7685-A0D3-9BC3-646282F310E9}"/>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0EEEF"/>
            </a:solidFill>
            <a:ln w="12700">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05" name="Shape">
              <a:extLst>
                <a:ext uri="{FF2B5EF4-FFF2-40B4-BE49-F238E27FC236}">
                  <a16:creationId xmlns:a16="http://schemas.microsoft.com/office/drawing/2014/main" id="{452333D8-266C-1CB4-2841-05E6E5B90E9C}"/>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A5AD6E"/>
            </a:solidFill>
            <a:ln w="12700">
              <a:noFill/>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ar-SA" sz="2000" b="1" dirty="0">
                  <a:solidFill>
                    <a:srgbClr val="FFFFFF"/>
                  </a:solidFill>
                  <a:latin typeface="Arial" panose="020B0604020202020204" pitchFamily="34" charset="0"/>
                  <a:cs typeface="Arial" panose="020B0604020202020204" pitchFamily="34" charset="0"/>
                </a:rPr>
                <a:t>مشروع “منزلي الذكي”</a:t>
              </a:r>
              <a:endParaRPr sz="2000" b="1" dirty="0">
                <a:solidFill>
                  <a:srgbClr val="FFFFFF"/>
                </a:solidFill>
                <a:latin typeface="Arial" panose="020B0604020202020204" pitchFamily="34" charset="0"/>
                <a:cs typeface="Arial" panose="020B0604020202020204" pitchFamily="34" charset="0"/>
              </a:endParaRPr>
            </a:p>
          </p:txBody>
        </p:sp>
      </p:grpSp>
      <p:grpSp>
        <p:nvGrpSpPr>
          <p:cNvPr id="6" name="Group 5">
            <a:extLst>
              <a:ext uri="{FF2B5EF4-FFF2-40B4-BE49-F238E27FC236}">
                <a16:creationId xmlns:a16="http://schemas.microsoft.com/office/drawing/2014/main" id="{78E6E2B9-8882-AD04-A7C7-B64BA5539C6A}"/>
              </a:ext>
            </a:extLst>
          </p:cNvPr>
          <p:cNvGrpSpPr/>
          <p:nvPr/>
        </p:nvGrpSpPr>
        <p:grpSpPr>
          <a:xfrm>
            <a:off x="6278255" y="2295215"/>
            <a:ext cx="2617120" cy="3502399"/>
            <a:chOff x="5125445" y="2650437"/>
            <a:chExt cx="1874637" cy="3051833"/>
          </a:xfrm>
        </p:grpSpPr>
        <p:sp>
          <p:nvSpPr>
            <p:cNvPr id="7" name="Shape">
              <a:extLst>
                <a:ext uri="{FF2B5EF4-FFF2-40B4-BE49-F238E27FC236}">
                  <a16:creationId xmlns:a16="http://schemas.microsoft.com/office/drawing/2014/main" id="{2CA19D3E-0CD9-70D2-174E-7D027CE40BA1}"/>
                </a:ext>
              </a:extLst>
            </p:cNvPr>
            <p:cNvSpPr/>
            <p:nvPr/>
          </p:nvSpPr>
          <p:spPr>
            <a:xfrm>
              <a:off x="5125445" y="3334741"/>
              <a:ext cx="1874637" cy="2367529"/>
            </a:xfrm>
            <a:prstGeom prst="roundRect">
              <a:avLst/>
            </a:prstGeom>
            <a:solidFill>
              <a:srgbClr val="F0EEEF"/>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2100">
                <a:solidFill>
                  <a:srgbClr val="FFFFFF"/>
                </a:solidFill>
                <a:latin typeface="Arial" panose="020B0604020202020204" pitchFamily="34" charset="0"/>
                <a:cs typeface="Arial" panose="020B0604020202020204" pitchFamily="34" charset="0"/>
              </a:endParaRPr>
            </a:p>
          </p:txBody>
        </p:sp>
        <p:sp>
          <p:nvSpPr>
            <p:cNvPr id="8" name="TextBox 7">
              <a:extLst>
                <a:ext uri="{FF2B5EF4-FFF2-40B4-BE49-F238E27FC236}">
                  <a16:creationId xmlns:a16="http://schemas.microsoft.com/office/drawing/2014/main" id="{548C0D7F-DA63-194D-22E7-514DAADD91B0}"/>
                </a:ext>
              </a:extLst>
            </p:cNvPr>
            <p:cNvSpPr txBox="1"/>
            <p:nvPr/>
          </p:nvSpPr>
          <p:spPr>
            <a:xfrm>
              <a:off x="5269839" y="3905445"/>
              <a:ext cx="1617230" cy="938639"/>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ar-SA" sz="1600" noProof="1">
                  <a:solidFill>
                    <a:schemeClr val="tx1">
                      <a:lumMod val="95000"/>
                      <a:lumOff val="5000"/>
                    </a:schemeClr>
                  </a:solidFill>
                  <a:latin typeface="Arial" panose="020B0604020202020204" pitchFamily="34" charset="0"/>
                  <a:cs typeface="Arial" panose="020B0604020202020204" pitchFamily="34" charset="0"/>
                </a:rPr>
                <a:t>تُشجَّع الأسر على تخصيص “10 دقائق للطاقة” كل أسبوع لمناقشة أفكار الترشيد، ومشاركة الأطفال أفكارهم حول كيفية توفير الكهرباء.</a:t>
              </a:r>
              <a:endParaRPr lang="en-US" sz="1600" noProof="1">
                <a:solidFill>
                  <a:schemeClr val="tx1">
                    <a:lumMod val="95000"/>
                    <a:lumOff val="5000"/>
                  </a:schemeClr>
                </a:solidFill>
                <a:latin typeface="Arial" panose="020B0604020202020204" pitchFamily="34" charset="0"/>
                <a:cs typeface="Arial" panose="020B0604020202020204" pitchFamily="34" charset="0"/>
              </a:endParaRPr>
            </a:p>
          </p:txBody>
        </p:sp>
        <p:sp>
          <p:nvSpPr>
            <p:cNvPr id="9" name="Shape">
              <a:extLst>
                <a:ext uri="{FF2B5EF4-FFF2-40B4-BE49-F238E27FC236}">
                  <a16:creationId xmlns:a16="http://schemas.microsoft.com/office/drawing/2014/main" id="{EEED39EB-C32C-8F81-BA92-F9B65E9F0452}"/>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1EFF0"/>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1" name="Shape">
              <a:extLst>
                <a:ext uri="{FF2B5EF4-FFF2-40B4-BE49-F238E27FC236}">
                  <a16:creationId xmlns:a16="http://schemas.microsoft.com/office/drawing/2014/main" id="{DE57EA51-085E-BE3A-C72F-7880ACA209EE}"/>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0EEEF"/>
            </a:solidFill>
            <a:ln w="12700">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3" name="Shape">
              <a:extLst>
                <a:ext uri="{FF2B5EF4-FFF2-40B4-BE49-F238E27FC236}">
                  <a16:creationId xmlns:a16="http://schemas.microsoft.com/office/drawing/2014/main" id="{3C62671E-0E83-4673-223A-B46D0565EAC1}"/>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A5AD6E"/>
            </a:solidFill>
            <a:ln w="12700">
              <a:noFill/>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ar-SA" sz="2000" b="1" dirty="0">
                  <a:solidFill>
                    <a:srgbClr val="FFFFFF"/>
                  </a:solidFill>
                  <a:latin typeface="Arial" panose="020B0604020202020204" pitchFamily="34" charset="0"/>
                  <a:cs typeface="Arial" panose="020B0604020202020204" pitchFamily="34" charset="0"/>
                </a:rPr>
                <a:t>حوار الأسرة الأسبوعي</a:t>
              </a:r>
              <a:endParaRPr sz="2000" b="1" dirty="0">
                <a:solidFill>
                  <a:srgbClr val="FFFFFF"/>
                </a:solidFill>
                <a:latin typeface="Arial" panose="020B0604020202020204" pitchFamily="34" charset="0"/>
                <a:cs typeface="Arial" panose="020B0604020202020204" pitchFamily="34" charset="0"/>
              </a:endParaRPr>
            </a:p>
          </p:txBody>
        </p:sp>
      </p:grpSp>
      <p:grpSp>
        <p:nvGrpSpPr>
          <p:cNvPr id="14" name="Group 13">
            <a:extLst>
              <a:ext uri="{FF2B5EF4-FFF2-40B4-BE49-F238E27FC236}">
                <a16:creationId xmlns:a16="http://schemas.microsoft.com/office/drawing/2014/main" id="{66489B86-5956-58FB-6270-29379FD4C5C0}"/>
              </a:ext>
            </a:extLst>
          </p:cNvPr>
          <p:cNvGrpSpPr/>
          <p:nvPr/>
        </p:nvGrpSpPr>
        <p:grpSpPr>
          <a:xfrm>
            <a:off x="3476305" y="2295215"/>
            <a:ext cx="2617120" cy="3502399"/>
            <a:chOff x="5125445" y="2650437"/>
            <a:chExt cx="1874637" cy="3051833"/>
          </a:xfrm>
        </p:grpSpPr>
        <p:sp>
          <p:nvSpPr>
            <p:cNvPr id="15" name="Shape">
              <a:extLst>
                <a:ext uri="{FF2B5EF4-FFF2-40B4-BE49-F238E27FC236}">
                  <a16:creationId xmlns:a16="http://schemas.microsoft.com/office/drawing/2014/main" id="{23677B4C-8C24-D357-93C1-9085D7B1D5F9}"/>
                </a:ext>
              </a:extLst>
            </p:cNvPr>
            <p:cNvSpPr/>
            <p:nvPr/>
          </p:nvSpPr>
          <p:spPr>
            <a:xfrm>
              <a:off x="5125445" y="3334741"/>
              <a:ext cx="1874637" cy="2367529"/>
            </a:xfrm>
            <a:prstGeom prst="roundRect">
              <a:avLst/>
            </a:prstGeom>
            <a:solidFill>
              <a:srgbClr val="F0EEEF"/>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2100">
                <a:solidFill>
                  <a:srgbClr val="FFFFFF"/>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6C6BE4CE-48A7-2A58-1A7D-7EFCF2404941}"/>
                </a:ext>
              </a:extLst>
            </p:cNvPr>
            <p:cNvSpPr txBox="1"/>
            <p:nvPr/>
          </p:nvSpPr>
          <p:spPr>
            <a:xfrm>
              <a:off x="5254149" y="3905445"/>
              <a:ext cx="1617230" cy="1582278"/>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ar-SA" sz="1600" noProof="1">
                  <a:solidFill>
                    <a:schemeClr val="tx1">
                      <a:lumMod val="95000"/>
                      <a:lumOff val="5000"/>
                    </a:schemeClr>
                  </a:solidFill>
                  <a:latin typeface="Arial" panose="020B0604020202020204" pitchFamily="34" charset="0"/>
                  <a:cs typeface="Arial" panose="020B0604020202020204" pitchFamily="34" charset="0"/>
                </a:rPr>
                <a:t>تنظم مبادرة لتبقى  فعالية سنوية، حيث تُكرم الأسر المتميزة على مستوى المملكة.</a:t>
              </a:r>
            </a:p>
            <a:p>
              <a:pPr algn="ctr" rtl="1">
                <a:defRPr/>
              </a:pPr>
              <a:r>
                <a:rPr lang="ar-SA" sz="1600" noProof="1">
                  <a:solidFill>
                    <a:schemeClr val="tx1">
                      <a:lumMod val="95000"/>
                      <a:lumOff val="5000"/>
                    </a:schemeClr>
                  </a:solidFill>
                  <a:latin typeface="Arial" panose="020B0604020202020204" pitchFamily="34" charset="0"/>
                  <a:cs typeface="Arial" panose="020B0604020202020204" pitchFamily="34" charset="0"/>
                </a:rPr>
                <a:t>يتم اختيارها بناءً على تقارير المشاركة المنزلية، ومقاطع الفيديو القصيرة التي توثق الممارسات الذكية</a:t>
              </a:r>
              <a:endParaRPr lang="en-US" sz="1600" noProof="1">
                <a:solidFill>
                  <a:schemeClr val="tx1">
                    <a:lumMod val="95000"/>
                    <a:lumOff val="5000"/>
                  </a:schemeClr>
                </a:solidFill>
                <a:latin typeface="Arial" panose="020B0604020202020204" pitchFamily="34" charset="0"/>
                <a:cs typeface="Arial" panose="020B0604020202020204" pitchFamily="34" charset="0"/>
              </a:endParaRPr>
            </a:p>
          </p:txBody>
        </p:sp>
        <p:sp>
          <p:nvSpPr>
            <p:cNvPr id="17" name="Shape">
              <a:extLst>
                <a:ext uri="{FF2B5EF4-FFF2-40B4-BE49-F238E27FC236}">
                  <a16:creationId xmlns:a16="http://schemas.microsoft.com/office/drawing/2014/main" id="{1B3E1743-A32D-3C8F-36F2-B082706F42B3}"/>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1EFF0"/>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8" name="Shape">
              <a:extLst>
                <a:ext uri="{FF2B5EF4-FFF2-40B4-BE49-F238E27FC236}">
                  <a16:creationId xmlns:a16="http://schemas.microsoft.com/office/drawing/2014/main" id="{C7961118-7A0B-A241-DF96-E61EB0658449}"/>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0EEEF"/>
            </a:solidFill>
            <a:ln w="12700">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19" name="Shape">
              <a:extLst>
                <a:ext uri="{FF2B5EF4-FFF2-40B4-BE49-F238E27FC236}">
                  <a16:creationId xmlns:a16="http://schemas.microsoft.com/office/drawing/2014/main" id="{1D6CDD06-0097-5BBA-0FAD-525DE3326380}"/>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A5AD6E"/>
            </a:solidFill>
            <a:ln w="12700">
              <a:noFill/>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ar-SA" sz="2000" b="1" dirty="0">
                  <a:solidFill>
                    <a:srgbClr val="FFFFFF"/>
                  </a:solidFill>
                  <a:latin typeface="Arial" panose="020B0604020202020204" pitchFamily="34" charset="0"/>
                  <a:cs typeface="Arial" panose="020B0604020202020204" pitchFamily="34" charset="0"/>
                </a:rPr>
                <a:t>اليوم الوطني للطاقة الأسرية</a:t>
              </a:r>
              <a:endParaRPr sz="2000" b="1" dirty="0">
                <a:solidFill>
                  <a:srgbClr val="FFFFFF"/>
                </a:solidFill>
                <a:latin typeface="Arial" panose="020B0604020202020204" pitchFamily="34" charset="0"/>
                <a:cs typeface="Arial" panose="020B0604020202020204" pitchFamily="34" charset="0"/>
              </a:endParaRPr>
            </a:p>
          </p:txBody>
        </p:sp>
      </p:grpSp>
      <p:grpSp>
        <p:nvGrpSpPr>
          <p:cNvPr id="20" name="Group 19">
            <a:extLst>
              <a:ext uri="{FF2B5EF4-FFF2-40B4-BE49-F238E27FC236}">
                <a16:creationId xmlns:a16="http://schemas.microsoft.com/office/drawing/2014/main" id="{7A265B4B-6C8E-986B-3FB7-C8932B1567C6}"/>
              </a:ext>
            </a:extLst>
          </p:cNvPr>
          <p:cNvGrpSpPr/>
          <p:nvPr/>
        </p:nvGrpSpPr>
        <p:grpSpPr>
          <a:xfrm>
            <a:off x="674355" y="2295215"/>
            <a:ext cx="2617120" cy="3502399"/>
            <a:chOff x="5125445" y="2650437"/>
            <a:chExt cx="1874637" cy="3051833"/>
          </a:xfrm>
        </p:grpSpPr>
        <p:sp>
          <p:nvSpPr>
            <p:cNvPr id="21" name="Shape">
              <a:extLst>
                <a:ext uri="{FF2B5EF4-FFF2-40B4-BE49-F238E27FC236}">
                  <a16:creationId xmlns:a16="http://schemas.microsoft.com/office/drawing/2014/main" id="{6329631D-B879-74DE-8729-84AEFFD951FB}"/>
                </a:ext>
              </a:extLst>
            </p:cNvPr>
            <p:cNvSpPr/>
            <p:nvPr/>
          </p:nvSpPr>
          <p:spPr>
            <a:xfrm>
              <a:off x="5125445" y="3334741"/>
              <a:ext cx="1874637" cy="2367529"/>
            </a:xfrm>
            <a:prstGeom prst="roundRect">
              <a:avLst/>
            </a:prstGeom>
            <a:solidFill>
              <a:srgbClr val="F0EEEF"/>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sz="2100">
                <a:solidFill>
                  <a:srgbClr val="FFFFFF"/>
                </a:solidFill>
                <a:latin typeface="Arial" panose="020B0604020202020204" pitchFamily="34" charset="0"/>
                <a:cs typeface="Arial" panose="020B0604020202020204" pitchFamily="34" charset="0"/>
              </a:endParaRPr>
            </a:p>
          </p:txBody>
        </p:sp>
        <p:sp>
          <p:nvSpPr>
            <p:cNvPr id="22" name="TextBox 21">
              <a:extLst>
                <a:ext uri="{FF2B5EF4-FFF2-40B4-BE49-F238E27FC236}">
                  <a16:creationId xmlns:a16="http://schemas.microsoft.com/office/drawing/2014/main" id="{A3AEDDDB-6D02-FC3D-4A4F-1F8A65EB2343}"/>
                </a:ext>
              </a:extLst>
            </p:cNvPr>
            <p:cNvSpPr txBox="1"/>
            <p:nvPr/>
          </p:nvSpPr>
          <p:spPr>
            <a:xfrm>
              <a:off x="5254149" y="3905445"/>
              <a:ext cx="1617230" cy="1367731"/>
            </a:xfrm>
            <a:prstGeom prst="rect">
              <a:avLst/>
            </a:prstGeom>
            <a:noFill/>
          </p:spPr>
          <p:txBody>
            <a:bodyPr wrap="square" lIns="0" rIns="0" rtlCol="0" anchor="b">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defRPr/>
              </a:pPr>
              <a:r>
                <a:rPr lang="ar-SA" sz="1600" noProof="1">
                  <a:solidFill>
                    <a:schemeClr val="tx1">
                      <a:lumMod val="95000"/>
                      <a:lumOff val="5000"/>
                    </a:schemeClr>
                  </a:solidFill>
                  <a:latin typeface="Arial" panose="020B0604020202020204" pitchFamily="34" charset="0"/>
                  <a:cs typeface="Arial" panose="020B0604020202020204" pitchFamily="34" charset="0"/>
                </a:rPr>
                <a:t>تشارك الأسر مع أبنائها في الفعاليات الوطنية، مثل “يوم الطاقة” في المولات أو “أسبوع الكهرباء الآمنة”، </a:t>
              </a:r>
            </a:p>
            <a:p>
              <a:pPr algn="ctr" rtl="1">
                <a:defRPr/>
              </a:pPr>
              <a:r>
                <a:rPr lang="ar-SA" sz="1600" noProof="1">
                  <a:solidFill>
                    <a:schemeClr val="tx1">
                      <a:lumMod val="95000"/>
                      <a:lumOff val="5000"/>
                    </a:schemeClr>
                  </a:solidFill>
                  <a:latin typeface="Arial" panose="020B0604020202020204" pitchFamily="34" charset="0"/>
                  <a:cs typeface="Arial" panose="020B0604020202020204" pitchFamily="34" charset="0"/>
                </a:rPr>
                <a:t>ويُشجع الآباء على حضور الورش والندوات إلى جانب أبنائهم</a:t>
              </a:r>
              <a:endParaRPr lang="en-US" sz="1600" noProof="1">
                <a:solidFill>
                  <a:schemeClr val="tx1">
                    <a:lumMod val="95000"/>
                    <a:lumOff val="5000"/>
                  </a:schemeClr>
                </a:solidFill>
                <a:latin typeface="Arial" panose="020B0604020202020204" pitchFamily="34" charset="0"/>
                <a:cs typeface="Arial" panose="020B0604020202020204" pitchFamily="34" charset="0"/>
              </a:endParaRPr>
            </a:p>
          </p:txBody>
        </p:sp>
        <p:sp>
          <p:nvSpPr>
            <p:cNvPr id="23" name="Shape">
              <a:extLst>
                <a:ext uri="{FF2B5EF4-FFF2-40B4-BE49-F238E27FC236}">
                  <a16:creationId xmlns:a16="http://schemas.microsoft.com/office/drawing/2014/main" id="{E85DFB81-6FD7-33CA-6E62-1DAE2B28BC01}"/>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1EFF0"/>
            </a:solidFill>
            <a:ln w="12700">
              <a:miter lim="400000"/>
            </a:ln>
            <a:effectLst>
              <a:outerShdw blurRad="254000" dist="190500" dir="2700000" algn="tl" rotWithShape="0">
                <a:sysClr val="window" lastClr="FFFFFF">
                  <a:lumMod val="75000"/>
                  <a:alpha val="45000"/>
                </a:sysClr>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400" b="1">
                <a:solidFill>
                  <a:srgbClr val="FFFFFF"/>
                </a:solidFill>
                <a:latin typeface="Arial" panose="020B0604020202020204" pitchFamily="34" charset="0"/>
                <a:cs typeface="Arial" panose="020B0604020202020204" pitchFamily="34" charset="0"/>
              </a:endParaRPr>
            </a:p>
          </p:txBody>
        </p:sp>
        <p:sp>
          <p:nvSpPr>
            <p:cNvPr id="24" name="Shape">
              <a:extLst>
                <a:ext uri="{FF2B5EF4-FFF2-40B4-BE49-F238E27FC236}">
                  <a16:creationId xmlns:a16="http://schemas.microsoft.com/office/drawing/2014/main" id="{9D1B0D37-359F-2F8D-BB88-EDD9E2DD8439}"/>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F0EEEF"/>
            </a:solidFill>
            <a:ln w="12700">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endParaRPr sz="2800" b="1">
                <a:solidFill>
                  <a:srgbClr val="FFFFFF"/>
                </a:solidFill>
                <a:latin typeface="Arial" panose="020B0604020202020204" pitchFamily="34" charset="0"/>
                <a:cs typeface="Arial" panose="020B0604020202020204" pitchFamily="34" charset="0"/>
              </a:endParaRPr>
            </a:p>
          </p:txBody>
        </p:sp>
        <p:sp>
          <p:nvSpPr>
            <p:cNvPr id="25" name="Shape">
              <a:extLst>
                <a:ext uri="{FF2B5EF4-FFF2-40B4-BE49-F238E27FC236}">
                  <a16:creationId xmlns:a16="http://schemas.microsoft.com/office/drawing/2014/main" id="{8BDDBD62-1D2D-E2BB-FC69-297C087D89FB}"/>
                </a:ext>
              </a:extLst>
            </p:cNvPr>
            <p:cNvSpPr/>
            <p:nvPr/>
          </p:nvSpPr>
          <p:spPr>
            <a:xfrm>
              <a:off x="5426505" y="2650437"/>
              <a:ext cx="1272517" cy="993043"/>
            </a:xfrm>
            <a:custGeom>
              <a:avLst/>
              <a:gdLst/>
              <a:ahLst/>
              <a:cxnLst>
                <a:cxn ang="0">
                  <a:pos x="wd2" y="hd2"/>
                </a:cxn>
                <a:cxn ang="5400000">
                  <a:pos x="wd2" y="hd2"/>
                </a:cxn>
                <a:cxn ang="10800000">
                  <a:pos x="wd2" y="hd2"/>
                </a:cxn>
                <a:cxn ang="16200000">
                  <a:pos x="wd2" y="hd2"/>
                </a:cxn>
              </a:cxnLst>
              <a:rect l="0" t="0" r="r" b="b"/>
              <a:pathLst>
                <a:path w="21600" h="21600" extrusionOk="0">
                  <a:moveTo>
                    <a:pt x="10811" y="21600"/>
                  </a:moveTo>
                  <a:lnTo>
                    <a:pt x="10811" y="21600"/>
                  </a:lnTo>
                  <a:cubicBezTo>
                    <a:pt x="4847" y="21600"/>
                    <a:pt x="0" y="16753"/>
                    <a:pt x="0" y="10789"/>
                  </a:cubicBezTo>
                  <a:lnTo>
                    <a:pt x="0" y="2992"/>
                  </a:lnTo>
                  <a:cubicBezTo>
                    <a:pt x="0" y="1328"/>
                    <a:pt x="1349" y="0"/>
                    <a:pt x="2992" y="0"/>
                  </a:cubicBezTo>
                  <a:lnTo>
                    <a:pt x="18608" y="0"/>
                  </a:lnTo>
                  <a:cubicBezTo>
                    <a:pt x="20272" y="0"/>
                    <a:pt x="21600" y="1349"/>
                    <a:pt x="21600" y="2992"/>
                  </a:cubicBezTo>
                  <a:lnTo>
                    <a:pt x="21600" y="10789"/>
                  </a:lnTo>
                  <a:cubicBezTo>
                    <a:pt x="21600" y="16774"/>
                    <a:pt x="16774" y="21600"/>
                    <a:pt x="10811" y="21600"/>
                  </a:cubicBezTo>
                  <a:close/>
                </a:path>
              </a:pathLst>
            </a:custGeom>
            <a:solidFill>
              <a:srgbClr val="A5AD6E"/>
            </a:solidFill>
            <a:ln w="12700">
              <a:noFill/>
              <a:miter lim="400000"/>
            </a:ln>
            <a:effectLst>
              <a:outerShdw blurRad="254000" dist="190500" dir="13500000" algn="tl" rotWithShape="0">
                <a:sysClr val="window" lastClr="FFFFFF"/>
              </a:outerShdw>
            </a:effectLst>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ar-SA" sz="2000" b="1" dirty="0">
                  <a:solidFill>
                    <a:srgbClr val="FFFFFF"/>
                  </a:solidFill>
                  <a:latin typeface="Arial" panose="020B0604020202020204" pitchFamily="34" charset="0"/>
                  <a:cs typeface="Arial" panose="020B0604020202020204" pitchFamily="34" charset="0"/>
                </a:rPr>
                <a:t>لأنشطة المجتمعية المشتركة</a:t>
              </a:r>
              <a:endParaRPr sz="2000" b="1" dirty="0">
                <a:solidFill>
                  <a:srgbClr val="FFFFFF"/>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75922847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8C7FA-8334-FDD9-B375-2EEE693611B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2D0D071E-333A-091D-176A-BFCD1BD8D0B3}"/>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F4F17127-B532-3D53-9A44-EF24ADC5283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26831C9-87C9-16C8-7AE0-2F060625655A}"/>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7A0F7C10-0DCF-46A8-673F-DB7326519EB3}"/>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آلية التنفيذ المقترحة - الفئة العمرية (9–12 سنة)</a:t>
            </a:r>
          </a:p>
        </p:txBody>
      </p:sp>
      <p:sp>
        <p:nvSpPr>
          <p:cNvPr id="5" name="Slide Number Placeholder 4">
            <a:extLst>
              <a:ext uri="{FF2B5EF4-FFF2-40B4-BE49-F238E27FC236}">
                <a16:creationId xmlns:a16="http://schemas.microsoft.com/office/drawing/2014/main" id="{AF6EF9FA-911D-FFC9-01C1-096ABAEB31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EC62DAE7-38B4-42FC-9A60-E7E7FC183D7F}"/>
              </a:ext>
            </a:extLst>
          </p:cNvPr>
          <p:cNvSpPr txBox="1"/>
          <p:nvPr/>
        </p:nvSpPr>
        <p:spPr>
          <a:xfrm>
            <a:off x="984660" y="862981"/>
            <a:ext cx="10021796" cy="923330"/>
          </a:xfrm>
          <a:prstGeom prst="rect">
            <a:avLst/>
          </a:prstGeom>
          <a:noFill/>
        </p:spPr>
        <p:txBody>
          <a:bodyPr wrap="square">
            <a:spAutoFit/>
          </a:bodyPr>
          <a:lstStyle/>
          <a:p>
            <a:pPr marL="0" marR="0" lvl="0" indent="0" algn="just" defTabSz="914400" rtl="1" eaLnBrk="1" fontAlgn="auto" latinLnBrk="0" hangingPunct="1">
              <a:spcBef>
                <a:spcPts val="0"/>
              </a:spcBef>
              <a:spcAft>
                <a:spcPts val="0"/>
              </a:spcAft>
              <a:buClrTx/>
              <a:buSzTx/>
              <a:buFontTx/>
              <a:buNone/>
              <a:tabLst/>
              <a:defRPr/>
            </a:pPr>
            <a:r>
              <a:rPr kumimoji="0" lang="ar-SA"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لا يكتمل نجاح إشراك الأسرة إلا حين يتحوّل التفاعل إلى أثرٍ حقيقي في السلوك اليومي. ولذلك يركّز هذا الجزء على قياس التغيّر الفعلي في وعي الأسرة وممارساتها، وتحديد مدى استدامة السلوك داخل المنزل، لضمان أن يصبح الترشيد أسلوب حياة لا مجرّد نشاط توعوي مؤقت.</a:t>
            </a:r>
          </a:p>
        </p:txBody>
      </p:sp>
      <p:sp>
        <p:nvSpPr>
          <p:cNvPr id="7" name="Rounded Rectangle 8">
            <a:extLst>
              <a:ext uri="{FF2B5EF4-FFF2-40B4-BE49-F238E27FC236}">
                <a16:creationId xmlns:a16="http://schemas.microsoft.com/office/drawing/2014/main" id="{232FEA20-CFFB-405B-7865-B5DBA3BC93E2}"/>
              </a:ext>
            </a:extLst>
          </p:cNvPr>
          <p:cNvSpPr/>
          <p:nvPr/>
        </p:nvSpPr>
        <p:spPr>
          <a:xfrm>
            <a:off x="6400799" y="2204864"/>
            <a:ext cx="5181601" cy="4364088"/>
          </a:xfrm>
          <a:prstGeom prst="roundRect">
            <a:avLst>
              <a:gd name="adj" fmla="val 10289"/>
            </a:avLst>
          </a:prstGeom>
          <a:gradFill flip="none" rotWithShape="1">
            <a:gsLst>
              <a:gs pos="0">
                <a:srgbClr val="D3D7BD"/>
              </a:gs>
              <a:gs pos="100000">
                <a:srgbClr val="D3D7BD"/>
              </a:gs>
            </a:gsLst>
            <a:lin ang="2700000" scaled="1"/>
            <a:tileRect/>
          </a:gradFill>
          <a:ln w="50800" cap="flat" cmpd="sng" algn="ctr">
            <a:solidFill>
              <a:srgbClr val="FFFFFF"/>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Segoe UI"/>
              <a:ea typeface="+mn-ea"/>
              <a:cs typeface="+mn-cs"/>
            </a:endParaRPr>
          </a:p>
        </p:txBody>
      </p:sp>
      <p:sp>
        <p:nvSpPr>
          <p:cNvPr id="8" name="Rounded Rectangle 11">
            <a:extLst>
              <a:ext uri="{FF2B5EF4-FFF2-40B4-BE49-F238E27FC236}">
                <a16:creationId xmlns:a16="http://schemas.microsoft.com/office/drawing/2014/main" id="{E3649626-4A8B-5EAA-E3C6-27425755F9D5}"/>
              </a:ext>
            </a:extLst>
          </p:cNvPr>
          <p:cNvSpPr/>
          <p:nvPr/>
        </p:nvSpPr>
        <p:spPr>
          <a:xfrm>
            <a:off x="11270669" y="2622046"/>
            <a:ext cx="144016" cy="2304256"/>
          </a:xfrm>
          <a:prstGeom prst="roundRect">
            <a:avLst>
              <a:gd name="adj" fmla="val 50000"/>
            </a:avLst>
          </a:prstGeom>
          <a:solidFill>
            <a:srgbClr val="7C6938"/>
          </a:soli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Segoe UI"/>
              <a:ea typeface="+mn-ea"/>
              <a:cs typeface="+mn-cs"/>
            </a:endParaRPr>
          </a:p>
        </p:txBody>
      </p:sp>
      <p:sp>
        <p:nvSpPr>
          <p:cNvPr id="13" name="TextBox 12">
            <a:extLst>
              <a:ext uri="{FF2B5EF4-FFF2-40B4-BE49-F238E27FC236}">
                <a16:creationId xmlns:a16="http://schemas.microsoft.com/office/drawing/2014/main" id="{B4AE73B6-C328-4824-A22D-BCAF749F4B42}"/>
              </a:ext>
            </a:extLst>
          </p:cNvPr>
          <p:cNvSpPr txBox="1"/>
          <p:nvPr/>
        </p:nvSpPr>
        <p:spPr>
          <a:xfrm>
            <a:off x="6690906" y="2384884"/>
            <a:ext cx="3888183" cy="400110"/>
          </a:xfrm>
          <a:prstGeom prst="rect">
            <a:avLst/>
          </a:prstGeom>
          <a:noFill/>
        </p:spPr>
        <p:txBody>
          <a:bodyPr wrap="square">
            <a:spAutoFit/>
          </a:bodyPr>
          <a:lstStyle/>
          <a:p>
            <a:pPr marL="0" marR="0" lvl="0" indent="0" algn="ctr" defTabSz="914400" rtl="1" eaLnBrk="1" fontAlgn="auto" latinLnBrk="0" hangingPunct="1">
              <a:spcBef>
                <a:spcPts val="0"/>
              </a:spcBef>
              <a:spcAft>
                <a:spcPts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الأثر المتوقع</a:t>
            </a:r>
          </a:p>
        </p:txBody>
      </p:sp>
      <p:sp>
        <p:nvSpPr>
          <p:cNvPr id="14" name="TextBox 13">
            <a:extLst>
              <a:ext uri="{FF2B5EF4-FFF2-40B4-BE49-F238E27FC236}">
                <a16:creationId xmlns:a16="http://schemas.microsoft.com/office/drawing/2014/main" id="{BCA9A2B6-4F9A-7003-A1DC-D9C8B9D7C823}"/>
              </a:ext>
            </a:extLst>
          </p:cNvPr>
          <p:cNvSpPr txBox="1"/>
          <p:nvPr/>
        </p:nvSpPr>
        <p:spPr>
          <a:xfrm>
            <a:off x="6633880" y="2945129"/>
            <a:ext cx="4469074" cy="3431709"/>
          </a:xfrm>
          <a:prstGeom prst="rect">
            <a:avLst/>
          </a:prstGeom>
          <a:noFill/>
        </p:spPr>
        <p:txBody>
          <a:bodyPr wrap="square">
            <a:spAutoFit/>
          </a:bodyPr>
          <a:lstStyle/>
          <a:p>
            <a:pPr marR="0" lvl="0" algn="just" defTabSz="914400" rtl="1" eaLnBrk="1" fontAlgn="auto" latinLnBrk="0" hangingPunct="1">
              <a:spcBef>
                <a:spcPts val="0"/>
              </a:spcBef>
              <a:spcAft>
                <a:spcPts val="600"/>
              </a:spcAft>
              <a:buClrTx/>
              <a:buSzTx/>
              <a:tabLst/>
              <a:defRPr/>
            </a:pP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سيؤدي إشراك الأسرة في هذه الفئة إلى نتائج مباشرة وواضحة، أهمها:</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رفع مستوى الوعي الأسري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المشترك بأساليب الاستخدام الرشيد للكهرباء.</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تحول سلوك الترشيد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من مبادرة مدرسية إلى عادة منزلية دائمة يشارك فيها جميع أفراد الأسرة.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تحسين العلاقة التربوية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بين الأسرة والمدرسة من خلال التعاون المستمر في مشاريع ونوادي الطاقة.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نشر الوعي المجتمعي الواسع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عبر مشاركة الأسر في الفعاليات العامة، مما يضاعف انتشار الرسائل الإيجابية للحملة.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خلق نموذج القدوة المنزلية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الذي يتعلّم منه الطفل أن السلوك الذي يدعو إليه في مدرسته هو ذاته الذي يراه مطبقًا في بيته.</a:t>
            </a:r>
          </a:p>
        </p:txBody>
      </p:sp>
      <p:sp>
        <p:nvSpPr>
          <p:cNvPr id="15" name="Rounded Rectangle 8">
            <a:extLst>
              <a:ext uri="{FF2B5EF4-FFF2-40B4-BE49-F238E27FC236}">
                <a16:creationId xmlns:a16="http://schemas.microsoft.com/office/drawing/2014/main" id="{476B41BB-FA2E-CAF8-0422-2017010DF797}"/>
              </a:ext>
            </a:extLst>
          </p:cNvPr>
          <p:cNvSpPr/>
          <p:nvPr/>
        </p:nvSpPr>
        <p:spPr>
          <a:xfrm>
            <a:off x="609600" y="2204864"/>
            <a:ext cx="5181602" cy="4364088"/>
          </a:xfrm>
          <a:prstGeom prst="roundRect">
            <a:avLst>
              <a:gd name="adj" fmla="val 10289"/>
            </a:avLst>
          </a:prstGeom>
          <a:gradFill>
            <a:gsLst>
              <a:gs pos="0">
                <a:schemeClr val="accent6">
                  <a:lumMod val="20000"/>
                  <a:lumOff val="80000"/>
                </a:schemeClr>
              </a:gs>
              <a:gs pos="100000">
                <a:schemeClr val="accent6">
                  <a:lumMod val="20000"/>
                  <a:lumOff val="80000"/>
                </a:schemeClr>
              </a:gs>
            </a:gsLst>
            <a:lin ang="2700000" scaled="1"/>
          </a:gradFill>
          <a:ln w="50800" cap="flat" cmpd="sng" algn="ctr">
            <a:solidFill>
              <a:srgbClr val="FFFFFF"/>
            </a:solid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Segoe UI"/>
              <a:ea typeface="+mn-ea"/>
              <a:cs typeface="+mn-cs"/>
            </a:endParaRPr>
          </a:p>
        </p:txBody>
      </p:sp>
      <p:sp>
        <p:nvSpPr>
          <p:cNvPr id="16" name="Rounded Rectangle 11">
            <a:extLst>
              <a:ext uri="{FF2B5EF4-FFF2-40B4-BE49-F238E27FC236}">
                <a16:creationId xmlns:a16="http://schemas.microsoft.com/office/drawing/2014/main" id="{7A11F357-2289-870F-0496-FAE23168FEF5}"/>
              </a:ext>
            </a:extLst>
          </p:cNvPr>
          <p:cNvSpPr/>
          <p:nvPr/>
        </p:nvSpPr>
        <p:spPr>
          <a:xfrm>
            <a:off x="5452255" y="2622046"/>
            <a:ext cx="144016" cy="2304256"/>
          </a:xfrm>
          <a:prstGeom prst="roundRect">
            <a:avLst>
              <a:gd name="adj" fmla="val 50000"/>
            </a:avLst>
          </a:prstGeom>
          <a:solidFill>
            <a:srgbClr val="8C9642"/>
          </a:soli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FFFFFF"/>
              </a:solidFill>
              <a:effectLst/>
              <a:uLnTx/>
              <a:uFillTx/>
              <a:latin typeface="Segoe UI"/>
              <a:ea typeface="+mn-ea"/>
              <a:cs typeface="+mn-cs"/>
            </a:endParaRPr>
          </a:p>
        </p:txBody>
      </p:sp>
      <p:sp>
        <p:nvSpPr>
          <p:cNvPr id="17" name="TextBox 16">
            <a:extLst>
              <a:ext uri="{FF2B5EF4-FFF2-40B4-BE49-F238E27FC236}">
                <a16:creationId xmlns:a16="http://schemas.microsoft.com/office/drawing/2014/main" id="{F1E4F0B6-671D-741D-9CB6-5485C34AAF58}"/>
              </a:ext>
            </a:extLst>
          </p:cNvPr>
          <p:cNvSpPr txBox="1"/>
          <p:nvPr/>
        </p:nvSpPr>
        <p:spPr>
          <a:xfrm>
            <a:off x="1447531" y="2384884"/>
            <a:ext cx="3888183" cy="400110"/>
          </a:xfrm>
          <a:prstGeom prst="rect">
            <a:avLst/>
          </a:prstGeom>
          <a:noFill/>
        </p:spPr>
        <p:txBody>
          <a:bodyPr wrap="square">
            <a:spAutoFit/>
          </a:bodyPr>
          <a:lstStyle/>
          <a:p>
            <a:pPr marL="0" marR="0" lvl="0" indent="0" algn="ctr" defTabSz="914400" rtl="1" eaLnBrk="1" fontAlgn="auto" latinLnBrk="0" hangingPunct="1">
              <a:spcBef>
                <a:spcPts val="0"/>
              </a:spcBef>
              <a:spcAft>
                <a:spcPts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قياس أثر إشراك الأسرة</a:t>
            </a:r>
          </a:p>
        </p:txBody>
      </p:sp>
      <p:sp>
        <p:nvSpPr>
          <p:cNvPr id="19" name="TextBox 18">
            <a:extLst>
              <a:ext uri="{FF2B5EF4-FFF2-40B4-BE49-F238E27FC236}">
                <a16:creationId xmlns:a16="http://schemas.microsoft.com/office/drawing/2014/main" id="{C100E05D-DE8F-615B-3870-1D7DE744BDB8}"/>
              </a:ext>
            </a:extLst>
          </p:cNvPr>
          <p:cNvSpPr txBox="1"/>
          <p:nvPr/>
        </p:nvSpPr>
        <p:spPr>
          <a:xfrm>
            <a:off x="744279" y="2945129"/>
            <a:ext cx="4513047" cy="3431709"/>
          </a:xfrm>
          <a:prstGeom prst="rect">
            <a:avLst/>
          </a:prstGeom>
          <a:noFill/>
        </p:spPr>
        <p:txBody>
          <a:bodyPr wrap="square">
            <a:spAutoFit/>
          </a:bodyPr>
          <a:lstStyle/>
          <a:p>
            <a:pPr marR="0" lvl="0" algn="just" defTabSz="914400" rtl="1" eaLnBrk="1" fontAlgn="auto" latinLnBrk="0" hangingPunct="1">
              <a:spcBef>
                <a:spcPts val="0"/>
              </a:spcBef>
              <a:spcAft>
                <a:spcPts val="600"/>
              </a:spcAft>
              <a:buClrTx/>
              <a:buSzTx/>
              <a:tabLst/>
              <a:defRPr/>
            </a:pP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يتم تقييم فاعلية إشراك الأسرة من خلال أدوات مبسطة وسهلة: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استبيان شهري إلكتروني موجه للأسر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يقيس مدى ملاحظتهم لتغيّر سلوك الطفل في استهلاك الكهرباء، ومدى التزامهم كمجموعة عائلية بالسلوكيات الصحيحة.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تحليل بيانات المشاركة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عبر المنصات الرقمية لقياس عدد الأسر المشاركة في الأنشطة المنزلية والمجتمعية.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ملاحظات المدارس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من خلال تقارير ترصد تفاعل الطلاب وأسرهم في تنفيذ المشاريع المنزلية.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مجموعات تركيز أسرية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تُجرى في منتصف العام ونهايته لاستخلاص التجارب النوعية والقصص الملهمة.</a:t>
            </a:r>
          </a:p>
          <a:p>
            <a:pPr marL="285750" marR="0" lvl="0" indent="-285750" algn="just" defTabSz="914400" rtl="1" eaLnBrk="1" fontAlgn="auto" latinLnBrk="0" hangingPunct="1">
              <a:spcBef>
                <a:spcPts val="0"/>
              </a:spcBef>
              <a:spcAft>
                <a:spcPts val="600"/>
              </a:spcAft>
              <a:buClrTx/>
              <a:buSzTx/>
              <a:buFont typeface="Courier New" panose="02070309020205020404" pitchFamily="49" charset="0"/>
              <a:buChar char="o"/>
              <a:tabLst/>
              <a:defRPr/>
            </a:pPr>
            <a:r>
              <a:rPr kumimoji="0" lang="ar-SA" sz="16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تكريم الأسر المتميزة </a:t>
            </a:r>
            <a:r>
              <a:rPr kumimoji="0" lang="ar-SA" sz="160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وقياس استدامة السلوك بعد انتهاء الحملة بثلاثة إلى ستة أشهر عبر استبيان متابعة.</a:t>
            </a:r>
          </a:p>
        </p:txBody>
      </p:sp>
    </p:spTree>
    <p:extLst>
      <p:ext uri="{BB962C8B-B14F-4D97-AF65-F5344CB8AC3E}">
        <p14:creationId xmlns:p14="http://schemas.microsoft.com/office/powerpoint/2010/main" val="116501505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BBF403-C483-DB1E-41A8-45FA457E5DE5}"/>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916D86E2-BD07-822F-D324-D6322E5ED01A}"/>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EE8C5D6-6CBB-3665-D8E5-1A5779705459}"/>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3AB96C17-3A3C-1B13-6CC0-9AF6F9CA2D16}"/>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DC65F954-299D-623D-02EB-9451D723C777}"/>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دور مبادرة لتبقى والجهات الشريكة في تمكين الأسر</a:t>
              </a:r>
              <a:endParaRPr kumimoji="0" lang="ar-SA" sz="28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endParaRPr>
            </a:p>
          </p:txBody>
        </p:sp>
        <p:cxnSp>
          <p:nvCxnSpPr>
            <p:cNvPr id="26" name="Straight Connector 25">
              <a:extLst>
                <a:ext uri="{FF2B5EF4-FFF2-40B4-BE49-F238E27FC236}">
                  <a16:creationId xmlns:a16="http://schemas.microsoft.com/office/drawing/2014/main" id="{6C3597C9-06C4-BE2B-7690-C510AADFA88E}"/>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EC6A8456-AAD1-5F4F-06A2-34F856161BED}"/>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35E31016-0E15-5378-45C2-F5818CB3336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9282877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53BBE-1580-4068-3118-B38F3B02F207}"/>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98EAD34-18D6-634E-E0D0-AF409983E0E5}"/>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E0E2934-40CA-DDE0-2AA1-6E4F12AC9DB1}"/>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21786940-2248-B09F-DECE-4715961CF8DB}"/>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833E9B18-BB2F-FBEE-A292-C7C0203B0FDD}"/>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دور مبادرة لتبقى والجهات الشريكة في تمكين الأسر</a:t>
            </a:r>
          </a:p>
        </p:txBody>
      </p:sp>
      <p:sp>
        <p:nvSpPr>
          <p:cNvPr id="5" name="Slide Number Placeholder 4">
            <a:extLst>
              <a:ext uri="{FF2B5EF4-FFF2-40B4-BE49-F238E27FC236}">
                <a16:creationId xmlns:a16="http://schemas.microsoft.com/office/drawing/2014/main" id="{2D215B63-5B6A-6709-7955-68E24BA461A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0EB37A6B-D0EF-7E98-D204-EC58D5E82675}"/>
              </a:ext>
            </a:extLst>
          </p:cNvPr>
          <p:cNvSpPr txBox="1"/>
          <p:nvPr/>
        </p:nvSpPr>
        <p:spPr>
          <a:xfrm>
            <a:off x="984660" y="862981"/>
            <a:ext cx="10021796" cy="1200329"/>
          </a:xfrm>
          <a:prstGeom prst="rect">
            <a:avLst/>
          </a:prstGeom>
          <a:noFill/>
        </p:spPr>
        <p:txBody>
          <a:bodyPr wrap="square">
            <a:spAutoFit/>
          </a:bodyPr>
          <a:lstStyle/>
          <a:p>
            <a:pPr marL="0" marR="0" lvl="0" indent="0" algn="just" defTabSz="914400" rtl="1" eaLnBrk="1" fontAlgn="auto" latinLnBrk="0" hangingPunct="1">
              <a:spcBef>
                <a:spcPts val="0"/>
              </a:spcBef>
              <a:spcAft>
                <a:spcPts val="0"/>
              </a:spcAft>
              <a:buClrTx/>
              <a:buSzTx/>
              <a:buFontTx/>
              <a:buNone/>
              <a:tabLst/>
              <a:defRPr/>
            </a:pPr>
            <a:r>
              <a:rPr kumimoji="0" lang="ar-SA"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إن إشراك الأسرة في مشروع «</a:t>
            </a:r>
            <a:r>
              <a:rPr lang="ar-SA" dirty="0">
                <a:solidFill>
                  <a:srgbClr val="000000"/>
                </a:solidFill>
                <a:latin typeface="Calibri"/>
                <a:cs typeface="Arial" panose="020B0604020202020204" pitchFamily="34" charset="0"/>
              </a:rPr>
              <a:t>أطفال</a:t>
            </a:r>
            <a:r>
              <a:rPr kumimoji="0" lang="ar-SA"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لتبقى» لا يمكن أن يتحقق بمعزل عن تكامل الأدوار بين الجهات الوطنية المختلفة. </a:t>
            </a:r>
            <a:r>
              <a:rPr lang="ar-SA" dirty="0">
                <a:solidFill>
                  <a:srgbClr val="000000"/>
                </a:solidFill>
                <a:latin typeface="Calibri"/>
                <a:cs typeface="Arial" panose="020B0604020202020204" pitchFamily="34" charset="0"/>
              </a:rPr>
              <a:t>لكي</a:t>
            </a:r>
            <a:r>
              <a:rPr kumimoji="0" lang="ar-SA"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تصل الرسائل التوعوية إلى كل بيت وتتحول إلى ممارسة فعلية، يجب أن تعمل المؤسسات التعليمية والإعلامية والمجتمعية في مسار واحد، يوحد الجهود ويمنح الأسرة الأدوات والمعرفة والدعم اللازم لتطبيق السلوك الإيجابي داخل المنزل. ومن هنا يتجلى دور مبادرة لتبقى  والجهات الشريكة في تمكين الأسر وجعلها محورًا فاعلًا في رحلة التغيير السلوكي.</a:t>
            </a:r>
          </a:p>
        </p:txBody>
      </p:sp>
      <p:grpSp>
        <p:nvGrpSpPr>
          <p:cNvPr id="64" name="Group 63">
            <a:extLst>
              <a:ext uri="{FF2B5EF4-FFF2-40B4-BE49-F238E27FC236}">
                <a16:creationId xmlns:a16="http://schemas.microsoft.com/office/drawing/2014/main" id="{37E1983E-C5F3-CC43-853E-3BADC9245305}"/>
              </a:ext>
            </a:extLst>
          </p:cNvPr>
          <p:cNvGrpSpPr/>
          <p:nvPr/>
        </p:nvGrpSpPr>
        <p:grpSpPr>
          <a:xfrm>
            <a:off x="1027006" y="3055669"/>
            <a:ext cx="9937104" cy="2308324"/>
            <a:chOff x="1341884" y="3918643"/>
            <a:chExt cx="8064896" cy="2347860"/>
          </a:xfrm>
        </p:grpSpPr>
        <p:sp>
          <p:nvSpPr>
            <p:cNvPr id="65" name="Rectangle 64">
              <a:extLst>
                <a:ext uri="{FF2B5EF4-FFF2-40B4-BE49-F238E27FC236}">
                  <a16:creationId xmlns:a16="http://schemas.microsoft.com/office/drawing/2014/main" id="{05024DE2-319B-7EB1-CD59-5D258763FD15}"/>
                </a:ext>
              </a:extLst>
            </p:cNvPr>
            <p:cNvSpPr/>
            <p:nvPr/>
          </p:nvSpPr>
          <p:spPr>
            <a:xfrm>
              <a:off x="3358108" y="3918643"/>
              <a:ext cx="2016224" cy="2347860"/>
            </a:xfrm>
            <a:prstGeom prst="rect">
              <a:avLst/>
            </a:prstGeom>
            <a:gradFill>
              <a:gsLst>
                <a:gs pos="0">
                  <a:sysClr val="window" lastClr="FFFFFF"/>
                </a:gs>
                <a:gs pos="100000">
                  <a:srgbClr val="B5C3CB"/>
                </a:gs>
              </a:gsLst>
              <a:lin ang="16200000" scaled="1"/>
            </a:gra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PH" sz="2400" b="0" i="0" u="none" strike="noStrike" kern="0" cap="none" spc="0" normalizeH="0" baseline="0" noProof="0">
                <a:ln>
                  <a:noFill/>
                </a:ln>
                <a:solidFill>
                  <a:prstClr val="white"/>
                </a:solidFill>
                <a:effectLst/>
                <a:uLnTx/>
                <a:uFillTx/>
                <a:latin typeface="Segoe UI"/>
                <a:ea typeface="+mn-ea"/>
                <a:cs typeface="+mn-cs"/>
              </a:endParaRPr>
            </a:p>
          </p:txBody>
        </p:sp>
        <p:sp>
          <p:nvSpPr>
            <p:cNvPr id="66" name="Rectangle 65">
              <a:extLst>
                <a:ext uri="{FF2B5EF4-FFF2-40B4-BE49-F238E27FC236}">
                  <a16:creationId xmlns:a16="http://schemas.microsoft.com/office/drawing/2014/main" id="{0F4FD9E4-515F-2731-5963-67DD484D4159}"/>
                </a:ext>
              </a:extLst>
            </p:cNvPr>
            <p:cNvSpPr/>
            <p:nvPr/>
          </p:nvSpPr>
          <p:spPr>
            <a:xfrm>
              <a:off x="1341884" y="3918643"/>
              <a:ext cx="2016224" cy="2347860"/>
            </a:xfrm>
            <a:prstGeom prst="rect">
              <a:avLst/>
            </a:prstGeom>
            <a:gradFill>
              <a:gsLst>
                <a:gs pos="0">
                  <a:sysClr val="window" lastClr="FFFFFF"/>
                </a:gs>
                <a:gs pos="100000">
                  <a:srgbClr val="B5C3CB">
                    <a:lumMod val="20000"/>
                    <a:lumOff val="80000"/>
                  </a:srgbClr>
                </a:gs>
              </a:gsLst>
              <a:lin ang="16200000" scaled="1"/>
            </a:gra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PH" sz="2400" b="0" i="0" u="none" strike="noStrike" kern="0" cap="none" spc="0" normalizeH="0" baseline="0" noProof="0">
                <a:ln>
                  <a:noFill/>
                </a:ln>
                <a:solidFill>
                  <a:prstClr val="white"/>
                </a:solidFill>
                <a:effectLst/>
                <a:uLnTx/>
                <a:uFillTx/>
                <a:latin typeface="Segoe UI"/>
                <a:ea typeface="+mn-ea"/>
                <a:cs typeface="+mn-cs"/>
              </a:endParaRPr>
            </a:p>
          </p:txBody>
        </p:sp>
        <p:sp>
          <p:nvSpPr>
            <p:cNvPr id="67" name="Rectangle 66">
              <a:extLst>
                <a:ext uri="{FF2B5EF4-FFF2-40B4-BE49-F238E27FC236}">
                  <a16:creationId xmlns:a16="http://schemas.microsoft.com/office/drawing/2014/main" id="{D6CDCAB4-DA13-01A0-FBC5-4E19705EA622}"/>
                </a:ext>
              </a:extLst>
            </p:cNvPr>
            <p:cNvSpPr/>
            <p:nvPr/>
          </p:nvSpPr>
          <p:spPr>
            <a:xfrm>
              <a:off x="5374332" y="3918643"/>
              <a:ext cx="2016224" cy="2347860"/>
            </a:xfrm>
            <a:prstGeom prst="rect">
              <a:avLst/>
            </a:prstGeom>
            <a:gradFill>
              <a:gsLst>
                <a:gs pos="0">
                  <a:sysClr val="window" lastClr="FFFFFF"/>
                </a:gs>
                <a:gs pos="100000">
                  <a:srgbClr val="B5C3CB">
                    <a:lumMod val="20000"/>
                    <a:lumOff val="80000"/>
                  </a:srgbClr>
                </a:gs>
              </a:gsLst>
              <a:lin ang="16200000" scaled="1"/>
            </a:gra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PH" sz="2400" b="0" i="0" u="none" strike="noStrike" kern="0" cap="none" spc="0" normalizeH="0" baseline="0" noProof="0" dirty="0">
                <a:ln>
                  <a:noFill/>
                </a:ln>
                <a:solidFill>
                  <a:prstClr val="white"/>
                </a:solidFill>
                <a:effectLst/>
                <a:uLnTx/>
                <a:uFillTx/>
                <a:latin typeface="Segoe UI"/>
                <a:ea typeface="+mn-ea"/>
                <a:cs typeface="+mn-cs"/>
              </a:endParaRPr>
            </a:p>
          </p:txBody>
        </p:sp>
        <p:sp>
          <p:nvSpPr>
            <p:cNvPr id="68" name="Rectangle 67">
              <a:extLst>
                <a:ext uri="{FF2B5EF4-FFF2-40B4-BE49-F238E27FC236}">
                  <a16:creationId xmlns:a16="http://schemas.microsoft.com/office/drawing/2014/main" id="{71C3CCCA-4BD6-E8EC-18B4-D36C4BDBBB4D}"/>
                </a:ext>
              </a:extLst>
            </p:cNvPr>
            <p:cNvSpPr/>
            <p:nvPr/>
          </p:nvSpPr>
          <p:spPr>
            <a:xfrm>
              <a:off x="7390556" y="3918643"/>
              <a:ext cx="2016224" cy="2347860"/>
            </a:xfrm>
            <a:prstGeom prst="rect">
              <a:avLst/>
            </a:prstGeom>
            <a:gradFill>
              <a:gsLst>
                <a:gs pos="0">
                  <a:sysClr val="window" lastClr="FFFFFF"/>
                </a:gs>
                <a:gs pos="100000">
                  <a:srgbClr val="B5C3CB"/>
                </a:gs>
              </a:gsLst>
              <a:lin ang="16200000" scaled="1"/>
            </a:gradFill>
            <a:ln w="25400" cap="flat" cmpd="sng" algn="ctr">
              <a:noFill/>
              <a:prstDash val="solid"/>
            </a:ln>
            <a:effectLst/>
          </p:spPr>
          <p:txBody>
            <a:bodyPr rtlCol="0" anchor="ctr"/>
            <a:lstStyle/>
            <a:p>
              <a:pPr marL="0" marR="0" lvl="0" indent="0" algn="ctr" defTabSz="1218987" eaLnBrk="1" fontAlgn="auto" latinLnBrk="0" hangingPunct="1">
                <a:lnSpc>
                  <a:spcPct val="100000"/>
                </a:lnSpc>
                <a:spcBef>
                  <a:spcPts val="0"/>
                </a:spcBef>
                <a:spcAft>
                  <a:spcPts val="0"/>
                </a:spcAft>
                <a:buClrTx/>
                <a:buSzTx/>
                <a:buFontTx/>
                <a:buNone/>
                <a:tabLst/>
                <a:defRPr/>
              </a:pPr>
              <a:endParaRPr kumimoji="0" lang="en-PH" sz="2400" b="0" i="0" u="none" strike="noStrike" kern="0" cap="none" spc="0" normalizeH="0" baseline="0" noProof="0">
                <a:ln>
                  <a:noFill/>
                </a:ln>
                <a:solidFill>
                  <a:prstClr val="white"/>
                </a:solidFill>
                <a:effectLst/>
                <a:uLnTx/>
                <a:uFillTx/>
                <a:latin typeface="Segoe UI"/>
                <a:ea typeface="+mn-ea"/>
                <a:cs typeface="+mn-cs"/>
              </a:endParaRPr>
            </a:p>
          </p:txBody>
        </p:sp>
      </p:grpSp>
      <p:sp>
        <p:nvSpPr>
          <p:cNvPr id="69" name="TextBox 68">
            <a:extLst>
              <a:ext uri="{FF2B5EF4-FFF2-40B4-BE49-F238E27FC236}">
                <a16:creationId xmlns:a16="http://schemas.microsoft.com/office/drawing/2014/main" id="{37B7CF68-FB5F-548E-444C-EE3FA518F8B4}"/>
              </a:ext>
            </a:extLst>
          </p:cNvPr>
          <p:cNvSpPr txBox="1"/>
          <p:nvPr/>
        </p:nvSpPr>
        <p:spPr>
          <a:xfrm>
            <a:off x="8522180" y="3153701"/>
            <a:ext cx="2393920" cy="369332"/>
          </a:xfrm>
          <a:prstGeom prst="rect">
            <a:avLst/>
          </a:prstGeom>
          <a:noFill/>
        </p:spPr>
        <p:txBody>
          <a:bodyPr wrap="square">
            <a:spAutoFit/>
          </a:bodyPr>
          <a:lstStyle/>
          <a:p>
            <a:pPr marL="0" marR="0" lvl="0" indent="0" algn="ctr" defTabSz="914400" rtl="1" eaLnBrk="1" fontAlgn="auto" latinLnBrk="0" hangingPunct="1">
              <a:spcBef>
                <a:spcPts val="0"/>
              </a:spcBef>
              <a:spcAft>
                <a:spcPts val="0"/>
              </a:spcAft>
              <a:buClrTx/>
              <a:buSzTx/>
              <a:buFontTx/>
              <a:buNone/>
              <a:tabLst/>
              <a:defRPr/>
            </a:pPr>
            <a:r>
              <a:rPr kumimoji="0" lang="ar-SA"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مبادرة لتبقى </a:t>
            </a:r>
          </a:p>
        </p:txBody>
      </p:sp>
      <p:sp>
        <p:nvSpPr>
          <p:cNvPr id="70" name="TextBox 69">
            <a:extLst>
              <a:ext uri="{FF2B5EF4-FFF2-40B4-BE49-F238E27FC236}">
                <a16:creationId xmlns:a16="http://schemas.microsoft.com/office/drawing/2014/main" id="{DAE46A2B-CF58-B440-4CC6-06BDF203DB35}"/>
              </a:ext>
            </a:extLst>
          </p:cNvPr>
          <p:cNvSpPr txBox="1"/>
          <p:nvPr/>
        </p:nvSpPr>
        <p:spPr>
          <a:xfrm>
            <a:off x="8659618" y="3618186"/>
            <a:ext cx="2124707" cy="1323439"/>
          </a:xfrm>
          <a:prstGeom prst="rect">
            <a:avLst/>
          </a:prstGeom>
          <a:noFill/>
        </p:spPr>
        <p:txBody>
          <a:bodyPr wrap="square">
            <a:spAutoFit/>
          </a:bodyPr>
          <a:lstStyle/>
          <a:p>
            <a:pPr algn="ctr"/>
            <a:r>
              <a:rPr lang="ar-SA" sz="1600" dirty="0">
                <a:latin typeface="Arial" panose="020B0604020202020204" pitchFamily="34" charset="0"/>
                <a:cs typeface="Arial" panose="020B0604020202020204" pitchFamily="34" charset="0"/>
              </a:rPr>
              <a:t>تصمم المواد الموجهة للأسرة، وتطلق الحملات الإعلامية التي تركز على الأهل، وتوفر أدوات قياس رقمية لمستوى مشاركة الأسر.</a:t>
            </a:r>
            <a:endParaRPr lang="en-US" sz="1600" dirty="0">
              <a:latin typeface="Arial" panose="020B0604020202020204" pitchFamily="34" charset="0"/>
              <a:cs typeface="Arial" panose="020B0604020202020204" pitchFamily="34" charset="0"/>
            </a:endParaRPr>
          </a:p>
        </p:txBody>
      </p:sp>
      <p:sp>
        <p:nvSpPr>
          <p:cNvPr id="71" name="TextBox 70">
            <a:extLst>
              <a:ext uri="{FF2B5EF4-FFF2-40B4-BE49-F238E27FC236}">
                <a16:creationId xmlns:a16="http://schemas.microsoft.com/office/drawing/2014/main" id="{8CC9D09C-8B41-A43C-5E2A-D9E3AFD22CEE}"/>
              </a:ext>
            </a:extLst>
          </p:cNvPr>
          <p:cNvSpPr txBox="1"/>
          <p:nvPr/>
        </p:nvSpPr>
        <p:spPr>
          <a:xfrm>
            <a:off x="6037904" y="3153701"/>
            <a:ext cx="2393920" cy="369332"/>
          </a:xfrm>
          <a:prstGeom prst="rect">
            <a:avLst/>
          </a:prstGeom>
          <a:noFill/>
        </p:spPr>
        <p:txBody>
          <a:bodyPr wrap="square">
            <a:spAutoFit/>
          </a:bodyPr>
          <a:lstStyle/>
          <a:p>
            <a:pPr marL="0" marR="0" lvl="0" indent="0" algn="ctr" defTabSz="914400" eaLnBrk="1" fontAlgn="auto" latinLnBrk="0" hangingPunct="1">
              <a:spcBef>
                <a:spcPts val="0"/>
              </a:spcBef>
              <a:spcAft>
                <a:spcPts val="0"/>
              </a:spcAft>
              <a:buClrTx/>
              <a:buSzTx/>
              <a:buFontTx/>
              <a:buNone/>
              <a:tabLst/>
              <a:defRPr/>
            </a:pPr>
            <a:r>
              <a:rPr kumimoji="0" lang="ar-SA"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وزارة التعليم</a:t>
            </a:r>
          </a:p>
        </p:txBody>
      </p:sp>
      <p:sp>
        <p:nvSpPr>
          <p:cNvPr id="72" name="TextBox 71">
            <a:extLst>
              <a:ext uri="{FF2B5EF4-FFF2-40B4-BE49-F238E27FC236}">
                <a16:creationId xmlns:a16="http://schemas.microsoft.com/office/drawing/2014/main" id="{1D522906-90E1-901D-7DEE-12FAF032A8A2}"/>
              </a:ext>
            </a:extLst>
          </p:cNvPr>
          <p:cNvSpPr txBox="1"/>
          <p:nvPr/>
        </p:nvSpPr>
        <p:spPr>
          <a:xfrm>
            <a:off x="6175342" y="3618186"/>
            <a:ext cx="2124707" cy="1323439"/>
          </a:xfrm>
          <a:prstGeom prst="rect">
            <a:avLst/>
          </a:prstGeom>
          <a:noFill/>
        </p:spPr>
        <p:txBody>
          <a:bodyPr wrap="square">
            <a:spAutoFit/>
          </a:bodyPr>
          <a:lstStyle/>
          <a:p>
            <a:pPr algn="ctr"/>
            <a:r>
              <a:rPr lang="ar-SA" sz="1600" dirty="0">
                <a:latin typeface="Arial" panose="020B0604020202020204" pitchFamily="34" charset="0"/>
                <a:cs typeface="Arial" panose="020B0604020202020204" pitchFamily="34" charset="0"/>
              </a:rPr>
              <a:t>تتابع المدارس في تطبيق التواصل الأسري عبر دفاتر الأنشطة والمنصات الإلكترونية، وتدرب المعلمين على إشراك أولياء الأمور</a:t>
            </a:r>
            <a:endParaRPr lang="en-US" sz="1600" dirty="0">
              <a:latin typeface="Arial" panose="020B0604020202020204" pitchFamily="34" charset="0"/>
              <a:cs typeface="Arial" panose="020B0604020202020204" pitchFamily="34" charset="0"/>
            </a:endParaRPr>
          </a:p>
        </p:txBody>
      </p:sp>
      <p:sp>
        <p:nvSpPr>
          <p:cNvPr id="73" name="TextBox 72">
            <a:extLst>
              <a:ext uri="{FF2B5EF4-FFF2-40B4-BE49-F238E27FC236}">
                <a16:creationId xmlns:a16="http://schemas.microsoft.com/office/drawing/2014/main" id="{59CB60A2-E24C-6F17-7FF5-1CBD34F9DA22}"/>
              </a:ext>
            </a:extLst>
          </p:cNvPr>
          <p:cNvSpPr txBox="1"/>
          <p:nvPr/>
        </p:nvSpPr>
        <p:spPr>
          <a:xfrm>
            <a:off x="3551260" y="3153701"/>
            <a:ext cx="2393920" cy="369332"/>
          </a:xfrm>
          <a:prstGeom prst="rect">
            <a:avLst/>
          </a:prstGeom>
          <a:noFill/>
        </p:spPr>
        <p:txBody>
          <a:bodyPr wrap="square">
            <a:spAutoFit/>
          </a:bodyPr>
          <a:lstStyle/>
          <a:p>
            <a:pPr marL="0" marR="0" lvl="0" indent="0" algn="ctr" defTabSz="914400" eaLnBrk="1" fontAlgn="auto" latinLnBrk="0" hangingPunct="1">
              <a:spcBef>
                <a:spcPts val="0"/>
              </a:spcBef>
              <a:spcAft>
                <a:spcPts val="0"/>
              </a:spcAft>
              <a:buClrTx/>
              <a:buSzTx/>
              <a:buFontTx/>
              <a:buNone/>
              <a:tabLst/>
              <a:defRPr/>
            </a:pPr>
            <a:r>
              <a:rPr kumimoji="0" lang="ar-SA"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وزارة الإعلام</a:t>
            </a:r>
          </a:p>
        </p:txBody>
      </p:sp>
      <p:sp>
        <p:nvSpPr>
          <p:cNvPr id="74" name="TextBox 73">
            <a:extLst>
              <a:ext uri="{FF2B5EF4-FFF2-40B4-BE49-F238E27FC236}">
                <a16:creationId xmlns:a16="http://schemas.microsoft.com/office/drawing/2014/main" id="{AD491BF2-63CB-79D5-6370-802C4A98395C}"/>
              </a:ext>
            </a:extLst>
          </p:cNvPr>
          <p:cNvSpPr txBox="1"/>
          <p:nvPr/>
        </p:nvSpPr>
        <p:spPr>
          <a:xfrm>
            <a:off x="3688698" y="3618186"/>
            <a:ext cx="2124707" cy="1077218"/>
          </a:xfrm>
          <a:prstGeom prst="rect">
            <a:avLst/>
          </a:prstGeom>
          <a:noFill/>
        </p:spPr>
        <p:txBody>
          <a:bodyPr wrap="square">
            <a:spAutoFit/>
          </a:bodyPr>
          <a:lstStyle/>
          <a:p>
            <a:pPr algn="ctr"/>
            <a:r>
              <a:rPr lang="ar-SA" sz="1600" dirty="0">
                <a:latin typeface="Arial" panose="020B0604020202020204" pitchFamily="34" charset="0"/>
                <a:cs typeface="Arial" panose="020B0604020202020204" pitchFamily="34" charset="0"/>
              </a:rPr>
              <a:t>تبث محتوى مرئي موجه للأسر </a:t>
            </a:r>
          </a:p>
          <a:p>
            <a:pPr algn="ctr"/>
            <a:r>
              <a:rPr lang="ar-SA" sz="1600" dirty="0">
                <a:latin typeface="Arial" panose="020B0604020202020204" pitchFamily="34" charset="0"/>
                <a:cs typeface="Arial" panose="020B0604020202020204" pitchFamily="34" charset="0"/>
              </a:rPr>
              <a:t>(فيديوهات قصيرة، نصائح يومية، قصص نجاح عائلية)</a:t>
            </a:r>
            <a:endParaRPr lang="en-US" sz="1600" dirty="0">
              <a:latin typeface="Arial" panose="020B0604020202020204" pitchFamily="34" charset="0"/>
              <a:cs typeface="Arial" panose="020B0604020202020204" pitchFamily="34" charset="0"/>
            </a:endParaRPr>
          </a:p>
        </p:txBody>
      </p:sp>
      <p:sp>
        <p:nvSpPr>
          <p:cNvPr id="75" name="TextBox 74">
            <a:extLst>
              <a:ext uri="{FF2B5EF4-FFF2-40B4-BE49-F238E27FC236}">
                <a16:creationId xmlns:a16="http://schemas.microsoft.com/office/drawing/2014/main" id="{00478FD9-D7BE-4129-DC0F-19CCEE2EF91D}"/>
              </a:ext>
            </a:extLst>
          </p:cNvPr>
          <p:cNvSpPr txBox="1"/>
          <p:nvPr/>
        </p:nvSpPr>
        <p:spPr>
          <a:xfrm>
            <a:off x="1066984" y="3153701"/>
            <a:ext cx="2393920" cy="369332"/>
          </a:xfrm>
          <a:prstGeom prst="rect">
            <a:avLst/>
          </a:prstGeom>
          <a:noFill/>
        </p:spPr>
        <p:txBody>
          <a:bodyPr wrap="square">
            <a:spAutoFit/>
          </a:bodyPr>
          <a:lstStyle/>
          <a:p>
            <a:pPr marL="0" marR="0" lvl="0" indent="0" algn="ctr" defTabSz="914400" eaLnBrk="1" fontAlgn="auto" latinLnBrk="0" hangingPunct="1">
              <a:spcBef>
                <a:spcPts val="0"/>
              </a:spcBef>
              <a:spcAft>
                <a:spcPts val="0"/>
              </a:spcAft>
              <a:buClrTx/>
              <a:buSzTx/>
              <a:buFontTx/>
              <a:buNone/>
              <a:tabLst/>
              <a:defRPr/>
            </a:pPr>
            <a:r>
              <a:rPr kumimoji="0" lang="ar-SA"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البلديات وهيئة الترفيه</a:t>
            </a:r>
          </a:p>
        </p:txBody>
      </p:sp>
      <p:sp>
        <p:nvSpPr>
          <p:cNvPr id="76" name="TextBox 75">
            <a:extLst>
              <a:ext uri="{FF2B5EF4-FFF2-40B4-BE49-F238E27FC236}">
                <a16:creationId xmlns:a16="http://schemas.microsoft.com/office/drawing/2014/main" id="{60B826E5-B897-FA71-59ED-8CD72DAEE269}"/>
              </a:ext>
            </a:extLst>
          </p:cNvPr>
          <p:cNvSpPr txBox="1"/>
          <p:nvPr/>
        </p:nvSpPr>
        <p:spPr>
          <a:xfrm>
            <a:off x="1204422" y="3618186"/>
            <a:ext cx="2124707" cy="830997"/>
          </a:xfrm>
          <a:prstGeom prst="rect">
            <a:avLst/>
          </a:prstGeom>
          <a:noFill/>
        </p:spPr>
        <p:txBody>
          <a:bodyPr wrap="square">
            <a:spAutoFit/>
          </a:bodyPr>
          <a:lstStyle/>
          <a:p>
            <a:pPr algn="ctr"/>
            <a:r>
              <a:rPr lang="ar-SA" sz="1600" dirty="0">
                <a:latin typeface="Arial" panose="020B0604020202020204" pitchFamily="34" charset="0"/>
                <a:cs typeface="Arial" panose="020B0604020202020204" pitchFamily="34" charset="0"/>
              </a:rPr>
              <a:t>تتيح مساحات للأسر ضمن الفعاليات الوطنية لتنفيذ الورش العائلية المفتوحة</a:t>
            </a:r>
            <a:endParaRPr lang="en-US" sz="1600" dirty="0">
              <a:latin typeface="Arial" panose="020B0604020202020204" pitchFamily="34" charset="0"/>
              <a:cs typeface="Arial" panose="020B0604020202020204" pitchFamily="34" charset="0"/>
            </a:endParaRPr>
          </a:p>
        </p:txBody>
      </p:sp>
      <p:sp>
        <p:nvSpPr>
          <p:cNvPr id="77" name="TextBox 76">
            <a:extLst>
              <a:ext uri="{FF2B5EF4-FFF2-40B4-BE49-F238E27FC236}">
                <a16:creationId xmlns:a16="http://schemas.microsoft.com/office/drawing/2014/main" id="{64396C17-C4B9-B75B-9E35-41B711EC90F0}"/>
              </a:ext>
            </a:extLst>
          </p:cNvPr>
          <p:cNvSpPr txBox="1"/>
          <p:nvPr/>
        </p:nvSpPr>
        <p:spPr>
          <a:xfrm>
            <a:off x="984660" y="2387080"/>
            <a:ext cx="10021796" cy="369332"/>
          </a:xfrm>
          <a:prstGeom prst="rect">
            <a:avLst/>
          </a:prstGeom>
          <a:noFill/>
        </p:spPr>
        <p:txBody>
          <a:bodyPr wrap="square">
            <a:spAutoFit/>
          </a:bodyPr>
          <a:lstStyle/>
          <a:p>
            <a:pPr marL="0" marR="0" lvl="0" indent="0" algn="just" defTabSz="914400" rtl="1" eaLnBrk="1" fontAlgn="auto" latinLnBrk="0" hangingPunct="1">
              <a:spcBef>
                <a:spcPts val="0"/>
              </a:spcBef>
              <a:spcAft>
                <a:spcPts val="0"/>
              </a:spcAft>
              <a:buClrTx/>
              <a:buSzTx/>
              <a:buFontTx/>
              <a:buNone/>
              <a:tabLst/>
              <a:defRPr/>
            </a:pPr>
            <a:r>
              <a:rPr kumimoji="0" lang="ar-SA" b="1" i="0" u="none" strike="noStrike" kern="1200" cap="none" spc="0" normalizeH="0" baseline="0" noProof="0" dirty="0">
                <a:ln>
                  <a:noFill/>
                </a:ln>
                <a:solidFill>
                  <a:srgbClr val="837244"/>
                </a:solidFill>
                <a:effectLst/>
                <a:uLnTx/>
                <a:uFillTx/>
                <a:latin typeface="Calibri"/>
                <a:ea typeface="+mn-ea"/>
                <a:cs typeface="Arial" panose="020B0604020202020204" pitchFamily="34" charset="0"/>
              </a:rPr>
              <a:t>الأدوار التي قد تقوم بها كل جهة</a:t>
            </a:r>
          </a:p>
        </p:txBody>
      </p:sp>
    </p:spTree>
    <p:extLst>
      <p:ext uri="{BB962C8B-B14F-4D97-AF65-F5344CB8AC3E}">
        <p14:creationId xmlns:p14="http://schemas.microsoft.com/office/powerpoint/2010/main" val="2797797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569B96-BA90-DCE6-CBAC-8F93A2BB3C86}"/>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8E51C87-06B9-32AA-6390-02F8203E15EA}"/>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D8D3C03D-4065-6431-F9FE-11BACB13C1E2}"/>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38A40C56-1835-91B4-A080-7D889863B931}"/>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50E5FBEE-A0A8-7B3B-7E52-B4E764FDCABE}"/>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خطة الإنتاج الإعلامي والمحتوى المستهدف</a:t>
              </a:r>
            </a:p>
          </p:txBody>
        </p:sp>
        <p:cxnSp>
          <p:nvCxnSpPr>
            <p:cNvPr id="26" name="Straight Connector 25">
              <a:extLst>
                <a:ext uri="{FF2B5EF4-FFF2-40B4-BE49-F238E27FC236}">
                  <a16:creationId xmlns:a16="http://schemas.microsoft.com/office/drawing/2014/main" id="{9C30F214-CB66-30BC-7884-E83910DD866A}"/>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CE3671E3-D7DD-C803-96C3-2B75CC6218B3}"/>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3816B269-2977-9EB8-60A4-52590EDA14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99656363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B9F57-FA81-8E52-043B-C6D1A20C0233}"/>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919E434-EC7B-C939-6A2E-DBF9C43E9234}"/>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C62B91ED-4096-8F08-72F3-8D0F5AEA8E05}"/>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4C201B56-0F60-7F0B-2756-E8F460056E2F}"/>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FF0B666B-6779-7427-FFF2-D92DF77199B3}"/>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الإنتاج الإعلامي والمحتوى المستهدف</a:t>
            </a:r>
          </a:p>
        </p:txBody>
      </p:sp>
      <p:sp>
        <p:nvSpPr>
          <p:cNvPr id="5" name="Slide Number Placeholder 4">
            <a:extLst>
              <a:ext uri="{FF2B5EF4-FFF2-40B4-BE49-F238E27FC236}">
                <a16:creationId xmlns:a16="http://schemas.microsoft.com/office/drawing/2014/main" id="{608CD0D8-01A3-0AA2-2086-7539A8BCFE2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9CBC0ACF-347A-910C-51AA-6E2461D30EC7}"/>
              </a:ext>
            </a:extLst>
          </p:cNvPr>
          <p:cNvSpPr txBox="1"/>
          <p:nvPr/>
        </p:nvSpPr>
        <p:spPr>
          <a:xfrm>
            <a:off x="984660" y="862981"/>
            <a:ext cx="10021796" cy="872034"/>
          </a:xfrm>
          <a:prstGeom prst="rect">
            <a:avLst/>
          </a:prstGeom>
          <a:noFill/>
        </p:spPr>
        <p:txBody>
          <a:bodyPr wrap="square">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18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تهدف خطة الإنتاج الإعلامي إلى تقديم محتوى توعوي علمي وتربوي موجّه للأطفال بأسلوب ترفيهي جاذب، يراعي الفروق العمرية، ويغرس سلوكيات ترشيد الطاقة في الحياة اليومية، مع ضمان التوازن بين المتعة والفائدة، وبين الرسالة التربوية والتأثير البصري.</a:t>
            </a:r>
          </a:p>
        </p:txBody>
      </p:sp>
      <p:grpSp>
        <p:nvGrpSpPr>
          <p:cNvPr id="30" name="Group 29">
            <a:extLst>
              <a:ext uri="{FF2B5EF4-FFF2-40B4-BE49-F238E27FC236}">
                <a16:creationId xmlns:a16="http://schemas.microsoft.com/office/drawing/2014/main" id="{BD2FAAB5-5788-BFBA-626C-ABE095E59AB0}"/>
              </a:ext>
            </a:extLst>
          </p:cNvPr>
          <p:cNvGrpSpPr/>
          <p:nvPr/>
        </p:nvGrpSpPr>
        <p:grpSpPr>
          <a:xfrm>
            <a:off x="1156447" y="2167922"/>
            <a:ext cx="9879106" cy="3450387"/>
            <a:chOff x="1043839" y="1520423"/>
            <a:chExt cx="9879106" cy="3450387"/>
          </a:xfrm>
        </p:grpSpPr>
        <p:sp>
          <p:nvSpPr>
            <p:cNvPr id="33" name="Rectangle: Rounded Corners 54">
              <a:extLst>
                <a:ext uri="{FF2B5EF4-FFF2-40B4-BE49-F238E27FC236}">
                  <a16:creationId xmlns:a16="http://schemas.microsoft.com/office/drawing/2014/main" id="{9CE02C12-0A4C-2A8F-12AF-215069369922}"/>
                </a:ext>
              </a:extLst>
            </p:cNvPr>
            <p:cNvSpPr>
              <a:spLocks noChangeAspect="1"/>
            </p:cNvSpPr>
            <p:nvPr/>
          </p:nvSpPr>
          <p:spPr>
            <a:xfrm>
              <a:off x="1043839" y="3850017"/>
              <a:ext cx="4432461" cy="1071479"/>
            </a:xfrm>
            <a:prstGeom prst="roundRect">
              <a:avLst>
                <a:gd name="adj" fmla="val 22272"/>
              </a:avLst>
            </a:prstGeom>
            <a:solidFill>
              <a:srgbClr val="B9C090"/>
            </a:solidFill>
            <a:ln w="25400" cap="flat" cmpd="sng" algn="ctr">
              <a:noFill/>
              <a:prstDash val="solid"/>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38" name="Rectangle: Rounded Corners 40">
              <a:extLst>
                <a:ext uri="{FF2B5EF4-FFF2-40B4-BE49-F238E27FC236}">
                  <a16:creationId xmlns:a16="http://schemas.microsoft.com/office/drawing/2014/main" id="{ED2BA568-6395-2C21-2535-238270CF14ED}"/>
                </a:ext>
              </a:extLst>
            </p:cNvPr>
            <p:cNvSpPr/>
            <p:nvPr/>
          </p:nvSpPr>
          <p:spPr>
            <a:xfrm>
              <a:off x="6268077" y="3978733"/>
              <a:ext cx="2772308" cy="942763"/>
            </a:xfrm>
            <a:prstGeom prst="roundRect">
              <a:avLst>
                <a:gd name="adj" fmla="val 50000"/>
              </a:avLst>
            </a:prstGeom>
            <a:solidFill>
              <a:sysClr val="windowText" lastClr="000000">
                <a:alpha val="16000"/>
              </a:sysClr>
            </a:solidFill>
            <a:ln w="25400" cap="flat" cmpd="sng" algn="ctr">
              <a:noFill/>
              <a:prstDash val="solid"/>
            </a:ln>
            <a:effectLst>
              <a:softEdge rad="304800"/>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39" name="Rectangle: Rounded Corners 50">
              <a:extLst>
                <a:ext uri="{FF2B5EF4-FFF2-40B4-BE49-F238E27FC236}">
                  <a16:creationId xmlns:a16="http://schemas.microsoft.com/office/drawing/2014/main" id="{8EB86498-3BD4-DC4D-FC6B-29950E2391BF}"/>
                </a:ext>
              </a:extLst>
            </p:cNvPr>
            <p:cNvSpPr/>
            <p:nvPr/>
          </p:nvSpPr>
          <p:spPr>
            <a:xfrm>
              <a:off x="3976250" y="2071533"/>
              <a:ext cx="3960440" cy="1044893"/>
            </a:xfrm>
            <a:prstGeom prst="roundRect">
              <a:avLst>
                <a:gd name="adj" fmla="val 50000"/>
              </a:avLst>
            </a:prstGeom>
            <a:solidFill>
              <a:sysClr val="windowText" lastClr="000000">
                <a:alpha val="16000"/>
              </a:sysClr>
            </a:solidFill>
            <a:ln w="25400" cap="flat" cmpd="sng" algn="ctr">
              <a:noFill/>
              <a:prstDash val="solid"/>
            </a:ln>
            <a:effectLst>
              <a:softEdge rad="330200"/>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40" name="Rectangle: Rounded Corners 3">
              <a:extLst>
                <a:ext uri="{FF2B5EF4-FFF2-40B4-BE49-F238E27FC236}">
                  <a16:creationId xmlns:a16="http://schemas.microsoft.com/office/drawing/2014/main" id="{B99FE6AE-A15C-F3BA-218C-C64E9CBD8B85}"/>
                </a:ext>
              </a:extLst>
            </p:cNvPr>
            <p:cNvSpPr/>
            <p:nvPr/>
          </p:nvSpPr>
          <p:spPr>
            <a:xfrm>
              <a:off x="3936057" y="1770083"/>
              <a:ext cx="3960440" cy="792088"/>
            </a:xfrm>
            <a:prstGeom prst="roundRect">
              <a:avLst>
                <a:gd name="adj" fmla="val 50000"/>
              </a:avLst>
            </a:prstGeom>
            <a:solidFill>
              <a:srgbClr val="76622F"/>
            </a:solidFill>
            <a:ln w="25400" cap="flat" cmpd="sng" algn="ctr">
              <a:noFill/>
              <a:prstDash val="solid"/>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41" name="TextBox 40">
              <a:extLst>
                <a:ext uri="{FF2B5EF4-FFF2-40B4-BE49-F238E27FC236}">
                  <a16:creationId xmlns:a16="http://schemas.microsoft.com/office/drawing/2014/main" id="{CBF4FBBF-5902-55FE-3037-30B81034A8D8}"/>
                </a:ext>
              </a:extLst>
            </p:cNvPr>
            <p:cNvSpPr txBox="1"/>
            <p:nvPr/>
          </p:nvSpPr>
          <p:spPr>
            <a:xfrm>
              <a:off x="4454329" y="1981460"/>
              <a:ext cx="2923896" cy="369332"/>
            </a:xfrm>
            <a:prstGeom prst="rect">
              <a:avLst/>
            </a:prstGeom>
            <a:noFill/>
          </p:spPr>
          <p:txBody>
            <a:bodyPr wrap="square" rtlCol="0" anchor="ctr">
              <a:spAutoFit/>
            </a:bodyP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ar-AE" sz="1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يُنفّذ الإنتاج وفق مسارين </a:t>
              </a:r>
              <a:r>
                <a:rPr kumimoji="0" lang="ar-SA" sz="1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rPr>
                <a:t>متكاملين</a:t>
              </a:r>
              <a:endParaRPr kumimoji="0" lang="ar-AE" sz="1800" b="1" i="0" u="none" strike="noStrike" kern="0" cap="none" spc="0" normalizeH="0" baseline="0" noProof="0" dirty="0">
                <a:ln>
                  <a:noFill/>
                </a:ln>
                <a:solidFill>
                  <a:prstClr val="white"/>
                </a:solidFill>
                <a:effectLst/>
                <a:uLnTx/>
                <a:uFillTx/>
                <a:latin typeface="Calibri"/>
                <a:ea typeface="+mn-ea"/>
                <a:cs typeface="Arial" panose="020B0604020202020204" pitchFamily="34" charset="0"/>
              </a:endParaRPr>
            </a:p>
          </p:txBody>
        </p:sp>
        <p:sp>
          <p:nvSpPr>
            <p:cNvPr id="42" name="Freeform: Shape 46">
              <a:extLst>
                <a:ext uri="{FF2B5EF4-FFF2-40B4-BE49-F238E27FC236}">
                  <a16:creationId xmlns:a16="http://schemas.microsoft.com/office/drawing/2014/main" id="{1301954B-7DA4-A5E0-4260-6C27999DF8AD}"/>
                </a:ext>
              </a:extLst>
            </p:cNvPr>
            <p:cNvSpPr/>
            <p:nvPr/>
          </p:nvSpPr>
          <p:spPr>
            <a:xfrm>
              <a:off x="3684029" y="1520423"/>
              <a:ext cx="1656184" cy="1291408"/>
            </a:xfrm>
            <a:custGeom>
              <a:avLst/>
              <a:gdLst>
                <a:gd name="connsiteX0" fmla="*/ 645704 w 1656184"/>
                <a:gd name="connsiteY0" fmla="*/ 0 h 1291408"/>
                <a:gd name="connsiteX1" fmla="*/ 1656184 w 1656184"/>
                <a:gd name="connsiteY1" fmla="*/ 0 h 1291408"/>
                <a:gd name="connsiteX2" fmla="*/ 1656184 w 1656184"/>
                <a:gd name="connsiteY2" fmla="*/ 1291408 h 1291408"/>
                <a:gd name="connsiteX3" fmla="*/ 645704 w 1656184"/>
                <a:gd name="connsiteY3" fmla="*/ 1291408 h 1291408"/>
                <a:gd name="connsiteX4" fmla="*/ 0 w 1656184"/>
                <a:gd name="connsiteY4" fmla="*/ 645704 h 1291408"/>
                <a:gd name="connsiteX5" fmla="*/ 645704 w 1656184"/>
                <a:gd name="connsiteY5" fmla="*/ 0 h 1291408"/>
                <a:gd name="connsiteX0" fmla="*/ 645704 w 1674478"/>
                <a:gd name="connsiteY0" fmla="*/ 0 h 1291408"/>
                <a:gd name="connsiteX1" fmla="*/ 1656184 w 1674478"/>
                <a:gd name="connsiteY1" fmla="*/ 0 h 1291408"/>
                <a:gd name="connsiteX2" fmla="*/ 1674478 w 1674478"/>
                <a:gd name="connsiteY2" fmla="*/ 644218 h 1291408"/>
                <a:gd name="connsiteX3" fmla="*/ 1656184 w 1674478"/>
                <a:gd name="connsiteY3" fmla="*/ 1291408 h 1291408"/>
                <a:gd name="connsiteX4" fmla="*/ 645704 w 1674478"/>
                <a:gd name="connsiteY4" fmla="*/ 1291408 h 1291408"/>
                <a:gd name="connsiteX5" fmla="*/ 0 w 1674478"/>
                <a:gd name="connsiteY5" fmla="*/ 645704 h 1291408"/>
                <a:gd name="connsiteX6" fmla="*/ 645704 w 1674478"/>
                <a:gd name="connsiteY6" fmla="*/ 0 h 1291408"/>
                <a:gd name="connsiteX0" fmla="*/ 1674478 w 1765918"/>
                <a:gd name="connsiteY0" fmla="*/ 644218 h 1291408"/>
                <a:gd name="connsiteX1" fmla="*/ 1656184 w 1765918"/>
                <a:gd name="connsiteY1" fmla="*/ 1291408 h 1291408"/>
                <a:gd name="connsiteX2" fmla="*/ 645704 w 1765918"/>
                <a:gd name="connsiteY2" fmla="*/ 1291408 h 1291408"/>
                <a:gd name="connsiteX3" fmla="*/ 0 w 1765918"/>
                <a:gd name="connsiteY3" fmla="*/ 645704 h 1291408"/>
                <a:gd name="connsiteX4" fmla="*/ 645704 w 1765918"/>
                <a:gd name="connsiteY4" fmla="*/ 0 h 1291408"/>
                <a:gd name="connsiteX5" fmla="*/ 1656184 w 1765918"/>
                <a:gd name="connsiteY5" fmla="*/ 0 h 1291408"/>
                <a:gd name="connsiteX6" fmla="*/ 1765918 w 1765918"/>
                <a:gd name="connsiteY6" fmla="*/ 735658 h 1291408"/>
                <a:gd name="connsiteX0" fmla="*/ 1674478 w 1674478"/>
                <a:gd name="connsiteY0" fmla="*/ 644218 h 1291408"/>
                <a:gd name="connsiteX1" fmla="*/ 1656184 w 1674478"/>
                <a:gd name="connsiteY1" fmla="*/ 1291408 h 1291408"/>
                <a:gd name="connsiteX2" fmla="*/ 645704 w 1674478"/>
                <a:gd name="connsiteY2" fmla="*/ 1291408 h 1291408"/>
                <a:gd name="connsiteX3" fmla="*/ 0 w 1674478"/>
                <a:gd name="connsiteY3" fmla="*/ 645704 h 1291408"/>
                <a:gd name="connsiteX4" fmla="*/ 645704 w 1674478"/>
                <a:gd name="connsiteY4" fmla="*/ 0 h 1291408"/>
                <a:gd name="connsiteX5" fmla="*/ 1656184 w 1674478"/>
                <a:gd name="connsiteY5" fmla="*/ 0 h 1291408"/>
                <a:gd name="connsiteX0" fmla="*/ 1656184 w 1656184"/>
                <a:gd name="connsiteY0" fmla="*/ 1291408 h 1291408"/>
                <a:gd name="connsiteX1" fmla="*/ 645704 w 1656184"/>
                <a:gd name="connsiteY1" fmla="*/ 1291408 h 1291408"/>
                <a:gd name="connsiteX2" fmla="*/ 0 w 1656184"/>
                <a:gd name="connsiteY2" fmla="*/ 645704 h 1291408"/>
                <a:gd name="connsiteX3" fmla="*/ 645704 w 1656184"/>
                <a:gd name="connsiteY3" fmla="*/ 0 h 1291408"/>
                <a:gd name="connsiteX4" fmla="*/ 1656184 w 1656184"/>
                <a:gd name="connsiteY4" fmla="*/ 0 h 1291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184" h="1291408">
                  <a:moveTo>
                    <a:pt x="1656184" y="1291408"/>
                  </a:moveTo>
                  <a:lnTo>
                    <a:pt x="645704" y="1291408"/>
                  </a:lnTo>
                  <a:cubicBezTo>
                    <a:pt x="289092" y="1291408"/>
                    <a:pt x="0" y="1002316"/>
                    <a:pt x="0" y="645704"/>
                  </a:cubicBezTo>
                  <a:cubicBezTo>
                    <a:pt x="0" y="289092"/>
                    <a:pt x="289092" y="0"/>
                    <a:pt x="645704" y="0"/>
                  </a:cubicBezTo>
                  <a:lnTo>
                    <a:pt x="1656184" y="0"/>
                  </a:lnTo>
                </a:path>
              </a:pathLst>
            </a:custGeom>
            <a:noFill/>
            <a:ln w="63500" cap="rnd" cmpd="sng" algn="ctr">
              <a:solidFill>
                <a:sysClr val="window" lastClr="FFFFFF">
                  <a:lumMod val="85000"/>
                </a:sysClr>
              </a:solidFill>
              <a:prstDash val="solid"/>
            </a:ln>
            <a:effectLst/>
          </p:spPr>
          <p:txBody>
            <a:bodyPr wrap="square" rtlCol="0" anchor="ctr">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43" name="Freeform: Shape 49">
              <a:extLst>
                <a:ext uri="{FF2B5EF4-FFF2-40B4-BE49-F238E27FC236}">
                  <a16:creationId xmlns:a16="http://schemas.microsoft.com/office/drawing/2014/main" id="{C7AA2676-47F9-21A3-0427-64A1158A0022}"/>
                </a:ext>
              </a:extLst>
            </p:cNvPr>
            <p:cNvSpPr/>
            <p:nvPr/>
          </p:nvSpPr>
          <p:spPr>
            <a:xfrm flipH="1">
              <a:off x="6490524" y="1520423"/>
              <a:ext cx="1656184" cy="1291408"/>
            </a:xfrm>
            <a:custGeom>
              <a:avLst/>
              <a:gdLst>
                <a:gd name="connsiteX0" fmla="*/ 645704 w 1656184"/>
                <a:gd name="connsiteY0" fmla="*/ 0 h 1291408"/>
                <a:gd name="connsiteX1" fmla="*/ 1656184 w 1656184"/>
                <a:gd name="connsiteY1" fmla="*/ 0 h 1291408"/>
                <a:gd name="connsiteX2" fmla="*/ 1656184 w 1656184"/>
                <a:gd name="connsiteY2" fmla="*/ 1291408 h 1291408"/>
                <a:gd name="connsiteX3" fmla="*/ 645704 w 1656184"/>
                <a:gd name="connsiteY3" fmla="*/ 1291408 h 1291408"/>
                <a:gd name="connsiteX4" fmla="*/ 0 w 1656184"/>
                <a:gd name="connsiteY4" fmla="*/ 645704 h 1291408"/>
                <a:gd name="connsiteX5" fmla="*/ 645704 w 1656184"/>
                <a:gd name="connsiteY5" fmla="*/ 0 h 1291408"/>
                <a:gd name="connsiteX0" fmla="*/ 645704 w 1674478"/>
                <a:gd name="connsiteY0" fmla="*/ 0 h 1291408"/>
                <a:gd name="connsiteX1" fmla="*/ 1656184 w 1674478"/>
                <a:gd name="connsiteY1" fmla="*/ 0 h 1291408"/>
                <a:gd name="connsiteX2" fmla="*/ 1674478 w 1674478"/>
                <a:gd name="connsiteY2" fmla="*/ 644218 h 1291408"/>
                <a:gd name="connsiteX3" fmla="*/ 1656184 w 1674478"/>
                <a:gd name="connsiteY3" fmla="*/ 1291408 h 1291408"/>
                <a:gd name="connsiteX4" fmla="*/ 645704 w 1674478"/>
                <a:gd name="connsiteY4" fmla="*/ 1291408 h 1291408"/>
                <a:gd name="connsiteX5" fmla="*/ 0 w 1674478"/>
                <a:gd name="connsiteY5" fmla="*/ 645704 h 1291408"/>
                <a:gd name="connsiteX6" fmla="*/ 645704 w 1674478"/>
                <a:gd name="connsiteY6" fmla="*/ 0 h 1291408"/>
                <a:gd name="connsiteX0" fmla="*/ 1674478 w 1765918"/>
                <a:gd name="connsiteY0" fmla="*/ 644218 h 1291408"/>
                <a:gd name="connsiteX1" fmla="*/ 1656184 w 1765918"/>
                <a:gd name="connsiteY1" fmla="*/ 1291408 h 1291408"/>
                <a:gd name="connsiteX2" fmla="*/ 645704 w 1765918"/>
                <a:gd name="connsiteY2" fmla="*/ 1291408 h 1291408"/>
                <a:gd name="connsiteX3" fmla="*/ 0 w 1765918"/>
                <a:gd name="connsiteY3" fmla="*/ 645704 h 1291408"/>
                <a:gd name="connsiteX4" fmla="*/ 645704 w 1765918"/>
                <a:gd name="connsiteY4" fmla="*/ 0 h 1291408"/>
                <a:gd name="connsiteX5" fmla="*/ 1656184 w 1765918"/>
                <a:gd name="connsiteY5" fmla="*/ 0 h 1291408"/>
                <a:gd name="connsiteX6" fmla="*/ 1765918 w 1765918"/>
                <a:gd name="connsiteY6" fmla="*/ 735658 h 1291408"/>
                <a:gd name="connsiteX0" fmla="*/ 1674478 w 1674478"/>
                <a:gd name="connsiteY0" fmla="*/ 644218 h 1291408"/>
                <a:gd name="connsiteX1" fmla="*/ 1656184 w 1674478"/>
                <a:gd name="connsiteY1" fmla="*/ 1291408 h 1291408"/>
                <a:gd name="connsiteX2" fmla="*/ 645704 w 1674478"/>
                <a:gd name="connsiteY2" fmla="*/ 1291408 h 1291408"/>
                <a:gd name="connsiteX3" fmla="*/ 0 w 1674478"/>
                <a:gd name="connsiteY3" fmla="*/ 645704 h 1291408"/>
                <a:gd name="connsiteX4" fmla="*/ 645704 w 1674478"/>
                <a:gd name="connsiteY4" fmla="*/ 0 h 1291408"/>
                <a:gd name="connsiteX5" fmla="*/ 1656184 w 1674478"/>
                <a:gd name="connsiteY5" fmla="*/ 0 h 1291408"/>
                <a:gd name="connsiteX0" fmla="*/ 1656184 w 1656184"/>
                <a:gd name="connsiteY0" fmla="*/ 1291408 h 1291408"/>
                <a:gd name="connsiteX1" fmla="*/ 645704 w 1656184"/>
                <a:gd name="connsiteY1" fmla="*/ 1291408 h 1291408"/>
                <a:gd name="connsiteX2" fmla="*/ 0 w 1656184"/>
                <a:gd name="connsiteY2" fmla="*/ 645704 h 1291408"/>
                <a:gd name="connsiteX3" fmla="*/ 645704 w 1656184"/>
                <a:gd name="connsiteY3" fmla="*/ 0 h 1291408"/>
                <a:gd name="connsiteX4" fmla="*/ 1656184 w 1656184"/>
                <a:gd name="connsiteY4" fmla="*/ 0 h 12914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6184" h="1291408">
                  <a:moveTo>
                    <a:pt x="1656184" y="1291408"/>
                  </a:moveTo>
                  <a:lnTo>
                    <a:pt x="645704" y="1291408"/>
                  </a:lnTo>
                  <a:cubicBezTo>
                    <a:pt x="289092" y="1291408"/>
                    <a:pt x="0" y="1002316"/>
                    <a:pt x="0" y="645704"/>
                  </a:cubicBezTo>
                  <a:cubicBezTo>
                    <a:pt x="0" y="289092"/>
                    <a:pt x="289092" y="0"/>
                    <a:pt x="645704" y="0"/>
                  </a:cubicBezTo>
                  <a:lnTo>
                    <a:pt x="1656184" y="0"/>
                  </a:lnTo>
                </a:path>
              </a:pathLst>
            </a:custGeom>
            <a:noFill/>
            <a:ln w="63500" cap="rnd" cmpd="sng" algn="ctr">
              <a:solidFill>
                <a:sysClr val="window" lastClr="FFFFFF">
                  <a:lumMod val="85000"/>
                </a:sysClr>
              </a:solidFill>
              <a:prstDash val="solid"/>
            </a:ln>
            <a:effectLst/>
          </p:spPr>
          <p:txBody>
            <a:bodyPr wrap="square" rtlCol="0" anchor="ctr">
              <a:noAutofit/>
            </a:bodyP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44" name="Rectangle: Rounded Corners 54">
              <a:extLst>
                <a:ext uri="{FF2B5EF4-FFF2-40B4-BE49-F238E27FC236}">
                  <a16:creationId xmlns:a16="http://schemas.microsoft.com/office/drawing/2014/main" id="{62E0D096-B17A-14D6-3AD1-934A53BB3F91}"/>
                </a:ext>
              </a:extLst>
            </p:cNvPr>
            <p:cNvSpPr>
              <a:spLocks noChangeAspect="1"/>
            </p:cNvSpPr>
            <p:nvPr/>
          </p:nvSpPr>
          <p:spPr>
            <a:xfrm>
              <a:off x="6490484" y="3850017"/>
              <a:ext cx="4432461" cy="1071479"/>
            </a:xfrm>
            <a:prstGeom prst="roundRect">
              <a:avLst>
                <a:gd name="adj" fmla="val 22272"/>
              </a:avLst>
            </a:prstGeom>
            <a:solidFill>
              <a:srgbClr val="B9C090"/>
            </a:solidFill>
            <a:ln w="25400" cap="flat" cmpd="sng" algn="ctr">
              <a:noFill/>
              <a:prstDash val="solid"/>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grpSp>
          <p:nvGrpSpPr>
            <p:cNvPr id="45" name="Group 44">
              <a:extLst>
                <a:ext uri="{FF2B5EF4-FFF2-40B4-BE49-F238E27FC236}">
                  <a16:creationId xmlns:a16="http://schemas.microsoft.com/office/drawing/2014/main" id="{EDF8B57E-592F-238D-A167-5EA55F6D296B}"/>
                </a:ext>
              </a:extLst>
            </p:cNvPr>
            <p:cNvGrpSpPr/>
            <p:nvPr/>
          </p:nvGrpSpPr>
          <p:grpSpPr>
            <a:xfrm rot="10800000">
              <a:off x="6115400" y="2817287"/>
              <a:ext cx="1629747" cy="905182"/>
              <a:chOff x="4099716" y="2276867"/>
              <a:chExt cx="1674903" cy="930263"/>
            </a:xfrm>
          </p:grpSpPr>
          <p:sp>
            <p:nvSpPr>
              <p:cNvPr id="51" name="Rectangle: Rounded Corners 57">
                <a:extLst>
                  <a:ext uri="{FF2B5EF4-FFF2-40B4-BE49-F238E27FC236}">
                    <a16:creationId xmlns:a16="http://schemas.microsoft.com/office/drawing/2014/main" id="{25A67E10-5EEA-46EB-0E43-0BA9DBE759CA}"/>
                  </a:ext>
                </a:extLst>
              </p:cNvPr>
              <p:cNvSpPr/>
              <p:nvPr/>
            </p:nvSpPr>
            <p:spPr>
              <a:xfrm>
                <a:off x="4099716" y="2276867"/>
                <a:ext cx="949521" cy="467723"/>
              </a:xfrm>
              <a:custGeom>
                <a:avLst/>
                <a:gdLst>
                  <a:gd name="connsiteX0" fmla="*/ 0 w 1960612"/>
                  <a:gd name="connsiteY0" fmla="*/ 482708 h 965415"/>
                  <a:gd name="connsiteX1" fmla="*/ 482708 w 1960612"/>
                  <a:gd name="connsiteY1" fmla="*/ 0 h 965415"/>
                  <a:gd name="connsiteX2" fmla="*/ 1477905 w 1960612"/>
                  <a:gd name="connsiteY2" fmla="*/ 0 h 965415"/>
                  <a:gd name="connsiteX3" fmla="*/ 1960613 w 1960612"/>
                  <a:gd name="connsiteY3" fmla="*/ 482708 h 965415"/>
                  <a:gd name="connsiteX4" fmla="*/ 1960612 w 1960612"/>
                  <a:gd name="connsiteY4" fmla="*/ 482708 h 965415"/>
                  <a:gd name="connsiteX5" fmla="*/ 1477904 w 1960612"/>
                  <a:gd name="connsiteY5" fmla="*/ 965416 h 965415"/>
                  <a:gd name="connsiteX6" fmla="*/ 482708 w 1960612"/>
                  <a:gd name="connsiteY6" fmla="*/ 965415 h 965415"/>
                  <a:gd name="connsiteX7" fmla="*/ 0 w 1960612"/>
                  <a:gd name="connsiteY7" fmla="*/ 482707 h 965415"/>
                  <a:gd name="connsiteX8" fmla="*/ 0 w 1960612"/>
                  <a:gd name="connsiteY8" fmla="*/ 482708 h 965415"/>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8" fmla="*/ 1569345 w 1960613"/>
                  <a:gd name="connsiteY8" fmla="*/ 91440 h 965416"/>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0" fmla="*/ 1960613 w 1960613"/>
                  <a:gd name="connsiteY0" fmla="*/ 482708 h 965416"/>
                  <a:gd name="connsiteX1" fmla="*/ 1960612 w 1960613"/>
                  <a:gd name="connsiteY1" fmla="*/ 482708 h 965416"/>
                  <a:gd name="connsiteX2" fmla="*/ 1477904 w 1960613"/>
                  <a:gd name="connsiteY2" fmla="*/ 965416 h 965416"/>
                  <a:gd name="connsiteX3" fmla="*/ 482708 w 1960613"/>
                  <a:gd name="connsiteY3" fmla="*/ 965415 h 965416"/>
                  <a:gd name="connsiteX4" fmla="*/ 0 w 1960613"/>
                  <a:gd name="connsiteY4" fmla="*/ 482707 h 965416"/>
                  <a:gd name="connsiteX5" fmla="*/ 0 w 1960613"/>
                  <a:gd name="connsiteY5" fmla="*/ 482708 h 965416"/>
                  <a:gd name="connsiteX6" fmla="*/ 482708 w 1960613"/>
                  <a:gd name="connsiteY6" fmla="*/ 0 h 965416"/>
                  <a:gd name="connsiteX0" fmla="*/ 1960613 w 1960613"/>
                  <a:gd name="connsiteY0" fmla="*/ 482708 h 965416"/>
                  <a:gd name="connsiteX1" fmla="*/ 1477904 w 1960613"/>
                  <a:gd name="connsiteY1" fmla="*/ 965416 h 965416"/>
                  <a:gd name="connsiteX2" fmla="*/ 482708 w 1960613"/>
                  <a:gd name="connsiteY2" fmla="*/ 965415 h 965416"/>
                  <a:gd name="connsiteX3" fmla="*/ 0 w 1960613"/>
                  <a:gd name="connsiteY3" fmla="*/ 482707 h 965416"/>
                  <a:gd name="connsiteX4" fmla="*/ 0 w 1960613"/>
                  <a:gd name="connsiteY4" fmla="*/ 482708 h 965416"/>
                  <a:gd name="connsiteX5" fmla="*/ 482708 w 1960613"/>
                  <a:gd name="connsiteY5" fmla="*/ 0 h 965416"/>
                  <a:gd name="connsiteX0" fmla="*/ 1477904 w 1477904"/>
                  <a:gd name="connsiteY0" fmla="*/ 965416 h 965416"/>
                  <a:gd name="connsiteX1" fmla="*/ 482708 w 1477904"/>
                  <a:gd name="connsiteY1" fmla="*/ 965415 h 965416"/>
                  <a:gd name="connsiteX2" fmla="*/ 0 w 1477904"/>
                  <a:gd name="connsiteY2" fmla="*/ 482707 h 965416"/>
                  <a:gd name="connsiteX3" fmla="*/ 0 w 1477904"/>
                  <a:gd name="connsiteY3" fmla="*/ 482708 h 965416"/>
                  <a:gd name="connsiteX4" fmla="*/ 482708 w 1477904"/>
                  <a:gd name="connsiteY4" fmla="*/ 0 h 965416"/>
                  <a:gd name="connsiteX0" fmla="*/ 1477904 w 1477904"/>
                  <a:gd name="connsiteY0" fmla="*/ 482709 h 482709"/>
                  <a:gd name="connsiteX1" fmla="*/ 482708 w 1477904"/>
                  <a:gd name="connsiteY1" fmla="*/ 482708 h 482709"/>
                  <a:gd name="connsiteX2" fmla="*/ 0 w 1477904"/>
                  <a:gd name="connsiteY2" fmla="*/ 0 h 482709"/>
                  <a:gd name="connsiteX3" fmla="*/ 0 w 1477904"/>
                  <a:gd name="connsiteY3" fmla="*/ 1 h 482709"/>
                  <a:gd name="connsiteX0" fmla="*/ 1477904 w 1477904"/>
                  <a:gd name="connsiteY0" fmla="*/ 482709 h 484331"/>
                  <a:gd name="connsiteX1" fmla="*/ 990760 w 1477904"/>
                  <a:gd name="connsiteY1" fmla="*/ 484331 h 484331"/>
                  <a:gd name="connsiteX2" fmla="*/ 482708 w 1477904"/>
                  <a:gd name="connsiteY2" fmla="*/ 482708 h 484331"/>
                  <a:gd name="connsiteX3" fmla="*/ 0 w 1477904"/>
                  <a:gd name="connsiteY3" fmla="*/ 0 h 484331"/>
                  <a:gd name="connsiteX4" fmla="*/ 0 w 1477904"/>
                  <a:gd name="connsiteY4" fmla="*/ 1 h 484331"/>
                  <a:gd name="connsiteX0" fmla="*/ 990760 w 990760"/>
                  <a:gd name="connsiteY0" fmla="*/ 484331 h 484331"/>
                  <a:gd name="connsiteX1" fmla="*/ 482708 w 990760"/>
                  <a:gd name="connsiteY1" fmla="*/ 482708 h 484331"/>
                  <a:gd name="connsiteX2" fmla="*/ 0 w 990760"/>
                  <a:gd name="connsiteY2" fmla="*/ 0 h 484331"/>
                  <a:gd name="connsiteX3" fmla="*/ 0 w 990760"/>
                  <a:gd name="connsiteY3" fmla="*/ 1 h 484331"/>
                </a:gdLst>
                <a:ahLst/>
                <a:cxnLst>
                  <a:cxn ang="0">
                    <a:pos x="connsiteX0" y="connsiteY0"/>
                  </a:cxn>
                  <a:cxn ang="0">
                    <a:pos x="connsiteX1" y="connsiteY1"/>
                  </a:cxn>
                  <a:cxn ang="0">
                    <a:pos x="connsiteX2" y="connsiteY2"/>
                  </a:cxn>
                  <a:cxn ang="0">
                    <a:pos x="connsiteX3" y="connsiteY3"/>
                  </a:cxn>
                </a:cxnLst>
                <a:rect l="l" t="t" r="r" b="b"/>
                <a:pathLst>
                  <a:path w="990760" h="484331">
                    <a:moveTo>
                      <a:pt x="990760" y="484331"/>
                    </a:moveTo>
                    <a:lnTo>
                      <a:pt x="482708" y="482708"/>
                    </a:lnTo>
                    <a:cubicBezTo>
                      <a:pt x="216116" y="482708"/>
                      <a:pt x="0" y="266592"/>
                      <a:pt x="0" y="0"/>
                    </a:cubicBezTo>
                    <a:lnTo>
                      <a:pt x="0" y="1"/>
                    </a:lnTo>
                  </a:path>
                </a:pathLst>
              </a:custGeom>
              <a:noFill/>
              <a:ln w="12700" cap="flat" cmpd="sng" algn="ctr">
                <a:solidFill>
                  <a:srgbClr val="76622F"/>
                </a:solidFill>
                <a:prstDash val="solid"/>
                <a:headEnd w="lg" len="lg"/>
                <a:tailEnd type="oval" w="lg" len="lg"/>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55" name="Rectangle: Rounded Corners 57">
                <a:extLst>
                  <a:ext uri="{FF2B5EF4-FFF2-40B4-BE49-F238E27FC236}">
                    <a16:creationId xmlns:a16="http://schemas.microsoft.com/office/drawing/2014/main" id="{C07781E1-DAA4-4158-18A0-25458F305532}"/>
                  </a:ext>
                </a:extLst>
              </p:cNvPr>
              <p:cNvSpPr/>
              <p:nvPr/>
            </p:nvSpPr>
            <p:spPr>
              <a:xfrm rot="10800000">
                <a:off x="5043515" y="2744971"/>
                <a:ext cx="731104" cy="462159"/>
              </a:xfrm>
              <a:custGeom>
                <a:avLst/>
                <a:gdLst>
                  <a:gd name="connsiteX0" fmla="*/ 0 w 1960612"/>
                  <a:gd name="connsiteY0" fmla="*/ 482708 h 965415"/>
                  <a:gd name="connsiteX1" fmla="*/ 482708 w 1960612"/>
                  <a:gd name="connsiteY1" fmla="*/ 0 h 965415"/>
                  <a:gd name="connsiteX2" fmla="*/ 1477905 w 1960612"/>
                  <a:gd name="connsiteY2" fmla="*/ 0 h 965415"/>
                  <a:gd name="connsiteX3" fmla="*/ 1960613 w 1960612"/>
                  <a:gd name="connsiteY3" fmla="*/ 482708 h 965415"/>
                  <a:gd name="connsiteX4" fmla="*/ 1960612 w 1960612"/>
                  <a:gd name="connsiteY4" fmla="*/ 482708 h 965415"/>
                  <a:gd name="connsiteX5" fmla="*/ 1477904 w 1960612"/>
                  <a:gd name="connsiteY5" fmla="*/ 965416 h 965415"/>
                  <a:gd name="connsiteX6" fmla="*/ 482708 w 1960612"/>
                  <a:gd name="connsiteY6" fmla="*/ 965415 h 965415"/>
                  <a:gd name="connsiteX7" fmla="*/ 0 w 1960612"/>
                  <a:gd name="connsiteY7" fmla="*/ 482707 h 965415"/>
                  <a:gd name="connsiteX8" fmla="*/ 0 w 1960612"/>
                  <a:gd name="connsiteY8" fmla="*/ 482708 h 965415"/>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8" fmla="*/ 1569345 w 1960613"/>
                  <a:gd name="connsiteY8" fmla="*/ 91440 h 965416"/>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0" fmla="*/ 1960613 w 1960613"/>
                  <a:gd name="connsiteY0" fmla="*/ 482708 h 965416"/>
                  <a:gd name="connsiteX1" fmla="*/ 1960612 w 1960613"/>
                  <a:gd name="connsiteY1" fmla="*/ 482708 h 965416"/>
                  <a:gd name="connsiteX2" fmla="*/ 1477904 w 1960613"/>
                  <a:gd name="connsiteY2" fmla="*/ 965416 h 965416"/>
                  <a:gd name="connsiteX3" fmla="*/ 482708 w 1960613"/>
                  <a:gd name="connsiteY3" fmla="*/ 965415 h 965416"/>
                  <a:gd name="connsiteX4" fmla="*/ 0 w 1960613"/>
                  <a:gd name="connsiteY4" fmla="*/ 482707 h 965416"/>
                  <a:gd name="connsiteX5" fmla="*/ 0 w 1960613"/>
                  <a:gd name="connsiteY5" fmla="*/ 482708 h 965416"/>
                  <a:gd name="connsiteX6" fmla="*/ 482708 w 1960613"/>
                  <a:gd name="connsiteY6" fmla="*/ 0 h 965416"/>
                  <a:gd name="connsiteX0" fmla="*/ 1960613 w 1960613"/>
                  <a:gd name="connsiteY0" fmla="*/ 482708 h 965416"/>
                  <a:gd name="connsiteX1" fmla="*/ 1477904 w 1960613"/>
                  <a:gd name="connsiteY1" fmla="*/ 965416 h 965416"/>
                  <a:gd name="connsiteX2" fmla="*/ 482708 w 1960613"/>
                  <a:gd name="connsiteY2" fmla="*/ 965415 h 965416"/>
                  <a:gd name="connsiteX3" fmla="*/ 0 w 1960613"/>
                  <a:gd name="connsiteY3" fmla="*/ 482707 h 965416"/>
                  <a:gd name="connsiteX4" fmla="*/ 0 w 1960613"/>
                  <a:gd name="connsiteY4" fmla="*/ 482708 h 965416"/>
                  <a:gd name="connsiteX5" fmla="*/ 482708 w 1960613"/>
                  <a:gd name="connsiteY5" fmla="*/ 0 h 965416"/>
                  <a:gd name="connsiteX0" fmla="*/ 1477904 w 1477904"/>
                  <a:gd name="connsiteY0" fmla="*/ 965416 h 965416"/>
                  <a:gd name="connsiteX1" fmla="*/ 482708 w 1477904"/>
                  <a:gd name="connsiteY1" fmla="*/ 965415 h 965416"/>
                  <a:gd name="connsiteX2" fmla="*/ 0 w 1477904"/>
                  <a:gd name="connsiteY2" fmla="*/ 482707 h 965416"/>
                  <a:gd name="connsiteX3" fmla="*/ 0 w 1477904"/>
                  <a:gd name="connsiteY3" fmla="*/ 482708 h 965416"/>
                  <a:gd name="connsiteX4" fmla="*/ 482708 w 1477904"/>
                  <a:gd name="connsiteY4" fmla="*/ 0 h 965416"/>
                  <a:gd name="connsiteX0" fmla="*/ 1477904 w 1477904"/>
                  <a:gd name="connsiteY0" fmla="*/ 482709 h 482709"/>
                  <a:gd name="connsiteX1" fmla="*/ 482708 w 1477904"/>
                  <a:gd name="connsiteY1" fmla="*/ 482708 h 482709"/>
                  <a:gd name="connsiteX2" fmla="*/ 0 w 1477904"/>
                  <a:gd name="connsiteY2" fmla="*/ 0 h 482709"/>
                  <a:gd name="connsiteX3" fmla="*/ 0 w 1477904"/>
                  <a:gd name="connsiteY3" fmla="*/ 1 h 482709"/>
                  <a:gd name="connsiteX0" fmla="*/ 1477904 w 1477904"/>
                  <a:gd name="connsiteY0" fmla="*/ 482709 h 482709"/>
                  <a:gd name="connsiteX1" fmla="*/ 763611 w 1477904"/>
                  <a:gd name="connsiteY1" fmla="*/ 481621 h 482709"/>
                  <a:gd name="connsiteX2" fmla="*/ 482708 w 1477904"/>
                  <a:gd name="connsiteY2" fmla="*/ 482708 h 482709"/>
                  <a:gd name="connsiteX3" fmla="*/ 0 w 1477904"/>
                  <a:gd name="connsiteY3" fmla="*/ 0 h 482709"/>
                  <a:gd name="connsiteX4" fmla="*/ 0 w 1477904"/>
                  <a:gd name="connsiteY4" fmla="*/ 1 h 482709"/>
                  <a:gd name="connsiteX0" fmla="*/ 763611 w 763611"/>
                  <a:gd name="connsiteY0" fmla="*/ 481621 h 482708"/>
                  <a:gd name="connsiteX1" fmla="*/ 482708 w 763611"/>
                  <a:gd name="connsiteY1" fmla="*/ 482708 h 482708"/>
                  <a:gd name="connsiteX2" fmla="*/ 0 w 763611"/>
                  <a:gd name="connsiteY2" fmla="*/ 0 h 482708"/>
                  <a:gd name="connsiteX3" fmla="*/ 0 w 763611"/>
                  <a:gd name="connsiteY3" fmla="*/ 1 h 482708"/>
                </a:gdLst>
                <a:ahLst/>
                <a:cxnLst>
                  <a:cxn ang="0">
                    <a:pos x="connsiteX0" y="connsiteY0"/>
                  </a:cxn>
                  <a:cxn ang="0">
                    <a:pos x="connsiteX1" y="connsiteY1"/>
                  </a:cxn>
                  <a:cxn ang="0">
                    <a:pos x="connsiteX2" y="connsiteY2"/>
                  </a:cxn>
                  <a:cxn ang="0">
                    <a:pos x="connsiteX3" y="connsiteY3"/>
                  </a:cxn>
                </a:cxnLst>
                <a:rect l="l" t="t" r="r" b="b"/>
                <a:pathLst>
                  <a:path w="763611" h="482708">
                    <a:moveTo>
                      <a:pt x="763611" y="481621"/>
                    </a:moveTo>
                    <a:lnTo>
                      <a:pt x="482708" y="482708"/>
                    </a:lnTo>
                    <a:cubicBezTo>
                      <a:pt x="216116" y="482708"/>
                      <a:pt x="0" y="266592"/>
                      <a:pt x="0" y="0"/>
                    </a:cubicBezTo>
                    <a:lnTo>
                      <a:pt x="0" y="1"/>
                    </a:lnTo>
                  </a:path>
                </a:pathLst>
              </a:custGeom>
              <a:noFill/>
              <a:ln w="12700" cap="flat" cmpd="sng" algn="ctr">
                <a:solidFill>
                  <a:srgbClr val="76622F"/>
                </a:solidFill>
                <a:prstDash val="solid"/>
                <a:headEnd w="lg" len="lg"/>
                <a:tailEnd type="oval" w="lg" len="lg"/>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grpSp>
        <p:grpSp>
          <p:nvGrpSpPr>
            <p:cNvPr id="46" name="Group 45">
              <a:extLst>
                <a:ext uri="{FF2B5EF4-FFF2-40B4-BE49-F238E27FC236}">
                  <a16:creationId xmlns:a16="http://schemas.microsoft.com/office/drawing/2014/main" id="{5EB93CDB-E82A-045F-2CC3-4B9E8105414B}"/>
                </a:ext>
              </a:extLst>
            </p:cNvPr>
            <p:cNvGrpSpPr/>
            <p:nvPr/>
          </p:nvGrpSpPr>
          <p:grpSpPr>
            <a:xfrm rot="10800000" flipH="1">
              <a:off x="4087408" y="2817287"/>
              <a:ext cx="1629747" cy="905182"/>
              <a:chOff x="4099716" y="2276867"/>
              <a:chExt cx="1674903" cy="930263"/>
            </a:xfrm>
          </p:grpSpPr>
          <p:sp>
            <p:nvSpPr>
              <p:cNvPr id="49" name="Rectangle: Rounded Corners 57">
                <a:extLst>
                  <a:ext uri="{FF2B5EF4-FFF2-40B4-BE49-F238E27FC236}">
                    <a16:creationId xmlns:a16="http://schemas.microsoft.com/office/drawing/2014/main" id="{E8D26B8B-9A6A-3DCB-2E7E-1E4E6357293E}"/>
                  </a:ext>
                </a:extLst>
              </p:cNvPr>
              <p:cNvSpPr/>
              <p:nvPr/>
            </p:nvSpPr>
            <p:spPr>
              <a:xfrm>
                <a:off x="4099716" y="2276867"/>
                <a:ext cx="949521" cy="467723"/>
              </a:xfrm>
              <a:custGeom>
                <a:avLst/>
                <a:gdLst>
                  <a:gd name="connsiteX0" fmla="*/ 0 w 1960612"/>
                  <a:gd name="connsiteY0" fmla="*/ 482708 h 965415"/>
                  <a:gd name="connsiteX1" fmla="*/ 482708 w 1960612"/>
                  <a:gd name="connsiteY1" fmla="*/ 0 h 965415"/>
                  <a:gd name="connsiteX2" fmla="*/ 1477905 w 1960612"/>
                  <a:gd name="connsiteY2" fmla="*/ 0 h 965415"/>
                  <a:gd name="connsiteX3" fmla="*/ 1960613 w 1960612"/>
                  <a:gd name="connsiteY3" fmla="*/ 482708 h 965415"/>
                  <a:gd name="connsiteX4" fmla="*/ 1960612 w 1960612"/>
                  <a:gd name="connsiteY4" fmla="*/ 482708 h 965415"/>
                  <a:gd name="connsiteX5" fmla="*/ 1477904 w 1960612"/>
                  <a:gd name="connsiteY5" fmla="*/ 965416 h 965415"/>
                  <a:gd name="connsiteX6" fmla="*/ 482708 w 1960612"/>
                  <a:gd name="connsiteY6" fmla="*/ 965415 h 965415"/>
                  <a:gd name="connsiteX7" fmla="*/ 0 w 1960612"/>
                  <a:gd name="connsiteY7" fmla="*/ 482707 h 965415"/>
                  <a:gd name="connsiteX8" fmla="*/ 0 w 1960612"/>
                  <a:gd name="connsiteY8" fmla="*/ 482708 h 965415"/>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8" fmla="*/ 1569345 w 1960613"/>
                  <a:gd name="connsiteY8" fmla="*/ 91440 h 965416"/>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0" fmla="*/ 1960613 w 1960613"/>
                  <a:gd name="connsiteY0" fmla="*/ 482708 h 965416"/>
                  <a:gd name="connsiteX1" fmla="*/ 1960612 w 1960613"/>
                  <a:gd name="connsiteY1" fmla="*/ 482708 h 965416"/>
                  <a:gd name="connsiteX2" fmla="*/ 1477904 w 1960613"/>
                  <a:gd name="connsiteY2" fmla="*/ 965416 h 965416"/>
                  <a:gd name="connsiteX3" fmla="*/ 482708 w 1960613"/>
                  <a:gd name="connsiteY3" fmla="*/ 965415 h 965416"/>
                  <a:gd name="connsiteX4" fmla="*/ 0 w 1960613"/>
                  <a:gd name="connsiteY4" fmla="*/ 482707 h 965416"/>
                  <a:gd name="connsiteX5" fmla="*/ 0 w 1960613"/>
                  <a:gd name="connsiteY5" fmla="*/ 482708 h 965416"/>
                  <a:gd name="connsiteX6" fmla="*/ 482708 w 1960613"/>
                  <a:gd name="connsiteY6" fmla="*/ 0 h 965416"/>
                  <a:gd name="connsiteX0" fmla="*/ 1960613 w 1960613"/>
                  <a:gd name="connsiteY0" fmla="*/ 482708 h 965416"/>
                  <a:gd name="connsiteX1" fmla="*/ 1477904 w 1960613"/>
                  <a:gd name="connsiteY1" fmla="*/ 965416 h 965416"/>
                  <a:gd name="connsiteX2" fmla="*/ 482708 w 1960613"/>
                  <a:gd name="connsiteY2" fmla="*/ 965415 h 965416"/>
                  <a:gd name="connsiteX3" fmla="*/ 0 w 1960613"/>
                  <a:gd name="connsiteY3" fmla="*/ 482707 h 965416"/>
                  <a:gd name="connsiteX4" fmla="*/ 0 w 1960613"/>
                  <a:gd name="connsiteY4" fmla="*/ 482708 h 965416"/>
                  <a:gd name="connsiteX5" fmla="*/ 482708 w 1960613"/>
                  <a:gd name="connsiteY5" fmla="*/ 0 h 965416"/>
                  <a:gd name="connsiteX0" fmla="*/ 1477904 w 1477904"/>
                  <a:gd name="connsiteY0" fmla="*/ 965416 h 965416"/>
                  <a:gd name="connsiteX1" fmla="*/ 482708 w 1477904"/>
                  <a:gd name="connsiteY1" fmla="*/ 965415 h 965416"/>
                  <a:gd name="connsiteX2" fmla="*/ 0 w 1477904"/>
                  <a:gd name="connsiteY2" fmla="*/ 482707 h 965416"/>
                  <a:gd name="connsiteX3" fmla="*/ 0 w 1477904"/>
                  <a:gd name="connsiteY3" fmla="*/ 482708 h 965416"/>
                  <a:gd name="connsiteX4" fmla="*/ 482708 w 1477904"/>
                  <a:gd name="connsiteY4" fmla="*/ 0 h 965416"/>
                  <a:gd name="connsiteX0" fmla="*/ 1477904 w 1477904"/>
                  <a:gd name="connsiteY0" fmla="*/ 482709 h 482709"/>
                  <a:gd name="connsiteX1" fmla="*/ 482708 w 1477904"/>
                  <a:gd name="connsiteY1" fmla="*/ 482708 h 482709"/>
                  <a:gd name="connsiteX2" fmla="*/ 0 w 1477904"/>
                  <a:gd name="connsiteY2" fmla="*/ 0 h 482709"/>
                  <a:gd name="connsiteX3" fmla="*/ 0 w 1477904"/>
                  <a:gd name="connsiteY3" fmla="*/ 1 h 482709"/>
                  <a:gd name="connsiteX0" fmla="*/ 1477904 w 1477904"/>
                  <a:gd name="connsiteY0" fmla="*/ 482709 h 484331"/>
                  <a:gd name="connsiteX1" fmla="*/ 990760 w 1477904"/>
                  <a:gd name="connsiteY1" fmla="*/ 484331 h 484331"/>
                  <a:gd name="connsiteX2" fmla="*/ 482708 w 1477904"/>
                  <a:gd name="connsiteY2" fmla="*/ 482708 h 484331"/>
                  <a:gd name="connsiteX3" fmla="*/ 0 w 1477904"/>
                  <a:gd name="connsiteY3" fmla="*/ 0 h 484331"/>
                  <a:gd name="connsiteX4" fmla="*/ 0 w 1477904"/>
                  <a:gd name="connsiteY4" fmla="*/ 1 h 484331"/>
                  <a:gd name="connsiteX0" fmla="*/ 990760 w 990760"/>
                  <a:gd name="connsiteY0" fmla="*/ 484331 h 484331"/>
                  <a:gd name="connsiteX1" fmla="*/ 482708 w 990760"/>
                  <a:gd name="connsiteY1" fmla="*/ 482708 h 484331"/>
                  <a:gd name="connsiteX2" fmla="*/ 0 w 990760"/>
                  <a:gd name="connsiteY2" fmla="*/ 0 h 484331"/>
                  <a:gd name="connsiteX3" fmla="*/ 0 w 990760"/>
                  <a:gd name="connsiteY3" fmla="*/ 1 h 484331"/>
                </a:gdLst>
                <a:ahLst/>
                <a:cxnLst>
                  <a:cxn ang="0">
                    <a:pos x="connsiteX0" y="connsiteY0"/>
                  </a:cxn>
                  <a:cxn ang="0">
                    <a:pos x="connsiteX1" y="connsiteY1"/>
                  </a:cxn>
                  <a:cxn ang="0">
                    <a:pos x="connsiteX2" y="connsiteY2"/>
                  </a:cxn>
                  <a:cxn ang="0">
                    <a:pos x="connsiteX3" y="connsiteY3"/>
                  </a:cxn>
                </a:cxnLst>
                <a:rect l="l" t="t" r="r" b="b"/>
                <a:pathLst>
                  <a:path w="990760" h="484331">
                    <a:moveTo>
                      <a:pt x="990760" y="484331"/>
                    </a:moveTo>
                    <a:lnTo>
                      <a:pt x="482708" y="482708"/>
                    </a:lnTo>
                    <a:cubicBezTo>
                      <a:pt x="216116" y="482708"/>
                      <a:pt x="0" y="266592"/>
                      <a:pt x="0" y="0"/>
                    </a:cubicBezTo>
                    <a:lnTo>
                      <a:pt x="0" y="1"/>
                    </a:lnTo>
                  </a:path>
                </a:pathLst>
              </a:custGeom>
              <a:noFill/>
              <a:ln w="12700" cap="flat" cmpd="sng" algn="ctr">
                <a:solidFill>
                  <a:srgbClr val="76622F"/>
                </a:solidFill>
                <a:prstDash val="solid"/>
                <a:headEnd w="lg" len="lg"/>
                <a:tailEnd type="oval" w="lg" len="lg"/>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sp>
            <p:nvSpPr>
              <p:cNvPr id="50" name="Rectangle: Rounded Corners 57">
                <a:extLst>
                  <a:ext uri="{FF2B5EF4-FFF2-40B4-BE49-F238E27FC236}">
                    <a16:creationId xmlns:a16="http://schemas.microsoft.com/office/drawing/2014/main" id="{413B6D3A-FCA2-6B78-2117-677AFCC61269}"/>
                  </a:ext>
                </a:extLst>
              </p:cNvPr>
              <p:cNvSpPr/>
              <p:nvPr/>
            </p:nvSpPr>
            <p:spPr>
              <a:xfrm rot="10800000">
                <a:off x="5043515" y="2744971"/>
                <a:ext cx="731104" cy="462159"/>
              </a:xfrm>
              <a:custGeom>
                <a:avLst/>
                <a:gdLst>
                  <a:gd name="connsiteX0" fmla="*/ 0 w 1960612"/>
                  <a:gd name="connsiteY0" fmla="*/ 482708 h 965415"/>
                  <a:gd name="connsiteX1" fmla="*/ 482708 w 1960612"/>
                  <a:gd name="connsiteY1" fmla="*/ 0 h 965415"/>
                  <a:gd name="connsiteX2" fmla="*/ 1477905 w 1960612"/>
                  <a:gd name="connsiteY2" fmla="*/ 0 h 965415"/>
                  <a:gd name="connsiteX3" fmla="*/ 1960613 w 1960612"/>
                  <a:gd name="connsiteY3" fmla="*/ 482708 h 965415"/>
                  <a:gd name="connsiteX4" fmla="*/ 1960612 w 1960612"/>
                  <a:gd name="connsiteY4" fmla="*/ 482708 h 965415"/>
                  <a:gd name="connsiteX5" fmla="*/ 1477904 w 1960612"/>
                  <a:gd name="connsiteY5" fmla="*/ 965416 h 965415"/>
                  <a:gd name="connsiteX6" fmla="*/ 482708 w 1960612"/>
                  <a:gd name="connsiteY6" fmla="*/ 965415 h 965415"/>
                  <a:gd name="connsiteX7" fmla="*/ 0 w 1960612"/>
                  <a:gd name="connsiteY7" fmla="*/ 482707 h 965415"/>
                  <a:gd name="connsiteX8" fmla="*/ 0 w 1960612"/>
                  <a:gd name="connsiteY8" fmla="*/ 482708 h 965415"/>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8" fmla="*/ 1569345 w 1960613"/>
                  <a:gd name="connsiteY8" fmla="*/ 91440 h 965416"/>
                  <a:gd name="connsiteX0" fmla="*/ 1477905 w 1960613"/>
                  <a:gd name="connsiteY0" fmla="*/ 0 h 965416"/>
                  <a:gd name="connsiteX1" fmla="*/ 1960613 w 1960613"/>
                  <a:gd name="connsiteY1" fmla="*/ 482708 h 965416"/>
                  <a:gd name="connsiteX2" fmla="*/ 1960612 w 1960613"/>
                  <a:gd name="connsiteY2" fmla="*/ 482708 h 965416"/>
                  <a:gd name="connsiteX3" fmla="*/ 1477904 w 1960613"/>
                  <a:gd name="connsiteY3" fmla="*/ 965416 h 965416"/>
                  <a:gd name="connsiteX4" fmla="*/ 482708 w 1960613"/>
                  <a:gd name="connsiteY4" fmla="*/ 965415 h 965416"/>
                  <a:gd name="connsiteX5" fmla="*/ 0 w 1960613"/>
                  <a:gd name="connsiteY5" fmla="*/ 482707 h 965416"/>
                  <a:gd name="connsiteX6" fmla="*/ 0 w 1960613"/>
                  <a:gd name="connsiteY6" fmla="*/ 482708 h 965416"/>
                  <a:gd name="connsiteX7" fmla="*/ 482708 w 1960613"/>
                  <a:gd name="connsiteY7" fmla="*/ 0 h 965416"/>
                  <a:gd name="connsiteX0" fmla="*/ 1960613 w 1960613"/>
                  <a:gd name="connsiteY0" fmla="*/ 482708 h 965416"/>
                  <a:gd name="connsiteX1" fmla="*/ 1960612 w 1960613"/>
                  <a:gd name="connsiteY1" fmla="*/ 482708 h 965416"/>
                  <a:gd name="connsiteX2" fmla="*/ 1477904 w 1960613"/>
                  <a:gd name="connsiteY2" fmla="*/ 965416 h 965416"/>
                  <a:gd name="connsiteX3" fmla="*/ 482708 w 1960613"/>
                  <a:gd name="connsiteY3" fmla="*/ 965415 h 965416"/>
                  <a:gd name="connsiteX4" fmla="*/ 0 w 1960613"/>
                  <a:gd name="connsiteY4" fmla="*/ 482707 h 965416"/>
                  <a:gd name="connsiteX5" fmla="*/ 0 w 1960613"/>
                  <a:gd name="connsiteY5" fmla="*/ 482708 h 965416"/>
                  <a:gd name="connsiteX6" fmla="*/ 482708 w 1960613"/>
                  <a:gd name="connsiteY6" fmla="*/ 0 h 965416"/>
                  <a:gd name="connsiteX0" fmla="*/ 1960613 w 1960613"/>
                  <a:gd name="connsiteY0" fmla="*/ 482708 h 965416"/>
                  <a:gd name="connsiteX1" fmla="*/ 1477904 w 1960613"/>
                  <a:gd name="connsiteY1" fmla="*/ 965416 h 965416"/>
                  <a:gd name="connsiteX2" fmla="*/ 482708 w 1960613"/>
                  <a:gd name="connsiteY2" fmla="*/ 965415 h 965416"/>
                  <a:gd name="connsiteX3" fmla="*/ 0 w 1960613"/>
                  <a:gd name="connsiteY3" fmla="*/ 482707 h 965416"/>
                  <a:gd name="connsiteX4" fmla="*/ 0 w 1960613"/>
                  <a:gd name="connsiteY4" fmla="*/ 482708 h 965416"/>
                  <a:gd name="connsiteX5" fmla="*/ 482708 w 1960613"/>
                  <a:gd name="connsiteY5" fmla="*/ 0 h 965416"/>
                  <a:gd name="connsiteX0" fmla="*/ 1477904 w 1477904"/>
                  <a:gd name="connsiteY0" fmla="*/ 965416 h 965416"/>
                  <a:gd name="connsiteX1" fmla="*/ 482708 w 1477904"/>
                  <a:gd name="connsiteY1" fmla="*/ 965415 h 965416"/>
                  <a:gd name="connsiteX2" fmla="*/ 0 w 1477904"/>
                  <a:gd name="connsiteY2" fmla="*/ 482707 h 965416"/>
                  <a:gd name="connsiteX3" fmla="*/ 0 w 1477904"/>
                  <a:gd name="connsiteY3" fmla="*/ 482708 h 965416"/>
                  <a:gd name="connsiteX4" fmla="*/ 482708 w 1477904"/>
                  <a:gd name="connsiteY4" fmla="*/ 0 h 965416"/>
                  <a:gd name="connsiteX0" fmla="*/ 1477904 w 1477904"/>
                  <a:gd name="connsiteY0" fmla="*/ 482709 h 482709"/>
                  <a:gd name="connsiteX1" fmla="*/ 482708 w 1477904"/>
                  <a:gd name="connsiteY1" fmla="*/ 482708 h 482709"/>
                  <a:gd name="connsiteX2" fmla="*/ 0 w 1477904"/>
                  <a:gd name="connsiteY2" fmla="*/ 0 h 482709"/>
                  <a:gd name="connsiteX3" fmla="*/ 0 w 1477904"/>
                  <a:gd name="connsiteY3" fmla="*/ 1 h 482709"/>
                  <a:gd name="connsiteX0" fmla="*/ 1477904 w 1477904"/>
                  <a:gd name="connsiteY0" fmla="*/ 482709 h 482709"/>
                  <a:gd name="connsiteX1" fmla="*/ 763611 w 1477904"/>
                  <a:gd name="connsiteY1" fmla="*/ 481621 h 482709"/>
                  <a:gd name="connsiteX2" fmla="*/ 482708 w 1477904"/>
                  <a:gd name="connsiteY2" fmla="*/ 482708 h 482709"/>
                  <a:gd name="connsiteX3" fmla="*/ 0 w 1477904"/>
                  <a:gd name="connsiteY3" fmla="*/ 0 h 482709"/>
                  <a:gd name="connsiteX4" fmla="*/ 0 w 1477904"/>
                  <a:gd name="connsiteY4" fmla="*/ 1 h 482709"/>
                  <a:gd name="connsiteX0" fmla="*/ 763611 w 763611"/>
                  <a:gd name="connsiteY0" fmla="*/ 481621 h 482708"/>
                  <a:gd name="connsiteX1" fmla="*/ 482708 w 763611"/>
                  <a:gd name="connsiteY1" fmla="*/ 482708 h 482708"/>
                  <a:gd name="connsiteX2" fmla="*/ 0 w 763611"/>
                  <a:gd name="connsiteY2" fmla="*/ 0 h 482708"/>
                  <a:gd name="connsiteX3" fmla="*/ 0 w 763611"/>
                  <a:gd name="connsiteY3" fmla="*/ 1 h 482708"/>
                </a:gdLst>
                <a:ahLst/>
                <a:cxnLst>
                  <a:cxn ang="0">
                    <a:pos x="connsiteX0" y="connsiteY0"/>
                  </a:cxn>
                  <a:cxn ang="0">
                    <a:pos x="connsiteX1" y="connsiteY1"/>
                  </a:cxn>
                  <a:cxn ang="0">
                    <a:pos x="connsiteX2" y="connsiteY2"/>
                  </a:cxn>
                  <a:cxn ang="0">
                    <a:pos x="connsiteX3" y="connsiteY3"/>
                  </a:cxn>
                </a:cxnLst>
                <a:rect l="l" t="t" r="r" b="b"/>
                <a:pathLst>
                  <a:path w="763611" h="482708">
                    <a:moveTo>
                      <a:pt x="763611" y="481621"/>
                    </a:moveTo>
                    <a:lnTo>
                      <a:pt x="482708" y="482708"/>
                    </a:lnTo>
                    <a:cubicBezTo>
                      <a:pt x="216116" y="482708"/>
                      <a:pt x="0" y="266592"/>
                      <a:pt x="0" y="0"/>
                    </a:cubicBezTo>
                    <a:lnTo>
                      <a:pt x="0" y="1"/>
                    </a:lnTo>
                  </a:path>
                </a:pathLst>
              </a:custGeom>
              <a:noFill/>
              <a:ln w="12700" cap="flat" cmpd="sng" algn="ctr">
                <a:solidFill>
                  <a:srgbClr val="76622F"/>
                </a:solidFill>
                <a:prstDash val="solid"/>
                <a:headEnd w="lg" len="lg"/>
                <a:tailEnd type="oval" w="lg" len="lg"/>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IN" sz="2400" b="0" i="0" u="none" strike="noStrike" kern="0" cap="none" spc="0" normalizeH="0" baseline="0" noProof="0">
                  <a:ln>
                    <a:noFill/>
                  </a:ln>
                  <a:solidFill>
                    <a:prstClr val="white"/>
                  </a:solidFill>
                  <a:effectLst/>
                  <a:uLnTx/>
                  <a:uFillTx/>
                  <a:latin typeface="Segoe UI"/>
                  <a:ea typeface="+mn-ea"/>
                  <a:cs typeface="+mn-cs"/>
                </a:endParaRPr>
              </a:p>
            </p:txBody>
          </p:sp>
        </p:grpSp>
        <p:sp>
          <p:nvSpPr>
            <p:cNvPr id="47" name="TextBox 46">
              <a:extLst>
                <a:ext uri="{FF2B5EF4-FFF2-40B4-BE49-F238E27FC236}">
                  <a16:creationId xmlns:a16="http://schemas.microsoft.com/office/drawing/2014/main" id="{3EC1B85D-ECAD-1E35-52F1-E79CE0226B93}"/>
                </a:ext>
              </a:extLst>
            </p:cNvPr>
            <p:cNvSpPr txBox="1"/>
            <p:nvPr/>
          </p:nvSpPr>
          <p:spPr>
            <a:xfrm>
              <a:off x="6663579" y="3970536"/>
              <a:ext cx="4147305" cy="86177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المستوى الاستراتيجي</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ar-SA" sz="16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 تحديد أنواع المحتوى وأهدافه العامة</a:t>
              </a:r>
              <a:endParaRPr kumimoji="0" lang="en-US" sz="1200" b="0" i="0" u="none" strike="noStrike" kern="0" cap="none" spc="0" normalizeH="0" baseline="0" noProof="0" dirty="0">
                <a:ln>
                  <a:noFill/>
                </a:ln>
                <a:solidFill>
                  <a:srgbClr val="000000"/>
                </a:solidFill>
                <a:effectLst/>
                <a:uLnTx/>
                <a:uFillTx/>
                <a:latin typeface="Calibri"/>
                <a:ea typeface="Calibri" panose="020F0502020204030204" pitchFamily="34" charset="0"/>
                <a:cs typeface="+mn-cs"/>
              </a:endParaRPr>
            </a:p>
          </p:txBody>
        </p:sp>
        <p:sp>
          <p:nvSpPr>
            <p:cNvPr id="48" name="TextBox 47">
              <a:extLst>
                <a:ext uri="{FF2B5EF4-FFF2-40B4-BE49-F238E27FC236}">
                  <a16:creationId xmlns:a16="http://schemas.microsoft.com/office/drawing/2014/main" id="{7030D11E-1444-7ABD-1DD8-0EB3D520A4EC}"/>
                </a:ext>
              </a:extLst>
            </p:cNvPr>
            <p:cNvSpPr txBox="1"/>
            <p:nvPr/>
          </p:nvSpPr>
          <p:spPr>
            <a:xfrm>
              <a:off x="1267482" y="3970536"/>
              <a:ext cx="3985173" cy="1000274"/>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المستوى التفصيلي</a:t>
              </a:r>
            </a:p>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100" b="1" i="0" u="none" strike="noStrike" kern="0" cap="none" spc="0" normalizeH="0" baseline="0" noProof="0" dirty="0">
                <a:ln>
                  <a:noFill/>
                </a:ln>
                <a:solidFill>
                  <a:srgbClr val="000000"/>
                </a:solidFill>
                <a:effectLst/>
                <a:uLnTx/>
                <a:uFillTx/>
                <a:latin typeface="Calibri"/>
                <a:ea typeface="Calibri" panose="020F0502020204030204" pitchFamily="34" charset="0"/>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Calibri"/>
                  <a:ea typeface="Calibri" panose="020F0502020204030204" pitchFamily="34" charset="0"/>
                  <a:cs typeface="Arial" panose="020B0604020202020204" pitchFamily="34" charset="0"/>
                </a:rPr>
                <a:t>تحديد عدد المنتجات، الموضوعات، الرسائل، والجدول الزمني للإنتاج والنشر</a:t>
              </a:r>
              <a:endParaRPr kumimoji="0" lang="en-US" sz="1600" b="0" i="0" u="none" strike="noStrike" kern="0" cap="none" spc="0" normalizeH="0" baseline="0" noProof="0" dirty="0">
                <a:ln>
                  <a:noFill/>
                </a:ln>
                <a:solidFill>
                  <a:srgbClr val="000000"/>
                </a:solidFill>
                <a:effectLst/>
                <a:uLnTx/>
                <a:uFillTx/>
                <a:latin typeface="Calibri"/>
                <a:ea typeface="Calibri" panose="020F0502020204030204" pitchFamily="34" charset="0"/>
                <a:cs typeface="+mn-cs"/>
              </a:endParaRPr>
            </a:p>
          </p:txBody>
        </p:sp>
      </p:grpSp>
    </p:spTree>
    <p:extLst>
      <p:ext uri="{BB962C8B-B14F-4D97-AF65-F5344CB8AC3E}">
        <p14:creationId xmlns:p14="http://schemas.microsoft.com/office/powerpoint/2010/main" val="269715758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0B0DB2-9AF7-CEB1-F84F-12FA1528647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038F74B-0859-3ABE-E072-8879E09E36D8}"/>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510F3E6D-5243-3C8C-5E8A-668C36FE488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81DE5F39-7CFD-4E6A-69BA-E457C28F495B}"/>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1B97664C-0876-E6AE-F4AC-436276FC4573}"/>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الإنتاج الإعلامي والمحتوى المستهدف</a:t>
            </a:r>
          </a:p>
        </p:txBody>
      </p:sp>
      <p:sp>
        <p:nvSpPr>
          <p:cNvPr id="5" name="Slide Number Placeholder 4">
            <a:extLst>
              <a:ext uri="{FF2B5EF4-FFF2-40B4-BE49-F238E27FC236}">
                <a16:creationId xmlns:a16="http://schemas.microsoft.com/office/drawing/2014/main" id="{23CBB21E-9E52-F6C1-F4D3-BE22768A8C0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0902FA1B-DFC3-DC80-7B8B-25F32BFC52ED}"/>
              </a:ext>
            </a:extLst>
          </p:cNvPr>
          <p:cNvSpPr txBox="1"/>
          <p:nvPr/>
        </p:nvSpPr>
        <p:spPr>
          <a:xfrm>
            <a:off x="984660" y="1094172"/>
            <a:ext cx="10021796" cy="496996"/>
          </a:xfrm>
          <a:prstGeom prst="rect">
            <a:avLst/>
          </a:prstGeom>
          <a:noFill/>
        </p:spPr>
        <p:txBody>
          <a:bodyPr wrap="square">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أنواع المحتوى وأهدافه</a:t>
            </a:r>
          </a:p>
        </p:txBody>
      </p:sp>
      <p:graphicFrame>
        <p:nvGraphicFramePr>
          <p:cNvPr id="6" name="Table 5">
            <a:extLst>
              <a:ext uri="{FF2B5EF4-FFF2-40B4-BE49-F238E27FC236}">
                <a16:creationId xmlns:a16="http://schemas.microsoft.com/office/drawing/2014/main" id="{3C625E28-E118-9986-FCC2-C82F3AD84AA7}"/>
              </a:ext>
            </a:extLst>
          </p:cNvPr>
          <p:cNvGraphicFramePr>
            <a:graphicFrameLocks noGrp="1"/>
          </p:cNvGraphicFramePr>
          <p:nvPr/>
        </p:nvGraphicFramePr>
        <p:xfrm>
          <a:off x="609601" y="1791760"/>
          <a:ext cx="10972800" cy="4801672"/>
        </p:xfrm>
        <a:graphic>
          <a:graphicData uri="http://schemas.openxmlformats.org/drawingml/2006/table">
            <a:tbl>
              <a:tblPr rtl="1" firstRow="1" firstCol="1" bandRow="1">
                <a:tableStyleId>{5C22544A-7EE6-4342-B048-85BDC9FD1C3A}</a:tableStyleId>
              </a:tblPr>
              <a:tblGrid>
                <a:gridCol w="1828800">
                  <a:extLst>
                    <a:ext uri="{9D8B030D-6E8A-4147-A177-3AD203B41FA5}">
                      <a16:colId xmlns:a16="http://schemas.microsoft.com/office/drawing/2014/main" val="1695404915"/>
                    </a:ext>
                  </a:extLst>
                </a:gridCol>
                <a:gridCol w="1828800">
                  <a:extLst>
                    <a:ext uri="{9D8B030D-6E8A-4147-A177-3AD203B41FA5}">
                      <a16:colId xmlns:a16="http://schemas.microsoft.com/office/drawing/2014/main" val="2748539218"/>
                    </a:ext>
                  </a:extLst>
                </a:gridCol>
                <a:gridCol w="1828800">
                  <a:extLst>
                    <a:ext uri="{9D8B030D-6E8A-4147-A177-3AD203B41FA5}">
                      <a16:colId xmlns:a16="http://schemas.microsoft.com/office/drawing/2014/main" val="2068584698"/>
                    </a:ext>
                  </a:extLst>
                </a:gridCol>
                <a:gridCol w="1828800">
                  <a:extLst>
                    <a:ext uri="{9D8B030D-6E8A-4147-A177-3AD203B41FA5}">
                      <a16:colId xmlns:a16="http://schemas.microsoft.com/office/drawing/2014/main" val="1115234534"/>
                    </a:ext>
                  </a:extLst>
                </a:gridCol>
                <a:gridCol w="1828800">
                  <a:extLst>
                    <a:ext uri="{9D8B030D-6E8A-4147-A177-3AD203B41FA5}">
                      <a16:colId xmlns:a16="http://schemas.microsoft.com/office/drawing/2014/main" val="4112360382"/>
                    </a:ext>
                  </a:extLst>
                </a:gridCol>
                <a:gridCol w="1828800">
                  <a:extLst>
                    <a:ext uri="{9D8B030D-6E8A-4147-A177-3AD203B41FA5}">
                      <a16:colId xmlns:a16="http://schemas.microsoft.com/office/drawing/2014/main" val="3284298935"/>
                    </a:ext>
                  </a:extLst>
                </a:gridCol>
              </a:tblGrid>
              <a:tr h="533997">
                <a:tc>
                  <a:txBody>
                    <a:bodyPr/>
                    <a:lstStyle/>
                    <a:p>
                      <a:pPr marL="0" marR="0" algn="ctr" rtl="1">
                        <a:lnSpc>
                          <a:spcPct val="115000"/>
                        </a:lnSpc>
                        <a:spcAft>
                          <a:spcPts val="800"/>
                        </a:spcAft>
                        <a:buNone/>
                      </a:pPr>
                      <a:r>
                        <a:rPr lang="ar-SA" sz="1600" kern="100" dirty="0">
                          <a:effectLst/>
                          <a:cs typeface="+mn-cs"/>
                        </a:rPr>
                        <a:t>نوع المحتوى</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cs typeface="+mn-cs"/>
                        </a:rPr>
                        <a:t>الوصف العام</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cs typeface="+mn-cs"/>
                        </a:rPr>
                        <a:t>الهدف التربوي</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cs typeface="+mn-cs"/>
                        </a:rPr>
                        <a:t>الشكل الفني</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cs typeface="+mn-cs"/>
                        </a:rPr>
                        <a:t>الفئة المستهدفة</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600" kern="100" dirty="0">
                          <a:effectLst/>
                          <a:cs typeface="+mn-cs"/>
                        </a:rPr>
                        <a:t>الرسائل الأساسية</a:t>
                      </a:r>
                      <a:endParaRPr lang="en-US" sz="1600" kern="100" dirty="0">
                        <a:effectLst/>
                        <a:latin typeface="Aptos" panose="020B0004020202020204" pitchFamily="34" charset="0"/>
                        <a:ea typeface="Aptos" panose="020B0004020202020204" pitchFamily="34" charset="0"/>
                        <a:cs typeface="+mn-cs"/>
                      </a:endParaRPr>
                    </a:p>
                  </a:txBody>
                  <a:tcPr marL="9525" marR="9525"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3998155131"/>
                  </a:ext>
                </a:extLst>
              </a:tr>
              <a:tr h="853535">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الفيديوهات الواقعية</a:t>
                      </a:r>
                    </a:p>
                    <a:p>
                      <a:pPr marL="0" marR="0" algn="ctr" rtl="1">
                        <a:lnSpc>
                          <a:spcPct val="115000"/>
                        </a:lnSpc>
                        <a:spcAft>
                          <a:spcPts val="800"/>
                        </a:spcAft>
                        <a:buNone/>
                      </a:pPr>
                      <a:r>
                        <a:rPr lang="en-US" sz="1300" kern="100" dirty="0">
                          <a:solidFill>
                            <a:schemeClr val="tx1">
                              <a:lumMod val="95000"/>
                              <a:lumOff val="5000"/>
                            </a:schemeClr>
                          </a:solidFill>
                          <a:effectLst/>
                          <a:cs typeface="+mn-cs"/>
                        </a:rPr>
                        <a:t> (Live Action)</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مشاهد تمثيلية يؤديها أطفال داخل بيئات منزلية ومدرسية واقعية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a:solidFill>
                            <a:schemeClr val="tx1">
                              <a:lumMod val="95000"/>
                              <a:lumOff val="5000"/>
                            </a:schemeClr>
                          </a:solidFill>
                          <a:effectLst/>
                          <a:cs typeface="+mn-cs"/>
                        </a:rPr>
                        <a:t>تعزيز القدوة والممارسة اليومية للسلوكيات الصحيحة</a:t>
                      </a:r>
                      <a:endParaRPr lang="en-US" sz="13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تصوير واقعي بأسلوب قصصي بسيط ومباشر</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9 الى 12 سنة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ربط الترشيد بالمسؤولية والمواطنة، وإبراز أثر السلوك في الأسرة والمجتمع</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373214526"/>
                  </a:ext>
                </a:extLst>
              </a:tr>
              <a:tr h="853535">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الرسوم المتحركة</a:t>
                      </a:r>
                      <a:r>
                        <a:rPr lang="en-US" sz="1300" kern="100" dirty="0">
                          <a:solidFill>
                            <a:schemeClr val="tx1">
                              <a:lumMod val="95000"/>
                              <a:lumOff val="5000"/>
                            </a:schemeClr>
                          </a:solidFill>
                          <a:effectLst/>
                          <a:cs typeface="+mn-cs"/>
                        </a:rPr>
                        <a:t> (Animated Series)</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سلسلة مشوقة من الرسوم ثلاثية الأبعاد بشخصيات ثابتة تمثل ألوان بطاقة كفاءة الطاقة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a:solidFill>
                            <a:schemeClr val="tx1">
                              <a:lumMod val="95000"/>
                              <a:lumOff val="5000"/>
                            </a:schemeClr>
                          </a:solidFill>
                          <a:effectLst/>
                          <a:cs typeface="+mn-cs"/>
                        </a:rPr>
                        <a:t>تبسيط المفاهيم العلمية وتعليم السلوكيات الصحيحة بطريقة قصصية مشوقة</a:t>
                      </a:r>
                      <a:endParaRPr lang="en-US" sz="13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ثنائية وثلاثية الأبعاد</a:t>
                      </a:r>
                      <a:r>
                        <a:rPr lang="en-US" sz="1300" kern="100" dirty="0">
                          <a:solidFill>
                            <a:schemeClr val="tx1">
                              <a:lumMod val="95000"/>
                              <a:lumOff val="5000"/>
                            </a:schemeClr>
                          </a:solidFill>
                          <a:effectLst/>
                          <a:cs typeface="+mn-cs"/>
                        </a:rPr>
                        <a:t> </a:t>
                      </a:r>
                      <a:r>
                        <a:rPr lang="ar-SA" sz="1300" kern="100" dirty="0">
                          <a:solidFill>
                            <a:schemeClr val="tx1">
                              <a:lumMod val="95000"/>
                              <a:lumOff val="5000"/>
                            </a:schemeClr>
                          </a:solidFill>
                          <a:effectLst/>
                          <a:cs typeface="+mn-cs"/>
                        </a:rPr>
                        <a:t>مع استخدام الذكاء الاصطناعي في التحريك</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6 الى 8 سنة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فهم مفهوم الطاقة والكفاءة بطريقة حسيّة </a:t>
                      </a:r>
                    </a:p>
                    <a:p>
                      <a:pPr marL="0" marR="0" algn="r" rtl="1">
                        <a:lnSpc>
                          <a:spcPct val="115000"/>
                        </a:lnSpc>
                        <a:spcAft>
                          <a:spcPts val="800"/>
                        </a:spcAft>
                        <a:buNone/>
                      </a:pPr>
                      <a:r>
                        <a:rPr lang="ar-SA" sz="1300" kern="100" dirty="0">
                          <a:solidFill>
                            <a:schemeClr val="tx1">
                              <a:lumMod val="95000"/>
                              <a:lumOff val="5000"/>
                            </a:schemeClr>
                          </a:solidFill>
                          <a:effectLst/>
                          <a:cs typeface="+mn-cs"/>
                        </a:rPr>
                        <a:t>(ضوء، مكيف، أجهزة منزلية)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357058400"/>
                  </a:ext>
                </a:extLst>
              </a:tr>
              <a:tr h="853535">
                <a:tc>
                  <a:txBody>
                    <a:bodyPr/>
                    <a:lstStyle/>
                    <a:p>
                      <a:pPr marL="0" marR="0" algn="ctr" rtl="1">
                        <a:lnSpc>
                          <a:spcPct val="100000"/>
                        </a:lnSpc>
                        <a:spcAft>
                          <a:spcPts val="800"/>
                        </a:spcAft>
                        <a:buNone/>
                      </a:pPr>
                      <a:r>
                        <a:rPr lang="ar-SA" sz="1300" kern="100" dirty="0">
                          <a:solidFill>
                            <a:schemeClr val="tx1">
                              <a:lumMod val="95000"/>
                              <a:lumOff val="5000"/>
                            </a:schemeClr>
                          </a:solidFill>
                          <a:effectLst/>
                          <a:cs typeface="+mn-cs"/>
                        </a:rPr>
                        <a:t>الأناشيد التعليمية</a:t>
                      </a:r>
                      <a:endParaRPr lang="ar-JO" sz="1300" kern="100" dirty="0">
                        <a:solidFill>
                          <a:schemeClr val="tx1">
                            <a:lumMod val="95000"/>
                            <a:lumOff val="5000"/>
                          </a:schemeClr>
                        </a:solidFill>
                        <a:effectLst/>
                        <a:cs typeface="+mn-cs"/>
                      </a:endParaRPr>
                    </a:p>
                    <a:p>
                      <a:pPr marL="0" marR="0" algn="ctr" rtl="1">
                        <a:lnSpc>
                          <a:spcPct val="100000"/>
                        </a:lnSpc>
                        <a:spcAft>
                          <a:spcPts val="800"/>
                        </a:spcAft>
                        <a:buNone/>
                      </a:pPr>
                      <a:r>
                        <a:rPr lang="en-US" sz="1300" kern="100" dirty="0">
                          <a:solidFill>
                            <a:schemeClr val="tx1">
                              <a:lumMod val="95000"/>
                              <a:lumOff val="5000"/>
                            </a:schemeClr>
                          </a:solidFill>
                          <a:effectLst/>
                          <a:cs typeface="+mn-cs"/>
                        </a:rPr>
                        <a:t> (Musical Clips)</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أناشيد قصيرة بإيقاع طفولي جذاب وكلمات تربوية بسيطة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ترسيخ الرسائل التوعوية في الذاكرة السمعية للطفل</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a:solidFill>
                            <a:schemeClr val="tx1">
                              <a:lumMod val="95000"/>
                              <a:lumOff val="5000"/>
                            </a:schemeClr>
                          </a:solidFill>
                          <a:effectLst/>
                          <a:cs typeface="+mn-cs"/>
                        </a:rPr>
                        <a:t>إنتاج صوتي ومرئي احترافي بأصوات أطفال</a:t>
                      </a:r>
                      <a:endParaRPr lang="en-US" sz="1300" kern="10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6 الى 12 سنة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كلمات إيجابية قصيرة: “أطفئها لتبقى طاقتنا”، “بطاقة الطاقة ترشدنا</a:t>
                      </a:r>
                      <a:r>
                        <a:rPr lang="en-US" sz="1300" kern="100" dirty="0">
                          <a:solidFill>
                            <a:schemeClr val="tx1">
                              <a:lumMod val="95000"/>
                              <a:lumOff val="5000"/>
                            </a:schemeClr>
                          </a:solidFill>
                          <a:effectLst/>
                          <a:cs typeface="+mn-cs"/>
                        </a:rPr>
                        <a:t>”</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474792248"/>
                  </a:ext>
                </a:extLst>
              </a:tr>
              <a:tr h="853535">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المحتوى التفاعلي الرقمي</a:t>
                      </a:r>
                      <a:r>
                        <a:rPr lang="en-US" sz="1300" kern="100" dirty="0">
                          <a:solidFill>
                            <a:schemeClr val="tx1">
                              <a:lumMod val="95000"/>
                              <a:lumOff val="5000"/>
                            </a:schemeClr>
                          </a:solidFill>
                          <a:effectLst/>
                          <a:cs typeface="+mn-cs"/>
                        </a:rPr>
                        <a:t> (Interactive Challenges)</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مسابقات وألعاب بسيطة عبر المنصات الرقمية (تحديات أسبوعية وسلوكيات منزلية)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تحفيز المشاركة العملية وتكرار السلوك المرغوب</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تصميم رقمي – تطبيقات ومقاطع قصيرة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6 الى 12 سنة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تحفيز السلوك باللعب والمنافسة بين الأطفال والأسر</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687892815"/>
                  </a:ext>
                </a:extLst>
              </a:tr>
              <a:tr h="853535">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المحتوى المدرسي</a:t>
                      </a:r>
                    </a:p>
                    <a:p>
                      <a:pPr marL="0" marR="0" algn="ctr" rtl="1">
                        <a:lnSpc>
                          <a:spcPct val="115000"/>
                        </a:lnSpc>
                        <a:spcAft>
                          <a:spcPts val="800"/>
                        </a:spcAft>
                        <a:buNone/>
                      </a:pPr>
                      <a:r>
                        <a:rPr lang="en-US" sz="1300" kern="100" dirty="0">
                          <a:solidFill>
                            <a:schemeClr val="tx1">
                              <a:lumMod val="95000"/>
                              <a:lumOff val="5000"/>
                            </a:schemeClr>
                          </a:solidFill>
                          <a:effectLst/>
                          <a:cs typeface="+mn-cs"/>
                        </a:rPr>
                        <a:t> (School Units)</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برامج تعليمية وأنشطة صفية تفاعلية تتضمن عروضًا وألعابًا تطبيقية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دمج مفاهيم الترشيد في التعليم النظامي</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عروض </a:t>
                      </a:r>
                      <a:r>
                        <a:rPr lang="en-US" sz="1300" kern="100" dirty="0">
                          <a:solidFill>
                            <a:schemeClr val="tx1">
                              <a:lumMod val="95000"/>
                              <a:lumOff val="5000"/>
                            </a:schemeClr>
                          </a:solidFill>
                          <a:effectLst/>
                          <a:cs typeface="+mn-cs"/>
                        </a:rPr>
                        <a:t>PowerPoint</a:t>
                      </a:r>
                      <a:r>
                        <a:rPr lang="ar-SA" sz="1300" kern="100" dirty="0">
                          <a:solidFill>
                            <a:schemeClr val="tx1">
                              <a:lumMod val="95000"/>
                              <a:lumOff val="5000"/>
                            </a:schemeClr>
                          </a:solidFill>
                          <a:effectLst/>
                          <a:cs typeface="+mn-cs"/>
                        </a:rPr>
                        <a:t> </a:t>
                      </a:r>
                      <a:r>
                        <a:rPr lang="en-US" sz="1300" kern="100" dirty="0">
                          <a:solidFill>
                            <a:schemeClr val="tx1">
                              <a:lumMod val="95000"/>
                              <a:lumOff val="5000"/>
                            </a:schemeClr>
                          </a:solidFill>
                          <a:effectLst/>
                          <a:cs typeface="+mn-cs"/>
                        </a:rPr>
                        <a:t> </a:t>
                      </a:r>
                      <a:r>
                        <a:rPr lang="ar-SA" sz="1300" kern="100" dirty="0">
                          <a:solidFill>
                            <a:schemeClr val="tx1">
                              <a:lumMod val="95000"/>
                              <a:lumOff val="5000"/>
                            </a:schemeClr>
                          </a:solidFill>
                          <a:effectLst/>
                          <a:cs typeface="+mn-cs"/>
                        </a:rPr>
                        <a:t>تعليمية مرفقة بأنشطة جماعية تطبيقية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800"/>
                        </a:spcAft>
                        <a:buNone/>
                      </a:pPr>
                      <a:r>
                        <a:rPr lang="ar-SA" sz="1300" kern="100" dirty="0">
                          <a:solidFill>
                            <a:schemeClr val="tx1">
                              <a:lumMod val="95000"/>
                              <a:lumOff val="5000"/>
                            </a:schemeClr>
                          </a:solidFill>
                          <a:effectLst/>
                          <a:cs typeface="+mn-cs"/>
                        </a:rPr>
                        <a:t>9 الى 12 سنة</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300" kern="100" dirty="0">
                          <a:solidFill>
                            <a:schemeClr val="tx1">
                              <a:lumMod val="95000"/>
                              <a:lumOff val="5000"/>
                            </a:schemeClr>
                          </a:solidFill>
                          <a:effectLst/>
                          <a:cs typeface="+mn-cs"/>
                        </a:rPr>
                        <a:t>نقل مفهوم الترشيد من المدرسة إلى المنزل</a:t>
                      </a:r>
                      <a:endParaRPr lang="en-US" sz="13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677048306"/>
                  </a:ext>
                </a:extLst>
              </a:tr>
            </a:tbl>
          </a:graphicData>
        </a:graphic>
      </p:graphicFrame>
    </p:spTree>
    <p:extLst>
      <p:ext uri="{BB962C8B-B14F-4D97-AF65-F5344CB8AC3E}">
        <p14:creationId xmlns:p14="http://schemas.microsoft.com/office/powerpoint/2010/main" val="106207322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39EE5-05AF-14AE-EA24-4302AFEA2A5A}"/>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6A3AE67-09CE-C8EA-C6EE-CA8C3F637597}"/>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B11A0DF-3E68-E90B-7FC6-1B58B6242737}"/>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9D105EE1-C8FC-1DFC-F976-4605622691A6}"/>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F362B820-8183-6A4D-C027-BC0E5EB63E96}"/>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التنفيذ ومراحل المشروع</a:t>
            </a:r>
          </a:p>
        </p:txBody>
      </p:sp>
      <p:sp>
        <p:nvSpPr>
          <p:cNvPr id="5" name="Slide Number Placeholder 4">
            <a:extLst>
              <a:ext uri="{FF2B5EF4-FFF2-40B4-BE49-F238E27FC236}">
                <a16:creationId xmlns:a16="http://schemas.microsoft.com/office/drawing/2014/main" id="{1B8A7CF6-A796-3979-6082-45EAFB0B2B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0F5CE902-A922-BBA1-865E-7C745F098382}"/>
              </a:ext>
            </a:extLst>
          </p:cNvPr>
          <p:cNvSpPr txBox="1"/>
          <p:nvPr/>
        </p:nvSpPr>
        <p:spPr>
          <a:xfrm>
            <a:off x="7396694" y="926532"/>
            <a:ext cx="3519404" cy="523220"/>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مرحلة الإعداد والتخطيط</a:t>
            </a:r>
          </a:p>
        </p:txBody>
      </p:sp>
      <p:grpSp>
        <p:nvGrpSpPr>
          <p:cNvPr id="49" name="Group 48">
            <a:extLst>
              <a:ext uri="{FF2B5EF4-FFF2-40B4-BE49-F238E27FC236}">
                <a16:creationId xmlns:a16="http://schemas.microsoft.com/office/drawing/2014/main" id="{FCCA6EBB-6FC1-741E-C550-F16701C81868}"/>
              </a:ext>
            </a:extLst>
          </p:cNvPr>
          <p:cNvGrpSpPr/>
          <p:nvPr/>
        </p:nvGrpSpPr>
        <p:grpSpPr>
          <a:xfrm>
            <a:off x="8528035" y="3042678"/>
            <a:ext cx="2547138" cy="1906974"/>
            <a:chOff x="6567622" y="4582675"/>
            <a:chExt cx="2446602" cy="1906974"/>
          </a:xfrm>
        </p:grpSpPr>
        <p:sp>
          <p:nvSpPr>
            <p:cNvPr id="50" name="Rectangle: Rounded Corners 49">
              <a:extLst>
                <a:ext uri="{FF2B5EF4-FFF2-40B4-BE49-F238E27FC236}">
                  <a16:creationId xmlns:a16="http://schemas.microsoft.com/office/drawing/2014/main" id="{4960A5E1-14D8-7A9F-40B9-22604444328C}"/>
                </a:ext>
              </a:extLst>
            </p:cNvPr>
            <p:cNvSpPr/>
            <p:nvPr/>
          </p:nvSpPr>
          <p:spPr>
            <a:xfrm>
              <a:off x="6567622" y="4582675"/>
              <a:ext cx="2446602" cy="1906974"/>
            </a:xfrm>
            <a:prstGeom prst="roundRect">
              <a:avLst>
                <a:gd name="adj" fmla="val 486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3CED1F7E-37F9-0068-3552-B65217F3EC8C}"/>
                </a:ext>
              </a:extLst>
            </p:cNvPr>
            <p:cNvSpPr/>
            <p:nvPr/>
          </p:nvSpPr>
          <p:spPr>
            <a:xfrm>
              <a:off x="8577580" y="4761617"/>
              <a:ext cx="304800" cy="304800"/>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52" name="Group 51">
              <a:extLst>
                <a:ext uri="{FF2B5EF4-FFF2-40B4-BE49-F238E27FC236}">
                  <a16:creationId xmlns:a16="http://schemas.microsoft.com/office/drawing/2014/main" id="{9C05E2B7-9C5E-020F-757B-6448F2DF29D0}"/>
                </a:ext>
              </a:extLst>
            </p:cNvPr>
            <p:cNvGrpSpPr/>
            <p:nvPr/>
          </p:nvGrpSpPr>
          <p:grpSpPr>
            <a:xfrm>
              <a:off x="8369983" y="4864953"/>
              <a:ext cx="399093" cy="98129"/>
              <a:chOff x="971210" y="1870511"/>
              <a:chExt cx="399093" cy="98129"/>
            </a:xfrm>
            <a:solidFill>
              <a:srgbClr val="FFC000"/>
            </a:solidFill>
          </p:grpSpPr>
          <p:sp>
            <p:nvSpPr>
              <p:cNvPr id="55" name="Oval 54">
                <a:extLst>
                  <a:ext uri="{FF2B5EF4-FFF2-40B4-BE49-F238E27FC236}">
                    <a16:creationId xmlns:a16="http://schemas.microsoft.com/office/drawing/2014/main" id="{E94741C2-2127-9D1D-EEA8-DFABFC5C7A66}"/>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7F960770-EFDF-97C8-D6D0-579B51DFC01B}"/>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75669125-CDB8-92D8-1549-DF574D33531F}"/>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3" name="TextBox 36">
              <a:extLst>
                <a:ext uri="{FF2B5EF4-FFF2-40B4-BE49-F238E27FC236}">
                  <a16:creationId xmlns:a16="http://schemas.microsoft.com/office/drawing/2014/main" id="{A421F6BD-CE29-D00D-0DC2-2DFEDB892983}"/>
                </a:ext>
              </a:extLst>
            </p:cNvPr>
            <p:cNvSpPr txBox="1"/>
            <p:nvPr/>
          </p:nvSpPr>
          <p:spPr>
            <a:xfrm>
              <a:off x="6567622" y="4785097"/>
              <a:ext cx="1720801"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إعداد خارطة الطريق</a:t>
              </a:r>
              <a:endParaRPr kumimoji="0" lang="en-US" sz="1800" b="1" i="0" u="none" strike="noStrike" kern="0" cap="none" spc="0" normalizeH="0" baseline="0" noProof="0" dirty="0">
                <a:ln>
                  <a:noFill/>
                </a:ln>
                <a:solidFill>
                  <a:prstClr val="black"/>
                </a:solidFill>
                <a:effectLst/>
                <a:uLnTx/>
                <a:uFillTx/>
                <a:latin typeface="Segoe UI" panose="020B0502040204020203" pitchFamily="34" charset="0"/>
                <a:ea typeface="+mj-ea"/>
                <a:cs typeface="Segoe UI" panose="020B0502040204020203" pitchFamily="34" charset="0"/>
                <a:sym typeface="Montserrat"/>
              </a:endParaRPr>
            </a:p>
          </p:txBody>
        </p:sp>
        <p:sp>
          <p:nvSpPr>
            <p:cNvPr id="54" name="TextBox 53">
              <a:extLst>
                <a:ext uri="{FF2B5EF4-FFF2-40B4-BE49-F238E27FC236}">
                  <a16:creationId xmlns:a16="http://schemas.microsoft.com/office/drawing/2014/main" id="{7CE950A3-5333-D1C7-1D41-88500125AF4D}"/>
                </a:ext>
              </a:extLst>
            </p:cNvPr>
            <p:cNvSpPr txBox="1"/>
            <p:nvPr/>
          </p:nvSpPr>
          <p:spPr>
            <a:xfrm>
              <a:off x="6717917" y="5226805"/>
              <a:ext cx="2164463" cy="400110"/>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إعداد خارطة الطريق العلمية للحملة بالاستناد إلى:</a:t>
              </a:r>
            </a:p>
          </p:txBody>
        </p:sp>
        <p:sp>
          <p:nvSpPr>
            <p:cNvPr id="81" name="TextBox 80">
              <a:extLst>
                <a:ext uri="{FF2B5EF4-FFF2-40B4-BE49-F238E27FC236}">
                  <a16:creationId xmlns:a16="http://schemas.microsoft.com/office/drawing/2014/main" id="{43F09F43-4860-4405-1DD4-B6099004E90D}"/>
                </a:ext>
              </a:extLst>
            </p:cNvPr>
            <p:cNvSpPr txBox="1"/>
            <p:nvPr/>
          </p:nvSpPr>
          <p:spPr>
            <a:xfrm>
              <a:off x="6624453" y="5694093"/>
              <a:ext cx="2257929" cy="68018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التقارير والدراسات الحالية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تقييم الخبراء</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تقرير الأداء العام لحملة “أبطال لتبقى”</a:t>
              </a:r>
            </a:p>
          </p:txBody>
        </p:sp>
      </p:grpSp>
      <p:grpSp>
        <p:nvGrpSpPr>
          <p:cNvPr id="82" name="Group 81">
            <a:extLst>
              <a:ext uri="{FF2B5EF4-FFF2-40B4-BE49-F238E27FC236}">
                <a16:creationId xmlns:a16="http://schemas.microsoft.com/office/drawing/2014/main" id="{240FA785-9FFD-9251-CFE3-A9C1F4326CD3}"/>
              </a:ext>
            </a:extLst>
          </p:cNvPr>
          <p:cNvGrpSpPr/>
          <p:nvPr/>
        </p:nvGrpSpPr>
        <p:grpSpPr>
          <a:xfrm>
            <a:off x="4822431" y="3041598"/>
            <a:ext cx="2547138" cy="3585368"/>
            <a:chOff x="6567622" y="2596655"/>
            <a:chExt cx="2446602" cy="4426622"/>
          </a:xfrm>
        </p:grpSpPr>
        <p:sp>
          <p:nvSpPr>
            <p:cNvPr id="83" name="Rectangle: Rounded Corners 82">
              <a:extLst>
                <a:ext uri="{FF2B5EF4-FFF2-40B4-BE49-F238E27FC236}">
                  <a16:creationId xmlns:a16="http://schemas.microsoft.com/office/drawing/2014/main" id="{95178BD4-74F4-4AA7-F038-98CBA6AC6CED}"/>
                </a:ext>
              </a:extLst>
            </p:cNvPr>
            <p:cNvSpPr/>
            <p:nvPr/>
          </p:nvSpPr>
          <p:spPr>
            <a:xfrm>
              <a:off x="6567622" y="2596655"/>
              <a:ext cx="2446602" cy="4426622"/>
            </a:xfrm>
            <a:prstGeom prst="roundRect">
              <a:avLst>
                <a:gd name="adj" fmla="val 4860"/>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4" name="Oval 83">
              <a:extLst>
                <a:ext uri="{FF2B5EF4-FFF2-40B4-BE49-F238E27FC236}">
                  <a16:creationId xmlns:a16="http://schemas.microsoft.com/office/drawing/2014/main" id="{2E3FC42B-237A-9B2F-D40C-112D8A5D3C6E}"/>
                </a:ext>
              </a:extLst>
            </p:cNvPr>
            <p:cNvSpPr/>
            <p:nvPr/>
          </p:nvSpPr>
          <p:spPr>
            <a:xfrm>
              <a:off x="8577580" y="2766540"/>
              <a:ext cx="304800" cy="372554"/>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85" name="Group 84">
              <a:extLst>
                <a:ext uri="{FF2B5EF4-FFF2-40B4-BE49-F238E27FC236}">
                  <a16:creationId xmlns:a16="http://schemas.microsoft.com/office/drawing/2014/main" id="{8F80C680-92D3-C55C-A880-2E6FB64D9B3C}"/>
                </a:ext>
              </a:extLst>
            </p:cNvPr>
            <p:cNvGrpSpPr/>
            <p:nvPr/>
          </p:nvGrpSpPr>
          <p:grpSpPr>
            <a:xfrm>
              <a:off x="8369983" y="2920196"/>
              <a:ext cx="399093" cy="98129"/>
              <a:chOff x="971210" y="1870511"/>
              <a:chExt cx="399093" cy="98129"/>
            </a:xfrm>
            <a:solidFill>
              <a:srgbClr val="FFC000"/>
            </a:solidFill>
          </p:grpSpPr>
          <p:sp>
            <p:nvSpPr>
              <p:cNvPr id="89" name="Oval 88">
                <a:extLst>
                  <a:ext uri="{FF2B5EF4-FFF2-40B4-BE49-F238E27FC236}">
                    <a16:creationId xmlns:a16="http://schemas.microsoft.com/office/drawing/2014/main" id="{0B5DE8A5-84FD-3BA4-E651-ED06ED17EC3B}"/>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0" name="Oval 89">
                <a:extLst>
                  <a:ext uri="{FF2B5EF4-FFF2-40B4-BE49-F238E27FC236}">
                    <a16:creationId xmlns:a16="http://schemas.microsoft.com/office/drawing/2014/main" id="{6AD6DF20-9DF6-2E21-E8E5-8EF78A868EAA}"/>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1" name="Oval 90">
                <a:extLst>
                  <a:ext uri="{FF2B5EF4-FFF2-40B4-BE49-F238E27FC236}">
                    <a16:creationId xmlns:a16="http://schemas.microsoft.com/office/drawing/2014/main" id="{F1D2BAAC-1AEA-989C-4603-A0C08C0D6031}"/>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86" name="TextBox 36">
              <a:extLst>
                <a:ext uri="{FF2B5EF4-FFF2-40B4-BE49-F238E27FC236}">
                  <a16:creationId xmlns:a16="http://schemas.microsoft.com/office/drawing/2014/main" id="{A6573148-A5C3-C9A2-BED1-6CBD533E1690}"/>
                </a:ext>
              </a:extLst>
            </p:cNvPr>
            <p:cNvSpPr txBox="1"/>
            <p:nvPr/>
          </p:nvSpPr>
          <p:spPr>
            <a:xfrm>
              <a:off x="6567622" y="2830761"/>
              <a:ext cx="1720801"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تحديد السلوكيات </a:t>
              </a:r>
            </a:p>
          </p:txBody>
        </p:sp>
        <p:sp>
          <p:nvSpPr>
            <p:cNvPr id="87" name="TextBox 86">
              <a:extLst>
                <a:ext uri="{FF2B5EF4-FFF2-40B4-BE49-F238E27FC236}">
                  <a16:creationId xmlns:a16="http://schemas.microsoft.com/office/drawing/2014/main" id="{CC007570-67E1-8606-B849-CDEFA9E56050}"/>
                </a:ext>
              </a:extLst>
            </p:cNvPr>
            <p:cNvSpPr txBox="1"/>
            <p:nvPr/>
          </p:nvSpPr>
          <p:spPr>
            <a:xfrm>
              <a:off x="6685546" y="4066357"/>
              <a:ext cx="2196832" cy="2865138"/>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إطفاء الأنوار عند مغادرة الغرفة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استخدام الأجهزة ذات كفاءة طاقة عالية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الاستفادة من الضوء الطبيعي نهارًا</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ضبط المكيف على درجة معتدلة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فصل الشاحن عند عدم الاستخدام</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صيانة الأجهزة بانتظام</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ترشيد استهلاك المياه والكهرباء</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الاعتماد على المشي أو النقل العام</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استخدام الطاقة المتجددة (الطاقة الشمسية)</a:t>
              </a:r>
            </a:p>
          </p:txBody>
        </p:sp>
        <p:sp>
          <p:nvSpPr>
            <p:cNvPr id="88" name="TextBox 87">
              <a:extLst>
                <a:ext uri="{FF2B5EF4-FFF2-40B4-BE49-F238E27FC236}">
                  <a16:creationId xmlns:a16="http://schemas.microsoft.com/office/drawing/2014/main" id="{B5C84454-130C-9CB7-AC7D-3B7663A5B6DA}"/>
                </a:ext>
              </a:extLst>
            </p:cNvPr>
            <p:cNvSpPr txBox="1"/>
            <p:nvPr/>
          </p:nvSpPr>
          <p:spPr>
            <a:xfrm>
              <a:off x="6720677" y="3326410"/>
              <a:ext cx="2161703" cy="493990"/>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تحديد السلوكيات الإيجابية والهادرة للطاقة (استنادًا إلى القوائم المعتمدة من كفاءة):</a:t>
              </a:r>
            </a:p>
          </p:txBody>
        </p:sp>
      </p:grpSp>
      <p:grpSp>
        <p:nvGrpSpPr>
          <p:cNvPr id="92" name="Group 91">
            <a:extLst>
              <a:ext uri="{FF2B5EF4-FFF2-40B4-BE49-F238E27FC236}">
                <a16:creationId xmlns:a16="http://schemas.microsoft.com/office/drawing/2014/main" id="{E0B2B317-1F09-A39F-C7BF-44909C696A35}"/>
              </a:ext>
            </a:extLst>
          </p:cNvPr>
          <p:cNvGrpSpPr/>
          <p:nvPr/>
        </p:nvGrpSpPr>
        <p:grpSpPr>
          <a:xfrm>
            <a:off x="1254087" y="3044550"/>
            <a:ext cx="2583323" cy="2493189"/>
            <a:chOff x="6567622" y="2519119"/>
            <a:chExt cx="2481359" cy="3078179"/>
          </a:xfrm>
        </p:grpSpPr>
        <p:sp>
          <p:nvSpPr>
            <p:cNvPr id="93" name="Rectangle: Rounded Corners 92">
              <a:extLst>
                <a:ext uri="{FF2B5EF4-FFF2-40B4-BE49-F238E27FC236}">
                  <a16:creationId xmlns:a16="http://schemas.microsoft.com/office/drawing/2014/main" id="{6CD97B4A-E3B9-523B-A423-8CD579042C17}"/>
                </a:ext>
              </a:extLst>
            </p:cNvPr>
            <p:cNvSpPr/>
            <p:nvPr/>
          </p:nvSpPr>
          <p:spPr>
            <a:xfrm>
              <a:off x="6602379" y="2519119"/>
              <a:ext cx="2446602" cy="3078179"/>
            </a:xfrm>
            <a:prstGeom prst="roundRect">
              <a:avLst>
                <a:gd name="adj" fmla="val 4860"/>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4" name="Oval 93">
              <a:extLst>
                <a:ext uri="{FF2B5EF4-FFF2-40B4-BE49-F238E27FC236}">
                  <a16:creationId xmlns:a16="http://schemas.microsoft.com/office/drawing/2014/main" id="{BAC7AF37-AC01-5E93-E11B-2148021532B8}"/>
                </a:ext>
              </a:extLst>
            </p:cNvPr>
            <p:cNvSpPr/>
            <p:nvPr/>
          </p:nvSpPr>
          <p:spPr>
            <a:xfrm>
              <a:off x="8577580" y="2766540"/>
              <a:ext cx="304800" cy="372554"/>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95" name="Group 94">
              <a:extLst>
                <a:ext uri="{FF2B5EF4-FFF2-40B4-BE49-F238E27FC236}">
                  <a16:creationId xmlns:a16="http://schemas.microsoft.com/office/drawing/2014/main" id="{5287D2C1-6836-4403-5893-76F36B36C65E}"/>
                </a:ext>
              </a:extLst>
            </p:cNvPr>
            <p:cNvGrpSpPr/>
            <p:nvPr/>
          </p:nvGrpSpPr>
          <p:grpSpPr>
            <a:xfrm>
              <a:off x="8369983" y="2920196"/>
              <a:ext cx="399093" cy="98129"/>
              <a:chOff x="971210" y="1870511"/>
              <a:chExt cx="399093" cy="98129"/>
            </a:xfrm>
            <a:solidFill>
              <a:srgbClr val="FFC000"/>
            </a:solidFill>
          </p:grpSpPr>
          <p:sp>
            <p:nvSpPr>
              <p:cNvPr id="99" name="Oval 98">
                <a:extLst>
                  <a:ext uri="{FF2B5EF4-FFF2-40B4-BE49-F238E27FC236}">
                    <a16:creationId xmlns:a16="http://schemas.microsoft.com/office/drawing/2014/main" id="{BF16C823-B045-E324-8198-011A901DC386}"/>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0" name="Oval 99">
                <a:extLst>
                  <a:ext uri="{FF2B5EF4-FFF2-40B4-BE49-F238E27FC236}">
                    <a16:creationId xmlns:a16="http://schemas.microsoft.com/office/drawing/2014/main" id="{4F10BB37-B20A-D2D9-A346-4A837B4D8E62}"/>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1" name="Oval 100">
                <a:extLst>
                  <a:ext uri="{FF2B5EF4-FFF2-40B4-BE49-F238E27FC236}">
                    <a16:creationId xmlns:a16="http://schemas.microsoft.com/office/drawing/2014/main" id="{064A405F-FC26-3C69-4851-30A273C80E7A}"/>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6" name="TextBox 36">
              <a:extLst>
                <a:ext uri="{FF2B5EF4-FFF2-40B4-BE49-F238E27FC236}">
                  <a16:creationId xmlns:a16="http://schemas.microsoft.com/office/drawing/2014/main" id="{20CFECA6-18C7-BFDC-B5C9-359CA41B00DE}"/>
                </a:ext>
              </a:extLst>
            </p:cNvPr>
            <p:cNvSpPr txBox="1"/>
            <p:nvPr/>
          </p:nvSpPr>
          <p:spPr>
            <a:xfrm>
              <a:off x="6567622" y="2830761"/>
              <a:ext cx="1720801"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بناء إطار المحتوى</a:t>
              </a:r>
            </a:p>
          </p:txBody>
        </p:sp>
        <p:sp>
          <p:nvSpPr>
            <p:cNvPr id="97" name="TextBox 96">
              <a:extLst>
                <a:ext uri="{FF2B5EF4-FFF2-40B4-BE49-F238E27FC236}">
                  <a16:creationId xmlns:a16="http://schemas.microsoft.com/office/drawing/2014/main" id="{51655611-37C4-E66E-0C5F-B2DE321DA4B3}"/>
                </a:ext>
              </a:extLst>
            </p:cNvPr>
            <p:cNvSpPr txBox="1"/>
            <p:nvPr/>
          </p:nvSpPr>
          <p:spPr>
            <a:xfrm>
              <a:off x="6787377" y="3773345"/>
              <a:ext cx="2095003" cy="1679563"/>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إعداد دليل علمي يحدد معايير اللغة، الرسوم، والمضامين.</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تقسيم الفئات العمرية:</a:t>
              </a:r>
            </a:p>
            <a:p>
              <a:pPr marL="895218" marR="0" lvl="1" indent="-285750" algn="just" defTabSz="812699" rtl="1"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n-ea"/>
                  <a:cs typeface="Arial" panose="020B0604020202020204" pitchFamily="34" charset="0"/>
                  <a:sym typeface="Montserrat"/>
                </a:rPr>
                <a:t>فئة أولى: 4 - 5 سنوات</a:t>
              </a:r>
            </a:p>
            <a:p>
              <a:pPr marL="895218" marR="0" lvl="1" indent="-285750" algn="just" defTabSz="812699" rtl="1"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n-ea"/>
                  <a:cs typeface="Arial" panose="020B0604020202020204" pitchFamily="34" charset="0"/>
                  <a:sym typeface="Montserrat"/>
                </a:rPr>
                <a:t>فئة ثانية: 6 - 8 سنوات </a:t>
              </a:r>
            </a:p>
            <a:p>
              <a:pPr marL="895218" marR="0" lvl="1" indent="-285750" algn="just" defTabSz="812699" rtl="1" eaLnBrk="1" fontAlgn="auto" latinLnBrk="0" hangingPunct="1">
                <a:lnSpc>
                  <a:spcPct val="100000"/>
                </a:lnSpc>
                <a:spcBef>
                  <a:spcPct val="20000"/>
                </a:spcBef>
                <a:spcAft>
                  <a:spcPts val="0"/>
                </a:spcAft>
                <a:buClrTx/>
                <a:buSzTx/>
                <a:buFont typeface="Arial" panose="020B0604020202020204" pitchFamily="34" charset="0"/>
                <a:buChar char="•"/>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n-ea"/>
                  <a:cs typeface="Arial" panose="020B0604020202020204" pitchFamily="34" charset="0"/>
                  <a:sym typeface="Montserrat"/>
                </a:rPr>
                <a:t>فئة ثالثة: 9 - 12 سنة</a:t>
              </a:r>
            </a:p>
          </p:txBody>
        </p:sp>
        <p:sp>
          <p:nvSpPr>
            <p:cNvPr id="98" name="TextBox 97">
              <a:extLst>
                <a:ext uri="{FF2B5EF4-FFF2-40B4-BE49-F238E27FC236}">
                  <a16:creationId xmlns:a16="http://schemas.microsoft.com/office/drawing/2014/main" id="{7411BA99-BBC4-F8BE-961D-556EB283E68D}"/>
                </a:ext>
              </a:extLst>
            </p:cNvPr>
            <p:cNvSpPr txBox="1"/>
            <p:nvPr/>
          </p:nvSpPr>
          <p:spPr>
            <a:xfrm>
              <a:off x="6782177" y="3326410"/>
              <a:ext cx="2100204" cy="246995"/>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بناء الإطار التربوي والنفسي للمحتوى</a:t>
              </a:r>
            </a:p>
          </p:txBody>
        </p:sp>
      </p:grpSp>
      <p:sp>
        <p:nvSpPr>
          <p:cNvPr id="122" name="TextBox 121">
            <a:extLst>
              <a:ext uri="{FF2B5EF4-FFF2-40B4-BE49-F238E27FC236}">
                <a16:creationId xmlns:a16="http://schemas.microsoft.com/office/drawing/2014/main" id="{20F16E4A-2DB4-A692-D5CF-7C94332CDE25}"/>
              </a:ext>
            </a:extLst>
          </p:cNvPr>
          <p:cNvSpPr txBox="1"/>
          <p:nvPr/>
        </p:nvSpPr>
        <p:spPr>
          <a:xfrm>
            <a:off x="5212654" y="1555038"/>
            <a:ext cx="5415139" cy="830997"/>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تمثل هذه المرحلة الأساس الذي يُبنى عليه المشروع، حيث يتم وضع الإطار العلمي والتنظيمي. وهي خطوة محورية لضمان وضوح الرؤية وتكامل الأدوار قبل الانتقال إلى التنفيذ الميداني.</a:t>
            </a:r>
          </a:p>
        </p:txBody>
      </p:sp>
    </p:spTree>
    <p:extLst>
      <p:ext uri="{BB962C8B-B14F-4D97-AF65-F5344CB8AC3E}">
        <p14:creationId xmlns:p14="http://schemas.microsoft.com/office/powerpoint/2010/main" val="1321270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82"/>
                                        </p:tgtEl>
                                        <p:attrNameLst>
                                          <p:attrName>style.visibility</p:attrName>
                                        </p:attrNameLst>
                                      </p:cBhvr>
                                      <p:to>
                                        <p:strVal val="visible"/>
                                      </p:to>
                                    </p:set>
                                    <p:animEffect transition="in" filter="fade">
                                      <p:cBhvr>
                                        <p:cTn id="12" dur="500"/>
                                        <p:tgtEl>
                                          <p:spTgt spid="82"/>
                                        </p:tgtEl>
                                      </p:cBhvr>
                                    </p:animEffect>
                                    <p:anim calcmode="lin" valueType="num">
                                      <p:cBhvr>
                                        <p:cTn id="13" dur="500" fill="hold"/>
                                        <p:tgtEl>
                                          <p:spTgt spid="82"/>
                                        </p:tgtEl>
                                        <p:attrNameLst>
                                          <p:attrName>ppt_x</p:attrName>
                                        </p:attrNameLst>
                                      </p:cBhvr>
                                      <p:tavLst>
                                        <p:tav tm="0">
                                          <p:val>
                                            <p:strVal val="#ppt_x"/>
                                          </p:val>
                                        </p:tav>
                                        <p:tav tm="100000">
                                          <p:val>
                                            <p:strVal val="#ppt_x"/>
                                          </p:val>
                                        </p:tav>
                                      </p:tavLst>
                                    </p:anim>
                                    <p:anim calcmode="lin" valueType="num">
                                      <p:cBhvr>
                                        <p:cTn id="14" dur="500" fill="hold"/>
                                        <p:tgtEl>
                                          <p:spTgt spid="8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92"/>
                                        </p:tgtEl>
                                        <p:attrNameLst>
                                          <p:attrName>style.visibility</p:attrName>
                                        </p:attrNameLst>
                                      </p:cBhvr>
                                      <p:to>
                                        <p:strVal val="visible"/>
                                      </p:to>
                                    </p:set>
                                    <p:animEffect transition="in" filter="fade">
                                      <p:cBhvr>
                                        <p:cTn id="17" dur="500"/>
                                        <p:tgtEl>
                                          <p:spTgt spid="92"/>
                                        </p:tgtEl>
                                      </p:cBhvr>
                                    </p:animEffect>
                                    <p:anim calcmode="lin" valueType="num">
                                      <p:cBhvr>
                                        <p:cTn id="18" dur="500" fill="hold"/>
                                        <p:tgtEl>
                                          <p:spTgt spid="92"/>
                                        </p:tgtEl>
                                        <p:attrNameLst>
                                          <p:attrName>ppt_x</p:attrName>
                                        </p:attrNameLst>
                                      </p:cBhvr>
                                      <p:tavLst>
                                        <p:tav tm="0">
                                          <p:val>
                                            <p:strVal val="#ppt_x"/>
                                          </p:val>
                                        </p:tav>
                                        <p:tav tm="100000">
                                          <p:val>
                                            <p:strVal val="#ppt_x"/>
                                          </p:val>
                                        </p:tav>
                                      </p:tavLst>
                                    </p:anim>
                                    <p:anim calcmode="lin" valueType="num">
                                      <p:cBhvr>
                                        <p:cTn id="19" dur="500" fill="hold"/>
                                        <p:tgtEl>
                                          <p:spTgt spid="9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B3B9A9-DC13-4F2C-7ACA-92C73F27774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5FF87BC4-2EF5-616B-10B7-3FC29142BD22}"/>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28FD4CCB-99A0-B02C-95DC-3F2EF4CFBF6A}"/>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7C3C85CE-9215-EDD6-CF5B-2A0427FE9FBF}"/>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BC938F2B-8B20-43E9-78D4-C087D410F83C}"/>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التنفيذ ومراحل المشروع</a:t>
            </a:r>
          </a:p>
        </p:txBody>
      </p:sp>
      <p:sp>
        <p:nvSpPr>
          <p:cNvPr id="5" name="Slide Number Placeholder 4">
            <a:extLst>
              <a:ext uri="{FF2B5EF4-FFF2-40B4-BE49-F238E27FC236}">
                <a16:creationId xmlns:a16="http://schemas.microsoft.com/office/drawing/2014/main" id="{22B49C33-F075-DEC4-EC35-E4BEDB88165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CE257589-A24B-A921-CAFB-3DDEE4433D57}"/>
              </a:ext>
            </a:extLst>
          </p:cNvPr>
          <p:cNvSpPr txBox="1"/>
          <p:nvPr/>
        </p:nvSpPr>
        <p:spPr>
          <a:xfrm>
            <a:off x="6728791" y="1380565"/>
            <a:ext cx="4335611" cy="523220"/>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مرحلة تصميم وإنتاج المحتوى </a:t>
            </a:r>
          </a:p>
        </p:txBody>
      </p:sp>
      <p:grpSp>
        <p:nvGrpSpPr>
          <p:cNvPr id="92" name="Group 91">
            <a:extLst>
              <a:ext uri="{FF2B5EF4-FFF2-40B4-BE49-F238E27FC236}">
                <a16:creationId xmlns:a16="http://schemas.microsoft.com/office/drawing/2014/main" id="{54B288C5-A395-A60B-C005-D4F6F029623D}"/>
              </a:ext>
            </a:extLst>
          </p:cNvPr>
          <p:cNvGrpSpPr/>
          <p:nvPr/>
        </p:nvGrpSpPr>
        <p:grpSpPr>
          <a:xfrm>
            <a:off x="4562061" y="3896253"/>
            <a:ext cx="3329222" cy="2513140"/>
            <a:chOff x="5851164" y="2519120"/>
            <a:chExt cx="3197818" cy="3102811"/>
          </a:xfrm>
        </p:grpSpPr>
        <p:sp>
          <p:nvSpPr>
            <p:cNvPr id="93" name="Rectangle: Rounded Corners 92">
              <a:extLst>
                <a:ext uri="{FF2B5EF4-FFF2-40B4-BE49-F238E27FC236}">
                  <a16:creationId xmlns:a16="http://schemas.microsoft.com/office/drawing/2014/main" id="{BF421EED-3F3A-9CE4-0059-1AC111F6CD52}"/>
                </a:ext>
              </a:extLst>
            </p:cNvPr>
            <p:cNvSpPr/>
            <p:nvPr/>
          </p:nvSpPr>
          <p:spPr>
            <a:xfrm>
              <a:off x="5851164" y="2519120"/>
              <a:ext cx="3197818" cy="3102811"/>
            </a:xfrm>
            <a:prstGeom prst="roundRect">
              <a:avLst>
                <a:gd name="adj" fmla="val 4860"/>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4" name="Oval 93">
              <a:extLst>
                <a:ext uri="{FF2B5EF4-FFF2-40B4-BE49-F238E27FC236}">
                  <a16:creationId xmlns:a16="http://schemas.microsoft.com/office/drawing/2014/main" id="{3CBAA24D-CCAA-B74A-C593-3F5753042D1E}"/>
                </a:ext>
              </a:extLst>
            </p:cNvPr>
            <p:cNvSpPr/>
            <p:nvPr/>
          </p:nvSpPr>
          <p:spPr>
            <a:xfrm>
              <a:off x="8577580" y="2766540"/>
              <a:ext cx="304800" cy="372554"/>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95" name="Group 94">
              <a:extLst>
                <a:ext uri="{FF2B5EF4-FFF2-40B4-BE49-F238E27FC236}">
                  <a16:creationId xmlns:a16="http://schemas.microsoft.com/office/drawing/2014/main" id="{81977F3A-14BC-F51C-0CE0-37BA1B19FD94}"/>
                </a:ext>
              </a:extLst>
            </p:cNvPr>
            <p:cNvGrpSpPr/>
            <p:nvPr/>
          </p:nvGrpSpPr>
          <p:grpSpPr>
            <a:xfrm>
              <a:off x="8369983" y="2920196"/>
              <a:ext cx="399093" cy="98129"/>
              <a:chOff x="971210" y="1870511"/>
              <a:chExt cx="399093" cy="98129"/>
            </a:xfrm>
            <a:solidFill>
              <a:srgbClr val="FFC000"/>
            </a:solidFill>
          </p:grpSpPr>
          <p:sp>
            <p:nvSpPr>
              <p:cNvPr id="99" name="Oval 98">
                <a:extLst>
                  <a:ext uri="{FF2B5EF4-FFF2-40B4-BE49-F238E27FC236}">
                    <a16:creationId xmlns:a16="http://schemas.microsoft.com/office/drawing/2014/main" id="{246CC596-3E4D-A111-1041-43A58FE7B5B9}"/>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0" name="Oval 99">
                <a:extLst>
                  <a:ext uri="{FF2B5EF4-FFF2-40B4-BE49-F238E27FC236}">
                    <a16:creationId xmlns:a16="http://schemas.microsoft.com/office/drawing/2014/main" id="{8BA6C217-BE56-1CBA-AD63-C812E83D287A}"/>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01" name="Oval 100">
                <a:extLst>
                  <a:ext uri="{FF2B5EF4-FFF2-40B4-BE49-F238E27FC236}">
                    <a16:creationId xmlns:a16="http://schemas.microsoft.com/office/drawing/2014/main" id="{DF01FA5F-DD0F-1EBB-3F00-058773B4FCF7}"/>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96" name="TextBox 36">
              <a:extLst>
                <a:ext uri="{FF2B5EF4-FFF2-40B4-BE49-F238E27FC236}">
                  <a16:creationId xmlns:a16="http://schemas.microsoft.com/office/drawing/2014/main" id="{3105D4F1-CE19-5593-E163-55938EBD4939}"/>
                </a:ext>
              </a:extLst>
            </p:cNvPr>
            <p:cNvSpPr txBox="1"/>
            <p:nvPr/>
          </p:nvSpPr>
          <p:spPr>
            <a:xfrm>
              <a:off x="5956177" y="2830761"/>
              <a:ext cx="2332246"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إنتاج المواد المرئية والمسموعة </a:t>
              </a:r>
            </a:p>
          </p:txBody>
        </p:sp>
        <p:sp>
          <p:nvSpPr>
            <p:cNvPr id="97" name="TextBox 96">
              <a:extLst>
                <a:ext uri="{FF2B5EF4-FFF2-40B4-BE49-F238E27FC236}">
                  <a16:creationId xmlns:a16="http://schemas.microsoft.com/office/drawing/2014/main" id="{E3DC5BDE-24FB-D089-67CD-8A369AAA9508}"/>
                </a:ext>
              </a:extLst>
            </p:cNvPr>
            <p:cNvSpPr txBox="1"/>
            <p:nvPr/>
          </p:nvSpPr>
          <p:spPr>
            <a:xfrm>
              <a:off x="6080288" y="3994477"/>
              <a:ext cx="2802092" cy="1432569"/>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سلوكيات يومية في المنزل والمدرسة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ترشيد الكهرباء والماء</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تعزيز القيم الوطنية والمسؤولية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تحفيز التفاعل والمشاركة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التطبيق العملي للسلوكيات</a:t>
              </a:r>
            </a:p>
          </p:txBody>
        </p:sp>
        <p:sp>
          <p:nvSpPr>
            <p:cNvPr id="98" name="TextBox 97">
              <a:extLst>
                <a:ext uri="{FF2B5EF4-FFF2-40B4-BE49-F238E27FC236}">
                  <a16:creationId xmlns:a16="http://schemas.microsoft.com/office/drawing/2014/main" id="{2EB24BEA-F438-F6CC-BC94-9F6427559E8C}"/>
                </a:ext>
              </a:extLst>
            </p:cNvPr>
            <p:cNvSpPr txBox="1"/>
            <p:nvPr/>
          </p:nvSpPr>
          <p:spPr>
            <a:xfrm>
              <a:off x="6252130" y="3361987"/>
              <a:ext cx="2630250" cy="493990"/>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إنتاج المواد المرئية والمسموعة وفق المستويات التالية</a:t>
              </a:r>
            </a:p>
          </p:txBody>
        </p:sp>
      </p:grpSp>
      <p:grpSp>
        <p:nvGrpSpPr>
          <p:cNvPr id="112" name="Group 111">
            <a:extLst>
              <a:ext uri="{FF2B5EF4-FFF2-40B4-BE49-F238E27FC236}">
                <a16:creationId xmlns:a16="http://schemas.microsoft.com/office/drawing/2014/main" id="{465103D9-4F5F-0EE2-D37B-BB6656D6C458}"/>
              </a:ext>
            </a:extLst>
          </p:cNvPr>
          <p:cNvGrpSpPr/>
          <p:nvPr/>
        </p:nvGrpSpPr>
        <p:grpSpPr>
          <a:xfrm>
            <a:off x="8132862" y="4522423"/>
            <a:ext cx="2931539" cy="1886970"/>
            <a:chOff x="6198393" y="2596654"/>
            <a:chExt cx="2815831" cy="2329719"/>
          </a:xfrm>
        </p:grpSpPr>
        <p:sp>
          <p:nvSpPr>
            <p:cNvPr id="113" name="Rectangle: Rounded Corners 112">
              <a:extLst>
                <a:ext uri="{FF2B5EF4-FFF2-40B4-BE49-F238E27FC236}">
                  <a16:creationId xmlns:a16="http://schemas.microsoft.com/office/drawing/2014/main" id="{99C8E1A0-CB48-EEDB-FDA5-A117EB684600}"/>
                </a:ext>
              </a:extLst>
            </p:cNvPr>
            <p:cNvSpPr/>
            <p:nvPr/>
          </p:nvSpPr>
          <p:spPr>
            <a:xfrm>
              <a:off x="6198393" y="2596654"/>
              <a:ext cx="2815831" cy="2329719"/>
            </a:xfrm>
            <a:prstGeom prst="roundRect">
              <a:avLst>
                <a:gd name="adj" fmla="val 4860"/>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4" name="Oval 113">
              <a:extLst>
                <a:ext uri="{FF2B5EF4-FFF2-40B4-BE49-F238E27FC236}">
                  <a16:creationId xmlns:a16="http://schemas.microsoft.com/office/drawing/2014/main" id="{5A18A565-B143-DCD5-942E-C1CFCB172504}"/>
                </a:ext>
              </a:extLst>
            </p:cNvPr>
            <p:cNvSpPr/>
            <p:nvPr/>
          </p:nvSpPr>
          <p:spPr>
            <a:xfrm>
              <a:off x="8577580" y="2766540"/>
              <a:ext cx="304800" cy="372554"/>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15" name="Group 114">
              <a:extLst>
                <a:ext uri="{FF2B5EF4-FFF2-40B4-BE49-F238E27FC236}">
                  <a16:creationId xmlns:a16="http://schemas.microsoft.com/office/drawing/2014/main" id="{F7E69D38-1CE1-09BA-083F-796151BA0888}"/>
                </a:ext>
              </a:extLst>
            </p:cNvPr>
            <p:cNvGrpSpPr/>
            <p:nvPr/>
          </p:nvGrpSpPr>
          <p:grpSpPr>
            <a:xfrm>
              <a:off x="8369983" y="2920196"/>
              <a:ext cx="399093" cy="98129"/>
              <a:chOff x="971210" y="1870511"/>
              <a:chExt cx="399093" cy="98129"/>
            </a:xfrm>
            <a:solidFill>
              <a:srgbClr val="FFC000"/>
            </a:solidFill>
          </p:grpSpPr>
          <p:sp>
            <p:nvSpPr>
              <p:cNvPr id="119" name="Oval 118">
                <a:extLst>
                  <a:ext uri="{FF2B5EF4-FFF2-40B4-BE49-F238E27FC236}">
                    <a16:creationId xmlns:a16="http://schemas.microsoft.com/office/drawing/2014/main" id="{96656B4A-4DDB-2DFA-033D-C0D81A7E1E3D}"/>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0" name="Oval 119">
                <a:extLst>
                  <a:ext uri="{FF2B5EF4-FFF2-40B4-BE49-F238E27FC236}">
                    <a16:creationId xmlns:a16="http://schemas.microsoft.com/office/drawing/2014/main" id="{6F6C826E-A34B-3090-15EA-22C6C389D4C1}"/>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21" name="Oval 120">
                <a:extLst>
                  <a:ext uri="{FF2B5EF4-FFF2-40B4-BE49-F238E27FC236}">
                    <a16:creationId xmlns:a16="http://schemas.microsoft.com/office/drawing/2014/main" id="{DE7FFC4D-EE7E-CF42-26E2-D32AEC32CFD6}"/>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16" name="TextBox 36">
              <a:extLst>
                <a:ext uri="{FF2B5EF4-FFF2-40B4-BE49-F238E27FC236}">
                  <a16:creationId xmlns:a16="http://schemas.microsoft.com/office/drawing/2014/main" id="{7EBD6225-457C-1314-635F-484EE0DD8022}"/>
                </a:ext>
              </a:extLst>
            </p:cNvPr>
            <p:cNvSpPr txBox="1"/>
            <p:nvPr/>
          </p:nvSpPr>
          <p:spPr>
            <a:xfrm>
              <a:off x="6463155" y="2830761"/>
              <a:ext cx="1825267"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كتابة النصوص الإعلامية </a:t>
              </a:r>
            </a:p>
          </p:txBody>
        </p:sp>
        <p:sp>
          <p:nvSpPr>
            <p:cNvPr id="118" name="TextBox 117">
              <a:extLst>
                <a:ext uri="{FF2B5EF4-FFF2-40B4-BE49-F238E27FC236}">
                  <a16:creationId xmlns:a16="http://schemas.microsoft.com/office/drawing/2014/main" id="{5170542B-36F9-913F-3FD0-8008284CF21B}"/>
                </a:ext>
              </a:extLst>
            </p:cNvPr>
            <p:cNvSpPr txBox="1"/>
            <p:nvPr/>
          </p:nvSpPr>
          <p:spPr>
            <a:xfrm>
              <a:off x="6463155" y="3586103"/>
              <a:ext cx="2419224" cy="531988"/>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كتابة النصوص الإعلامية لكل سلوك ترشيدي (بواقع نص على الأقل  لكل سلوك).</a:t>
              </a:r>
            </a:p>
          </p:txBody>
        </p:sp>
      </p:grpSp>
      <p:sp>
        <p:nvSpPr>
          <p:cNvPr id="122" name="TextBox 121">
            <a:extLst>
              <a:ext uri="{FF2B5EF4-FFF2-40B4-BE49-F238E27FC236}">
                <a16:creationId xmlns:a16="http://schemas.microsoft.com/office/drawing/2014/main" id="{49303548-EA20-7567-AE44-A1F3F86B1023}"/>
              </a:ext>
            </a:extLst>
          </p:cNvPr>
          <p:cNvSpPr txBox="1"/>
          <p:nvPr/>
        </p:nvSpPr>
        <p:spPr>
          <a:xfrm>
            <a:off x="6096000" y="2227905"/>
            <a:ext cx="4968402" cy="1077218"/>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تهدف هذه المرحلة إلى تحويل الرؤية والخطط إلى مواد عملية مؤثرة، عبر تصميم محتوى متكامل يجمع بين الجانب التربوي والأسلوب الإعلامي الجاذب. وهي خطوة أساسية لضمان جودة الرسائل وفعاليتها قبل النشر على نطاق واسع.</a:t>
            </a:r>
          </a:p>
        </p:txBody>
      </p:sp>
      <p:grpSp>
        <p:nvGrpSpPr>
          <p:cNvPr id="8" name="Group 7">
            <a:extLst>
              <a:ext uri="{FF2B5EF4-FFF2-40B4-BE49-F238E27FC236}">
                <a16:creationId xmlns:a16="http://schemas.microsoft.com/office/drawing/2014/main" id="{C735635C-CD17-C1A8-F059-F7C04AA2D0B8}"/>
              </a:ext>
            </a:extLst>
          </p:cNvPr>
          <p:cNvGrpSpPr/>
          <p:nvPr/>
        </p:nvGrpSpPr>
        <p:grpSpPr>
          <a:xfrm>
            <a:off x="1421801" y="2151329"/>
            <a:ext cx="2931539" cy="1970548"/>
            <a:chOff x="6198393" y="2596654"/>
            <a:chExt cx="2815831" cy="2432907"/>
          </a:xfrm>
        </p:grpSpPr>
        <p:sp>
          <p:nvSpPr>
            <p:cNvPr id="9" name="Rectangle: Rounded Corners 8">
              <a:extLst>
                <a:ext uri="{FF2B5EF4-FFF2-40B4-BE49-F238E27FC236}">
                  <a16:creationId xmlns:a16="http://schemas.microsoft.com/office/drawing/2014/main" id="{7B2AF4E7-8B50-2F3F-ECA1-3C6D8AC3E7A2}"/>
                </a:ext>
              </a:extLst>
            </p:cNvPr>
            <p:cNvSpPr/>
            <p:nvPr/>
          </p:nvSpPr>
          <p:spPr>
            <a:xfrm>
              <a:off x="6198393" y="2596654"/>
              <a:ext cx="2815831" cy="2432907"/>
            </a:xfrm>
            <a:prstGeom prst="roundRect">
              <a:avLst>
                <a:gd name="adj" fmla="val 4860"/>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Oval 10">
              <a:extLst>
                <a:ext uri="{FF2B5EF4-FFF2-40B4-BE49-F238E27FC236}">
                  <a16:creationId xmlns:a16="http://schemas.microsoft.com/office/drawing/2014/main" id="{3D8D16B6-456E-B039-C15A-A816CF5E6272}"/>
                </a:ext>
              </a:extLst>
            </p:cNvPr>
            <p:cNvSpPr/>
            <p:nvPr/>
          </p:nvSpPr>
          <p:spPr>
            <a:xfrm>
              <a:off x="8577580" y="2766540"/>
              <a:ext cx="304800" cy="372554"/>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2" name="Group 11">
              <a:extLst>
                <a:ext uri="{FF2B5EF4-FFF2-40B4-BE49-F238E27FC236}">
                  <a16:creationId xmlns:a16="http://schemas.microsoft.com/office/drawing/2014/main" id="{F034AFBD-DF44-4870-ABD0-972E184E46C0}"/>
                </a:ext>
              </a:extLst>
            </p:cNvPr>
            <p:cNvGrpSpPr/>
            <p:nvPr/>
          </p:nvGrpSpPr>
          <p:grpSpPr>
            <a:xfrm>
              <a:off x="8369983" y="2920196"/>
              <a:ext cx="399093" cy="98129"/>
              <a:chOff x="971210" y="1870511"/>
              <a:chExt cx="399093" cy="98129"/>
            </a:xfrm>
            <a:solidFill>
              <a:srgbClr val="FFC000"/>
            </a:solidFill>
          </p:grpSpPr>
          <p:sp>
            <p:nvSpPr>
              <p:cNvPr id="15" name="Oval 14">
                <a:extLst>
                  <a:ext uri="{FF2B5EF4-FFF2-40B4-BE49-F238E27FC236}">
                    <a16:creationId xmlns:a16="http://schemas.microsoft.com/office/drawing/2014/main" id="{565FF099-7CE0-DC8A-48CF-645B486E0794}"/>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3C3514A1-B73D-A2A6-BD8D-DB08977DB581}"/>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7" name="Oval 16">
                <a:extLst>
                  <a:ext uri="{FF2B5EF4-FFF2-40B4-BE49-F238E27FC236}">
                    <a16:creationId xmlns:a16="http://schemas.microsoft.com/office/drawing/2014/main" id="{38B46E1D-012F-0413-320D-B79C5F9ED3EB}"/>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3" name="TextBox 36">
              <a:extLst>
                <a:ext uri="{FF2B5EF4-FFF2-40B4-BE49-F238E27FC236}">
                  <a16:creationId xmlns:a16="http://schemas.microsoft.com/office/drawing/2014/main" id="{218E5C4B-1420-3A39-8D1E-C46D2AFF33D0}"/>
                </a:ext>
              </a:extLst>
            </p:cNvPr>
            <p:cNvSpPr txBox="1"/>
            <p:nvPr/>
          </p:nvSpPr>
          <p:spPr>
            <a:xfrm>
              <a:off x="6463155" y="2830761"/>
              <a:ext cx="1825267"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التحكيم التربوي والفني </a:t>
              </a:r>
            </a:p>
          </p:txBody>
        </p:sp>
        <p:sp>
          <p:nvSpPr>
            <p:cNvPr id="14" name="TextBox 13">
              <a:extLst>
                <a:ext uri="{FF2B5EF4-FFF2-40B4-BE49-F238E27FC236}">
                  <a16:creationId xmlns:a16="http://schemas.microsoft.com/office/drawing/2014/main" id="{AFA7C1B5-C2E8-D835-3EC1-AC3B3A2F4702}"/>
                </a:ext>
              </a:extLst>
            </p:cNvPr>
            <p:cNvSpPr txBox="1"/>
            <p:nvPr/>
          </p:nvSpPr>
          <p:spPr>
            <a:xfrm>
              <a:off x="6463155" y="3421027"/>
              <a:ext cx="2419224" cy="265995"/>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التحكيم التربوي والفني للمحتوى قبل النشر </a:t>
              </a:r>
            </a:p>
          </p:txBody>
        </p:sp>
        <p:sp>
          <p:nvSpPr>
            <p:cNvPr id="27" name="TextBox 26">
              <a:extLst>
                <a:ext uri="{FF2B5EF4-FFF2-40B4-BE49-F238E27FC236}">
                  <a16:creationId xmlns:a16="http://schemas.microsoft.com/office/drawing/2014/main" id="{A654C2B6-2A99-0E0E-72B2-64F2C751730D}"/>
                </a:ext>
              </a:extLst>
            </p:cNvPr>
            <p:cNvSpPr txBox="1"/>
            <p:nvPr/>
          </p:nvSpPr>
          <p:spPr>
            <a:xfrm>
              <a:off x="6463155" y="3776849"/>
              <a:ext cx="2419224" cy="1170374"/>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خبراء الطفولة والتعليم</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مختصين بالإعلام التوعوي</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a:t>
              </a:r>
              <a:r>
                <a:rPr kumimoji="0" lang="ar-JO"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المركز السعودي لكفاءة الطاقة</a:t>
              </a:r>
              <a:r>
                <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مبادرة</a:t>
              </a:r>
              <a:r>
                <a:rPr kumimoji="0" lang="ar-JO"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لتبقى</a:t>
              </a:r>
              <a:endParaRPr kumimoji="0" lang="ar-SA" sz="14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endParaRPr>
            </a:p>
          </p:txBody>
        </p:sp>
      </p:grpSp>
      <p:grpSp>
        <p:nvGrpSpPr>
          <p:cNvPr id="28" name="Group 27">
            <a:extLst>
              <a:ext uri="{FF2B5EF4-FFF2-40B4-BE49-F238E27FC236}">
                <a16:creationId xmlns:a16="http://schemas.microsoft.com/office/drawing/2014/main" id="{4A962A98-750C-A24E-4864-C39E3D70E764}"/>
              </a:ext>
            </a:extLst>
          </p:cNvPr>
          <p:cNvGrpSpPr/>
          <p:nvPr/>
        </p:nvGrpSpPr>
        <p:grpSpPr>
          <a:xfrm>
            <a:off x="1382820" y="4302411"/>
            <a:ext cx="2997773" cy="2106982"/>
            <a:chOff x="6169530" y="2519120"/>
            <a:chExt cx="2879451" cy="2601354"/>
          </a:xfrm>
        </p:grpSpPr>
        <p:sp>
          <p:nvSpPr>
            <p:cNvPr id="29" name="Rectangle: Rounded Corners 28">
              <a:extLst>
                <a:ext uri="{FF2B5EF4-FFF2-40B4-BE49-F238E27FC236}">
                  <a16:creationId xmlns:a16="http://schemas.microsoft.com/office/drawing/2014/main" id="{8C32413D-EC12-51A6-E615-AC51022EE9DB}"/>
                </a:ext>
              </a:extLst>
            </p:cNvPr>
            <p:cNvSpPr/>
            <p:nvPr/>
          </p:nvSpPr>
          <p:spPr>
            <a:xfrm>
              <a:off x="6169530" y="2519120"/>
              <a:ext cx="2879451" cy="2601354"/>
            </a:xfrm>
            <a:prstGeom prst="roundRect">
              <a:avLst>
                <a:gd name="adj" fmla="val 4860"/>
              </a:avLst>
            </a:prstGeom>
            <a:solidFill>
              <a:srgbClr val="D9D9D9"/>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4C7E5EB6-9BB4-A0F3-D2F2-9D9BE5CD073B}"/>
                </a:ext>
              </a:extLst>
            </p:cNvPr>
            <p:cNvSpPr/>
            <p:nvPr/>
          </p:nvSpPr>
          <p:spPr>
            <a:xfrm>
              <a:off x="8577580" y="2766540"/>
              <a:ext cx="304800" cy="372554"/>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31" name="Group 30">
              <a:extLst>
                <a:ext uri="{FF2B5EF4-FFF2-40B4-BE49-F238E27FC236}">
                  <a16:creationId xmlns:a16="http://schemas.microsoft.com/office/drawing/2014/main" id="{E102C889-4DEE-96E3-DF0C-8D3CEC4175DE}"/>
                </a:ext>
              </a:extLst>
            </p:cNvPr>
            <p:cNvGrpSpPr/>
            <p:nvPr/>
          </p:nvGrpSpPr>
          <p:grpSpPr>
            <a:xfrm>
              <a:off x="8369983" y="2920196"/>
              <a:ext cx="399093" cy="98129"/>
              <a:chOff x="971210" y="1870511"/>
              <a:chExt cx="399093" cy="98129"/>
            </a:xfrm>
            <a:solidFill>
              <a:srgbClr val="FFC000"/>
            </a:solidFill>
          </p:grpSpPr>
          <p:sp>
            <p:nvSpPr>
              <p:cNvPr id="35" name="Oval 34">
                <a:extLst>
                  <a:ext uri="{FF2B5EF4-FFF2-40B4-BE49-F238E27FC236}">
                    <a16:creationId xmlns:a16="http://schemas.microsoft.com/office/drawing/2014/main" id="{1BF5359F-806B-71C6-1BA9-188FF522AE88}"/>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6" name="Oval 35">
                <a:extLst>
                  <a:ext uri="{FF2B5EF4-FFF2-40B4-BE49-F238E27FC236}">
                    <a16:creationId xmlns:a16="http://schemas.microsoft.com/office/drawing/2014/main" id="{797BB965-1CAE-2243-FEC4-DA6D9E749F24}"/>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7" name="Oval 36">
                <a:extLst>
                  <a:ext uri="{FF2B5EF4-FFF2-40B4-BE49-F238E27FC236}">
                    <a16:creationId xmlns:a16="http://schemas.microsoft.com/office/drawing/2014/main" id="{E0836D87-E65A-9526-FC17-3F1BB87412BC}"/>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2" name="TextBox 36">
              <a:extLst>
                <a:ext uri="{FF2B5EF4-FFF2-40B4-BE49-F238E27FC236}">
                  <a16:creationId xmlns:a16="http://schemas.microsoft.com/office/drawing/2014/main" id="{ED656EAA-BA41-DD78-C880-9FC24350CD2D}"/>
                </a:ext>
              </a:extLst>
            </p:cNvPr>
            <p:cNvSpPr txBox="1"/>
            <p:nvPr/>
          </p:nvSpPr>
          <p:spPr>
            <a:xfrm>
              <a:off x="6390175" y="2830762"/>
              <a:ext cx="1898248"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اختبار ميداني للمحتوى </a:t>
              </a:r>
            </a:p>
          </p:txBody>
        </p:sp>
        <p:sp>
          <p:nvSpPr>
            <p:cNvPr id="33" name="TextBox 32">
              <a:extLst>
                <a:ext uri="{FF2B5EF4-FFF2-40B4-BE49-F238E27FC236}">
                  <a16:creationId xmlns:a16="http://schemas.microsoft.com/office/drawing/2014/main" id="{79885B93-9C7E-A8A8-8515-B416708BC208}"/>
                </a:ext>
              </a:extLst>
            </p:cNvPr>
            <p:cNvSpPr txBox="1"/>
            <p:nvPr/>
          </p:nvSpPr>
          <p:spPr>
            <a:xfrm>
              <a:off x="6363153" y="3846039"/>
              <a:ext cx="2492205" cy="1037377"/>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مجموعات تركيز مع الأطفال </a:t>
              </a:r>
              <a:r>
                <a:rPr kumimoji="0" lang="en-US" sz="1300" b="0" i="0" u="none" strike="noStrike" kern="0" cap="none" spc="0" normalizeH="0" baseline="0" noProof="0" dirty="0">
                  <a:ln>
                    <a:noFill/>
                  </a:ln>
                  <a:solidFill>
                    <a:srgbClr val="000000"/>
                  </a:solidFill>
                  <a:effectLst/>
                  <a:uLnTx/>
                  <a:uFillTx/>
                  <a:latin typeface="Segoe UI" panose="020B0502040204020203" pitchFamily="34" charset="0"/>
                  <a:ea typeface="+mj-ea"/>
                  <a:cs typeface="Segoe UI" panose="020B0502040204020203" pitchFamily="34" charset="0"/>
                  <a:sym typeface="Montserrat"/>
                </a:rPr>
                <a:t>Focus Groups</a:t>
              </a: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 </a:t>
              </a:r>
              <a:r>
                <a:rPr kumimoji="0" lang="en-US" sz="1300" b="0" i="0" u="none" strike="noStrike" kern="0" cap="none" spc="0" normalizeH="0" baseline="0" noProof="0" dirty="0">
                  <a:ln>
                    <a:noFill/>
                  </a:ln>
                  <a:solidFill>
                    <a:srgbClr val="000000"/>
                  </a:solidFill>
                  <a:effectLst/>
                  <a:uLnTx/>
                  <a:uFillTx/>
                  <a:latin typeface="Segoe UI" panose="020B0502040204020203" pitchFamily="34" charset="0"/>
                  <a:ea typeface="+mj-ea"/>
                  <a:cs typeface="Segoe UI" panose="020B0502040204020203" pitchFamily="34" charset="0"/>
                  <a:sym typeface="Montserrat"/>
                </a:rPr>
                <a:t> </a:t>
              </a: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في المناطق المختلفة.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تقييم الفهم، التفاعل، والرسالة عبر أدوات قياس مبسطة</a:t>
              </a:r>
            </a:p>
          </p:txBody>
        </p:sp>
        <p:sp>
          <p:nvSpPr>
            <p:cNvPr id="34" name="TextBox 33">
              <a:extLst>
                <a:ext uri="{FF2B5EF4-FFF2-40B4-BE49-F238E27FC236}">
                  <a16:creationId xmlns:a16="http://schemas.microsoft.com/office/drawing/2014/main" id="{EEDB0A97-D7B9-3C42-EB15-058936A6961E}"/>
                </a:ext>
              </a:extLst>
            </p:cNvPr>
            <p:cNvSpPr txBox="1"/>
            <p:nvPr/>
          </p:nvSpPr>
          <p:spPr>
            <a:xfrm>
              <a:off x="6470495" y="3361987"/>
              <a:ext cx="2411884" cy="246995"/>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اختبار ميداني للمحتوى عبر</a:t>
              </a:r>
            </a:p>
          </p:txBody>
        </p:sp>
      </p:grpSp>
    </p:spTree>
    <p:extLst>
      <p:ext uri="{BB962C8B-B14F-4D97-AF65-F5344CB8AC3E}">
        <p14:creationId xmlns:p14="http://schemas.microsoft.com/office/powerpoint/2010/main" val="1789662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750"/>
                                  </p:stCondLst>
                                  <p:childTnLst>
                                    <p:set>
                                      <p:cBhvr>
                                        <p:cTn id="6" dur="1" fill="hold">
                                          <p:stCondLst>
                                            <p:cond delay="0"/>
                                          </p:stCondLst>
                                        </p:cTn>
                                        <p:tgtEl>
                                          <p:spTgt spid="92"/>
                                        </p:tgtEl>
                                        <p:attrNameLst>
                                          <p:attrName>style.visibility</p:attrName>
                                        </p:attrNameLst>
                                      </p:cBhvr>
                                      <p:to>
                                        <p:strVal val="visible"/>
                                      </p:to>
                                    </p:set>
                                    <p:animEffect transition="in" filter="fade">
                                      <p:cBhvr>
                                        <p:cTn id="7" dur="500"/>
                                        <p:tgtEl>
                                          <p:spTgt spid="92"/>
                                        </p:tgtEl>
                                      </p:cBhvr>
                                    </p:animEffect>
                                    <p:anim calcmode="lin" valueType="num">
                                      <p:cBhvr>
                                        <p:cTn id="8" dur="500" fill="hold"/>
                                        <p:tgtEl>
                                          <p:spTgt spid="92"/>
                                        </p:tgtEl>
                                        <p:attrNameLst>
                                          <p:attrName>ppt_x</p:attrName>
                                        </p:attrNameLst>
                                      </p:cBhvr>
                                      <p:tavLst>
                                        <p:tav tm="0">
                                          <p:val>
                                            <p:strVal val="#ppt_x"/>
                                          </p:val>
                                        </p:tav>
                                        <p:tav tm="100000">
                                          <p:val>
                                            <p:strVal val="#ppt_x"/>
                                          </p:val>
                                        </p:tav>
                                      </p:tavLst>
                                    </p:anim>
                                    <p:anim calcmode="lin" valueType="num">
                                      <p:cBhvr>
                                        <p:cTn id="9" dur="500" fill="hold"/>
                                        <p:tgtEl>
                                          <p:spTgt spid="9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112"/>
                                        </p:tgtEl>
                                        <p:attrNameLst>
                                          <p:attrName>style.visibility</p:attrName>
                                        </p:attrNameLst>
                                      </p:cBhvr>
                                      <p:to>
                                        <p:strVal val="visible"/>
                                      </p:to>
                                    </p:set>
                                    <p:animEffect transition="in" filter="fade">
                                      <p:cBhvr>
                                        <p:cTn id="12" dur="500"/>
                                        <p:tgtEl>
                                          <p:spTgt spid="112"/>
                                        </p:tgtEl>
                                      </p:cBhvr>
                                    </p:animEffect>
                                    <p:anim calcmode="lin" valueType="num">
                                      <p:cBhvr>
                                        <p:cTn id="13" dur="500" fill="hold"/>
                                        <p:tgtEl>
                                          <p:spTgt spid="112"/>
                                        </p:tgtEl>
                                        <p:attrNameLst>
                                          <p:attrName>ppt_x</p:attrName>
                                        </p:attrNameLst>
                                      </p:cBhvr>
                                      <p:tavLst>
                                        <p:tav tm="0">
                                          <p:val>
                                            <p:strVal val="#ppt_x"/>
                                          </p:val>
                                        </p:tav>
                                        <p:tav tm="100000">
                                          <p:val>
                                            <p:strVal val="#ppt_x"/>
                                          </p:val>
                                        </p:tav>
                                      </p:tavLst>
                                    </p:anim>
                                    <p:anim calcmode="lin" valueType="num">
                                      <p:cBhvr>
                                        <p:cTn id="14" dur="500" fill="hold"/>
                                        <p:tgtEl>
                                          <p:spTgt spid="11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75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anim calcmode="lin" valueType="num">
                                      <p:cBhvr>
                                        <p:cTn id="18" dur="500" fill="hold"/>
                                        <p:tgtEl>
                                          <p:spTgt spid="8"/>
                                        </p:tgtEl>
                                        <p:attrNameLst>
                                          <p:attrName>ppt_x</p:attrName>
                                        </p:attrNameLst>
                                      </p:cBhvr>
                                      <p:tavLst>
                                        <p:tav tm="0">
                                          <p:val>
                                            <p:strVal val="#ppt_x"/>
                                          </p:val>
                                        </p:tav>
                                        <p:tav tm="100000">
                                          <p:val>
                                            <p:strVal val="#ppt_x"/>
                                          </p:val>
                                        </p:tav>
                                      </p:tavLst>
                                    </p:anim>
                                    <p:anim calcmode="lin" valueType="num">
                                      <p:cBhvr>
                                        <p:cTn id="19" dur="5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750"/>
                                  </p:stCondLst>
                                  <p:childTnLst>
                                    <p:set>
                                      <p:cBhvr>
                                        <p:cTn id="21" dur="1" fill="hold">
                                          <p:stCondLst>
                                            <p:cond delay="0"/>
                                          </p:stCondLst>
                                        </p:cTn>
                                        <p:tgtEl>
                                          <p:spTgt spid="28"/>
                                        </p:tgtEl>
                                        <p:attrNameLst>
                                          <p:attrName>style.visibility</p:attrName>
                                        </p:attrNameLst>
                                      </p:cBhvr>
                                      <p:to>
                                        <p:strVal val="visible"/>
                                      </p:to>
                                    </p:set>
                                    <p:animEffect transition="in" filter="fade">
                                      <p:cBhvr>
                                        <p:cTn id="22" dur="500"/>
                                        <p:tgtEl>
                                          <p:spTgt spid="28"/>
                                        </p:tgtEl>
                                      </p:cBhvr>
                                    </p:animEffect>
                                    <p:anim calcmode="lin" valueType="num">
                                      <p:cBhvr>
                                        <p:cTn id="23" dur="500" fill="hold"/>
                                        <p:tgtEl>
                                          <p:spTgt spid="28"/>
                                        </p:tgtEl>
                                        <p:attrNameLst>
                                          <p:attrName>ppt_x</p:attrName>
                                        </p:attrNameLst>
                                      </p:cBhvr>
                                      <p:tavLst>
                                        <p:tav tm="0">
                                          <p:val>
                                            <p:strVal val="#ppt_x"/>
                                          </p:val>
                                        </p:tav>
                                        <p:tav tm="100000">
                                          <p:val>
                                            <p:strVal val="#ppt_x"/>
                                          </p:val>
                                        </p:tav>
                                      </p:tavLst>
                                    </p:anim>
                                    <p:anim calcmode="lin" valueType="num">
                                      <p:cBhvr>
                                        <p:cTn id="24"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D8151-CFBD-FEB5-13C4-DF4241DD5954}"/>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8C26D7D6-A93D-7AD8-F63F-B5248B7C7450}"/>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1920793A-469B-82FF-4D6D-87F06252756D}"/>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17D7EEF8-F97B-BCDD-52D2-79E7074A6D01}"/>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005C7794-593D-1F9C-80FB-CE386C6E8947}"/>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التنفيذ ومراحل المشروع</a:t>
            </a:r>
          </a:p>
        </p:txBody>
      </p:sp>
      <p:sp>
        <p:nvSpPr>
          <p:cNvPr id="5" name="Slide Number Placeholder 4">
            <a:extLst>
              <a:ext uri="{FF2B5EF4-FFF2-40B4-BE49-F238E27FC236}">
                <a16:creationId xmlns:a16="http://schemas.microsoft.com/office/drawing/2014/main" id="{0E8D1D28-AB15-1055-464F-D3034AC80F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0049EC6A-9E9E-7CD8-14B6-E758FD088E35}"/>
              </a:ext>
            </a:extLst>
          </p:cNvPr>
          <p:cNvSpPr txBox="1"/>
          <p:nvPr/>
        </p:nvSpPr>
        <p:spPr>
          <a:xfrm>
            <a:off x="2197308" y="1678824"/>
            <a:ext cx="3519404" cy="523220"/>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مرحلة النشر والترويج </a:t>
            </a:r>
          </a:p>
        </p:txBody>
      </p:sp>
      <p:grpSp>
        <p:nvGrpSpPr>
          <p:cNvPr id="49" name="Group 48">
            <a:extLst>
              <a:ext uri="{FF2B5EF4-FFF2-40B4-BE49-F238E27FC236}">
                <a16:creationId xmlns:a16="http://schemas.microsoft.com/office/drawing/2014/main" id="{E2927211-5140-96C2-D095-A9AFCC745020}"/>
              </a:ext>
            </a:extLst>
          </p:cNvPr>
          <p:cNvGrpSpPr/>
          <p:nvPr/>
        </p:nvGrpSpPr>
        <p:grpSpPr>
          <a:xfrm>
            <a:off x="8071299" y="4424449"/>
            <a:ext cx="2844800" cy="2065998"/>
            <a:chOff x="6281709" y="4582675"/>
            <a:chExt cx="2732515" cy="2065998"/>
          </a:xfrm>
        </p:grpSpPr>
        <p:sp>
          <p:nvSpPr>
            <p:cNvPr id="50" name="Rectangle: Rounded Corners 49">
              <a:extLst>
                <a:ext uri="{FF2B5EF4-FFF2-40B4-BE49-F238E27FC236}">
                  <a16:creationId xmlns:a16="http://schemas.microsoft.com/office/drawing/2014/main" id="{4158ED0A-DC6B-9AC8-3FCE-DBB66739CF11}"/>
                </a:ext>
              </a:extLst>
            </p:cNvPr>
            <p:cNvSpPr/>
            <p:nvPr/>
          </p:nvSpPr>
          <p:spPr>
            <a:xfrm>
              <a:off x="6281709" y="4582675"/>
              <a:ext cx="2732515" cy="2065998"/>
            </a:xfrm>
            <a:prstGeom prst="roundRect">
              <a:avLst>
                <a:gd name="adj" fmla="val 4860"/>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E4E3A0B3-A707-1531-1851-B31C43B6E694}"/>
                </a:ext>
              </a:extLst>
            </p:cNvPr>
            <p:cNvSpPr/>
            <p:nvPr/>
          </p:nvSpPr>
          <p:spPr>
            <a:xfrm>
              <a:off x="8577580" y="4761617"/>
              <a:ext cx="304800" cy="304800"/>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52" name="Group 51">
              <a:extLst>
                <a:ext uri="{FF2B5EF4-FFF2-40B4-BE49-F238E27FC236}">
                  <a16:creationId xmlns:a16="http://schemas.microsoft.com/office/drawing/2014/main" id="{BC653A3F-00EA-6A67-E54B-B9331F1018DA}"/>
                </a:ext>
              </a:extLst>
            </p:cNvPr>
            <p:cNvGrpSpPr/>
            <p:nvPr/>
          </p:nvGrpSpPr>
          <p:grpSpPr>
            <a:xfrm>
              <a:off x="8369983" y="4864953"/>
              <a:ext cx="399093" cy="98129"/>
              <a:chOff x="971210" y="1870511"/>
              <a:chExt cx="399093" cy="98129"/>
            </a:xfrm>
            <a:solidFill>
              <a:srgbClr val="FFC000"/>
            </a:solidFill>
          </p:grpSpPr>
          <p:sp>
            <p:nvSpPr>
              <p:cNvPr id="55" name="Oval 54">
                <a:extLst>
                  <a:ext uri="{FF2B5EF4-FFF2-40B4-BE49-F238E27FC236}">
                    <a16:creationId xmlns:a16="http://schemas.microsoft.com/office/drawing/2014/main" id="{B4E5859A-777B-00E2-070F-9B624F6499B6}"/>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6" name="Oval 55">
                <a:extLst>
                  <a:ext uri="{FF2B5EF4-FFF2-40B4-BE49-F238E27FC236}">
                    <a16:creationId xmlns:a16="http://schemas.microsoft.com/office/drawing/2014/main" id="{64F4EA7D-1D00-59C8-F474-0F77DE33FBE8}"/>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7" name="Oval 56">
                <a:extLst>
                  <a:ext uri="{FF2B5EF4-FFF2-40B4-BE49-F238E27FC236}">
                    <a16:creationId xmlns:a16="http://schemas.microsoft.com/office/drawing/2014/main" id="{E8C60D7A-14A7-6B2B-7357-A8A81BB57664}"/>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3" name="TextBox 36">
              <a:extLst>
                <a:ext uri="{FF2B5EF4-FFF2-40B4-BE49-F238E27FC236}">
                  <a16:creationId xmlns:a16="http://schemas.microsoft.com/office/drawing/2014/main" id="{DEA5F495-C3E1-F2A5-C623-CECB10DDA319}"/>
                </a:ext>
              </a:extLst>
            </p:cNvPr>
            <p:cNvSpPr txBox="1"/>
            <p:nvPr/>
          </p:nvSpPr>
          <p:spPr>
            <a:xfrm>
              <a:off x="6366934" y="4785097"/>
              <a:ext cx="1950696"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تنفيذ حملة مدرسية وطنية </a:t>
              </a:r>
              <a:endParaRPr kumimoji="0" lang="en-US" sz="1800" b="1" i="0" u="none" strike="noStrike" kern="0" cap="none" spc="0" normalizeH="0" baseline="0" noProof="0" dirty="0">
                <a:ln>
                  <a:noFill/>
                </a:ln>
                <a:solidFill>
                  <a:prstClr val="black"/>
                </a:solidFill>
                <a:effectLst/>
                <a:uLnTx/>
                <a:uFillTx/>
                <a:latin typeface="Segoe UI" panose="020B0502040204020203" pitchFamily="34" charset="0"/>
                <a:ea typeface="+mj-ea"/>
                <a:cs typeface="Segoe UI" panose="020B0502040204020203" pitchFamily="34" charset="0"/>
                <a:sym typeface="Montserrat"/>
              </a:endParaRPr>
            </a:p>
          </p:txBody>
        </p:sp>
        <p:sp>
          <p:nvSpPr>
            <p:cNvPr id="54" name="TextBox 53">
              <a:extLst>
                <a:ext uri="{FF2B5EF4-FFF2-40B4-BE49-F238E27FC236}">
                  <a16:creationId xmlns:a16="http://schemas.microsoft.com/office/drawing/2014/main" id="{CB1A2D76-ACAA-F253-E2E0-BF1792A3C517}"/>
                </a:ext>
              </a:extLst>
            </p:cNvPr>
            <p:cNvSpPr txBox="1"/>
            <p:nvPr/>
          </p:nvSpPr>
          <p:spPr>
            <a:xfrm>
              <a:off x="6481494" y="5165797"/>
              <a:ext cx="2400885" cy="400110"/>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تنفيذ حملة مدرسية وطنية بالتعاون مع وزارة التعليم</a:t>
              </a:r>
            </a:p>
          </p:txBody>
        </p:sp>
        <p:sp>
          <p:nvSpPr>
            <p:cNvPr id="81" name="TextBox 80">
              <a:extLst>
                <a:ext uri="{FF2B5EF4-FFF2-40B4-BE49-F238E27FC236}">
                  <a16:creationId xmlns:a16="http://schemas.microsoft.com/office/drawing/2014/main" id="{2A1F1D45-C20B-CAF0-1288-D087D213B103}"/>
                </a:ext>
              </a:extLst>
            </p:cNvPr>
            <p:cNvSpPr txBox="1"/>
            <p:nvPr/>
          </p:nvSpPr>
          <p:spPr>
            <a:xfrm>
              <a:off x="6481496" y="5694093"/>
              <a:ext cx="2400885" cy="880241"/>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إطلاق مسابقة “مدرسة أطفال الطاقة”.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توزيع مواد تعليمية مطبوعة ورقمية.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black"/>
                  </a:solidFill>
                  <a:effectLst/>
                  <a:uLnTx/>
                  <a:uFillTx/>
                  <a:latin typeface="Segoe UI" panose="020B0502040204020203" pitchFamily="34" charset="0"/>
                  <a:ea typeface="+mj-ea"/>
                  <a:cs typeface="Arial" panose="020B0604020202020204" pitchFamily="34" charset="0"/>
                  <a:sym typeface="Montserrat"/>
                </a:rPr>
                <a:t>تفعيل الأنشطة الصفية ضمن حصص النشاط</a:t>
              </a:r>
            </a:p>
          </p:txBody>
        </p:sp>
      </p:grpSp>
      <p:grpSp>
        <p:nvGrpSpPr>
          <p:cNvPr id="58" name="Group 57">
            <a:extLst>
              <a:ext uri="{FF2B5EF4-FFF2-40B4-BE49-F238E27FC236}">
                <a16:creationId xmlns:a16="http://schemas.microsoft.com/office/drawing/2014/main" id="{A6E73536-079E-69F3-974A-7897F3FCAD8F}"/>
              </a:ext>
            </a:extLst>
          </p:cNvPr>
          <p:cNvGrpSpPr/>
          <p:nvPr/>
        </p:nvGrpSpPr>
        <p:grpSpPr>
          <a:xfrm>
            <a:off x="8071300" y="1541533"/>
            <a:ext cx="2844800" cy="2754730"/>
            <a:chOff x="6281709" y="2596654"/>
            <a:chExt cx="2732515" cy="3401086"/>
          </a:xfrm>
        </p:grpSpPr>
        <p:sp>
          <p:nvSpPr>
            <p:cNvPr id="59" name="Rectangle: Rounded Corners 58">
              <a:extLst>
                <a:ext uri="{FF2B5EF4-FFF2-40B4-BE49-F238E27FC236}">
                  <a16:creationId xmlns:a16="http://schemas.microsoft.com/office/drawing/2014/main" id="{B5E21A4D-47A5-D3F9-CCD8-152815AAEC4E}"/>
                </a:ext>
              </a:extLst>
            </p:cNvPr>
            <p:cNvSpPr/>
            <p:nvPr/>
          </p:nvSpPr>
          <p:spPr>
            <a:xfrm>
              <a:off x="6281709" y="2596654"/>
              <a:ext cx="2732515" cy="3401086"/>
            </a:xfrm>
            <a:prstGeom prst="roundRect">
              <a:avLst>
                <a:gd name="adj" fmla="val 4860"/>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0" name="Oval 59">
              <a:extLst>
                <a:ext uri="{FF2B5EF4-FFF2-40B4-BE49-F238E27FC236}">
                  <a16:creationId xmlns:a16="http://schemas.microsoft.com/office/drawing/2014/main" id="{40F1054C-C93D-98AF-AAA3-45CF90181AC9}"/>
                </a:ext>
              </a:extLst>
            </p:cNvPr>
            <p:cNvSpPr/>
            <p:nvPr/>
          </p:nvSpPr>
          <p:spPr>
            <a:xfrm>
              <a:off x="8577580" y="2766540"/>
              <a:ext cx="304800" cy="372554"/>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61" name="Group 60">
              <a:extLst>
                <a:ext uri="{FF2B5EF4-FFF2-40B4-BE49-F238E27FC236}">
                  <a16:creationId xmlns:a16="http://schemas.microsoft.com/office/drawing/2014/main" id="{ECDE90E1-0ABD-62FB-7438-17006436E578}"/>
                </a:ext>
              </a:extLst>
            </p:cNvPr>
            <p:cNvGrpSpPr/>
            <p:nvPr/>
          </p:nvGrpSpPr>
          <p:grpSpPr>
            <a:xfrm>
              <a:off x="8369983" y="2920196"/>
              <a:ext cx="399093" cy="98129"/>
              <a:chOff x="971210" y="1870511"/>
              <a:chExt cx="399093" cy="98129"/>
            </a:xfrm>
            <a:solidFill>
              <a:srgbClr val="FFC000"/>
            </a:solidFill>
          </p:grpSpPr>
          <p:sp>
            <p:nvSpPr>
              <p:cNvPr id="64" name="Oval 63">
                <a:extLst>
                  <a:ext uri="{FF2B5EF4-FFF2-40B4-BE49-F238E27FC236}">
                    <a16:creationId xmlns:a16="http://schemas.microsoft.com/office/drawing/2014/main" id="{235FE7E0-59DA-FAA2-B2EF-D56A8679A5AD}"/>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5" name="Oval 64">
                <a:extLst>
                  <a:ext uri="{FF2B5EF4-FFF2-40B4-BE49-F238E27FC236}">
                    <a16:creationId xmlns:a16="http://schemas.microsoft.com/office/drawing/2014/main" id="{55F46E70-EE46-E3A4-3DA5-0A2D364BAAF2}"/>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6" name="Oval 65">
                <a:extLst>
                  <a:ext uri="{FF2B5EF4-FFF2-40B4-BE49-F238E27FC236}">
                    <a16:creationId xmlns:a16="http://schemas.microsoft.com/office/drawing/2014/main" id="{861023B5-2648-F895-4E1D-DA2015DBB2C8}"/>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2" name="TextBox 36">
              <a:extLst>
                <a:ext uri="{FF2B5EF4-FFF2-40B4-BE49-F238E27FC236}">
                  <a16:creationId xmlns:a16="http://schemas.microsoft.com/office/drawing/2014/main" id="{52336FA4-3EAA-096D-6F61-C43591BE3A1F}"/>
                </a:ext>
              </a:extLst>
            </p:cNvPr>
            <p:cNvSpPr txBox="1"/>
            <p:nvPr/>
          </p:nvSpPr>
          <p:spPr>
            <a:xfrm>
              <a:off x="6567622" y="2830761"/>
              <a:ext cx="1720801" cy="3419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إطلاق الحملة</a:t>
              </a:r>
            </a:p>
          </p:txBody>
        </p:sp>
        <p:sp>
          <p:nvSpPr>
            <p:cNvPr id="63" name="TextBox 62">
              <a:extLst>
                <a:ext uri="{FF2B5EF4-FFF2-40B4-BE49-F238E27FC236}">
                  <a16:creationId xmlns:a16="http://schemas.microsoft.com/office/drawing/2014/main" id="{705FF2B7-BE16-F390-3F70-A5ECFE49322E}"/>
                </a:ext>
              </a:extLst>
            </p:cNvPr>
            <p:cNvSpPr txBox="1"/>
            <p:nvPr/>
          </p:nvSpPr>
          <p:spPr>
            <a:xfrm>
              <a:off x="6481495" y="3771425"/>
              <a:ext cx="2400883" cy="2124152"/>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بث المقاطع في قنوات الأطفال بهيئة الإذاعة والتلفزيون.</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إدراج المقاطع ضمن منصة “شاهد” ومنصات التعليم الرقمية (مدرستي).</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إنشاء صفحة رسمية على (منصات التواصل الاجتماعي).</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التعاون مع مؤثرين سعوديين للأطفال والأسر لنشر الرسائل الإيجابية</a:t>
              </a:r>
            </a:p>
          </p:txBody>
        </p:sp>
        <p:sp>
          <p:nvSpPr>
            <p:cNvPr id="67" name="TextBox 66">
              <a:extLst>
                <a:ext uri="{FF2B5EF4-FFF2-40B4-BE49-F238E27FC236}">
                  <a16:creationId xmlns:a16="http://schemas.microsoft.com/office/drawing/2014/main" id="{0ADFD997-93EF-2FB6-1F9E-551C99423110}"/>
                </a:ext>
              </a:extLst>
            </p:cNvPr>
            <p:cNvSpPr txBox="1"/>
            <p:nvPr/>
          </p:nvSpPr>
          <p:spPr>
            <a:xfrm>
              <a:off x="6717920" y="3326410"/>
              <a:ext cx="2164460" cy="246995"/>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just"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3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إطلاق الحملة عبر وسائل الإعلام</a:t>
              </a:r>
            </a:p>
          </p:txBody>
        </p:sp>
      </p:grpSp>
      <p:sp>
        <p:nvSpPr>
          <p:cNvPr id="122" name="TextBox 121">
            <a:extLst>
              <a:ext uri="{FF2B5EF4-FFF2-40B4-BE49-F238E27FC236}">
                <a16:creationId xmlns:a16="http://schemas.microsoft.com/office/drawing/2014/main" id="{E028CA15-A0AA-7E47-A8AB-87B1EA1424EF}"/>
              </a:ext>
            </a:extLst>
          </p:cNvPr>
          <p:cNvSpPr txBox="1"/>
          <p:nvPr/>
        </p:nvSpPr>
        <p:spPr>
          <a:xfrm>
            <a:off x="1472809" y="2458754"/>
            <a:ext cx="4968402" cy="830997"/>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تمثل هذه المرحلة الانتقال من التخطيط والإنتاج إلى التنفيذ الفعلي، حيث تُطلق الحملة ميدانيًا وإعلاميًا لضمان وصول الرسائل إلى الجمهور المستهدف بأوسع نطاق ممكن.</a:t>
            </a:r>
          </a:p>
        </p:txBody>
      </p:sp>
      <p:grpSp>
        <p:nvGrpSpPr>
          <p:cNvPr id="102" name="Group 101">
            <a:extLst>
              <a:ext uri="{FF2B5EF4-FFF2-40B4-BE49-F238E27FC236}">
                <a16:creationId xmlns:a16="http://schemas.microsoft.com/office/drawing/2014/main" id="{7DFA80F1-3587-FE2C-AB8C-BC6D3BA98848}"/>
              </a:ext>
            </a:extLst>
          </p:cNvPr>
          <p:cNvGrpSpPr/>
          <p:nvPr/>
        </p:nvGrpSpPr>
        <p:grpSpPr>
          <a:xfrm>
            <a:off x="4098211" y="4274376"/>
            <a:ext cx="3112905" cy="1498397"/>
            <a:chOff x="4098211" y="4274376"/>
            <a:chExt cx="3112905" cy="1498397"/>
          </a:xfrm>
        </p:grpSpPr>
        <p:cxnSp>
          <p:nvCxnSpPr>
            <p:cNvPr id="7" name="Straight Connector 6">
              <a:extLst>
                <a:ext uri="{FF2B5EF4-FFF2-40B4-BE49-F238E27FC236}">
                  <a16:creationId xmlns:a16="http://schemas.microsoft.com/office/drawing/2014/main" id="{E4E828C8-641E-4600-7691-4B7FF21473FC}"/>
                </a:ext>
              </a:extLst>
            </p:cNvPr>
            <p:cNvCxnSpPr>
              <a:cxnSpLocks/>
              <a:endCxn id="12" idx="0"/>
            </p:cNvCxnSpPr>
            <p:nvPr/>
          </p:nvCxnSpPr>
          <p:spPr>
            <a:xfrm flipV="1">
              <a:off x="7083977" y="4949833"/>
              <a:ext cx="0" cy="630461"/>
            </a:xfrm>
            <a:prstGeom prst="line">
              <a:avLst/>
            </a:prstGeom>
            <a:noFill/>
            <a:ln w="15875" cap="flat" cmpd="sng" algn="ctr">
              <a:solidFill>
                <a:srgbClr val="0F1212"/>
              </a:solidFill>
              <a:prstDash val="solid"/>
              <a:miter lim="800000"/>
            </a:ln>
            <a:effectLst/>
          </p:spPr>
        </p:cxnSp>
        <p:grpSp>
          <p:nvGrpSpPr>
            <p:cNvPr id="9" name="Group 8">
              <a:extLst>
                <a:ext uri="{FF2B5EF4-FFF2-40B4-BE49-F238E27FC236}">
                  <a16:creationId xmlns:a16="http://schemas.microsoft.com/office/drawing/2014/main" id="{56D62DCA-421C-885F-03DB-56E719AA83CB}"/>
                </a:ext>
              </a:extLst>
            </p:cNvPr>
            <p:cNvGrpSpPr/>
            <p:nvPr/>
          </p:nvGrpSpPr>
          <p:grpSpPr>
            <a:xfrm rot="10800000">
              <a:off x="6853619" y="5489400"/>
              <a:ext cx="357497" cy="254278"/>
              <a:chOff x="809326" y="4111441"/>
              <a:chExt cx="357497" cy="254278"/>
            </a:xfrm>
          </p:grpSpPr>
          <p:sp>
            <p:nvSpPr>
              <p:cNvPr id="17" name="Oval 16">
                <a:extLst>
                  <a:ext uri="{FF2B5EF4-FFF2-40B4-BE49-F238E27FC236}">
                    <a16:creationId xmlns:a16="http://schemas.microsoft.com/office/drawing/2014/main" id="{B9517FB4-B732-118A-E38F-C88647886EA5}"/>
                  </a:ext>
                </a:extLst>
              </p:cNvPr>
              <p:cNvSpPr/>
              <p:nvPr/>
            </p:nvSpPr>
            <p:spPr>
              <a:xfrm>
                <a:off x="809326" y="4111441"/>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26A44359-74FA-3F27-BAF0-BF865D02128B}"/>
                  </a:ext>
                </a:extLst>
              </p:cNvPr>
              <p:cNvGrpSpPr/>
              <p:nvPr/>
            </p:nvGrpSpPr>
            <p:grpSpPr>
              <a:xfrm>
                <a:off x="941335" y="4208704"/>
                <a:ext cx="225488" cy="59752"/>
                <a:chOff x="1038434" y="1886485"/>
                <a:chExt cx="249751" cy="66181"/>
              </a:xfrm>
              <a:solidFill>
                <a:srgbClr val="0B3D33"/>
              </a:solidFill>
            </p:grpSpPr>
            <p:sp>
              <p:nvSpPr>
                <p:cNvPr id="19" name="Oval 18">
                  <a:extLst>
                    <a:ext uri="{FF2B5EF4-FFF2-40B4-BE49-F238E27FC236}">
                      <a16:creationId xmlns:a16="http://schemas.microsoft.com/office/drawing/2014/main" id="{EDC57AC6-8FD9-CDC6-6DED-12E0D32CB510}"/>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0" name="Oval 19">
                  <a:extLst>
                    <a:ext uri="{FF2B5EF4-FFF2-40B4-BE49-F238E27FC236}">
                      <a16:creationId xmlns:a16="http://schemas.microsoft.com/office/drawing/2014/main" id="{339D2E99-BB42-DF0D-171A-64DEEC2A0050}"/>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1" name="Oval 20">
                  <a:extLst>
                    <a:ext uri="{FF2B5EF4-FFF2-40B4-BE49-F238E27FC236}">
                      <a16:creationId xmlns:a16="http://schemas.microsoft.com/office/drawing/2014/main" id="{DF981164-10F5-A8A2-2232-6253A5383B8A}"/>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11" name="Group 10">
              <a:extLst>
                <a:ext uri="{FF2B5EF4-FFF2-40B4-BE49-F238E27FC236}">
                  <a16:creationId xmlns:a16="http://schemas.microsoft.com/office/drawing/2014/main" id="{8CD4F36E-C6D6-173A-7518-BB8642BE838A}"/>
                </a:ext>
              </a:extLst>
            </p:cNvPr>
            <p:cNvGrpSpPr/>
            <p:nvPr/>
          </p:nvGrpSpPr>
          <p:grpSpPr>
            <a:xfrm rot="10800000">
              <a:off x="6853619" y="4695555"/>
              <a:ext cx="357497" cy="254278"/>
              <a:chOff x="809326" y="5401685"/>
              <a:chExt cx="357497" cy="254278"/>
            </a:xfrm>
          </p:grpSpPr>
          <p:sp>
            <p:nvSpPr>
              <p:cNvPr id="12" name="Oval 11">
                <a:extLst>
                  <a:ext uri="{FF2B5EF4-FFF2-40B4-BE49-F238E27FC236}">
                    <a16:creationId xmlns:a16="http://schemas.microsoft.com/office/drawing/2014/main" id="{3902084C-0A9A-FF38-F002-ED8B373A1384}"/>
                  </a:ext>
                </a:extLst>
              </p:cNvPr>
              <p:cNvSpPr/>
              <p:nvPr/>
            </p:nvSpPr>
            <p:spPr>
              <a:xfrm>
                <a:off x="809326" y="5401685"/>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13" name="Group 12">
                <a:extLst>
                  <a:ext uri="{FF2B5EF4-FFF2-40B4-BE49-F238E27FC236}">
                    <a16:creationId xmlns:a16="http://schemas.microsoft.com/office/drawing/2014/main" id="{0E6D124E-96F2-18B2-70EF-12BAF4B3CF3B}"/>
                  </a:ext>
                </a:extLst>
              </p:cNvPr>
              <p:cNvGrpSpPr/>
              <p:nvPr/>
            </p:nvGrpSpPr>
            <p:grpSpPr>
              <a:xfrm>
                <a:off x="941335" y="5498948"/>
                <a:ext cx="225488" cy="59752"/>
                <a:chOff x="1038434" y="1886485"/>
                <a:chExt cx="249751" cy="66181"/>
              </a:xfrm>
              <a:solidFill>
                <a:srgbClr val="0B3D33"/>
              </a:solidFill>
            </p:grpSpPr>
            <p:sp>
              <p:nvSpPr>
                <p:cNvPr id="14" name="Oval 13">
                  <a:extLst>
                    <a:ext uri="{FF2B5EF4-FFF2-40B4-BE49-F238E27FC236}">
                      <a16:creationId xmlns:a16="http://schemas.microsoft.com/office/drawing/2014/main" id="{3F079899-BC8B-6399-B579-0B3733BC1CF9}"/>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Oval 14">
                  <a:extLst>
                    <a:ext uri="{FF2B5EF4-FFF2-40B4-BE49-F238E27FC236}">
                      <a16:creationId xmlns:a16="http://schemas.microsoft.com/office/drawing/2014/main" id="{993BC96E-5C76-D920-A52B-13DD35246FFE}"/>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 name="Oval 15">
                  <a:extLst>
                    <a:ext uri="{FF2B5EF4-FFF2-40B4-BE49-F238E27FC236}">
                      <a16:creationId xmlns:a16="http://schemas.microsoft.com/office/drawing/2014/main" id="{E63DE7E1-C767-058E-6E0D-4922431AA246}"/>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28" name="Oval 27">
              <a:extLst>
                <a:ext uri="{FF2B5EF4-FFF2-40B4-BE49-F238E27FC236}">
                  <a16:creationId xmlns:a16="http://schemas.microsoft.com/office/drawing/2014/main" id="{947F436C-D9CC-3887-B49D-DEC4629B8403}"/>
                </a:ext>
              </a:extLst>
            </p:cNvPr>
            <p:cNvSpPr/>
            <p:nvPr/>
          </p:nvSpPr>
          <p:spPr>
            <a:xfrm>
              <a:off x="6884930" y="4274376"/>
              <a:ext cx="317325" cy="301752"/>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9" name="Oval 28">
              <a:extLst>
                <a:ext uri="{FF2B5EF4-FFF2-40B4-BE49-F238E27FC236}">
                  <a16:creationId xmlns:a16="http://schemas.microsoft.com/office/drawing/2014/main" id="{0840881A-CB9C-F420-52E1-841B49142BEB}"/>
                </a:ext>
              </a:extLst>
            </p:cNvPr>
            <p:cNvSpPr/>
            <p:nvPr/>
          </p:nvSpPr>
          <p:spPr>
            <a:xfrm>
              <a:off x="6668803"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0" name="Oval 29">
              <a:extLst>
                <a:ext uri="{FF2B5EF4-FFF2-40B4-BE49-F238E27FC236}">
                  <a16:creationId xmlns:a16="http://schemas.microsoft.com/office/drawing/2014/main" id="{14745151-9262-335F-BB02-B871507D3823}"/>
                </a:ext>
              </a:extLst>
            </p:cNvPr>
            <p:cNvSpPr/>
            <p:nvPr/>
          </p:nvSpPr>
          <p:spPr>
            <a:xfrm>
              <a:off x="6825469"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1" name="Oval 30">
              <a:extLst>
                <a:ext uri="{FF2B5EF4-FFF2-40B4-BE49-F238E27FC236}">
                  <a16:creationId xmlns:a16="http://schemas.microsoft.com/office/drawing/2014/main" id="{BC62744E-5757-8D21-7C9C-2B908EFC6820}"/>
                </a:ext>
              </a:extLst>
            </p:cNvPr>
            <p:cNvSpPr/>
            <p:nvPr/>
          </p:nvSpPr>
          <p:spPr>
            <a:xfrm>
              <a:off x="6982135"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2" name="TextBox 36">
              <a:extLst>
                <a:ext uri="{FF2B5EF4-FFF2-40B4-BE49-F238E27FC236}">
                  <a16:creationId xmlns:a16="http://schemas.microsoft.com/office/drawing/2014/main" id="{0CA79402-B0E5-AF4B-6A3B-8A8BB2848822}"/>
                </a:ext>
              </a:extLst>
            </p:cNvPr>
            <p:cNvSpPr txBox="1"/>
            <p:nvPr/>
          </p:nvSpPr>
          <p:spPr>
            <a:xfrm>
              <a:off x="4792379" y="4326392"/>
              <a:ext cx="17915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إطلاق مسابقات تفاعلية </a:t>
              </a:r>
            </a:p>
          </p:txBody>
        </p:sp>
        <p:sp>
          <p:nvSpPr>
            <p:cNvPr id="33" name="TextBox 32">
              <a:extLst>
                <a:ext uri="{FF2B5EF4-FFF2-40B4-BE49-F238E27FC236}">
                  <a16:creationId xmlns:a16="http://schemas.microsoft.com/office/drawing/2014/main" id="{8B76661A-F868-25A4-A078-4953F736CC33}"/>
                </a:ext>
              </a:extLst>
            </p:cNvPr>
            <p:cNvSpPr txBox="1"/>
            <p:nvPr/>
          </p:nvSpPr>
          <p:spPr>
            <a:xfrm>
              <a:off x="4098211" y="4695555"/>
              <a:ext cx="2721364" cy="1077218"/>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a:t>
              </a: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تحدي الأسبوع</a:t>
              </a:r>
              <a:r>
                <a:rPr kumimoji="0" lang="ar-JO"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a:t>
              </a: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 (سلوك محدد للتطبيق).</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نشر أسماء الفائزين عبر حسابات لتبقى.</a:t>
              </a:r>
            </a:p>
          </p:txBody>
        </p:sp>
      </p:grpSp>
      <p:grpSp>
        <p:nvGrpSpPr>
          <p:cNvPr id="103" name="Group 102">
            <a:extLst>
              <a:ext uri="{FF2B5EF4-FFF2-40B4-BE49-F238E27FC236}">
                <a16:creationId xmlns:a16="http://schemas.microsoft.com/office/drawing/2014/main" id="{BD2212F2-2213-8FF5-1AA6-B23A0D8DEECA}"/>
              </a:ext>
            </a:extLst>
          </p:cNvPr>
          <p:cNvGrpSpPr/>
          <p:nvPr/>
        </p:nvGrpSpPr>
        <p:grpSpPr>
          <a:xfrm>
            <a:off x="445281" y="4274376"/>
            <a:ext cx="3151618" cy="1744618"/>
            <a:chOff x="445281" y="4274376"/>
            <a:chExt cx="3151618" cy="1744618"/>
          </a:xfrm>
        </p:grpSpPr>
        <p:cxnSp>
          <p:nvCxnSpPr>
            <p:cNvPr id="35" name="Straight Connector 34">
              <a:extLst>
                <a:ext uri="{FF2B5EF4-FFF2-40B4-BE49-F238E27FC236}">
                  <a16:creationId xmlns:a16="http://schemas.microsoft.com/office/drawing/2014/main" id="{4ADA3507-C81F-E98D-2364-8FB079A32EB3}"/>
                </a:ext>
              </a:extLst>
            </p:cNvPr>
            <p:cNvCxnSpPr>
              <a:cxnSpLocks/>
              <a:endCxn id="43" idx="0"/>
            </p:cNvCxnSpPr>
            <p:nvPr/>
          </p:nvCxnSpPr>
          <p:spPr>
            <a:xfrm flipV="1">
              <a:off x="3469760" y="4949833"/>
              <a:ext cx="0" cy="822940"/>
            </a:xfrm>
            <a:prstGeom prst="line">
              <a:avLst/>
            </a:prstGeom>
            <a:noFill/>
            <a:ln w="15875" cap="flat" cmpd="sng" algn="ctr">
              <a:solidFill>
                <a:srgbClr val="0F1212"/>
              </a:solidFill>
              <a:prstDash val="solid"/>
              <a:miter lim="800000"/>
            </a:ln>
            <a:effectLst/>
          </p:spPr>
        </p:cxnSp>
        <p:grpSp>
          <p:nvGrpSpPr>
            <p:cNvPr id="36" name="Group 35">
              <a:extLst>
                <a:ext uri="{FF2B5EF4-FFF2-40B4-BE49-F238E27FC236}">
                  <a16:creationId xmlns:a16="http://schemas.microsoft.com/office/drawing/2014/main" id="{8DD07FEB-D16C-01D9-0E65-03230EE0A1EA}"/>
                </a:ext>
              </a:extLst>
            </p:cNvPr>
            <p:cNvGrpSpPr/>
            <p:nvPr/>
          </p:nvGrpSpPr>
          <p:grpSpPr>
            <a:xfrm rot="10800000">
              <a:off x="3239402" y="5257885"/>
              <a:ext cx="357497" cy="254278"/>
              <a:chOff x="809326" y="4111441"/>
              <a:chExt cx="357497" cy="254278"/>
            </a:xfrm>
          </p:grpSpPr>
          <p:sp>
            <p:nvSpPr>
              <p:cNvPr id="37" name="Oval 36">
                <a:extLst>
                  <a:ext uri="{FF2B5EF4-FFF2-40B4-BE49-F238E27FC236}">
                    <a16:creationId xmlns:a16="http://schemas.microsoft.com/office/drawing/2014/main" id="{292A4C4D-C97B-2B65-3A1A-0B86E9E6079F}"/>
                  </a:ext>
                </a:extLst>
              </p:cNvPr>
              <p:cNvSpPr/>
              <p:nvPr/>
            </p:nvSpPr>
            <p:spPr>
              <a:xfrm>
                <a:off x="809326" y="4111441"/>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38" name="Group 37">
                <a:extLst>
                  <a:ext uri="{FF2B5EF4-FFF2-40B4-BE49-F238E27FC236}">
                    <a16:creationId xmlns:a16="http://schemas.microsoft.com/office/drawing/2014/main" id="{E52497B5-B1FD-46E8-2BE4-CC153AA600DE}"/>
                  </a:ext>
                </a:extLst>
              </p:cNvPr>
              <p:cNvGrpSpPr/>
              <p:nvPr/>
            </p:nvGrpSpPr>
            <p:grpSpPr>
              <a:xfrm>
                <a:off x="941335" y="4208704"/>
                <a:ext cx="225488" cy="59752"/>
                <a:chOff x="1038434" y="1886485"/>
                <a:chExt cx="249751" cy="66181"/>
              </a:xfrm>
              <a:solidFill>
                <a:srgbClr val="0B3D33"/>
              </a:solidFill>
            </p:grpSpPr>
            <p:sp>
              <p:nvSpPr>
                <p:cNvPr id="39" name="Oval 38">
                  <a:extLst>
                    <a:ext uri="{FF2B5EF4-FFF2-40B4-BE49-F238E27FC236}">
                      <a16:creationId xmlns:a16="http://schemas.microsoft.com/office/drawing/2014/main" id="{0F74FDCB-5005-5B1F-1F63-94E3AF472994}"/>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0" name="Oval 39">
                  <a:extLst>
                    <a:ext uri="{FF2B5EF4-FFF2-40B4-BE49-F238E27FC236}">
                      <a16:creationId xmlns:a16="http://schemas.microsoft.com/office/drawing/2014/main" id="{4442BF53-B4FA-05CB-5FC8-35A05806DA20}"/>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1" name="Oval 40">
                  <a:extLst>
                    <a:ext uri="{FF2B5EF4-FFF2-40B4-BE49-F238E27FC236}">
                      <a16:creationId xmlns:a16="http://schemas.microsoft.com/office/drawing/2014/main" id="{4D0DE690-D818-EBF9-5D74-3BD19DA11DFB}"/>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42" name="Group 41">
              <a:extLst>
                <a:ext uri="{FF2B5EF4-FFF2-40B4-BE49-F238E27FC236}">
                  <a16:creationId xmlns:a16="http://schemas.microsoft.com/office/drawing/2014/main" id="{AC52E0FB-51D6-DBA8-781A-50903B074557}"/>
                </a:ext>
              </a:extLst>
            </p:cNvPr>
            <p:cNvGrpSpPr/>
            <p:nvPr/>
          </p:nvGrpSpPr>
          <p:grpSpPr>
            <a:xfrm rot="10800000">
              <a:off x="3239402" y="4695555"/>
              <a:ext cx="357497" cy="254278"/>
              <a:chOff x="809326" y="5401685"/>
              <a:chExt cx="357497" cy="254278"/>
            </a:xfrm>
          </p:grpSpPr>
          <p:sp>
            <p:nvSpPr>
              <p:cNvPr id="43" name="Oval 42">
                <a:extLst>
                  <a:ext uri="{FF2B5EF4-FFF2-40B4-BE49-F238E27FC236}">
                    <a16:creationId xmlns:a16="http://schemas.microsoft.com/office/drawing/2014/main" id="{F2956697-828C-69F2-EF34-D4431C624F45}"/>
                  </a:ext>
                </a:extLst>
              </p:cNvPr>
              <p:cNvSpPr/>
              <p:nvPr/>
            </p:nvSpPr>
            <p:spPr>
              <a:xfrm>
                <a:off x="809326" y="5401685"/>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44" name="Group 43">
                <a:extLst>
                  <a:ext uri="{FF2B5EF4-FFF2-40B4-BE49-F238E27FC236}">
                    <a16:creationId xmlns:a16="http://schemas.microsoft.com/office/drawing/2014/main" id="{F7FB717F-80F2-89C4-64A3-87C19EED4CA2}"/>
                  </a:ext>
                </a:extLst>
              </p:cNvPr>
              <p:cNvGrpSpPr/>
              <p:nvPr/>
            </p:nvGrpSpPr>
            <p:grpSpPr>
              <a:xfrm>
                <a:off x="941335" y="5498948"/>
                <a:ext cx="225488" cy="59752"/>
                <a:chOff x="1038434" y="1886485"/>
                <a:chExt cx="249751" cy="66181"/>
              </a:xfrm>
              <a:solidFill>
                <a:srgbClr val="0B3D33"/>
              </a:solidFill>
            </p:grpSpPr>
            <p:sp>
              <p:nvSpPr>
                <p:cNvPr id="45" name="Oval 44">
                  <a:extLst>
                    <a:ext uri="{FF2B5EF4-FFF2-40B4-BE49-F238E27FC236}">
                      <a16:creationId xmlns:a16="http://schemas.microsoft.com/office/drawing/2014/main" id="{8D60002D-4D2A-F22B-BA2B-F07CAA3A40DC}"/>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6" name="Oval 45">
                  <a:extLst>
                    <a:ext uri="{FF2B5EF4-FFF2-40B4-BE49-F238E27FC236}">
                      <a16:creationId xmlns:a16="http://schemas.microsoft.com/office/drawing/2014/main" id="{C20CB41C-57DD-F7A9-E940-FE8926E0324B}"/>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8B7FCB1B-235F-2CCB-FE6D-FA88E9E71413}"/>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48" name="Oval 47">
              <a:extLst>
                <a:ext uri="{FF2B5EF4-FFF2-40B4-BE49-F238E27FC236}">
                  <a16:creationId xmlns:a16="http://schemas.microsoft.com/office/drawing/2014/main" id="{A3D96B0A-553E-0EB6-2B21-0D741D37B329}"/>
                </a:ext>
              </a:extLst>
            </p:cNvPr>
            <p:cNvSpPr/>
            <p:nvPr/>
          </p:nvSpPr>
          <p:spPr>
            <a:xfrm>
              <a:off x="3270713" y="4274376"/>
              <a:ext cx="317325" cy="301752"/>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8" name="Oval 67">
              <a:extLst>
                <a:ext uri="{FF2B5EF4-FFF2-40B4-BE49-F238E27FC236}">
                  <a16:creationId xmlns:a16="http://schemas.microsoft.com/office/drawing/2014/main" id="{3DDDA4B9-015B-F963-93D8-6CDA03C1098E}"/>
                </a:ext>
              </a:extLst>
            </p:cNvPr>
            <p:cNvSpPr/>
            <p:nvPr/>
          </p:nvSpPr>
          <p:spPr>
            <a:xfrm>
              <a:off x="3054586"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9" name="Oval 68">
              <a:extLst>
                <a:ext uri="{FF2B5EF4-FFF2-40B4-BE49-F238E27FC236}">
                  <a16:creationId xmlns:a16="http://schemas.microsoft.com/office/drawing/2014/main" id="{5A5FD997-8ACD-4545-A2AA-76B02C684EB6}"/>
                </a:ext>
              </a:extLst>
            </p:cNvPr>
            <p:cNvSpPr/>
            <p:nvPr/>
          </p:nvSpPr>
          <p:spPr>
            <a:xfrm>
              <a:off x="3211252"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0" name="Oval 69">
              <a:extLst>
                <a:ext uri="{FF2B5EF4-FFF2-40B4-BE49-F238E27FC236}">
                  <a16:creationId xmlns:a16="http://schemas.microsoft.com/office/drawing/2014/main" id="{AA2D2CA3-BEEB-3088-0E98-BE998176F501}"/>
                </a:ext>
              </a:extLst>
            </p:cNvPr>
            <p:cNvSpPr/>
            <p:nvPr/>
          </p:nvSpPr>
          <p:spPr>
            <a:xfrm>
              <a:off x="3367918" y="4398831"/>
              <a:ext cx="102161" cy="79480"/>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1" name="TextBox 36">
              <a:extLst>
                <a:ext uri="{FF2B5EF4-FFF2-40B4-BE49-F238E27FC236}">
                  <a16:creationId xmlns:a16="http://schemas.microsoft.com/office/drawing/2014/main" id="{7C67822C-7055-4776-660A-3159CBD8116C}"/>
                </a:ext>
              </a:extLst>
            </p:cNvPr>
            <p:cNvSpPr txBox="1"/>
            <p:nvPr/>
          </p:nvSpPr>
          <p:spPr>
            <a:xfrm>
              <a:off x="1178162" y="4326392"/>
              <a:ext cx="17915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تعزيز التغطية الإعلامية</a:t>
              </a:r>
            </a:p>
          </p:txBody>
        </p:sp>
        <p:sp>
          <p:nvSpPr>
            <p:cNvPr id="72" name="TextBox 71">
              <a:extLst>
                <a:ext uri="{FF2B5EF4-FFF2-40B4-BE49-F238E27FC236}">
                  <a16:creationId xmlns:a16="http://schemas.microsoft.com/office/drawing/2014/main" id="{47863FDA-659F-9AE4-38CB-9CC47905F5A0}"/>
                </a:ext>
              </a:extLst>
            </p:cNvPr>
            <p:cNvSpPr txBox="1"/>
            <p:nvPr/>
          </p:nvSpPr>
          <p:spPr>
            <a:xfrm>
              <a:off x="445281" y="4695555"/>
              <a:ext cx="2721364" cy="1323439"/>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مقابلات مع الأطفال المشاركين.</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قصص نجاح لأبطال الطاقة الصغار.</a:t>
              </a:r>
            </a:p>
            <a:p>
              <a:pPr marL="0" marR="0" lvl="0" indent="0" algn="just" defTabSz="914400" rtl="1" eaLnBrk="1" fontAlgn="auto" latinLnBrk="0" hangingPunct="1">
                <a:lnSpc>
                  <a:spcPct val="100000"/>
                </a:lnSpc>
                <a:spcBef>
                  <a:spcPts val="0"/>
                </a:spcBef>
                <a:spcAft>
                  <a:spcPts val="0"/>
                </a:spcAft>
                <a:buClrTx/>
                <a:buSzTx/>
                <a:buFontTx/>
                <a:buNone/>
                <a:tabLst/>
                <a:defRPr/>
              </a:pPr>
              <a:endPar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تقارير صحفية وتلفزيونية.</a:t>
              </a:r>
            </a:p>
          </p:txBody>
        </p:sp>
        <p:grpSp>
          <p:nvGrpSpPr>
            <p:cNvPr id="75" name="Group 74">
              <a:extLst>
                <a:ext uri="{FF2B5EF4-FFF2-40B4-BE49-F238E27FC236}">
                  <a16:creationId xmlns:a16="http://schemas.microsoft.com/office/drawing/2014/main" id="{2022820A-D633-00B9-5545-3F8DCACEBEC9}"/>
                </a:ext>
              </a:extLst>
            </p:cNvPr>
            <p:cNvGrpSpPr/>
            <p:nvPr/>
          </p:nvGrpSpPr>
          <p:grpSpPr>
            <a:xfrm rot="10800000">
              <a:off x="3239402" y="5745137"/>
              <a:ext cx="357497" cy="254278"/>
              <a:chOff x="809326" y="4111441"/>
              <a:chExt cx="357497" cy="254278"/>
            </a:xfrm>
          </p:grpSpPr>
          <p:sp>
            <p:nvSpPr>
              <p:cNvPr id="76" name="Oval 75">
                <a:extLst>
                  <a:ext uri="{FF2B5EF4-FFF2-40B4-BE49-F238E27FC236}">
                    <a16:creationId xmlns:a16="http://schemas.microsoft.com/office/drawing/2014/main" id="{D6811127-F7BA-93AF-6228-3D5B4183A116}"/>
                  </a:ext>
                </a:extLst>
              </p:cNvPr>
              <p:cNvSpPr/>
              <p:nvPr/>
            </p:nvSpPr>
            <p:spPr>
              <a:xfrm>
                <a:off x="809326" y="4111441"/>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77" name="Group 76">
                <a:extLst>
                  <a:ext uri="{FF2B5EF4-FFF2-40B4-BE49-F238E27FC236}">
                    <a16:creationId xmlns:a16="http://schemas.microsoft.com/office/drawing/2014/main" id="{8075A358-72E1-A748-FA55-6F55C45A09AE}"/>
                  </a:ext>
                </a:extLst>
              </p:cNvPr>
              <p:cNvGrpSpPr/>
              <p:nvPr/>
            </p:nvGrpSpPr>
            <p:grpSpPr>
              <a:xfrm>
                <a:off x="941335" y="4208704"/>
                <a:ext cx="225488" cy="59752"/>
                <a:chOff x="1038434" y="1886485"/>
                <a:chExt cx="249751" cy="66181"/>
              </a:xfrm>
              <a:solidFill>
                <a:srgbClr val="0B3D33"/>
              </a:solidFill>
            </p:grpSpPr>
            <p:sp>
              <p:nvSpPr>
                <p:cNvPr id="78" name="Oval 77">
                  <a:extLst>
                    <a:ext uri="{FF2B5EF4-FFF2-40B4-BE49-F238E27FC236}">
                      <a16:creationId xmlns:a16="http://schemas.microsoft.com/office/drawing/2014/main" id="{05A7EE4A-4B86-FA40-250D-9DF92E182C40}"/>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9" name="Oval 78">
                  <a:extLst>
                    <a:ext uri="{FF2B5EF4-FFF2-40B4-BE49-F238E27FC236}">
                      <a16:creationId xmlns:a16="http://schemas.microsoft.com/office/drawing/2014/main" id="{C25245C8-0272-DCDB-C1A9-10365C95907D}"/>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0" name="Oval 79">
                  <a:extLst>
                    <a:ext uri="{FF2B5EF4-FFF2-40B4-BE49-F238E27FC236}">
                      <a16:creationId xmlns:a16="http://schemas.microsoft.com/office/drawing/2014/main" id="{0B087C4C-B83E-6BFE-656D-CB1139C56FE5}"/>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spTree>
    <p:extLst>
      <p:ext uri="{BB962C8B-B14F-4D97-AF65-F5344CB8AC3E}">
        <p14:creationId xmlns:p14="http://schemas.microsoft.com/office/powerpoint/2010/main" val="14948390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anim calcmode="lin" valueType="num">
                                      <p:cBhvr>
                                        <p:cTn id="8" dur="500" fill="hold"/>
                                        <p:tgtEl>
                                          <p:spTgt spid="49"/>
                                        </p:tgtEl>
                                        <p:attrNameLst>
                                          <p:attrName>ppt_x</p:attrName>
                                        </p:attrNameLst>
                                      </p:cBhvr>
                                      <p:tavLst>
                                        <p:tav tm="0">
                                          <p:val>
                                            <p:strVal val="#ppt_x"/>
                                          </p:val>
                                        </p:tav>
                                        <p:tav tm="100000">
                                          <p:val>
                                            <p:strVal val="#ppt_x"/>
                                          </p:val>
                                        </p:tav>
                                      </p:tavLst>
                                    </p:anim>
                                    <p:anim calcmode="lin" valueType="num">
                                      <p:cBhvr>
                                        <p:cTn id="9" dur="500" fill="hold"/>
                                        <p:tgtEl>
                                          <p:spTgt spid="49"/>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750"/>
                                  </p:stCondLst>
                                  <p:childTnLst>
                                    <p:set>
                                      <p:cBhvr>
                                        <p:cTn id="11" dur="1" fill="hold">
                                          <p:stCondLst>
                                            <p:cond delay="0"/>
                                          </p:stCondLst>
                                        </p:cTn>
                                        <p:tgtEl>
                                          <p:spTgt spid="58"/>
                                        </p:tgtEl>
                                        <p:attrNameLst>
                                          <p:attrName>style.visibility</p:attrName>
                                        </p:attrNameLst>
                                      </p:cBhvr>
                                      <p:to>
                                        <p:strVal val="visible"/>
                                      </p:to>
                                    </p:set>
                                    <p:animEffect transition="in" filter="fade">
                                      <p:cBhvr>
                                        <p:cTn id="12" dur="500"/>
                                        <p:tgtEl>
                                          <p:spTgt spid="58"/>
                                        </p:tgtEl>
                                      </p:cBhvr>
                                    </p:animEffect>
                                    <p:anim calcmode="lin" valueType="num">
                                      <p:cBhvr>
                                        <p:cTn id="13" dur="500" fill="hold"/>
                                        <p:tgtEl>
                                          <p:spTgt spid="58"/>
                                        </p:tgtEl>
                                        <p:attrNameLst>
                                          <p:attrName>ppt_x</p:attrName>
                                        </p:attrNameLst>
                                      </p:cBhvr>
                                      <p:tavLst>
                                        <p:tav tm="0">
                                          <p:val>
                                            <p:strVal val="#ppt_x"/>
                                          </p:val>
                                        </p:tav>
                                        <p:tav tm="100000">
                                          <p:val>
                                            <p:strVal val="#ppt_x"/>
                                          </p:val>
                                        </p:tav>
                                      </p:tavLst>
                                    </p:anim>
                                    <p:anim calcmode="lin" valueType="num">
                                      <p:cBhvr>
                                        <p:cTn id="14" dur="5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2BE46E-2268-5C5B-B98B-6C7392F242CE}"/>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B849E3E5-D848-F43D-E2AD-BCADA0CBC6A7}"/>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6D8DBF79-0ADC-C4DE-E384-12D540E9D80E}"/>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97D9819E-8A93-4DD1-E495-E2A78BDCE7C7}"/>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011525F4-90AA-E027-C324-DBB84813541D}"/>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التنفيذ ومراحل المشروع</a:t>
            </a:r>
          </a:p>
        </p:txBody>
      </p:sp>
      <p:sp>
        <p:nvSpPr>
          <p:cNvPr id="5" name="Slide Number Placeholder 4">
            <a:extLst>
              <a:ext uri="{FF2B5EF4-FFF2-40B4-BE49-F238E27FC236}">
                <a16:creationId xmlns:a16="http://schemas.microsoft.com/office/drawing/2014/main" id="{4F2FCA47-3D0D-D640-01E5-89F1AA5E60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73" name="TextBox 72">
            <a:extLst>
              <a:ext uri="{FF2B5EF4-FFF2-40B4-BE49-F238E27FC236}">
                <a16:creationId xmlns:a16="http://schemas.microsoft.com/office/drawing/2014/main" id="{8AB5F398-C5F5-7AE5-16AC-9BC6F475CB74}"/>
              </a:ext>
            </a:extLst>
          </p:cNvPr>
          <p:cNvSpPr txBox="1"/>
          <p:nvPr/>
        </p:nvSpPr>
        <p:spPr>
          <a:xfrm>
            <a:off x="7256217" y="2404685"/>
            <a:ext cx="4335611" cy="523220"/>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مرحلة المتابعة والتقييم </a:t>
            </a:r>
          </a:p>
        </p:txBody>
      </p:sp>
      <p:sp>
        <p:nvSpPr>
          <p:cNvPr id="122" name="TextBox 121">
            <a:extLst>
              <a:ext uri="{FF2B5EF4-FFF2-40B4-BE49-F238E27FC236}">
                <a16:creationId xmlns:a16="http://schemas.microsoft.com/office/drawing/2014/main" id="{AA34030F-276A-3A89-B5F9-41317702ED0B}"/>
              </a:ext>
            </a:extLst>
          </p:cNvPr>
          <p:cNvSpPr txBox="1"/>
          <p:nvPr/>
        </p:nvSpPr>
        <p:spPr>
          <a:xfrm>
            <a:off x="7599874" y="3252025"/>
            <a:ext cx="3464527" cy="1569660"/>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تهدف هذه المرحلة إلى التأكد من تحقيق الحملة لأهدافها من خلال التقييم المستمر لنتائجها.</a:t>
            </a:r>
            <a:endParaRPr kumimoji="0" lang="en-US" sz="1600" b="0" i="0" u="none" strike="noStrike" kern="1200" cap="none" spc="0" normalizeH="0" baseline="0" noProof="0" dirty="0">
              <a:ln>
                <a:noFill/>
              </a:ln>
              <a:solidFill>
                <a:srgbClr val="76622F"/>
              </a:solidFill>
              <a:effectLst/>
              <a:uLnTx/>
              <a:uFillTx/>
              <a:latin typeface="Calibri"/>
              <a:ea typeface="+mn-ea"/>
              <a:cs typeface="+mn-cs"/>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يتم التركيز على متابعة الأثر قصير وطويل المدى، مع رصد الجوانب القابلة للتطوير.</a:t>
            </a:r>
            <a:endParaRPr kumimoji="0" lang="en-US" sz="1600" b="0" i="0" u="none" strike="noStrike" kern="1200" cap="none" spc="0" normalizeH="0" baseline="0" noProof="0" dirty="0">
              <a:ln>
                <a:noFill/>
              </a:ln>
              <a:solidFill>
                <a:srgbClr val="76622F"/>
              </a:solidFill>
              <a:effectLst/>
              <a:uLnTx/>
              <a:uFillTx/>
              <a:latin typeface="Calibri"/>
              <a:ea typeface="+mn-ea"/>
              <a:cs typeface="+mn-cs"/>
            </a:endParaRPr>
          </a:p>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وبذلك تُبنى قاعدة معرفية تدعم تحسين البرامج وضمان استدامتها في المستقبل.</a:t>
            </a:r>
          </a:p>
        </p:txBody>
      </p:sp>
      <p:grpSp>
        <p:nvGrpSpPr>
          <p:cNvPr id="62" name="Group 61">
            <a:extLst>
              <a:ext uri="{FF2B5EF4-FFF2-40B4-BE49-F238E27FC236}">
                <a16:creationId xmlns:a16="http://schemas.microsoft.com/office/drawing/2014/main" id="{1380674D-7959-9FB9-DCD7-5CFE4BB50D9A}"/>
              </a:ext>
            </a:extLst>
          </p:cNvPr>
          <p:cNvGrpSpPr/>
          <p:nvPr/>
        </p:nvGrpSpPr>
        <p:grpSpPr>
          <a:xfrm>
            <a:off x="888545" y="1751476"/>
            <a:ext cx="5896762" cy="3725959"/>
            <a:chOff x="888545" y="1285385"/>
            <a:chExt cx="5896762" cy="3725959"/>
          </a:xfrm>
        </p:grpSpPr>
        <p:cxnSp>
          <p:nvCxnSpPr>
            <p:cNvPr id="18" name="Straight Connector 17">
              <a:extLst>
                <a:ext uri="{FF2B5EF4-FFF2-40B4-BE49-F238E27FC236}">
                  <a16:creationId xmlns:a16="http://schemas.microsoft.com/office/drawing/2014/main" id="{0A75BC50-00D1-1A62-2069-6E2937EFB822}"/>
                </a:ext>
              </a:extLst>
            </p:cNvPr>
            <p:cNvCxnSpPr>
              <a:cxnSpLocks/>
            </p:cNvCxnSpPr>
            <p:nvPr/>
          </p:nvCxnSpPr>
          <p:spPr>
            <a:xfrm rot="10800000">
              <a:off x="6658168" y="1353744"/>
              <a:ext cx="0" cy="3657600"/>
            </a:xfrm>
            <a:prstGeom prst="line">
              <a:avLst/>
            </a:prstGeom>
            <a:noFill/>
            <a:ln w="15875" cap="flat" cmpd="sng" algn="ctr">
              <a:solidFill>
                <a:srgbClr val="0F1212"/>
              </a:solidFill>
              <a:prstDash val="solid"/>
              <a:miter lim="800000"/>
            </a:ln>
            <a:effectLst/>
          </p:spPr>
        </p:cxnSp>
        <p:sp>
          <p:nvSpPr>
            <p:cNvPr id="21" name="Oval 20">
              <a:extLst>
                <a:ext uri="{FF2B5EF4-FFF2-40B4-BE49-F238E27FC236}">
                  <a16:creationId xmlns:a16="http://schemas.microsoft.com/office/drawing/2014/main" id="{9C4396A2-AA9E-5E69-D640-6E6F386C2796}"/>
                </a:ext>
              </a:extLst>
            </p:cNvPr>
            <p:cNvSpPr/>
            <p:nvPr/>
          </p:nvSpPr>
          <p:spPr>
            <a:xfrm rot="10800000">
              <a:off x="6531029" y="4757065"/>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2" name="Group 21">
              <a:extLst>
                <a:ext uri="{FF2B5EF4-FFF2-40B4-BE49-F238E27FC236}">
                  <a16:creationId xmlns:a16="http://schemas.microsoft.com/office/drawing/2014/main" id="{1ECBCF7A-5584-A2AF-EBA5-6C24DC32DF72}"/>
                </a:ext>
              </a:extLst>
            </p:cNvPr>
            <p:cNvGrpSpPr/>
            <p:nvPr/>
          </p:nvGrpSpPr>
          <p:grpSpPr>
            <a:xfrm rot="10800000">
              <a:off x="6427810" y="4854328"/>
              <a:ext cx="225488" cy="59752"/>
              <a:chOff x="1038434" y="1886485"/>
              <a:chExt cx="249751" cy="66181"/>
            </a:xfrm>
            <a:solidFill>
              <a:srgbClr val="0B3D33"/>
            </a:solidFill>
          </p:grpSpPr>
          <p:sp>
            <p:nvSpPr>
              <p:cNvPr id="49" name="Oval 48">
                <a:extLst>
                  <a:ext uri="{FF2B5EF4-FFF2-40B4-BE49-F238E27FC236}">
                    <a16:creationId xmlns:a16="http://schemas.microsoft.com/office/drawing/2014/main" id="{3EB50B26-E39A-7AF1-51A0-D4B5C3CA33D0}"/>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03E0D15F-6B49-91DC-9C6A-A724B2B2B591}"/>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1" name="Oval 50">
                <a:extLst>
                  <a:ext uri="{FF2B5EF4-FFF2-40B4-BE49-F238E27FC236}">
                    <a16:creationId xmlns:a16="http://schemas.microsoft.com/office/drawing/2014/main" id="{2814F20D-EE7F-2A81-F439-29ACFA10005C}"/>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3" name="Oval 22">
              <a:extLst>
                <a:ext uri="{FF2B5EF4-FFF2-40B4-BE49-F238E27FC236}">
                  <a16:creationId xmlns:a16="http://schemas.microsoft.com/office/drawing/2014/main" id="{1E7A18CE-CA14-6C85-D2F4-D1066FA3F6AA}"/>
                </a:ext>
              </a:extLst>
            </p:cNvPr>
            <p:cNvSpPr/>
            <p:nvPr/>
          </p:nvSpPr>
          <p:spPr>
            <a:xfrm rot="10800000">
              <a:off x="6531029" y="3599839"/>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4" name="Group 23">
              <a:extLst>
                <a:ext uri="{FF2B5EF4-FFF2-40B4-BE49-F238E27FC236}">
                  <a16:creationId xmlns:a16="http://schemas.microsoft.com/office/drawing/2014/main" id="{7531362F-97D3-0D53-CBD3-74FFC4EFA6C0}"/>
                </a:ext>
              </a:extLst>
            </p:cNvPr>
            <p:cNvGrpSpPr/>
            <p:nvPr/>
          </p:nvGrpSpPr>
          <p:grpSpPr>
            <a:xfrm rot="10800000">
              <a:off x="6427810" y="3697102"/>
              <a:ext cx="225488" cy="59752"/>
              <a:chOff x="1038434" y="1886485"/>
              <a:chExt cx="249751" cy="66181"/>
            </a:xfrm>
            <a:solidFill>
              <a:srgbClr val="0B3D33"/>
            </a:solidFill>
          </p:grpSpPr>
          <p:sp>
            <p:nvSpPr>
              <p:cNvPr id="46" name="Oval 45">
                <a:extLst>
                  <a:ext uri="{FF2B5EF4-FFF2-40B4-BE49-F238E27FC236}">
                    <a16:creationId xmlns:a16="http://schemas.microsoft.com/office/drawing/2014/main" id="{1325E338-B7E8-837C-8BEF-F0C35F3BD0A4}"/>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8BD09E82-E6C5-8334-B6FE-D18F1DF9C30F}"/>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1A80B9E5-E74B-AC99-E44F-858EB90938E0}"/>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25" name="Oval 24">
              <a:extLst>
                <a:ext uri="{FF2B5EF4-FFF2-40B4-BE49-F238E27FC236}">
                  <a16:creationId xmlns:a16="http://schemas.microsoft.com/office/drawing/2014/main" id="{2790A82F-5C53-C0D7-EDCA-046181496DB5}"/>
                </a:ext>
              </a:extLst>
            </p:cNvPr>
            <p:cNvSpPr/>
            <p:nvPr/>
          </p:nvSpPr>
          <p:spPr>
            <a:xfrm rot="10800000">
              <a:off x="6531029" y="2848879"/>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6" name="Group 25">
              <a:extLst>
                <a:ext uri="{FF2B5EF4-FFF2-40B4-BE49-F238E27FC236}">
                  <a16:creationId xmlns:a16="http://schemas.microsoft.com/office/drawing/2014/main" id="{3660AC79-3E9D-14BE-B06C-E1828AB22308}"/>
                </a:ext>
              </a:extLst>
            </p:cNvPr>
            <p:cNvGrpSpPr/>
            <p:nvPr/>
          </p:nvGrpSpPr>
          <p:grpSpPr>
            <a:xfrm rot="10800000">
              <a:off x="6427810" y="2946142"/>
              <a:ext cx="225488" cy="59752"/>
              <a:chOff x="1038434" y="1886485"/>
              <a:chExt cx="249751" cy="66181"/>
            </a:xfrm>
            <a:solidFill>
              <a:srgbClr val="0B3D33"/>
            </a:solidFill>
          </p:grpSpPr>
          <p:sp>
            <p:nvSpPr>
              <p:cNvPr id="43" name="Oval 42">
                <a:extLst>
                  <a:ext uri="{FF2B5EF4-FFF2-40B4-BE49-F238E27FC236}">
                    <a16:creationId xmlns:a16="http://schemas.microsoft.com/office/drawing/2014/main" id="{4F2C807E-9CC5-F07C-8AEF-689BA03FF9D0}"/>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4" name="Oval 43">
                <a:extLst>
                  <a:ext uri="{FF2B5EF4-FFF2-40B4-BE49-F238E27FC236}">
                    <a16:creationId xmlns:a16="http://schemas.microsoft.com/office/drawing/2014/main" id="{5A36857D-A017-3AF4-EBE6-6499F2420320}"/>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924E52F0-B0E7-C854-17E6-9BB363811C24}"/>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38" name="Oval 37">
              <a:extLst>
                <a:ext uri="{FF2B5EF4-FFF2-40B4-BE49-F238E27FC236}">
                  <a16:creationId xmlns:a16="http://schemas.microsoft.com/office/drawing/2014/main" id="{43F1014A-F48F-FDDB-6D93-A340FFE575E0}"/>
                </a:ext>
              </a:extLst>
            </p:cNvPr>
            <p:cNvSpPr/>
            <p:nvPr/>
          </p:nvSpPr>
          <p:spPr>
            <a:xfrm rot="10800000">
              <a:off x="6531029" y="1285385"/>
              <a:ext cx="25427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9" name="Group 38">
              <a:extLst>
                <a:ext uri="{FF2B5EF4-FFF2-40B4-BE49-F238E27FC236}">
                  <a16:creationId xmlns:a16="http://schemas.microsoft.com/office/drawing/2014/main" id="{DAEE0733-7AEC-5243-7174-039822ABA494}"/>
                </a:ext>
              </a:extLst>
            </p:cNvPr>
            <p:cNvGrpSpPr/>
            <p:nvPr/>
          </p:nvGrpSpPr>
          <p:grpSpPr>
            <a:xfrm rot="10800000">
              <a:off x="6427810" y="1382648"/>
              <a:ext cx="225488" cy="59752"/>
              <a:chOff x="1038434" y="1886485"/>
              <a:chExt cx="249751" cy="66181"/>
            </a:xfrm>
            <a:solidFill>
              <a:srgbClr val="0B3D33"/>
            </a:solidFill>
          </p:grpSpPr>
          <p:sp>
            <p:nvSpPr>
              <p:cNvPr id="40" name="Oval 39">
                <a:extLst>
                  <a:ext uri="{FF2B5EF4-FFF2-40B4-BE49-F238E27FC236}">
                    <a16:creationId xmlns:a16="http://schemas.microsoft.com/office/drawing/2014/main" id="{0914F174-526E-48D8-FDD0-A33BAF98E4B5}"/>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1" name="Oval 40">
                <a:extLst>
                  <a:ext uri="{FF2B5EF4-FFF2-40B4-BE49-F238E27FC236}">
                    <a16:creationId xmlns:a16="http://schemas.microsoft.com/office/drawing/2014/main" id="{5C215B72-354F-65EB-5B29-88853641E56F}"/>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D9AD3C65-FA9F-8B82-757B-FA418ABA8F1C}"/>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5" name="TextBox 36">
              <a:extLst>
                <a:ext uri="{FF2B5EF4-FFF2-40B4-BE49-F238E27FC236}">
                  <a16:creationId xmlns:a16="http://schemas.microsoft.com/office/drawing/2014/main" id="{03E23448-FD78-62FE-EE50-E5D0F77E9DB4}"/>
                </a:ext>
              </a:extLst>
            </p:cNvPr>
            <p:cNvSpPr txBox="1"/>
            <p:nvPr/>
          </p:nvSpPr>
          <p:spPr>
            <a:xfrm>
              <a:off x="888545" y="1296427"/>
              <a:ext cx="52987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إجراء دراسة تقييم أثر قصيرة المدى بعد شهرين من الإطلاق لقياس:</a:t>
              </a:r>
            </a:p>
          </p:txBody>
        </p:sp>
        <p:sp>
          <p:nvSpPr>
            <p:cNvPr id="56" name="TextBox 55">
              <a:extLst>
                <a:ext uri="{FF2B5EF4-FFF2-40B4-BE49-F238E27FC236}">
                  <a16:creationId xmlns:a16="http://schemas.microsoft.com/office/drawing/2014/main" id="{D42A1B56-EBE4-4893-4666-3432C5B063F0}"/>
                </a:ext>
              </a:extLst>
            </p:cNvPr>
            <p:cNvSpPr txBox="1"/>
            <p:nvPr/>
          </p:nvSpPr>
          <p:spPr>
            <a:xfrm>
              <a:off x="888545" y="1654609"/>
              <a:ext cx="5369393" cy="830997"/>
            </a:xfrm>
            <a:prstGeom prst="rect">
              <a:avLst/>
            </a:prstGeom>
            <a:noFill/>
          </p:spPr>
          <p:txBody>
            <a:bodyPr wrap="square">
              <a:spAutoFit/>
            </a:bodyPr>
            <a:lstStyle/>
            <a:p>
              <a:pPr marL="742950" marR="0" lvl="1" indent="-285750" algn="just"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مستوى الوعي بالسلوكيات.</a:t>
              </a:r>
            </a:p>
            <a:p>
              <a:pPr marL="742950" marR="0" lvl="1" indent="-285750" algn="just"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استيعاب الرسائل.</a:t>
              </a:r>
            </a:p>
            <a:p>
              <a:pPr marL="742950" marR="0" lvl="1" indent="-285750" algn="just"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التفاعل الرقمي والميداني.</a:t>
              </a:r>
            </a:p>
          </p:txBody>
        </p:sp>
        <p:sp>
          <p:nvSpPr>
            <p:cNvPr id="57" name="TextBox 36">
              <a:extLst>
                <a:ext uri="{FF2B5EF4-FFF2-40B4-BE49-F238E27FC236}">
                  <a16:creationId xmlns:a16="http://schemas.microsoft.com/office/drawing/2014/main" id="{33B20D50-B9FD-0A89-5596-F861E80B050D}"/>
                </a:ext>
              </a:extLst>
            </p:cNvPr>
            <p:cNvSpPr txBox="1"/>
            <p:nvPr/>
          </p:nvSpPr>
          <p:spPr>
            <a:xfrm>
              <a:off x="888545" y="2826158"/>
              <a:ext cx="52987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تنفيذ دراسة تقييم أثر طويلة المدى بعد انتهاء العام الأول</a:t>
              </a:r>
            </a:p>
          </p:txBody>
        </p:sp>
        <p:sp>
          <p:nvSpPr>
            <p:cNvPr id="59" name="TextBox 36">
              <a:extLst>
                <a:ext uri="{FF2B5EF4-FFF2-40B4-BE49-F238E27FC236}">
                  <a16:creationId xmlns:a16="http://schemas.microsoft.com/office/drawing/2014/main" id="{475090EA-86F6-6AFD-973C-D5AA2662B407}"/>
                </a:ext>
              </a:extLst>
            </p:cNvPr>
            <p:cNvSpPr txBox="1"/>
            <p:nvPr/>
          </p:nvSpPr>
          <p:spPr>
            <a:xfrm>
              <a:off x="888545" y="3599839"/>
              <a:ext cx="52987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إعداد التقرير النهائي للأثر المجتمعي</a:t>
              </a:r>
            </a:p>
          </p:txBody>
        </p:sp>
        <p:sp>
          <p:nvSpPr>
            <p:cNvPr id="60" name="TextBox 59">
              <a:extLst>
                <a:ext uri="{FF2B5EF4-FFF2-40B4-BE49-F238E27FC236}">
                  <a16:creationId xmlns:a16="http://schemas.microsoft.com/office/drawing/2014/main" id="{3FBA197F-84FD-0792-E1C4-244D710A3285}"/>
                </a:ext>
              </a:extLst>
            </p:cNvPr>
            <p:cNvSpPr txBox="1"/>
            <p:nvPr/>
          </p:nvSpPr>
          <p:spPr>
            <a:xfrm>
              <a:off x="888545" y="3958021"/>
              <a:ext cx="5369393" cy="584775"/>
            </a:xfrm>
            <a:prstGeom prst="rect">
              <a:avLst/>
            </a:prstGeom>
            <a:noFill/>
          </p:spPr>
          <p:txBody>
            <a:bodyPr wrap="square">
              <a:spAutoFit/>
            </a:bodyPr>
            <a:lstStyle/>
            <a:p>
              <a:pPr marL="742950" marR="0" lvl="1" indent="-285750" algn="just"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تحليل النتائج مقابل الأهداف.</a:t>
              </a:r>
            </a:p>
            <a:p>
              <a:pPr marL="742950" marR="0" lvl="1" indent="-285750" algn="just" defTabSz="914400" rtl="1"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ar-SA" sz="16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توصيات للتحسين والإصدار القادم.</a:t>
              </a:r>
            </a:p>
          </p:txBody>
        </p:sp>
        <p:sp>
          <p:nvSpPr>
            <p:cNvPr id="61" name="TextBox 36">
              <a:extLst>
                <a:ext uri="{FF2B5EF4-FFF2-40B4-BE49-F238E27FC236}">
                  <a16:creationId xmlns:a16="http://schemas.microsoft.com/office/drawing/2014/main" id="{AD12A7E7-C021-9F8C-1B55-3305E024FD3E}"/>
                </a:ext>
              </a:extLst>
            </p:cNvPr>
            <p:cNvSpPr txBox="1"/>
            <p:nvPr/>
          </p:nvSpPr>
          <p:spPr>
            <a:xfrm>
              <a:off x="888545" y="4734345"/>
              <a:ext cx="529871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تحديث خارطة الطريق للعام التالي لضمان استدامة البرنامج</a:t>
              </a:r>
            </a:p>
          </p:txBody>
        </p:sp>
      </p:grpSp>
    </p:spTree>
    <p:extLst>
      <p:ext uri="{BB962C8B-B14F-4D97-AF65-F5344CB8AC3E}">
        <p14:creationId xmlns:p14="http://schemas.microsoft.com/office/powerpoint/2010/main" val="32086758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ADE07A-FFB9-3637-A03D-CF077AD1190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D95FA16F-CA48-86E4-436E-9743ED535A62}"/>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984089CF-8076-4E63-301C-D52EAB088B48}"/>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6608C82B-055B-D55D-44FE-C98BCE38B91A}"/>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B4B1CA1C-91F4-4D74-DE2C-B1E73E6BB036}"/>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خطة الإنتاج الإعلامي والمحتوى المستهدف</a:t>
            </a:r>
          </a:p>
        </p:txBody>
      </p:sp>
      <p:sp>
        <p:nvSpPr>
          <p:cNvPr id="5" name="Slide Number Placeholder 4">
            <a:extLst>
              <a:ext uri="{FF2B5EF4-FFF2-40B4-BE49-F238E27FC236}">
                <a16:creationId xmlns:a16="http://schemas.microsoft.com/office/drawing/2014/main" id="{F1826674-A028-4E7D-CA76-1DB130BC62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0E21E427-C250-B40B-3779-BF095106B85E}"/>
              </a:ext>
            </a:extLst>
          </p:cNvPr>
          <p:cNvSpPr txBox="1"/>
          <p:nvPr/>
        </p:nvSpPr>
        <p:spPr>
          <a:xfrm>
            <a:off x="984660" y="937511"/>
            <a:ext cx="10021796" cy="496996"/>
          </a:xfrm>
          <a:prstGeom prst="rect">
            <a:avLst/>
          </a:prstGeom>
          <a:noFill/>
        </p:spPr>
        <p:txBody>
          <a:bodyPr wrap="square" anchor="ctr">
            <a:spAutoFit/>
          </a:bodyPr>
          <a:lstStyle/>
          <a:p>
            <a:pPr marL="0" marR="0" lvl="0" indent="0" algn="just" defTabSz="914400" rtl="1" eaLnBrk="1" fontAlgn="auto" latinLnBrk="0" hangingPunct="1">
              <a:lnSpc>
                <a:spcPct val="15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العناصر المعيارية الواجب الالتزام بها في جميع المواد</a:t>
            </a:r>
          </a:p>
        </p:txBody>
      </p:sp>
      <p:grpSp>
        <p:nvGrpSpPr>
          <p:cNvPr id="89" name="Group 88">
            <a:extLst>
              <a:ext uri="{FF2B5EF4-FFF2-40B4-BE49-F238E27FC236}">
                <a16:creationId xmlns:a16="http://schemas.microsoft.com/office/drawing/2014/main" id="{3DD67D20-068B-D8EB-F6F7-B52F3243ACBD}"/>
              </a:ext>
            </a:extLst>
          </p:cNvPr>
          <p:cNvGrpSpPr/>
          <p:nvPr/>
        </p:nvGrpSpPr>
        <p:grpSpPr>
          <a:xfrm>
            <a:off x="1620743" y="1597204"/>
            <a:ext cx="8950514" cy="5000541"/>
            <a:chOff x="2116131" y="1597204"/>
            <a:chExt cx="8950514" cy="5000541"/>
          </a:xfrm>
        </p:grpSpPr>
        <p:sp>
          <p:nvSpPr>
            <p:cNvPr id="7" name="Rectangle: Rounded Corners 6">
              <a:extLst>
                <a:ext uri="{FF2B5EF4-FFF2-40B4-BE49-F238E27FC236}">
                  <a16:creationId xmlns:a16="http://schemas.microsoft.com/office/drawing/2014/main" id="{463E4563-7ED2-6AF2-1F61-AC5CAFA9D3F7}"/>
                </a:ext>
              </a:extLst>
            </p:cNvPr>
            <p:cNvSpPr/>
            <p:nvPr/>
          </p:nvSpPr>
          <p:spPr>
            <a:xfrm>
              <a:off x="2116131" y="1597204"/>
              <a:ext cx="8799969" cy="867521"/>
            </a:xfrm>
            <a:prstGeom prst="roundRect">
              <a:avLst>
                <a:gd name="adj" fmla="val 6481"/>
              </a:avLst>
            </a:prstGeom>
            <a:solidFill>
              <a:srgbClr val="06201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 name="Oval 7">
              <a:extLst>
                <a:ext uri="{FF2B5EF4-FFF2-40B4-BE49-F238E27FC236}">
                  <a16:creationId xmlns:a16="http://schemas.microsoft.com/office/drawing/2014/main" id="{440426F6-5FF3-E092-EA40-B9CE2FC1AD05}"/>
                </a:ext>
              </a:extLst>
            </p:cNvPr>
            <p:cNvSpPr/>
            <p:nvPr/>
          </p:nvSpPr>
          <p:spPr>
            <a:xfrm>
              <a:off x="10656765" y="1886744"/>
              <a:ext cx="409880" cy="40988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9" name="Group 8">
              <a:extLst>
                <a:ext uri="{FF2B5EF4-FFF2-40B4-BE49-F238E27FC236}">
                  <a16:creationId xmlns:a16="http://schemas.microsoft.com/office/drawing/2014/main" id="{3726CA1F-9331-BF4A-6E4D-86F1E418448B}"/>
                </a:ext>
              </a:extLst>
            </p:cNvPr>
            <p:cNvGrpSpPr/>
            <p:nvPr/>
          </p:nvGrpSpPr>
          <p:grpSpPr>
            <a:xfrm>
              <a:off x="10424942" y="1771242"/>
              <a:ext cx="359842" cy="95354"/>
              <a:chOff x="1038434" y="1886485"/>
              <a:chExt cx="249751" cy="66181"/>
            </a:xfrm>
            <a:solidFill>
              <a:srgbClr val="0F1212"/>
            </a:solidFill>
          </p:grpSpPr>
          <p:sp>
            <p:nvSpPr>
              <p:cNvPr id="11" name="Oval 10">
                <a:extLst>
                  <a:ext uri="{FF2B5EF4-FFF2-40B4-BE49-F238E27FC236}">
                    <a16:creationId xmlns:a16="http://schemas.microsoft.com/office/drawing/2014/main" id="{9B453731-4D6A-6E93-A723-B521BBD1660F}"/>
                  </a:ext>
                </a:extLst>
              </p:cNvPr>
              <p:cNvSpPr/>
              <p:nvPr/>
            </p:nvSpPr>
            <p:spPr>
              <a:xfrm>
                <a:off x="1038434"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 name="Oval 12">
                <a:extLst>
                  <a:ext uri="{FF2B5EF4-FFF2-40B4-BE49-F238E27FC236}">
                    <a16:creationId xmlns:a16="http://schemas.microsoft.com/office/drawing/2014/main" id="{A952DCF9-8FDC-3FF3-F845-1EB250F90071}"/>
                  </a:ext>
                </a:extLst>
              </p:cNvPr>
              <p:cNvSpPr/>
              <p:nvPr/>
            </p:nvSpPr>
            <p:spPr>
              <a:xfrm>
                <a:off x="1130220"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3BAD8B8-365C-6C4C-29F8-1D5560D1C90A}"/>
                  </a:ext>
                </a:extLst>
              </p:cNvPr>
              <p:cNvSpPr/>
              <p:nvPr/>
            </p:nvSpPr>
            <p:spPr>
              <a:xfrm>
                <a:off x="1222005"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5" name="text box;127;p3">
              <a:extLst>
                <a:ext uri="{FF2B5EF4-FFF2-40B4-BE49-F238E27FC236}">
                  <a16:creationId xmlns:a16="http://schemas.microsoft.com/office/drawing/2014/main" id="{F56BF079-40DE-EA2E-6C42-A9DF875DA52F}"/>
                </a:ext>
              </a:extLst>
            </p:cNvPr>
            <p:cNvSpPr txBox="1"/>
            <p:nvPr/>
          </p:nvSpPr>
          <p:spPr>
            <a:xfrm>
              <a:off x="10722234" y="1968574"/>
              <a:ext cx="278943" cy="246221"/>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prstClr val="black"/>
                </a:buClr>
                <a:buSzPts val="1200"/>
                <a:buFont typeface="Manrope"/>
                <a:buNone/>
                <a:tabLst/>
                <a:defRPr/>
              </a:pPr>
              <a:r>
                <a:rPr kumimoji="0" lang="en-US" sz="1600" b="1" i="0" u="none" strike="noStrike" kern="1200" cap="none" spc="0" normalizeH="0" baseline="0" noProof="0" dirty="0">
                  <a:ln>
                    <a:noFill/>
                  </a:ln>
                  <a:solidFill>
                    <a:prstClr val="black"/>
                  </a:solidFill>
                  <a:effectLst/>
                  <a:uLnTx/>
                  <a:uFillTx/>
                  <a:latin typeface="Segoe UI" panose="020B0502040204020203" pitchFamily="34" charset="0"/>
                  <a:ea typeface="Manrope"/>
                  <a:cs typeface="Segoe UI" panose="020B0502040204020203" pitchFamily="34" charset="0"/>
                  <a:sym typeface="Manrope"/>
                </a:rPr>
                <a:t>01</a:t>
              </a:r>
            </a:p>
          </p:txBody>
        </p:sp>
        <p:sp>
          <p:nvSpPr>
            <p:cNvPr id="16" name="TextBox 36">
              <a:extLst>
                <a:ext uri="{FF2B5EF4-FFF2-40B4-BE49-F238E27FC236}">
                  <a16:creationId xmlns:a16="http://schemas.microsoft.com/office/drawing/2014/main" id="{FC58E770-4AE8-5545-0383-DC8250C65657}"/>
                </a:ext>
              </a:extLst>
            </p:cNvPr>
            <p:cNvSpPr txBox="1"/>
            <p:nvPr/>
          </p:nvSpPr>
          <p:spPr>
            <a:xfrm>
              <a:off x="8649874" y="1691575"/>
              <a:ext cx="1654953"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اللغة والمفردات</a:t>
              </a:r>
              <a:endParaRPr kumimoji="0" lang="en-US"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endParaRPr>
            </a:p>
          </p:txBody>
        </p:sp>
        <p:sp>
          <p:nvSpPr>
            <p:cNvPr id="17" name="TextBox 16">
              <a:extLst>
                <a:ext uri="{FF2B5EF4-FFF2-40B4-BE49-F238E27FC236}">
                  <a16:creationId xmlns:a16="http://schemas.microsoft.com/office/drawing/2014/main" id="{50E73492-B911-8F8E-E8DF-C622947BE41C}"/>
                </a:ext>
              </a:extLst>
            </p:cNvPr>
            <p:cNvSpPr txBox="1"/>
            <p:nvPr/>
          </p:nvSpPr>
          <p:spPr>
            <a:xfrm>
              <a:off x="2304974" y="1792345"/>
              <a:ext cx="6047117" cy="47397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استخدام العربية الفصحى المبسطة.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إدخال اللهجة المحلية الخفيفة فقط في المواقف اليومية لتقريب المعنى.</a:t>
              </a:r>
            </a:p>
          </p:txBody>
        </p:sp>
        <p:sp>
          <p:nvSpPr>
            <p:cNvPr id="45" name="Rectangle: Rounded Corners 44">
              <a:extLst>
                <a:ext uri="{FF2B5EF4-FFF2-40B4-BE49-F238E27FC236}">
                  <a16:creationId xmlns:a16="http://schemas.microsoft.com/office/drawing/2014/main" id="{D444DD87-7055-6935-4AFD-4C4B34DFDFD0}"/>
                </a:ext>
              </a:extLst>
            </p:cNvPr>
            <p:cNvSpPr/>
            <p:nvPr/>
          </p:nvSpPr>
          <p:spPr>
            <a:xfrm>
              <a:off x="2116131" y="2627422"/>
              <a:ext cx="8799969" cy="867521"/>
            </a:xfrm>
            <a:prstGeom prst="roundRect">
              <a:avLst>
                <a:gd name="adj" fmla="val 6481"/>
              </a:avLst>
            </a:prstGeom>
            <a:solidFill>
              <a:srgbClr val="D9D9D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D9D9D9"/>
                </a:solidFill>
                <a:effectLst/>
                <a:uLnTx/>
                <a:uFillTx/>
                <a:latin typeface="Calibri" panose="020F0502020204030204"/>
                <a:ea typeface="+mn-ea"/>
                <a:cs typeface="+mn-cs"/>
              </a:endParaRPr>
            </a:p>
          </p:txBody>
        </p:sp>
        <p:sp>
          <p:nvSpPr>
            <p:cNvPr id="46" name="Oval 45">
              <a:extLst>
                <a:ext uri="{FF2B5EF4-FFF2-40B4-BE49-F238E27FC236}">
                  <a16:creationId xmlns:a16="http://schemas.microsoft.com/office/drawing/2014/main" id="{B9AAD639-455B-D338-3CF8-8BE54362C8F7}"/>
                </a:ext>
              </a:extLst>
            </p:cNvPr>
            <p:cNvSpPr/>
            <p:nvPr/>
          </p:nvSpPr>
          <p:spPr>
            <a:xfrm>
              <a:off x="10656765" y="2916962"/>
              <a:ext cx="409880" cy="409880"/>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47" name="Group 46">
              <a:extLst>
                <a:ext uri="{FF2B5EF4-FFF2-40B4-BE49-F238E27FC236}">
                  <a16:creationId xmlns:a16="http://schemas.microsoft.com/office/drawing/2014/main" id="{5AE2D4F3-0302-298D-5A33-6B399F58AE44}"/>
                </a:ext>
              </a:extLst>
            </p:cNvPr>
            <p:cNvGrpSpPr/>
            <p:nvPr/>
          </p:nvGrpSpPr>
          <p:grpSpPr>
            <a:xfrm>
              <a:off x="10424942" y="2801460"/>
              <a:ext cx="359842" cy="95354"/>
              <a:chOff x="1038434" y="1886485"/>
              <a:chExt cx="249751" cy="66181"/>
            </a:xfrm>
            <a:solidFill>
              <a:srgbClr val="0F1212"/>
            </a:solidFill>
          </p:grpSpPr>
          <p:sp>
            <p:nvSpPr>
              <p:cNvPr id="48" name="Oval 47">
                <a:extLst>
                  <a:ext uri="{FF2B5EF4-FFF2-40B4-BE49-F238E27FC236}">
                    <a16:creationId xmlns:a16="http://schemas.microsoft.com/office/drawing/2014/main" id="{23CFA120-73C5-B9AB-2C91-77A5DC0206FD}"/>
                  </a:ext>
                </a:extLst>
              </p:cNvPr>
              <p:cNvSpPr/>
              <p:nvPr/>
            </p:nvSpPr>
            <p:spPr>
              <a:xfrm>
                <a:off x="1038434"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9" name="Oval 48">
                <a:extLst>
                  <a:ext uri="{FF2B5EF4-FFF2-40B4-BE49-F238E27FC236}">
                    <a16:creationId xmlns:a16="http://schemas.microsoft.com/office/drawing/2014/main" id="{4EF7B81A-E1E9-495E-BED3-F76890DCDEAA}"/>
                  </a:ext>
                </a:extLst>
              </p:cNvPr>
              <p:cNvSpPr/>
              <p:nvPr/>
            </p:nvSpPr>
            <p:spPr>
              <a:xfrm>
                <a:off x="1130220"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0" name="Oval 49">
                <a:extLst>
                  <a:ext uri="{FF2B5EF4-FFF2-40B4-BE49-F238E27FC236}">
                    <a16:creationId xmlns:a16="http://schemas.microsoft.com/office/drawing/2014/main" id="{6FE6E03B-6DDA-3A02-CF48-DAF2B4039FD1}"/>
                  </a:ext>
                </a:extLst>
              </p:cNvPr>
              <p:cNvSpPr/>
              <p:nvPr/>
            </p:nvSpPr>
            <p:spPr>
              <a:xfrm>
                <a:off x="1222005"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51" name="text box;127;p3">
              <a:extLst>
                <a:ext uri="{FF2B5EF4-FFF2-40B4-BE49-F238E27FC236}">
                  <a16:creationId xmlns:a16="http://schemas.microsoft.com/office/drawing/2014/main" id="{31226391-F088-D64D-3838-1C35DF7B1072}"/>
                </a:ext>
              </a:extLst>
            </p:cNvPr>
            <p:cNvSpPr txBox="1"/>
            <p:nvPr/>
          </p:nvSpPr>
          <p:spPr>
            <a:xfrm>
              <a:off x="10722234" y="2998792"/>
              <a:ext cx="278943" cy="246221"/>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prstClr val="black"/>
                </a:buClr>
                <a:buSzPts val="1200"/>
                <a:buFont typeface="Manrope"/>
                <a:buNone/>
                <a:tabLst/>
                <a:defRPr/>
              </a:pPr>
              <a:r>
                <a:rPr kumimoji="0" lang="ar-SA" sz="1600" b="1" i="0" u="none" strike="noStrike" kern="1200" cap="none" spc="0" normalizeH="0" baseline="0" noProof="0" dirty="0">
                  <a:ln>
                    <a:noFill/>
                  </a:ln>
                  <a:solidFill>
                    <a:srgbClr val="D9D9D9"/>
                  </a:solidFill>
                  <a:effectLst/>
                  <a:uLnTx/>
                  <a:uFillTx/>
                  <a:latin typeface="Segoe UI" panose="020B0502040204020203" pitchFamily="34" charset="0"/>
                  <a:ea typeface="Manrope"/>
                  <a:cs typeface="Segoe UI" panose="020B0502040204020203" pitchFamily="34" charset="0"/>
                  <a:sym typeface="Manrope"/>
                </a:rPr>
                <a:t>02</a:t>
              </a:r>
              <a:endParaRPr kumimoji="0" lang="en-US" sz="1600" b="1" i="0" u="none" strike="noStrike" kern="1200" cap="none" spc="0" normalizeH="0" baseline="0" noProof="0" dirty="0">
                <a:ln>
                  <a:noFill/>
                </a:ln>
                <a:solidFill>
                  <a:srgbClr val="D9D9D9"/>
                </a:solidFill>
                <a:effectLst/>
                <a:uLnTx/>
                <a:uFillTx/>
                <a:latin typeface="Segoe UI" panose="020B0502040204020203" pitchFamily="34" charset="0"/>
                <a:ea typeface="Manrope"/>
                <a:cs typeface="Segoe UI" panose="020B0502040204020203" pitchFamily="34" charset="0"/>
                <a:sym typeface="Manrope"/>
              </a:endParaRPr>
            </a:p>
          </p:txBody>
        </p:sp>
        <p:sp>
          <p:nvSpPr>
            <p:cNvPr id="54" name="Rectangle: Rounded Corners 53">
              <a:extLst>
                <a:ext uri="{FF2B5EF4-FFF2-40B4-BE49-F238E27FC236}">
                  <a16:creationId xmlns:a16="http://schemas.microsoft.com/office/drawing/2014/main" id="{77AAED87-25F6-75E4-001A-0B1BF3988C79}"/>
                </a:ext>
              </a:extLst>
            </p:cNvPr>
            <p:cNvSpPr/>
            <p:nvPr/>
          </p:nvSpPr>
          <p:spPr>
            <a:xfrm>
              <a:off x="2116131" y="3657640"/>
              <a:ext cx="8799969" cy="867521"/>
            </a:xfrm>
            <a:prstGeom prst="roundRect">
              <a:avLst>
                <a:gd name="adj" fmla="val 6481"/>
              </a:avLst>
            </a:prstGeom>
            <a:solidFill>
              <a:srgbClr val="06201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5" name="Oval 54">
              <a:extLst>
                <a:ext uri="{FF2B5EF4-FFF2-40B4-BE49-F238E27FC236}">
                  <a16:creationId xmlns:a16="http://schemas.microsoft.com/office/drawing/2014/main" id="{869ABEAA-8651-9403-86D5-5AB036D8024F}"/>
                </a:ext>
              </a:extLst>
            </p:cNvPr>
            <p:cNvSpPr/>
            <p:nvPr/>
          </p:nvSpPr>
          <p:spPr>
            <a:xfrm>
              <a:off x="10656765" y="3947180"/>
              <a:ext cx="409880" cy="40988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56" name="Group 55">
              <a:extLst>
                <a:ext uri="{FF2B5EF4-FFF2-40B4-BE49-F238E27FC236}">
                  <a16:creationId xmlns:a16="http://schemas.microsoft.com/office/drawing/2014/main" id="{B1937911-8236-0061-80B3-D0AAEF6607DB}"/>
                </a:ext>
              </a:extLst>
            </p:cNvPr>
            <p:cNvGrpSpPr/>
            <p:nvPr/>
          </p:nvGrpSpPr>
          <p:grpSpPr>
            <a:xfrm>
              <a:off x="10424942" y="3831678"/>
              <a:ext cx="359842" cy="95354"/>
              <a:chOff x="1038434" y="1886485"/>
              <a:chExt cx="249751" cy="66181"/>
            </a:xfrm>
            <a:solidFill>
              <a:srgbClr val="0F1212"/>
            </a:solidFill>
          </p:grpSpPr>
          <p:sp>
            <p:nvSpPr>
              <p:cNvPr id="57" name="Oval 56">
                <a:extLst>
                  <a:ext uri="{FF2B5EF4-FFF2-40B4-BE49-F238E27FC236}">
                    <a16:creationId xmlns:a16="http://schemas.microsoft.com/office/drawing/2014/main" id="{27091016-BCF5-6EC6-7797-B662599D29A0}"/>
                  </a:ext>
                </a:extLst>
              </p:cNvPr>
              <p:cNvSpPr/>
              <p:nvPr/>
            </p:nvSpPr>
            <p:spPr>
              <a:xfrm>
                <a:off x="1038434"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7387EFD4-8C3B-4454-F30D-72E5481D8315}"/>
                  </a:ext>
                </a:extLst>
              </p:cNvPr>
              <p:cNvSpPr/>
              <p:nvPr/>
            </p:nvSpPr>
            <p:spPr>
              <a:xfrm>
                <a:off x="1130220"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1931DC8F-A203-F19C-0573-8F7124013A40}"/>
                  </a:ext>
                </a:extLst>
              </p:cNvPr>
              <p:cNvSpPr/>
              <p:nvPr/>
            </p:nvSpPr>
            <p:spPr>
              <a:xfrm>
                <a:off x="1222005"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0" name="text box;127;p3">
              <a:extLst>
                <a:ext uri="{FF2B5EF4-FFF2-40B4-BE49-F238E27FC236}">
                  <a16:creationId xmlns:a16="http://schemas.microsoft.com/office/drawing/2014/main" id="{7AD12579-6D4D-E064-21B7-1358356BC63D}"/>
                </a:ext>
              </a:extLst>
            </p:cNvPr>
            <p:cNvSpPr txBox="1"/>
            <p:nvPr/>
          </p:nvSpPr>
          <p:spPr>
            <a:xfrm>
              <a:off x="10722234" y="4029010"/>
              <a:ext cx="278943" cy="246221"/>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prstClr val="black"/>
                </a:buClr>
                <a:buSzPts val="1200"/>
                <a:buFont typeface="Manrope"/>
                <a:buNone/>
                <a:tabLst/>
                <a:defRPr/>
              </a:pPr>
              <a:r>
                <a:rPr kumimoji="0" lang="ar-SA" sz="1600" b="1" i="0" u="none" strike="noStrike" kern="1200" cap="none" spc="0" normalizeH="0" baseline="0" noProof="0" dirty="0">
                  <a:ln>
                    <a:noFill/>
                  </a:ln>
                  <a:solidFill>
                    <a:prstClr val="black"/>
                  </a:solidFill>
                  <a:effectLst/>
                  <a:uLnTx/>
                  <a:uFillTx/>
                  <a:latin typeface="Segoe UI" panose="020B0502040204020203" pitchFamily="34" charset="0"/>
                  <a:ea typeface="Manrope"/>
                  <a:cs typeface="Segoe UI" panose="020B0502040204020203" pitchFamily="34" charset="0"/>
                  <a:sym typeface="Manrope"/>
                </a:rPr>
                <a:t>03</a:t>
              </a:r>
              <a:endParaRPr kumimoji="0" lang="en-US" sz="1600" b="1" i="0" u="none" strike="noStrike" kern="1200" cap="none" spc="0" normalizeH="0" baseline="0" noProof="0" dirty="0">
                <a:ln>
                  <a:noFill/>
                </a:ln>
                <a:solidFill>
                  <a:prstClr val="black"/>
                </a:solidFill>
                <a:effectLst/>
                <a:uLnTx/>
                <a:uFillTx/>
                <a:latin typeface="Segoe UI" panose="020B0502040204020203" pitchFamily="34" charset="0"/>
                <a:ea typeface="Manrope"/>
                <a:cs typeface="Segoe UI" panose="020B0502040204020203" pitchFamily="34" charset="0"/>
                <a:sym typeface="Manrope"/>
              </a:endParaRPr>
            </a:p>
          </p:txBody>
        </p:sp>
        <p:sp>
          <p:nvSpPr>
            <p:cNvPr id="63" name="Rectangle: Rounded Corners 62">
              <a:extLst>
                <a:ext uri="{FF2B5EF4-FFF2-40B4-BE49-F238E27FC236}">
                  <a16:creationId xmlns:a16="http://schemas.microsoft.com/office/drawing/2014/main" id="{FA8140A2-8A9A-7974-D366-FCBE33ACF036}"/>
                </a:ext>
              </a:extLst>
            </p:cNvPr>
            <p:cNvSpPr/>
            <p:nvPr/>
          </p:nvSpPr>
          <p:spPr>
            <a:xfrm>
              <a:off x="2116131" y="4687858"/>
              <a:ext cx="8799969" cy="867521"/>
            </a:xfrm>
            <a:prstGeom prst="roundRect">
              <a:avLst>
                <a:gd name="adj" fmla="val 6481"/>
              </a:avLst>
            </a:prstGeom>
            <a:solidFill>
              <a:srgbClr val="D9D9D9"/>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rgbClr val="D9D9D9"/>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6167C19B-6CFC-5D23-15FE-51719DC0246D}"/>
                </a:ext>
              </a:extLst>
            </p:cNvPr>
            <p:cNvSpPr/>
            <p:nvPr/>
          </p:nvSpPr>
          <p:spPr>
            <a:xfrm>
              <a:off x="10656765" y="4977398"/>
              <a:ext cx="409880" cy="409880"/>
            </a:xfrm>
            <a:prstGeom prst="ellipse">
              <a:avLst/>
            </a:prstGeom>
            <a:solidFill>
              <a:srgbClr val="06201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5" name="Group 64">
              <a:extLst>
                <a:ext uri="{FF2B5EF4-FFF2-40B4-BE49-F238E27FC236}">
                  <a16:creationId xmlns:a16="http://schemas.microsoft.com/office/drawing/2014/main" id="{874BE124-E732-87F6-C98C-2D26FEF83BC5}"/>
                </a:ext>
              </a:extLst>
            </p:cNvPr>
            <p:cNvGrpSpPr/>
            <p:nvPr/>
          </p:nvGrpSpPr>
          <p:grpSpPr>
            <a:xfrm>
              <a:off x="10424942" y="4861896"/>
              <a:ext cx="359842" cy="95354"/>
              <a:chOff x="1038434" y="1886485"/>
              <a:chExt cx="249751" cy="66181"/>
            </a:xfrm>
            <a:solidFill>
              <a:srgbClr val="0F1212"/>
            </a:solidFill>
          </p:grpSpPr>
          <p:sp>
            <p:nvSpPr>
              <p:cNvPr id="66" name="Oval 65">
                <a:extLst>
                  <a:ext uri="{FF2B5EF4-FFF2-40B4-BE49-F238E27FC236}">
                    <a16:creationId xmlns:a16="http://schemas.microsoft.com/office/drawing/2014/main" id="{F0B1C37D-CD8A-1767-E1B1-12D04D0D3EE1}"/>
                  </a:ext>
                </a:extLst>
              </p:cNvPr>
              <p:cNvSpPr/>
              <p:nvPr/>
            </p:nvSpPr>
            <p:spPr>
              <a:xfrm>
                <a:off x="1038434"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7" name="Oval 66">
                <a:extLst>
                  <a:ext uri="{FF2B5EF4-FFF2-40B4-BE49-F238E27FC236}">
                    <a16:creationId xmlns:a16="http://schemas.microsoft.com/office/drawing/2014/main" id="{DB869AD1-A08C-D65D-1597-F8DF09B38C32}"/>
                  </a:ext>
                </a:extLst>
              </p:cNvPr>
              <p:cNvSpPr/>
              <p:nvPr/>
            </p:nvSpPr>
            <p:spPr>
              <a:xfrm>
                <a:off x="1130220"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8" name="Oval 67">
                <a:extLst>
                  <a:ext uri="{FF2B5EF4-FFF2-40B4-BE49-F238E27FC236}">
                    <a16:creationId xmlns:a16="http://schemas.microsoft.com/office/drawing/2014/main" id="{85A032B3-6011-184D-ECBD-FA8986D8AD34}"/>
                  </a:ext>
                </a:extLst>
              </p:cNvPr>
              <p:cNvSpPr/>
              <p:nvPr/>
            </p:nvSpPr>
            <p:spPr>
              <a:xfrm>
                <a:off x="1222005"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69" name="text box;127;p3">
              <a:extLst>
                <a:ext uri="{FF2B5EF4-FFF2-40B4-BE49-F238E27FC236}">
                  <a16:creationId xmlns:a16="http://schemas.microsoft.com/office/drawing/2014/main" id="{2882FF27-CFB8-CA07-8F20-9EB69A5481F5}"/>
                </a:ext>
              </a:extLst>
            </p:cNvPr>
            <p:cNvSpPr txBox="1"/>
            <p:nvPr/>
          </p:nvSpPr>
          <p:spPr>
            <a:xfrm>
              <a:off x="10722234" y="5059228"/>
              <a:ext cx="278943" cy="246221"/>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prstClr val="black"/>
                </a:buClr>
                <a:buSzPts val="1200"/>
                <a:buFont typeface="Manrope"/>
                <a:buNone/>
                <a:tabLst/>
                <a:defRPr/>
              </a:pPr>
              <a:r>
                <a:rPr kumimoji="0" lang="ar-SA" sz="1600" b="1" i="0" u="none" strike="noStrike" kern="1200" cap="none" spc="0" normalizeH="0" baseline="0" noProof="0" dirty="0">
                  <a:ln>
                    <a:noFill/>
                  </a:ln>
                  <a:solidFill>
                    <a:srgbClr val="D9D9D9"/>
                  </a:solidFill>
                  <a:effectLst/>
                  <a:uLnTx/>
                  <a:uFillTx/>
                  <a:latin typeface="Segoe UI" panose="020B0502040204020203" pitchFamily="34" charset="0"/>
                  <a:ea typeface="Manrope"/>
                  <a:cs typeface="Segoe UI" panose="020B0502040204020203" pitchFamily="34" charset="0"/>
                  <a:sym typeface="Manrope"/>
                </a:rPr>
                <a:t>04</a:t>
              </a:r>
              <a:endParaRPr kumimoji="0" lang="en-US" sz="1600" b="1" i="0" u="none" strike="noStrike" kern="1200" cap="none" spc="0" normalizeH="0" baseline="0" noProof="0" dirty="0">
                <a:ln>
                  <a:noFill/>
                </a:ln>
                <a:solidFill>
                  <a:srgbClr val="D9D9D9"/>
                </a:solidFill>
                <a:effectLst/>
                <a:uLnTx/>
                <a:uFillTx/>
                <a:latin typeface="Segoe UI" panose="020B0502040204020203" pitchFamily="34" charset="0"/>
                <a:ea typeface="Manrope"/>
                <a:cs typeface="Segoe UI" panose="020B0502040204020203" pitchFamily="34" charset="0"/>
                <a:sym typeface="Manrope"/>
              </a:endParaRPr>
            </a:p>
          </p:txBody>
        </p:sp>
        <p:sp>
          <p:nvSpPr>
            <p:cNvPr id="72" name="Rectangle: Rounded Corners 71">
              <a:extLst>
                <a:ext uri="{FF2B5EF4-FFF2-40B4-BE49-F238E27FC236}">
                  <a16:creationId xmlns:a16="http://schemas.microsoft.com/office/drawing/2014/main" id="{1073F047-FD75-670F-9BFD-C4B05899494E}"/>
                </a:ext>
              </a:extLst>
            </p:cNvPr>
            <p:cNvSpPr/>
            <p:nvPr/>
          </p:nvSpPr>
          <p:spPr>
            <a:xfrm>
              <a:off x="2116131" y="5730224"/>
              <a:ext cx="8799969" cy="867521"/>
            </a:xfrm>
            <a:prstGeom prst="roundRect">
              <a:avLst>
                <a:gd name="adj" fmla="val 6481"/>
              </a:avLst>
            </a:prstGeom>
            <a:solidFill>
              <a:srgbClr val="06201B"/>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3" name="Oval 72">
              <a:extLst>
                <a:ext uri="{FF2B5EF4-FFF2-40B4-BE49-F238E27FC236}">
                  <a16:creationId xmlns:a16="http://schemas.microsoft.com/office/drawing/2014/main" id="{9F51FF90-FD73-3D58-9F4A-A0CB287D576E}"/>
                </a:ext>
              </a:extLst>
            </p:cNvPr>
            <p:cNvSpPr/>
            <p:nvPr/>
          </p:nvSpPr>
          <p:spPr>
            <a:xfrm>
              <a:off x="10656765" y="6019764"/>
              <a:ext cx="409880" cy="40988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74" name="Group 73">
              <a:extLst>
                <a:ext uri="{FF2B5EF4-FFF2-40B4-BE49-F238E27FC236}">
                  <a16:creationId xmlns:a16="http://schemas.microsoft.com/office/drawing/2014/main" id="{109B22D5-92B1-7058-6769-FBA46A3A5725}"/>
                </a:ext>
              </a:extLst>
            </p:cNvPr>
            <p:cNvGrpSpPr/>
            <p:nvPr/>
          </p:nvGrpSpPr>
          <p:grpSpPr>
            <a:xfrm>
              <a:off x="10424942" y="5904262"/>
              <a:ext cx="359842" cy="95354"/>
              <a:chOff x="1038434" y="1886485"/>
              <a:chExt cx="249751" cy="66181"/>
            </a:xfrm>
            <a:solidFill>
              <a:srgbClr val="0F1212"/>
            </a:solidFill>
          </p:grpSpPr>
          <p:sp>
            <p:nvSpPr>
              <p:cNvPr id="75" name="Oval 74">
                <a:extLst>
                  <a:ext uri="{FF2B5EF4-FFF2-40B4-BE49-F238E27FC236}">
                    <a16:creationId xmlns:a16="http://schemas.microsoft.com/office/drawing/2014/main" id="{7A3C2A45-94D3-EEB9-8C14-CB64EC675970}"/>
                  </a:ext>
                </a:extLst>
              </p:cNvPr>
              <p:cNvSpPr/>
              <p:nvPr/>
            </p:nvSpPr>
            <p:spPr>
              <a:xfrm>
                <a:off x="1038434"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6" name="Oval 75">
                <a:extLst>
                  <a:ext uri="{FF2B5EF4-FFF2-40B4-BE49-F238E27FC236}">
                    <a16:creationId xmlns:a16="http://schemas.microsoft.com/office/drawing/2014/main" id="{A11278D5-F334-38D3-4742-12C1F946D88F}"/>
                  </a:ext>
                </a:extLst>
              </p:cNvPr>
              <p:cNvSpPr/>
              <p:nvPr/>
            </p:nvSpPr>
            <p:spPr>
              <a:xfrm>
                <a:off x="1130220"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a16="http://schemas.microsoft.com/office/drawing/2014/main" id="{6CCD30C1-2DE2-5A73-58E0-0F094ED81774}"/>
                  </a:ext>
                </a:extLst>
              </p:cNvPr>
              <p:cNvSpPr/>
              <p:nvPr/>
            </p:nvSpPr>
            <p:spPr>
              <a:xfrm>
                <a:off x="1222005" y="1886485"/>
                <a:ext cx="66180" cy="66181"/>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78" name="text box;127;p3">
              <a:extLst>
                <a:ext uri="{FF2B5EF4-FFF2-40B4-BE49-F238E27FC236}">
                  <a16:creationId xmlns:a16="http://schemas.microsoft.com/office/drawing/2014/main" id="{2B223025-CA12-50ED-2459-47C9F8A15A7D}"/>
                </a:ext>
              </a:extLst>
            </p:cNvPr>
            <p:cNvSpPr txBox="1"/>
            <p:nvPr/>
          </p:nvSpPr>
          <p:spPr>
            <a:xfrm>
              <a:off x="10722234" y="6101594"/>
              <a:ext cx="278943" cy="246221"/>
            </a:xfrm>
            <a:prstGeom prst="rect">
              <a:avLst/>
            </a:prstGeom>
            <a:noFill/>
            <a:ln>
              <a:noFill/>
            </a:ln>
          </p:spPr>
          <p:txBody>
            <a:bodyPr spcFirstLastPara="1" wrap="square" lIns="0" tIns="0" rIns="0" bIns="0" anchor="ctr" anchorCtr="0">
              <a:spAutoFit/>
            </a:bodyPr>
            <a:lstStyle/>
            <a:p>
              <a:pPr marL="0" marR="0" lvl="0" indent="0" algn="ctr" defTabSz="914400" rtl="0" eaLnBrk="1" fontAlgn="auto" latinLnBrk="0" hangingPunct="1">
                <a:lnSpc>
                  <a:spcPct val="100000"/>
                </a:lnSpc>
                <a:spcBef>
                  <a:spcPts val="0"/>
                </a:spcBef>
                <a:spcAft>
                  <a:spcPts val="0"/>
                </a:spcAft>
                <a:buClr>
                  <a:prstClr val="black"/>
                </a:buClr>
                <a:buSzPts val="1200"/>
                <a:buFont typeface="Manrope"/>
                <a:buNone/>
                <a:tabLst/>
                <a:defRPr/>
              </a:pPr>
              <a:r>
                <a:rPr kumimoji="0" lang="ar-SA" sz="1600" b="1" i="0" u="none" strike="noStrike" kern="1200" cap="none" spc="0" normalizeH="0" baseline="0" noProof="0" dirty="0">
                  <a:ln>
                    <a:noFill/>
                  </a:ln>
                  <a:solidFill>
                    <a:prstClr val="black"/>
                  </a:solidFill>
                  <a:effectLst/>
                  <a:uLnTx/>
                  <a:uFillTx/>
                  <a:latin typeface="Segoe UI" panose="020B0502040204020203" pitchFamily="34" charset="0"/>
                  <a:ea typeface="Manrope"/>
                  <a:cs typeface="Segoe UI" panose="020B0502040204020203" pitchFamily="34" charset="0"/>
                  <a:sym typeface="Manrope"/>
                </a:rPr>
                <a:t>05</a:t>
              </a:r>
              <a:endParaRPr kumimoji="0" lang="en-US" sz="1600" b="1" i="0" u="none" strike="noStrike" kern="1200" cap="none" spc="0" normalizeH="0" baseline="0" noProof="0" dirty="0">
                <a:ln>
                  <a:noFill/>
                </a:ln>
                <a:solidFill>
                  <a:prstClr val="black"/>
                </a:solidFill>
                <a:effectLst/>
                <a:uLnTx/>
                <a:uFillTx/>
                <a:latin typeface="Segoe UI" panose="020B0502040204020203" pitchFamily="34" charset="0"/>
                <a:ea typeface="Manrope"/>
                <a:cs typeface="Segoe UI" panose="020B0502040204020203" pitchFamily="34" charset="0"/>
                <a:sym typeface="Manrope"/>
              </a:endParaRPr>
            </a:p>
          </p:txBody>
        </p:sp>
        <p:sp>
          <p:nvSpPr>
            <p:cNvPr id="81" name="TextBox 36">
              <a:extLst>
                <a:ext uri="{FF2B5EF4-FFF2-40B4-BE49-F238E27FC236}">
                  <a16:creationId xmlns:a16="http://schemas.microsoft.com/office/drawing/2014/main" id="{70AB2E3C-136E-1190-5327-229BFF64339C}"/>
                </a:ext>
              </a:extLst>
            </p:cNvPr>
            <p:cNvSpPr txBox="1"/>
            <p:nvPr/>
          </p:nvSpPr>
          <p:spPr>
            <a:xfrm>
              <a:off x="8649874" y="2708099"/>
              <a:ext cx="1654953"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الهوية البصرية</a:t>
              </a:r>
              <a:endParaRPr kumimoji="0" lang="en-US" sz="1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endParaRPr>
            </a:p>
          </p:txBody>
        </p:sp>
        <p:sp>
          <p:nvSpPr>
            <p:cNvPr id="82" name="TextBox 81">
              <a:extLst>
                <a:ext uri="{FF2B5EF4-FFF2-40B4-BE49-F238E27FC236}">
                  <a16:creationId xmlns:a16="http://schemas.microsoft.com/office/drawing/2014/main" id="{9AE87A62-AC6E-6428-3887-C1F357F31E35}"/>
                </a:ext>
              </a:extLst>
            </p:cNvPr>
            <p:cNvSpPr txBox="1"/>
            <p:nvPr/>
          </p:nvSpPr>
          <p:spPr>
            <a:xfrm>
              <a:off x="2304974" y="2808869"/>
              <a:ext cx="6047117" cy="47397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استخدام ألوان بطاقة كفاءة الطاقة (الأخضر – الأصفر – الأحمر) في التصميم.</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الحفاظ على رموز موحدة للشخصيات الرئيسة.</a:t>
              </a:r>
            </a:p>
          </p:txBody>
        </p:sp>
        <p:sp>
          <p:nvSpPr>
            <p:cNvPr id="83" name="TextBox 36">
              <a:extLst>
                <a:ext uri="{FF2B5EF4-FFF2-40B4-BE49-F238E27FC236}">
                  <a16:creationId xmlns:a16="http://schemas.microsoft.com/office/drawing/2014/main" id="{E5DC461D-0361-2304-5C12-D7268A187407}"/>
                </a:ext>
              </a:extLst>
            </p:cNvPr>
            <p:cNvSpPr txBox="1"/>
            <p:nvPr/>
          </p:nvSpPr>
          <p:spPr>
            <a:xfrm>
              <a:off x="8649874" y="4803920"/>
              <a:ext cx="1654953"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القيمة التربوية</a:t>
              </a:r>
              <a:endParaRPr kumimoji="0" lang="en-US" sz="1800" b="1"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endParaRPr>
            </a:p>
          </p:txBody>
        </p:sp>
        <p:sp>
          <p:nvSpPr>
            <p:cNvPr id="84" name="TextBox 83">
              <a:extLst>
                <a:ext uri="{FF2B5EF4-FFF2-40B4-BE49-F238E27FC236}">
                  <a16:creationId xmlns:a16="http://schemas.microsoft.com/office/drawing/2014/main" id="{F1E44BCE-8E28-EB60-B12F-E73B41E3574F}"/>
                </a:ext>
              </a:extLst>
            </p:cNvPr>
            <p:cNvSpPr txBox="1"/>
            <p:nvPr/>
          </p:nvSpPr>
          <p:spPr>
            <a:xfrm>
              <a:off x="2304974" y="4904690"/>
              <a:ext cx="6047117" cy="47397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إظهار القدوة الإيجابية داخل القصة.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j-ea"/>
                  <a:cs typeface="Arial" panose="020B0604020202020204" pitchFamily="34" charset="0"/>
                  <a:sym typeface="Montserrat"/>
                </a:rPr>
                <a:t>عرض السلوك السلبي فقط بشكل تصحيحي وليس نموذجيًا.</a:t>
              </a:r>
            </a:p>
          </p:txBody>
        </p:sp>
        <p:sp>
          <p:nvSpPr>
            <p:cNvPr id="85" name="TextBox 36">
              <a:extLst>
                <a:ext uri="{FF2B5EF4-FFF2-40B4-BE49-F238E27FC236}">
                  <a16:creationId xmlns:a16="http://schemas.microsoft.com/office/drawing/2014/main" id="{259AA244-31FA-F936-CA82-AD0520882227}"/>
                </a:ext>
              </a:extLst>
            </p:cNvPr>
            <p:cNvSpPr txBox="1"/>
            <p:nvPr/>
          </p:nvSpPr>
          <p:spPr>
            <a:xfrm>
              <a:off x="8649874" y="3770473"/>
              <a:ext cx="1654953"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الإخراج الفني</a:t>
              </a:r>
              <a:endParaRPr kumimoji="0" lang="en-US"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endParaRPr>
            </a:p>
          </p:txBody>
        </p:sp>
        <p:sp>
          <p:nvSpPr>
            <p:cNvPr id="86" name="TextBox 85">
              <a:extLst>
                <a:ext uri="{FF2B5EF4-FFF2-40B4-BE49-F238E27FC236}">
                  <a16:creationId xmlns:a16="http://schemas.microsoft.com/office/drawing/2014/main" id="{BA8DA80E-C49E-A32E-9994-E26FFD405CF3}"/>
                </a:ext>
              </a:extLst>
            </p:cNvPr>
            <p:cNvSpPr txBox="1"/>
            <p:nvPr/>
          </p:nvSpPr>
          <p:spPr>
            <a:xfrm>
              <a:off x="2304974" y="3871243"/>
              <a:ext cx="6047117" cy="473976"/>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تجنّب المشاهد المشتتة أو الرمزية غير المفهومة.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التركيز على المشهد النهائي الذي يربط الفعل بنتيجته (“أطفأ المصباح ⇒ حافظ على الطاقة”).</a:t>
              </a:r>
            </a:p>
          </p:txBody>
        </p:sp>
        <p:sp>
          <p:nvSpPr>
            <p:cNvPr id="87" name="TextBox 36">
              <a:extLst>
                <a:ext uri="{FF2B5EF4-FFF2-40B4-BE49-F238E27FC236}">
                  <a16:creationId xmlns:a16="http://schemas.microsoft.com/office/drawing/2014/main" id="{4B58D667-E94C-2B25-6DC7-BE0A7A29E19D}"/>
                </a:ext>
              </a:extLst>
            </p:cNvPr>
            <p:cNvSpPr txBox="1"/>
            <p:nvPr/>
          </p:nvSpPr>
          <p:spPr>
            <a:xfrm>
              <a:off x="8649874" y="5837266"/>
              <a:ext cx="1654953" cy="553998"/>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الشعار الصوتي والختامي</a:t>
              </a:r>
              <a:endParaRPr kumimoji="0" lang="en-US" sz="1800" b="1"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endParaRPr>
            </a:p>
          </p:txBody>
        </p:sp>
        <p:sp>
          <p:nvSpPr>
            <p:cNvPr id="88" name="TextBox 87">
              <a:extLst>
                <a:ext uri="{FF2B5EF4-FFF2-40B4-BE49-F238E27FC236}">
                  <a16:creationId xmlns:a16="http://schemas.microsoft.com/office/drawing/2014/main" id="{7AB6977E-66C9-8D9E-3468-33F6C31F4115}"/>
                </a:ext>
              </a:extLst>
            </p:cNvPr>
            <p:cNvSpPr txBox="1"/>
            <p:nvPr/>
          </p:nvSpPr>
          <p:spPr>
            <a:xfrm>
              <a:off x="2304974" y="5797730"/>
              <a:ext cx="6047117" cy="732508"/>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مثال:</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تفتتح جميع المقاطع بعبارة: “أبطال لتبقى... طاقتنا مسؤوليتنا!”</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400" b="0" i="0" u="none" strike="noStrike" kern="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sym typeface="Montserrat"/>
                </a:rPr>
                <a:t>وتنتهي بالعبارة الموحدة: “أطفئها لتبقى طاقتنا.”</a:t>
              </a:r>
            </a:p>
          </p:txBody>
        </p:sp>
      </p:grpSp>
    </p:spTree>
    <p:extLst>
      <p:ext uri="{BB962C8B-B14F-4D97-AF65-F5344CB8AC3E}">
        <p14:creationId xmlns:p14="http://schemas.microsoft.com/office/powerpoint/2010/main" val="154349877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30B215FE-E0BE-84D0-5320-31F37D4CED6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92805D-E302-A1DC-A042-E8A2A704D6E2}"/>
              </a:ext>
            </a:extLst>
          </p:cNvPr>
          <p:cNvSpPr txBox="1"/>
          <p:nvPr/>
        </p:nvSpPr>
        <p:spPr>
          <a:xfrm>
            <a:off x="1676398" y="2046238"/>
            <a:ext cx="6382872" cy="769441"/>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400" b="0"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بناء التوجه الاستراتيجي للحملة</a:t>
            </a:r>
          </a:p>
        </p:txBody>
      </p:sp>
      <p:sp>
        <p:nvSpPr>
          <p:cNvPr id="3" name="TextBox 2">
            <a:extLst>
              <a:ext uri="{FF2B5EF4-FFF2-40B4-BE49-F238E27FC236}">
                <a16:creationId xmlns:a16="http://schemas.microsoft.com/office/drawing/2014/main" id="{B6989EFB-E3DE-D8C8-46C2-4052FFD6DE67}"/>
              </a:ext>
            </a:extLst>
          </p:cNvPr>
          <p:cNvSpPr txBox="1"/>
          <p:nvPr/>
        </p:nvSpPr>
        <p:spPr>
          <a:xfrm>
            <a:off x="1676398" y="3199177"/>
            <a:ext cx="6382872" cy="1323439"/>
          </a:xfrm>
          <a:prstGeom prst="rect">
            <a:avLst/>
          </a:prstGeom>
          <a:noFill/>
        </p:spPr>
        <p:txBody>
          <a:bodyPr wrap="square" rtlCol="0">
            <a:spAutoFit/>
          </a:bodyPr>
          <a:lstStyle/>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خطة قياس ومتابعة لمشروع </a:t>
            </a:r>
          </a:p>
          <a:p>
            <a:pPr marL="627063" marR="0" lvl="0" indent="-627063" algn="r" defTabSz="914400" rtl="1" eaLnBrk="1" fontAlgn="auto" latinLnBrk="0" hangingPunct="1">
              <a:lnSpc>
                <a:spcPct val="100000"/>
              </a:lnSpc>
              <a:spcBef>
                <a:spcPts val="0"/>
              </a:spcBef>
              <a:spcAft>
                <a:spcPts val="0"/>
              </a:spcAft>
              <a:buClrTx/>
              <a:buSzTx/>
              <a:buFontTx/>
              <a:buNone/>
              <a:tabLst/>
              <a:defRPr/>
            </a:pPr>
            <a:r>
              <a:rPr kumimoji="0" lang="ar-SA" sz="4000" b="1" i="0" u="none" strike="noStrike" kern="1200" cap="none" spc="0" normalizeH="0" baseline="0" noProof="0" dirty="0">
                <a:ln>
                  <a:noFill/>
                </a:ln>
                <a:solidFill>
                  <a:prstClr val="white"/>
                </a:solidFill>
                <a:effectLst/>
                <a:uLnTx/>
                <a:uFillTx/>
                <a:latin typeface="Aptos" panose="02110004020202020204"/>
                <a:ea typeface="+mn-ea"/>
                <a:cs typeface="IBM Plex Sans Arabic Medium" panose="020B0603050203000203" pitchFamily="34" charset="-78"/>
              </a:rPr>
              <a:t>(أبطال لتبقى)</a:t>
            </a:r>
          </a:p>
        </p:txBody>
      </p:sp>
    </p:spTree>
    <p:extLst>
      <p:ext uri="{BB962C8B-B14F-4D97-AF65-F5344CB8AC3E}">
        <p14:creationId xmlns:p14="http://schemas.microsoft.com/office/powerpoint/2010/main" val="9577834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C7387-1303-8DB7-C2F0-7AF2F2AC10D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EFC5E8EF-AAA8-2B06-10BF-094C4FDF1713}"/>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6DACC45-3BEE-7563-6205-CB82B6A85CC7}"/>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69B1FF15-F2EE-A96F-8BA1-6D8EB5ECAC2D}"/>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E14D87C7-F8BD-6E1F-5239-E1A6450B2A9C}"/>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أهداف خطة القياس والمتابعة</a:t>
              </a:r>
            </a:p>
          </p:txBody>
        </p:sp>
        <p:cxnSp>
          <p:nvCxnSpPr>
            <p:cNvPr id="26" name="Straight Connector 25">
              <a:extLst>
                <a:ext uri="{FF2B5EF4-FFF2-40B4-BE49-F238E27FC236}">
                  <a16:creationId xmlns:a16="http://schemas.microsoft.com/office/drawing/2014/main" id="{06840C95-78C6-3AD5-3C30-91A70BECD414}"/>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1202C648-C90D-88AD-C94E-99C6EA060C01}"/>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86051D0C-A50E-A9C5-EE2A-DB1D66FDB67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380292661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A0D3E8-A1A0-5668-CF78-FE41B45253C1}"/>
            </a:ext>
          </a:extLst>
        </p:cNvPr>
        <p:cNvGrpSpPr/>
        <p:nvPr/>
      </p:nvGrpSpPr>
      <p:grpSpPr>
        <a:xfrm>
          <a:off x="0" y="0"/>
          <a:ext cx="0" cy="0"/>
          <a:chOff x="0" y="0"/>
          <a:chExt cx="0" cy="0"/>
        </a:xfrm>
      </p:grpSpPr>
      <p:sp>
        <p:nvSpPr>
          <p:cNvPr id="74" name="Rectangle: Rounded Corners 73">
            <a:extLst>
              <a:ext uri="{FF2B5EF4-FFF2-40B4-BE49-F238E27FC236}">
                <a16:creationId xmlns:a16="http://schemas.microsoft.com/office/drawing/2014/main" id="{055C4A08-B4E5-C19D-0823-72942104B910}"/>
              </a:ext>
            </a:extLst>
          </p:cNvPr>
          <p:cNvSpPr/>
          <p:nvPr/>
        </p:nvSpPr>
        <p:spPr>
          <a:xfrm>
            <a:off x="2603738" y="4888125"/>
            <a:ext cx="1678794" cy="1323439"/>
          </a:xfrm>
          <a:prstGeom prst="roundRect">
            <a:avLst>
              <a:gd name="adj" fmla="val 4860"/>
            </a:avLst>
          </a:prstGeom>
          <a:solidFill>
            <a:srgbClr val="E5E6DC"/>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Rounded Corners 75">
            <a:extLst>
              <a:ext uri="{FF2B5EF4-FFF2-40B4-BE49-F238E27FC236}">
                <a16:creationId xmlns:a16="http://schemas.microsoft.com/office/drawing/2014/main" id="{8E9A0720-F2BA-91A4-1C64-3DE19A47729E}"/>
              </a:ext>
            </a:extLst>
          </p:cNvPr>
          <p:cNvSpPr/>
          <p:nvPr/>
        </p:nvSpPr>
        <p:spPr>
          <a:xfrm>
            <a:off x="555591" y="4888125"/>
            <a:ext cx="1678794" cy="1323439"/>
          </a:xfrm>
          <a:prstGeom prst="roundRect">
            <a:avLst>
              <a:gd name="adj" fmla="val 4860"/>
            </a:avLst>
          </a:prstGeom>
          <a:solidFill>
            <a:srgbClr val="E5E6DC"/>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3" name="Rectangle: Rounded Corners 72">
            <a:extLst>
              <a:ext uri="{FF2B5EF4-FFF2-40B4-BE49-F238E27FC236}">
                <a16:creationId xmlns:a16="http://schemas.microsoft.com/office/drawing/2014/main" id="{716AB272-FAEE-EC2D-8D00-9925738CF782}"/>
              </a:ext>
            </a:extLst>
          </p:cNvPr>
          <p:cNvSpPr/>
          <p:nvPr/>
        </p:nvSpPr>
        <p:spPr>
          <a:xfrm>
            <a:off x="4632844" y="4888125"/>
            <a:ext cx="1678794" cy="1323439"/>
          </a:xfrm>
          <a:prstGeom prst="roundRect">
            <a:avLst>
              <a:gd name="adj" fmla="val 4860"/>
            </a:avLst>
          </a:prstGeom>
          <a:solidFill>
            <a:srgbClr val="E5E6DC"/>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2" name="Group 1">
            <a:extLst>
              <a:ext uri="{FF2B5EF4-FFF2-40B4-BE49-F238E27FC236}">
                <a16:creationId xmlns:a16="http://schemas.microsoft.com/office/drawing/2014/main" id="{D8682E98-9CA7-AEB6-37DC-92384C75FA4C}"/>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0804634D-AC5D-B1BC-C475-024A4B1BC446}"/>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8DBB1988-F049-81CE-563F-55EEE2AD5613}"/>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4" name="TextBox 13">
            <a:extLst>
              <a:ext uri="{FF2B5EF4-FFF2-40B4-BE49-F238E27FC236}">
                <a16:creationId xmlns:a16="http://schemas.microsoft.com/office/drawing/2014/main" id="{DDFFE811-833F-6423-3216-565E0E81DF3F}"/>
              </a:ext>
            </a:extLst>
          </p:cNvPr>
          <p:cNvSpPr txBox="1"/>
          <p:nvPr/>
        </p:nvSpPr>
        <p:spPr>
          <a:xfrm>
            <a:off x="6731101" y="1508333"/>
            <a:ext cx="4676489" cy="2862322"/>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تُعد خطة القياس والمتابعة أداة محورية لضمان نجاح مشروع «أبطال لتبقى»، إذ تمثل الجسر الذي يربط بين التخطيط والتنفيذ والنتائج. فهي لا تقتصر على رصد الأداء فحسب، بل تعمل أيضًا على توفير مؤشرات كمية ونوعية تساعد في تقييم مدى تحقيق الأهداف، وتوجيه الجهود نحو التحسين المستمر. ومن خلال هذه المنهجية، يمكن تعزيز موثوقية مخرجات الحملة، وضمان استدامة أثرها على المدى الطويل بما ينسجم مع مستهدفات التنمية الوطنية.</a:t>
            </a:r>
            <a:endParaRPr kumimoji="0" lang="en-US" sz="2000" b="0" i="0" u="none" strike="noStrike" kern="1200" cap="none" spc="0" normalizeH="0" baseline="0" noProof="0" dirty="0">
              <a:ln>
                <a:noFill/>
              </a:ln>
              <a:solidFill>
                <a:srgbClr val="000000"/>
              </a:solidFill>
              <a:effectLst/>
              <a:uLnTx/>
              <a:uFillTx/>
              <a:latin typeface="Calibri"/>
              <a:ea typeface="+mn-ea"/>
              <a:cs typeface="+mn-cs"/>
            </a:endParaRPr>
          </a:p>
        </p:txBody>
      </p:sp>
      <p:sp>
        <p:nvSpPr>
          <p:cNvPr id="10" name="Title 1">
            <a:extLst>
              <a:ext uri="{FF2B5EF4-FFF2-40B4-BE49-F238E27FC236}">
                <a16:creationId xmlns:a16="http://schemas.microsoft.com/office/drawing/2014/main" id="{86B1473A-4CE9-4CD3-1DFF-D7DFBE162390}"/>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أهداف خطة القياس والمتابعة</a:t>
            </a:r>
          </a:p>
        </p:txBody>
      </p:sp>
      <p:sp>
        <p:nvSpPr>
          <p:cNvPr id="5" name="Slide Number Placeholder 4">
            <a:extLst>
              <a:ext uri="{FF2B5EF4-FFF2-40B4-BE49-F238E27FC236}">
                <a16:creationId xmlns:a16="http://schemas.microsoft.com/office/drawing/2014/main" id="{41808444-BAFA-124A-EF37-F1A483276DE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
        <p:nvSpPr>
          <p:cNvPr id="6" name="TextBox 5">
            <a:extLst>
              <a:ext uri="{FF2B5EF4-FFF2-40B4-BE49-F238E27FC236}">
                <a16:creationId xmlns:a16="http://schemas.microsoft.com/office/drawing/2014/main" id="{88C4F976-0317-D91C-32F5-53C23B86EFA0}"/>
              </a:ext>
            </a:extLst>
          </p:cNvPr>
          <p:cNvSpPr txBox="1"/>
          <p:nvPr/>
        </p:nvSpPr>
        <p:spPr>
          <a:xfrm>
            <a:off x="6831106" y="4726633"/>
            <a:ext cx="4576484" cy="1200329"/>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2400" b="1" i="0" u="none" strike="noStrike" kern="1200" cap="none" spc="0" normalizeH="0" baseline="0" noProof="0" dirty="0">
                <a:ln>
                  <a:noFill/>
                </a:ln>
                <a:solidFill>
                  <a:srgbClr val="7C6938"/>
                </a:solidFill>
                <a:effectLst/>
                <a:uLnTx/>
                <a:uFillTx/>
                <a:latin typeface="Calibri"/>
                <a:ea typeface="+mn-ea"/>
                <a:cs typeface="Arial" panose="020B0604020202020204" pitchFamily="34" charset="0"/>
              </a:rPr>
              <a:t> تهدف خطة القياس والمتابعة إلى التأكد من أن مشروع «أبطال لتبقى» يحقق أهدافه الاستراتيجية</a:t>
            </a:r>
            <a:endParaRPr kumimoji="0" lang="ar-SA" sz="15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endParaRPr>
          </a:p>
        </p:txBody>
      </p:sp>
      <p:grpSp>
        <p:nvGrpSpPr>
          <p:cNvPr id="40" name="Group 39">
            <a:extLst>
              <a:ext uri="{FF2B5EF4-FFF2-40B4-BE49-F238E27FC236}">
                <a16:creationId xmlns:a16="http://schemas.microsoft.com/office/drawing/2014/main" id="{FA7AC08B-293C-12B0-FAD6-963C2896B193}"/>
              </a:ext>
            </a:extLst>
          </p:cNvPr>
          <p:cNvGrpSpPr/>
          <p:nvPr/>
        </p:nvGrpSpPr>
        <p:grpSpPr>
          <a:xfrm>
            <a:off x="609599" y="1015648"/>
            <a:ext cx="5556268" cy="2207461"/>
            <a:chOff x="6331458" y="4582675"/>
            <a:chExt cx="5556268" cy="2207461"/>
          </a:xfrm>
        </p:grpSpPr>
        <p:sp>
          <p:nvSpPr>
            <p:cNvPr id="41" name="Rectangle: Rounded Corners 40">
              <a:extLst>
                <a:ext uri="{FF2B5EF4-FFF2-40B4-BE49-F238E27FC236}">
                  <a16:creationId xmlns:a16="http://schemas.microsoft.com/office/drawing/2014/main" id="{EB5BB8E3-45BD-A5E2-11D6-44868533A414}"/>
                </a:ext>
              </a:extLst>
            </p:cNvPr>
            <p:cNvSpPr/>
            <p:nvPr/>
          </p:nvSpPr>
          <p:spPr>
            <a:xfrm>
              <a:off x="6331458" y="4582675"/>
              <a:ext cx="5556268" cy="2207461"/>
            </a:xfrm>
            <a:prstGeom prst="roundRect">
              <a:avLst>
                <a:gd name="adj" fmla="val 4860"/>
              </a:avLst>
            </a:prstGeom>
            <a:solidFill>
              <a:srgbClr val="76622F"/>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2" name="Oval 41">
              <a:extLst>
                <a:ext uri="{FF2B5EF4-FFF2-40B4-BE49-F238E27FC236}">
                  <a16:creationId xmlns:a16="http://schemas.microsoft.com/office/drawing/2014/main" id="{3BFBECBC-BD0C-4E62-C4AD-4880B0577574}"/>
                </a:ext>
              </a:extLst>
            </p:cNvPr>
            <p:cNvSpPr/>
            <p:nvPr/>
          </p:nvSpPr>
          <p:spPr>
            <a:xfrm>
              <a:off x="11449769" y="4761617"/>
              <a:ext cx="304800" cy="30480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43" name="Group 42">
              <a:extLst>
                <a:ext uri="{FF2B5EF4-FFF2-40B4-BE49-F238E27FC236}">
                  <a16:creationId xmlns:a16="http://schemas.microsoft.com/office/drawing/2014/main" id="{E0F45929-02E3-3B4A-F209-0DA05FB027DF}"/>
                </a:ext>
              </a:extLst>
            </p:cNvPr>
            <p:cNvGrpSpPr/>
            <p:nvPr/>
          </p:nvGrpSpPr>
          <p:grpSpPr>
            <a:xfrm>
              <a:off x="11259033" y="4864953"/>
              <a:ext cx="399093" cy="98129"/>
              <a:chOff x="971210" y="1870511"/>
              <a:chExt cx="399093" cy="98129"/>
            </a:xfrm>
            <a:solidFill>
              <a:srgbClr val="FFC000"/>
            </a:solidFill>
          </p:grpSpPr>
          <p:sp>
            <p:nvSpPr>
              <p:cNvPr id="46" name="Oval 45">
                <a:extLst>
                  <a:ext uri="{FF2B5EF4-FFF2-40B4-BE49-F238E27FC236}">
                    <a16:creationId xmlns:a16="http://schemas.microsoft.com/office/drawing/2014/main" id="{106AD40A-E86C-0F01-DD2C-24F726ECCCF0}"/>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7" name="Oval 46">
                <a:extLst>
                  <a:ext uri="{FF2B5EF4-FFF2-40B4-BE49-F238E27FC236}">
                    <a16:creationId xmlns:a16="http://schemas.microsoft.com/office/drawing/2014/main" id="{F7D7BCA4-0636-F3FC-C548-0EBB97F1CFEF}"/>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8" name="Oval 47">
                <a:extLst>
                  <a:ext uri="{FF2B5EF4-FFF2-40B4-BE49-F238E27FC236}">
                    <a16:creationId xmlns:a16="http://schemas.microsoft.com/office/drawing/2014/main" id="{A48B611A-2733-C008-E4B4-74D54E1BFFE8}"/>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44" name="TextBox 36">
              <a:extLst>
                <a:ext uri="{FF2B5EF4-FFF2-40B4-BE49-F238E27FC236}">
                  <a16:creationId xmlns:a16="http://schemas.microsoft.com/office/drawing/2014/main" id="{852B8E1A-FDB8-0FE6-F6BE-28EE04771BC2}"/>
                </a:ext>
              </a:extLst>
            </p:cNvPr>
            <p:cNvSpPr txBox="1"/>
            <p:nvPr/>
          </p:nvSpPr>
          <p:spPr>
            <a:xfrm>
              <a:off x="7540721" y="4785097"/>
              <a:ext cx="361989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الأهداف الاستراتيجية</a:t>
              </a:r>
              <a:endParaRPr kumimoji="0" lang="en-US" sz="1800" b="1"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endParaRPr>
            </a:p>
          </p:txBody>
        </p:sp>
        <p:sp>
          <p:nvSpPr>
            <p:cNvPr id="45" name="TextBox 44">
              <a:extLst>
                <a:ext uri="{FF2B5EF4-FFF2-40B4-BE49-F238E27FC236}">
                  <a16:creationId xmlns:a16="http://schemas.microsoft.com/office/drawing/2014/main" id="{68074F76-5967-D774-CF30-FF5D88651679}"/>
                </a:ext>
              </a:extLst>
            </p:cNvPr>
            <p:cNvSpPr txBox="1"/>
            <p:nvPr/>
          </p:nvSpPr>
          <p:spPr>
            <a:xfrm>
              <a:off x="6516118" y="5231126"/>
              <a:ext cx="5186947" cy="1338828"/>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رفع مستوى الوعي والسلوك الإيجابي لدى الأطفال حول ترشيد الطاقة.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ضمان جودة التنفيذ الإعلامي والتربوي للبرامج.</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قياس الأثر السلوكي والمعرفي الفعلي للحملة على الأطفال والأسر والمدارس.</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رصد ردود الفعل والتفاعل العام مع المواد الإعلامية والأنشطة التعليمية.</a:t>
              </a:r>
            </a:p>
            <a:p>
              <a:pPr marL="285750" marR="0" lvl="0" indent="-285750" algn="just"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5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تقديم تغذية راجعة مستمرة لتطوير المرحلة الثانية من المبادرة</a:t>
              </a:r>
            </a:p>
          </p:txBody>
        </p:sp>
      </p:grpSp>
      <p:grpSp>
        <p:nvGrpSpPr>
          <p:cNvPr id="7" name="Group 6">
            <a:extLst>
              <a:ext uri="{FF2B5EF4-FFF2-40B4-BE49-F238E27FC236}">
                <a16:creationId xmlns:a16="http://schemas.microsoft.com/office/drawing/2014/main" id="{1AB9C57A-4288-83DB-D40C-A18750E2D952}"/>
              </a:ext>
            </a:extLst>
          </p:cNvPr>
          <p:cNvGrpSpPr/>
          <p:nvPr/>
        </p:nvGrpSpPr>
        <p:grpSpPr>
          <a:xfrm>
            <a:off x="401219" y="3985054"/>
            <a:ext cx="5906609" cy="1091499"/>
            <a:chOff x="2231299" y="5751376"/>
            <a:chExt cx="7794404" cy="1091499"/>
          </a:xfrm>
        </p:grpSpPr>
        <p:sp>
          <p:nvSpPr>
            <p:cNvPr id="8" name="Rectangle: Rounded Corners 129">
              <a:extLst>
                <a:ext uri="{FF2B5EF4-FFF2-40B4-BE49-F238E27FC236}">
                  <a16:creationId xmlns:a16="http://schemas.microsoft.com/office/drawing/2014/main" id="{FF322E9C-488A-4D79-24EB-78EE148507E1}"/>
                </a:ext>
              </a:extLst>
            </p:cNvPr>
            <p:cNvSpPr/>
            <p:nvPr/>
          </p:nvSpPr>
          <p:spPr>
            <a:xfrm>
              <a:off x="4921609" y="5823777"/>
              <a:ext cx="2277436" cy="1019098"/>
            </a:xfrm>
            <a:prstGeom prst="roundRect">
              <a:avLst>
                <a:gd name="adj" fmla="val 8323"/>
              </a:avLst>
            </a:prstGeom>
            <a:solidFill>
              <a:sysClr val="windowText" lastClr="000000">
                <a:alpha val="16000"/>
              </a:sysClr>
            </a:solidFill>
            <a:ln w="12700" cap="flat" cmpd="sng" algn="ctr">
              <a:noFill/>
              <a:prstDash val="solid"/>
              <a:miter lim="800000"/>
            </a:ln>
            <a:effectLst>
              <a:softEdge rad="5842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9" name="Rectangle: Rounded Corners 130">
              <a:extLst>
                <a:ext uri="{FF2B5EF4-FFF2-40B4-BE49-F238E27FC236}">
                  <a16:creationId xmlns:a16="http://schemas.microsoft.com/office/drawing/2014/main" id="{16CD97B2-F04F-EBD4-A27D-6EE1620B9797}"/>
                </a:ext>
              </a:extLst>
            </p:cNvPr>
            <p:cNvSpPr/>
            <p:nvPr/>
          </p:nvSpPr>
          <p:spPr>
            <a:xfrm>
              <a:off x="7594783" y="5823777"/>
              <a:ext cx="2277436" cy="1019098"/>
            </a:xfrm>
            <a:prstGeom prst="roundRect">
              <a:avLst>
                <a:gd name="adj" fmla="val 8323"/>
              </a:avLst>
            </a:prstGeom>
            <a:solidFill>
              <a:sysClr val="windowText" lastClr="000000">
                <a:alpha val="16000"/>
              </a:sysClr>
            </a:solidFill>
            <a:ln w="12700" cap="flat" cmpd="sng" algn="ctr">
              <a:noFill/>
              <a:prstDash val="solid"/>
              <a:miter lim="800000"/>
            </a:ln>
            <a:effectLst>
              <a:softEdge rad="5842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11" name="Rectangle: Rounded Corners 128">
              <a:extLst>
                <a:ext uri="{FF2B5EF4-FFF2-40B4-BE49-F238E27FC236}">
                  <a16:creationId xmlns:a16="http://schemas.microsoft.com/office/drawing/2014/main" id="{1B7D64CA-7D01-2153-21F1-9091AB55985D}"/>
                </a:ext>
              </a:extLst>
            </p:cNvPr>
            <p:cNvSpPr/>
            <p:nvPr/>
          </p:nvSpPr>
          <p:spPr>
            <a:xfrm>
              <a:off x="2231299" y="5823777"/>
              <a:ext cx="2277436" cy="1019098"/>
            </a:xfrm>
            <a:prstGeom prst="roundRect">
              <a:avLst>
                <a:gd name="adj" fmla="val 8323"/>
              </a:avLst>
            </a:prstGeom>
            <a:solidFill>
              <a:sysClr val="windowText" lastClr="000000">
                <a:alpha val="16000"/>
              </a:sysClr>
            </a:solidFill>
            <a:ln w="12700" cap="flat" cmpd="sng" algn="ctr">
              <a:noFill/>
              <a:prstDash val="solid"/>
              <a:miter lim="800000"/>
            </a:ln>
            <a:effectLst>
              <a:softEdge rad="5842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Freeform: Shape 103">
              <a:extLst>
                <a:ext uri="{FF2B5EF4-FFF2-40B4-BE49-F238E27FC236}">
                  <a16:creationId xmlns:a16="http://schemas.microsoft.com/office/drawing/2014/main" id="{49094755-1644-03DA-4452-80BC0F312ACB}"/>
                </a:ext>
              </a:extLst>
            </p:cNvPr>
            <p:cNvSpPr/>
            <p:nvPr/>
          </p:nvSpPr>
          <p:spPr>
            <a:xfrm>
              <a:off x="2436114" y="6284234"/>
              <a:ext cx="2236554" cy="469576"/>
            </a:xfrm>
            <a:custGeom>
              <a:avLst/>
              <a:gdLst>
                <a:gd name="connsiteX0" fmla="*/ 0 w 3350780"/>
                <a:gd name="connsiteY0" fmla="*/ 0 h 1675390"/>
                <a:gd name="connsiteX1" fmla="*/ 3350780 w 3350780"/>
                <a:gd name="connsiteY1" fmla="*/ 0 h 1675390"/>
                <a:gd name="connsiteX2" fmla="*/ 3350780 w 3350780"/>
                <a:gd name="connsiteY2" fmla="*/ 1317862 h 1675390"/>
                <a:gd name="connsiteX3" fmla="*/ 2993252 w 3350780"/>
                <a:gd name="connsiteY3" fmla="*/ 1675390 h 1675390"/>
                <a:gd name="connsiteX4" fmla="*/ 357528 w 3350780"/>
                <a:gd name="connsiteY4" fmla="*/ 1675390 h 1675390"/>
                <a:gd name="connsiteX5" fmla="*/ 0 w 3350780"/>
                <a:gd name="connsiteY5" fmla="*/ 1317862 h 1675390"/>
                <a:gd name="connsiteX6" fmla="*/ 0 w 3350780"/>
                <a:gd name="connsiteY6" fmla="*/ 0 h 1675390"/>
                <a:gd name="connsiteX0" fmla="*/ 0 w 3350780"/>
                <a:gd name="connsiteY0" fmla="*/ 3906 h 1679296"/>
                <a:gd name="connsiteX1" fmla="*/ 1590854 w 3350780"/>
                <a:gd name="connsiteY1" fmla="*/ 0 h 1679296"/>
                <a:gd name="connsiteX2" fmla="*/ 3350780 w 3350780"/>
                <a:gd name="connsiteY2" fmla="*/ 3906 h 1679296"/>
                <a:gd name="connsiteX3" fmla="*/ 3350780 w 3350780"/>
                <a:gd name="connsiteY3" fmla="*/ 1321768 h 1679296"/>
                <a:gd name="connsiteX4" fmla="*/ 2993252 w 3350780"/>
                <a:gd name="connsiteY4" fmla="*/ 1679296 h 1679296"/>
                <a:gd name="connsiteX5" fmla="*/ 357528 w 3350780"/>
                <a:gd name="connsiteY5" fmla="*/ 1679296 h 1679296"/>
                <a:gd name="connsiteX6" fmla="*/ 0 w 3350780"/>
                <a:gd name="connsiteY6" fmla="*/ 1321768 h 1679296"/>
                <a:gd name="connsiteX7" fmla="*/ 0 w 3350780"/>
                <a:gd name="connsiteY7" fmla="*/ 3906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7" fmla="*/ 1682294 w 3350780"/>
                <a:gd name="connsiteY7" fmla="*/ 91440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0" fmla="*/ 3350780 w 3350780"/>
                <a:gd name="connsiteY0" fmla="*/ 0 h 1675390"/>
                <a:gd name="connsiteX1" fmla="*/ 3350780 w 3350780"/>
                <a:gd name="connsiteY1" fmla="*/ 1317862 h 1675390"/>
                <a:gd name="connsiteX2" fmla="*/ 2993252 w 3350780"/>
                <a:gd name="connsiteY2" fmla="*/ 1675390 h 1675390"/>
                <a:gd name="connsiteX3" fmla="*/ 357528 w 3350780"/>
                <a:gd name="connsiteY3" fmla="*/ 1675390 h 1675390"/>
                <a:gd name="connsiteX4" fmla="*/ 0 w 3350780"/>
                <a:gd name="connsiteY4" fmla="*/ 1317862 h 1675390"/>
                <a:gd name="connsiteX5" fmla="*/ 0 w 3350780"/>
                <a:gd name="connsiteY5" fmla="*/ 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3350780" y="0"/>
                  </a:moveTo>
                  <a:lnTo>
                    <a:pt x="3350780" y="1317862"/>
                  </a:lnTo>
                  <a:cubicBezTo>
                    <a:pt x="3350780" y="1515319"/>
                    <a:pt x="3190709" y="1675390"/>
                    <a:pt x="2993252" y="1675390"/>
                  </a:cubicBezTo>
                  <a:lnTo>
                    <a:pt x="357528" y="1675390"/>
                  </a:lnTo>
                  <a:cubicBezTo>
                    <a:pt x="160071" y="1675390"/>
                    <a:pt x="0" y="1515319"/>
                    <a:pt x="0" y="1317862"/>
                  </a:cubicBezTo>
                  <a:lnTo>
                    <a:pt x="0" y="0"/>
                  </a:lnTo>
                </a:path>
              </a:pathLst>
            </a:custGeom>
            <a:noFill/>
            <a:ln w="38100" cap="rnd" cmpd="sng" algn="ctr">
              <a:solidFill>
                <a:srgbClr val="9FA762"/>
              </a:solidFill>
              <a:prstDash val="dash"/>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Freeform: Shape 111">
              <a:extLst>
                <a:ext uri="{FF2B5EF4-FFF2-40B4-BE49-F238E27FC236}">
                  <a16:creationId xmlns:a16="http://schemas.microsoft.com/office/drawing/2014/main" id="{0BD77ECC-17B7-A045-C413-53344E56CC84}"/>
                </a:ext>
              </a:extLst>
            </p:cNvPr>
            <p:cNvSpPr/>
            <p:nvPr/>
          </p:nvSpPr>
          <p:spPr>
            <a:xfrm>
              <a:off x="5112632" y="6284234"/>
              <a:ext cx="2236554" cy="469576"/>
            </a:xfrm>
            <a:custGeom>
              <a:avLst/>
              <a:gdLst>
                <a:gd name="connsiteX0" fmla="*/ 0 w 3350780"/>
                <a:gd name="connsiteY0" fmla="*/ 0 h 1675390"/>
                <a:gd name="connsiteX1" fmla="*/ 3350780 w 3350780"/>
                <a:gd name="connsiteY1" fmla="*/ 0 h 1675390"/>
                <a:gd name="connsiteX2" fmla="*/ 3350780 w 3350780"/>
                <a:gd name="connsiteY2" fmla="*/ 1317862 h 1675390"/>
                <a:gd name="connsiteX3" fmla="*/ 2993252 w 3350780"/>
                <a:gd name="connsiteY3" fmla="*/ 1675390 h 1675390"/>
                <a:gd name="connsiteX4" fmla="*/ 357528 w 3350780"/>
                <a:gd name="connsiteY4" fmla="*/ 1675390 h 1675390"/>
                <a:gd name="connsiteX5" fmla="*/ 0 w 3350780"/>
                <a:gd name="connsiteY5" fmla="*/ 1317862 h 1675390"/>
                <a:gd name="connsiteX6" fmla="*/ 0 w 3350780"/>
                <a:gd name="connsiteY6" fmla="*/ 0 h 1675390"/>
                <a:gd name="connsiteX0" fmla="*/ 0 w 3350780"/>
                <a:gd name="connsiteY0" fmla="*/ 3906 h 1679296"/>
                <a:gd name="connsiteX1" fmla="*/ 1590854 w 3350780"/>
                <a:gd name="connsiteY1" fmla="*/ 0 h 1679296"/>
                <a:gd name="connsiteX2" fmla="*/ 3350780 w 3350780"/>
                <a:gd name="connsiteY2" fmla="*/ 3906 h 1679296"/>
                <a:gd name="connsiteX3" fmla="*/ 3350780 w 3350780"/>
                <a:gd name="connsiteY3" fmla="*/ 1321768 h 1679296"/>
                <a:gd name="connsiteX4" fmla="*/ 2993252 w 3350780"/>
                <a:gd name="connsiteY4" fmla="*/ 1679296 h 1679296"/>
                <a:gd name="connsiteX5" fmla="*/ 357528 w 3350780"/>
                <a:gd name="connsiteY5" fmla="*/ 1679296 h 1679296"/>
                <a:gd name="connsiteX6" fmla="*/ 0 w 3350780"/>
                <a:gd name="connsiteY6" fmla="*/ 1321768 h 1679296"/>
                <a:gd name="connsiteX7" fmla="*/ 0 w 3350780"/>
                <a:gd name="connsiteY7" fmla="*/ 3906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7" fmla="*/ 1682294 w 3350780"/>
                <a:gd name="connsiteY7" fmla="*/ 91440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0" fmla="*/ 3350780 w 3350780"/>
                <a:gd name="connsiteY0" fmla="*/ 0 h 1675390"/>
                <a:gd name="connsiteX1" fmla="*/ 3350780 w 3350780"/>
                <a:gd name="connsiteY1" fmla="*/ 1317862 h 1675390"/>
                <a:gd name="connsiteX2" fmla="*/ 2993252 w 3350780"/>
                <a:gd name="connsiteY2" fmla="*/ 1675390 h 1675390"/>
                <a:gd name="connsiteX3" fmla="*/ 357528 w 3350780"/>
                <a:gd name="connsiteY3" fmla="*/ 1675390 h 1675390"/>
                <a:gd name="connsiteX4" fmla="*/ 0 w 3350780"/>
                <a:gd name="connsiteY4" fmla="*/ 1317862 h 1675390"/>
                <a:gd name="connsiteX5" fmla="*/ 0 w 3350780"/>
                <a:gd name="connsiteY5" fmla="*/ 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3350780" y="0"/>
                  </a:moveTo>
                  <a:lnTo>
                    <a:pt x="3350780" y="1317862"/>
                  </a:lnTo>
                  <a:cubicBezTo>
                    <a:pt x="3350780" y="1515319"/>
                    <a:pt x="3190709" y="1675390"/>
                    <a:pt x="2993252" y="1675390"/>
                  </a:cubicBezTo>
                  <a:lnTo>
                    <a:pt x="357528" y="1675390"/>
                  </a:lnTo>
                  <a:cubicBezTo>
                    <a:pt x="160071" y="1675390"/>
                    <a:pt x="0" y="1515319"/>
                    <a:pt x="0" y="1317862"/>
                  </a:cubicBezTo>
                  <a:lnTo>
                    <a:pt x="0" y="0"/>
                  </a:lnTo>
                </a:path>
              </a:pathLst>
            </a:custGeom>
            <a:noFill/>
            <a:ln w="38100" cap="rnd" cmpd="sng" algn="ctr">
              <a:solidFill>
                <a:srgbClr val="9FA762"/>
              </a:solidFill>
              <a:prstDash val="dash"/>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60" name="Freeform: Shape 112">
              <a:extLst>
                <a:ext uri="{FF2B5EF4-FFF2-40B4-BE49-F238E27FC236}">
                  <a16:creationId xmlns:a16="http://schemas.microsoft.com/office/drawing/2014/main" id="{9B35AACB-AB56-F7EB-87C7-E523F12CA78A}"/>
                </a:ext>
              </a:extLst>
            </p:cNvPr>
            <p:cNvSpPr/>
            <p:nvPr/>
          </p:nvSpPr>
          <p:spPr>
            <a:xfrm flipH="1">
              <a:off x="7500677" y="5751376"/>
              <a:ext cx="2525025" cy="500421"/>
            </a:xfrm>
            <a:custGeom>
              <a:avLst/>
              <a:gdLst>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0 w 3350780"/>
                <a:gd name="connsiteY4" fmla="*/ 1675390 h 1675390"/>
                <a:gd name="connsiteX5" fmla="*/ 0 w 3350780"/>
                <a:gd name="connsiteY5" fmla="*/ 357528 h 1675390"/>
                <a:gd name="connsiteX6" fmla="*/ 357528 w 3350780"/>
                <a:gd name="connsiteY6" fmla="*/ 0 h 1675390"/>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1679345 w 3350780"/>
                <a:gd name="connsiteY4" fmla="*/ 1671484 h 1675390"/>
                <a:gd name="connsiteX5" fmla="*/ 0 w 3350780"/>
                <a:gd name="connsiteY5" fmla="*/ 1675390 h 1675390"/>
                <a:gd name="connsiteX6" fmla="*/ 0 w 3350780"/>
                <a:gd name="connsiteY6" fmla="*/ 357528 h 1675390"/>
                <a:gd name="connsiteX7" fmla="*/ 357528 w 3350780"/>
                <a:gd name="connsiteY7" fmla="*/ 0 h 1675390"/>
                <a:gd name="connsiteX0" fmla="*/ 1679345 w 3350780"/>
                <a:gd name="connsiteY0" fmla="*/ 1671484 h 1762924"/>
                <a:gd name="connsiteX1" fmla="*/ 0 w 3350780"/>
                <a:gd name="connsiteY1" fmla="*/ 1675390 h 1762924"/>
                <a:gd name="connsiteX2" fmla="*/ 0 w 3350780"/>
                <a:gd name="connsiteY2" fmla="*/ 357528 h 1762924"/>
                <a:gd name="connsiteX3" fmla="*/ 357528 w 3350780"/>
                <a:gd name="connsiteY3" fmla="*/ 0 h 1762924"/>
                <a:gd name="connsiteX4" fmla="*/ 2993252 w 3350780"/>
                <a:gd name="connsiteY4" fmla="*/ 0 h 1762924"/>
                <a:gd name="connsiteX5" fmla="*/ 3350780 w 3350780"/>
                <a:gd name="connsiteY5" fmla="*/ 357528 h 1762924"/>
                <a:gd name="connsiteX6" fmla="*/ 3350780 w 3350780"/>
                <a:gd name="connsiteY6" fmla="*/ 1675390 h 1762924"/>
                <a:gd name="connsiteX7" fmla="*/ 1770785 w 3350780"/>
                <a:gd name="connsiteY7" fmla="*/ 1762924 h 1762924"/>
                <a:gd name="connsiteX0" fmla="*/ 1679345 w 3350780"/>
                <a:gd name="connsiteY0" fmla="*/ 1671484 h 1675390"/>
                <a:gd name="connsiteX1" fmla="*/ 0 w 3350780"/>
                <a:gd name="connsiteY1" fmla="*/ 1675390 h 1675390"/>
                <a:gd name="connsiteX2" fmla="*/ 0 w 3350780"/>
                <a:gd name="connsiteY2" fmla="*/ 357528 h 1675390"/>
                <a:gd name="connsiteX3" fmla="*/ 357528 w 3350780"/>
                <a:gd name="connsiteY3" fmla="*/ 0 h 1675390"/>
                <a:gd name="connsiteX4" fmla="*/ 2993252 w 3350780"/>
                <a:gd name="connsiteY4" fmla="*/ 0 h 1675390"/>
                <a:gd name="connsiteX5" fmla="*/ 3350780 w 3350780"/>
                <a:gd name="connsiteY5" fmla="*/ 357528 h 1675390"/>
                <a:gd name="connsiteX6" fmla="*/ 3350780 w 3350780"/>
                <a:gd name="connsiteY6" fmla="*/ 1675390 h 1675390"/>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 name="connsiteX0" fmla="*/ 0 w 3350780"/>
                <a:gd name="connsiteY0" fmla="*/ 1675390 h 1783816"/>
                <a:gd name="connsiteX1" fmla="*/ 0 w 3350780"/>
                <a:gd name="connsiteY1" fmla="*/ 357528 h 1783816"/>
                <a:gd name="connsiteX2" fmla="*/ 357528 w 3350780"/>
                <a:gd name="connsiteY2" fmla="*/ 0 h 1783816"/>
                <a:gd name="connsiteX3" fmla="*/ 2993252 w 3350780"/>
                <a:gd name="connsiteY3" fmla="*/ 0 h 1783816"/>
                <a:gd name="connsiteX4" fmla="*/ 3350780 w 3350780"/>
                <a:gd name="connsiteY4" fmla="*/ 357528 h 1783816"/>
                <a:gd name="connsiteX5" fmla="*/ 3350780 w 3350780"/>
                <a:gd name="connsiteY5" fmla="*/ 1675390 h 1783816"/>
                <a:gd name="connsiteX6" fmla="*/ 3340996 w 3350780"/>
                <a:gd name="connsiteY6" fmla="*/ 1710813 h 1783816"/>
                <a:gd name="connsiteX0" fmla="*/ 0 w 4373386"/>
                <a:gd name="connsiteY0" fmla="*/ 1675390 h 1783816"/>
                <a:gd name="connsiteX1" fmla="*/ 0 w 4373386"/>
                <a:gd name="connsiteY1" fmla="*/ 357528 h 1783816"/>
                <a:gd name="connsiteX2" fmla="*/ 357528 w 4373386"/>
                <a:gd name="connsiteY2" fmla="*/ 0 h 1783816"/>
                <a:gd name="connsiteX3" fmla="*/ 2993252 w 4373386"/>
                <a:gd name="connsiteY3" fmla="*/ 0 h 1783816"/>
                <a:gd name="connsiteX4" fmla="*/ 3350780 w 4373386"/>
                <a:gd name="connsiteY4" fmla="*/ 357528 h 1783816"/>
                <a:gd name="connsiteX5" fmla="*/ 3350780 w 4373386"/>
                <a:gd name="connsiteY5" fmla="*/ 1675390 h 1783816"/>
                <a:gd name="connsiteX6" fmla="*/ 4373383 w 4373386"/>
                <a:gd name="connsiteY6" fmla="*/ 1710813 h 1783816"/>
                <a:gd name="connsiteX0" fmla="*/ 0 w 4373383"/>
                <a:gd name="connsiteY0" fmla="*/ 1675390 h 1710813"/>
                <a:gd name="connsiteX1" fmla="*/ 0 w 4373383"/>
                <a:gd name="connsiteY1" fmla="*/ 357528 h 1710813"/>
                <a:gd name="connsiteX2" fmla="*/ 357528 w 4373383"/>
                <a:gd name="connsiteY2" fmla="*/ 0 h 1710813"/>
                <a:gd name="connsiteX3" fmla="*/ 2993252 w 4373383"/>
                <a:gd name="connsiteY3" fmla="*/ 0 h 1710813"/>
                <a:gd name="connsiteX4" fmla="*/ 3350780 w 4373383"/>
                <a:gd name="connsiteY4" fmla="*/ 357528 h 1710813"/>
                <a:gd name="connsiteX5" fmla="*/ 3350780 w 4373383"/>
                <a:gd name="connsiteY5" fmla="*/ 1675390 h 1710813"/>
                <a:gd name="connsiteX6" fmla="*/ 4373383 w 4373383"/>
                <a:gd name="connsiteY6" fmla="*/ 1710813 h 1710813"/>
                <a:gd name="connsiteX0" fmla="*/ 0 w 4097852"/>
                <a:gd name="connsiteY0" fmla="*/ 1675390 h 1680535"/>
                <a:gd name="connsiteX1" fmla="*/ 0 w 4097852"/>
                <a:gd name="connsiteY1" fmla="*/ 357528 h 1680535"/>
                <a:gd name="connsiteX2" fmla="*/ 357528 w 4097852"/>
                <a:gd name="connsiteY2" fmla="*/ 0 h 1680535"/>
                <a:gd name="connsiteX3" fmla="*/ 2993252 w 4097852"/>
                <a:gd name="connsiteY3" fmla="*/ 0 h 1680535"/>
                <a:gd name="connsiteX4" fmla="*/ 3350780 w 4097852"/>
                <a:gd name="connsiteY4" fmla="*/ 357528 h 1680535"/>
                <a:gd name="connsiteX5" fmla="*/ 3350780 w 4097852"/>
                <a:gd name="connsiteY5" fmla="*/ 1675390 h 1680535"/>
                <a:gd name="connsiteX6" fmla="*/ 4097852 w 4097852"/>
                <a:gd name="connsiteY6" fmla="*/ 1680535 h 1680535"/>
                <a:gd name="connsiteX0" fmla="*/ 0 w 3762572"/>
                <a:gd name="connsiteY0" fmla="*/ 1675390 h 1675390"/>
                <a:gd name="connsiteX1" fmla="*/ 0 w 3762572"/>
                <a:gd name="connsiteY1" fmla="*/ 357528 h 1675390"/>
                <a:gd name="connsiteX2" fmla="*/ 357528 w 3762572"/>
                <a:gd name="connsiteY2" fmla="*/ 0 h 1675390"/>
                <a:gd name="connsiteX3" fmla="*/ 2993252 w 3762572"/>
                <a:gd name="connsiteY3" fmla="*/ 0 h 1675390"/>
                <a:gd name="connsiteX4" fmla="*/ 3350780 w 3762572"/>
                <a:gd name="connsiteY4" fmla="*/ 357528 h 1675390"/>
                <a:gd name="connsiteX5" fmla="*/ 3350780 w 3762572"/>
                <a:gd name="connsiteY5" fmla="*/ 1675390 h 1675390"/>
                <a:gd name="connsiteX6" fmla="*/ 3762572 w 3762572"/>
                <a:gd name="connsiteY6" fmla="*/ 1660215 h 1675390"/>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762572"/>
                <a:gd name="connsiteY0" fmla="*/ 1675390 h 1716073"/>
                <a:gd name="connsiteX1" fmla="*/ 0 w 3762572"/>
                <a:gd name="connsiteY1" fmla="*/ 357528 h 1716073"/>
                <a:gd name="connsiteX2" fmla="*/ 357528 w 3762572"/>
                <a:gd name="connsiteY2" fmla="*/ 0 h 1716073"/>
                <a:gd name="connsiteX3" fmla="*/ 2993252 w 3762572"/>
                <a:gd name="connsiteY3" fmla="*/ 0 h 1716073"/>
                <a:gd name="connsiteX4" fmla="*/ 3350780 w 3762572"/>
                <a:gd name="connsiteY4" fmla="*/ 357528 h 1716073"/>
                <a:gd name="connsiteX5" fmla="*/ 3350780 w 3762572"/>
                <a:gd name="connsiteY5" fmla="*/ 1675390 h 1716073"/>
                <a:gd name="connsiteX6" fmla="*/ 3762572 w 3762572"/>
                <a:gd name="connsiteY6" fmla="*/ 1675455 h 1716073"/>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572" h="1675455">
                  <a:moveTo>
                    <a:pt x="0" y="1675390"/>
                  </a:moveTo>
                  <a:lnTo>
                    <a:pt x="0" y="357528"/>
                  </a:lnTo>
                  <a:cubicBezTo>
                    <a:pt x="0" y="160071"/>
                    <a:pt x="160071" y="0"/>
                    <a:pt x="357528" y="0"/>
                  </a:cubicBezTo>
                  <a:lnTo>
                    <a:pt x="2993252" y="0"/>
                  </a:lnTo>
                  <a:cubicBezTo>
                    <a:pt x="3190709" y="0"/>
                    <a:pt x="3350780" y="160071"/>
                    <a:pt x="3350780" y="357528"/>
                  </a:cubicBezTo>
                  <a:lnTo>
                    <a:pt x="3350780" y="1675390"/>
                  </a:lnTo>
                  <a:lnTo>
                    <a:pt x="3762572" y="1675455"/>
                  </a:lnTo>
                </a:path>
              </a:pathLst>
            </a:custGeom>
            <a:noFill/>
            <a:ln w="38100" cap="rnd" cmpd="sng" algn="ctr">
              <a:solidFill>
                <a:srgbClr val="9FA762"/>
              </a:solidFill>
              <a:prstDash val="solid"/>
              <a:miter lim="800000"/>
              <a:tailEnd type="arrow" w="lg" len="sm"/>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1" name="Freeform: Shape 114">
              <a:extLst>
                <a:ext uri="{FF2B5EF4-FFF2-40B4-BE49-F238E27FC236}">
                  <a16:creationId xmlns:a16="http://schemas.microsoft.com/office/drawing/2014/main" id="{17CD7A61-F3C4-C9FB-6961-A1818EB526A3}"/>
                </a:ext>
              </a:extLst>
            </p:cNvPr>
            <p:cNvSpPr/>
            <p:nvPr/>
          </p:nvSpPr>
          <p:spPr>
            <a:xfrm>
              <a:off x="7789149" y="6284234"/>
              <a:ext cx="2236554" cy="469576"/>
            </a:xfrm>
            <a:custGeom>
              <a:avLst/>
              <a:gdLst>
                <a:gd name="connsiteX0" fmla="*/ 0 w 3350780"/>
                <a:gd name="connsiteY0" fmla="*/ 0 h 1675390"/>
                <a:gd name="connsiteX1" fmla="*/ 3350780 w 3350780"/>
                <a:gd name="connsiteY1" fmla="*/ 0 h 1675390"/>
                <a:gd name="connsiteX2" fmla="*/ 3350780 w 3350780"/>
                <a:gd name="connsiteY2" fmla="*/ 1317862 h 1675390"/>
                <a:gd name="connsiteX3" fmla="*/ 2993252 w 3350780"/>
                <a:gd name="connsiteY3" fmla="*/ 1675390 h 1675390"/>
                <a:gd name="connsiteX4" fmla="*/ 357528 w 3350780"/>
                <a:gd name="connsiteY4" fmla="*/ 1675390 h 1675390"/>
                <a:gd name="connsiteX5" fmla="*/ 0 w 3350780"/>
                <a:gd name="connsiteY5" fmla="*/ 1317862 h 1675390"/>
                <a:gd name="connsiteX6" fmla="*/ 0 w 3350780"/>
                <a:gd name="connsiteY6" fmla="*/ 0 h 1675390"/>
                <a:gd name="connsiteX0" fmla="*/ 0 w 3350780"/>
                <a:gd name="connsiteY0" fmla="*/ 3906 h 1679296"/>
                <a:gd name="connsiteX1" fmla="*/ 1590854 w 3350780"/>
                <a:gd name="connsiteY1" fmla="*/ 0 h 1679296"/>
                <a:gd name="connsiteX2" fmla="*/ 3350780 w 3350780"/>
                <a:gd name="connsiteY2" fmla="*/ 3906 h 1679296"/>
                <a:gd name="connsiteX3" fmla="*/ 3350780 w 3350780"/>
                <a:gd name="connsiteY3" fmla="*/ 1321768 h 1679296"/>
                <a:gd name="connsiteX4" fmla="*/ 2993252 w 3350780"/>
                <a:gd name="connsiteY4" fmla="*/ 1679296 h 1679296"/>
                <a:gd name="connsiteX5" fmla="*/ 357528 w 3350780"/>
                <a:gd name="connsiteY5" fmla="*/ 1679296 h 1679296"/>
                <a:gd name="connsiteX6" fmla="*/ 0 w 3350780"/>
                <a:gd name="connsiteY6" fmla="*/ 1321768 h 1679296"/>
                <a:gd name="connsiteX7" fmla="*/ 0 w 3350780"/>
                <a:gd name="connsiteY7" fmla="*/ 3906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7" fmla="*/ 1682294 w 3350780"/>
                <a:gd name="connsiteY7" fmla="*/ 91440 h 1679296"/>
                <a:gd name="connsiteX0" fmla="*/ 1590854 w 3350780"/>
                <a:gd name="connsiteY0" fmla="*/ 0 h 1679296"/>
                <a:gd name="connsiteX1" fmla="*/ 3350780 w 3350780"/>
                <a:gd name="connsiteY1" fmla="*/ 3906 h 1679296"/>
                <a:gd name="connsiteX2" fmla="*/ 3350780 w 3350780"/>
                <a:gd name="connsiteY2" fmla="*/ 1321768 h 1679296"/>
                <a:gd name="connsiteX3" fmla="*/ 2993252 w 3350780"/>
                <a:gd name="connsiteY3" fmla="*/ 1679296 h 1679296"/>
                <a:gd name="connsiteX4" fmla="*/ 357528 w 3350780"/>
                <a:gd name="connsiteY4" fmla="*/ 1679296 h 1679296"/>
                <a:gd name="connsiteX5" fmla="*/ 0 w 3350780"/>
                <a:gd name="connsiteY5" fmla="*/ 1321768 h 1679296"/>
                <a:gd name="connsiteX6" fmla="*/ 0 w 3350780"/>
                <a:gd name="connsiteY6" fmla="*/ 3906 h 1679296"/>
                <a:gd name="connsiteX0" fmla="*/ 3350780 w 3350780"/>
                <a:gd name="connsiteY0" fmla="*/ 0 h 1675390"/>
                <a:gd name="connsiteX1" fmla="*/ 3350780 w 3350780"/>
                <a:gd name="connsiteY1" fmla="*/ 1317862 h 1675390"/>
                <a:gd name="connsiteX2" fmla="*/ 2993252 w 3350780"/>
                <a:gd name="connsiteY2" fmla="*/ 1675390 h 1675390"/>
                <a:gd name="connsiteX3" fmla="*/ 357528 w 3350780"/>
                <a:gd name="connsiteY3" fmla="*/ 1675390 h 1675390"/>
                <a:gd name="connsiteX4" fmla="*/ 0 w 3350780"/>
                <a:gd name="connsiteY4" fmla="*/ 1317862 h 1675390"/>
                <a:gd name="connsiteX5" fmla="*/ 0 w 3350780"/>
                <a:gd name="connsiteY5" fmla="*/ 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3350780" y="0"/>
                  </a:moveTo>
                  <a:lnTo>
                    <a:pt x="3350780" y="1317862"/>
                  </a:lnTo>
                  <a:cubicBezTo>
                    <a:pt x="3350780" y="1515319"/>
                    <a:pt x="3190709" y="1675390"/>
                    <a:pt x="2993252" y="1675390"/>
                  </a:cubicBezTo>
                  <a:lnTo>
                    <a:pt x="357528" y="1675390"/>
                  </a:lnTo>
                  <a:cubicBezTo>
                    <a:pt x="160071" y="1675390"/>
                    <a:pt x="0" y="1515319"/>
                    <a:pt x="0" y="1317862"/>
                  </a:cubicBezTo>
                  <a:lnTo>
                    <a:pt x="0" y="0"/>
                  </a:lnTo>
                </a:path>
              </a:pathLst>
            </a:custGeom>
            <a:noFill/>
            <a:ln w="38100" cap="rnd" cmpd="sng" algn="ctr">
              <a:solidFill>
                <a:srgbClr val="9FA762"/>
              </a:solidFill>
              <a:prstDash val="dash"/>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62" name="Freeform: Shape 115">
              <a:extLst>
                <a:ext uri="{FF2B5EF4-FFF2-40B4-BE49-F238E27FC236}">
                  <a16:creationId xmlns:a16="http://schemas.microsoft.com/office/drawing/2014/main" id="{4BBAA0B2-4A33-97DF-44DA-DB90335D6FF3}"/>
                </a:ext>
              </a:extLst>
            </p:cNvPr>
            <p:cNvSpPr/>
            <p:nvPr/>
          </p:nvSpPr>
          <p:spPr>
            <a:xfrm>
              <a:off x="2436114" y="5753006"/>
              <a:ext cx="2236554" cy="500402"/>
            </a:xfrm>
            <a:custGeom>
              <a:avLst/>
              <a:gdLst>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0 w 3350780"/>
                <a:gd name="connsiteY4" fmla="*/ 1675390 h 1675390"/>
                <a:gd name="connsiteX5" fmla="*/ 0 w 3350780"/>
                <a:gd name="connsiteY5" fmla="*/ 357528 h 1675390"/>
                <a:gd name="connsiteX6" fmla="*/ 357528 w 3350780"/>
                <a:gd name="connsiteY6" fmla="*/ 0 h 1675390"/>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1679345 w 3350780"/>
                <a:gd name="connsiteY4" fmla="*/ 1671484 h 1675390"/>
                <a:gd name="connsiteX5" fmla="*/ 0 w 3350780"/>
                <a:gd name="connsiteY5" fmla="*/ 1675390 h 1675390"/>
                <a:gd name="connsiteX6" fmla="*/ 0 w 3350780"/>
                <a:gd name="connsiteY6" fmla="*/ 357528 h 1675390"/>
                <a:gd name="connsiteX7" fmla="*/ 357528 w 3350780"/>
                <a:gd name="connsiteY7" fmla="*/ 0 h 1675390"/>
                <a:gd name="connsiteX0" fmla="*/ 1679345 w 3350780"/>
                <a:gd name="connsiteY0" fmla="*/ 1671484 h 1762924"/>
                <a:gd name="connsiteX1" fmla="*/ 0 w 3350780"/>
                <a:gd name="connsiteY1" fmla="*/ 1675390 h 1762924"/>
                <a:gd name="connsiteX2" fmla="*/ 0 w 3350780"/>
                <a:gd name="connsiteY2" fmla="*/ 357528 h 1762924"/>
                <a:gd name="connsiteX3" fmla="*/ 357528 w 3350780"/>
                <a:gd name="connsiteY3" fmla="*/ 0 h 1762924"/>
                <a:gd name="connsiteX4" fmla="*/ 2993252 w 3350780"/>
                <a:gd name="connsiteY4" fmla="*/ 0 h 1762924"/>
                <a:gd name="connsiteX5" fmla="*/ 3350780 w 3350780"/>
                <a:gd name="connsiteY5" fmla="*/ 357528 h 1762924"/>
                <a:gd name="connsiteX6" fmla="*/ 3350780 w 3350780"/>
                <a:gd name="connsiteY6" fmla="*/ 1675390 h 1762924"/>
                <a:gd name="connsiteX7" fmla="*/ 1770785 w 3350780"/>
                <a:gd name="connsiteY7" fmla="*/ 1762924 h 1762924"/>
                <a:gd name="connsiteX0" fmla="*/ 1679345 w 3350780"/>
                <a:gd name="connsiteY0" fmla="*/ 1671484 h 1675390"/>
                <a:gd name="connsiteX1" fmla="*/ 0 w 3350780"/>
                <a:gd name="connsiteY1" fmla="*/ 1675390 h 1675390"/>
                <a:gd name="connsiteX2" fmla="*/ 0 w 3350780"/>
                <a:gd name="connsiteY2" fmla="*/ 357528 h 1675390"/>
                <a:gd name="connsiteX3" fmla="*/ 357528 w 3350780"/>
                <a:gd name="connsiteY3" fmla="*/ 0 h 1675390"/>
                <a:gd name="connsiteX4" fmla="*/ 2993252 w 3350780"/>
                <a:gd name="connsiteY4" fmla="*/ 0 h 1675390"/>
                <a:gd name="connsiteX5" fmla="*/ 3350780 w 3350780"/>
                <a:gd name="connsiteY5" fmla="*/ 357528 h 1675390"/>
                <a:gd name="connsiteX6" fmla="*/ 3350780 w 3350780"/>
                <a:gd name="connsiteY6" fmla="*/ 1675390 h 1675390"/>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 name="connsiteX0" fmla="*/ 0 w 3350780"/>
                <a:gd name="connsiteY0" fmla="*/ 1675390 h 1783816"/>
                <a:gd name="connsiteX1" fmla="*/ 0 w 3350780"/>
                <a:gd name="connsiteY1" fmla="*/ 357528 h 1783816"/>
                <a:gd name="connsiteX2" fmla="*/ 357528 w 3350780"/>
                <a:gd name="connsiteY2" fmla="*/ 0 h 1783816"/>
                <a:gd name="connsiteX3" fmla="*/ 2993252 w 3350780"/>
                <a:gd name="connsiteY3" fmla="*/ 0 h 1783816"/>
                <a:gd name="connsiteX4" fmla="*/ 3350780 w 3350780"/>
                <a:gd name="connsiteY4" fmla="*/ 357528 h 1783816"/>
                <a:gd name="connsiteX5" fmla="*/ 3350780 w 3350780"/>
                <a:gd name="connsiteY5" fmla="*/ 1675390 h 1783816"/>
                <a:gd name="connsiteX6" fmla="*/ 3340996 w 3350780"/>
                <a:gd name="connsiteY6" fmla="*/ 1710813 h 1783816"/>
                <a:gd name="connsiteX0" fmla="*/ 0 w 4373386"/>
                <a:gd name="connsiteY0" fmla="*/ 1675390 h 1783816"/>
                <a:gd name="connsiteX1" fmla="*/ 0 w 4373386"/>
                <a:gd name="connsiteY1" fmla="*/ 357528 h 1783816"/>
                <a:gd name="connsiteX2" fmla="*/ 357528 w 4373386"/>
                <a:gd name="connsiteY2" fmla="*/ 0 h 1783816"/>
                <a:gd name="connsiteX3" fmla="*/ 2993252 w 4373386"/>
                <a:gd name="connsiteY3" fmla="*/ 0 h 1783816"/>
                <a:gd name="connsiteX4" fmla="*/ 3350780 w 4373386"/>
                <a:gd name="connsiteY4" fmla="*/ 357528 h 1783816"/>
                <a:gd name="connsiteX5" fmla="*/ 3350780 w 4373386"/>
                <a:gd name="connsiteY5" fmla="*/ 1675390 h 1783816"/>
                <a:gd name="connsiteX6" fmla="*/ 4373383 w 4373386"/>
                <a:gd name="connsiteY6" fmla="*/ 1710813 h 1783816"/>
                <a:gd name="connsiteX0" fmla="*/ 0 w 4373383"/>
                <a:gd name="connsiteY0" fmla="*/ 1675390 h 1710813"/>
                <a:gd name="connsiteX1" fmla="*/ 0 w 4373383"/>
                <a:gd name="connsiteY1" fmla="*/ 357528 h 1710813"/>
                <a:gd name="connsiteX2" fmla="*/ 357528 w 4373383"/>
                <a:gd name="connsiteY2" fmla="*/ 0 h 1710813"/>
                <a:gd name="connsiteX3" fmla="*/ 2993252 w 4373383"/>
                <a:gd name="connsiteY3" fmla="*/ 0 h 1710813"/>
                <a:gd name="connsiteX4" fmla="*/ 3350780 w 4373383"/>
                <a:gd name="connsiteY4" fmla="*/ 357528 h 1710813"/>
                <a:gd name="connsiteX5" fmla="*/ 3350780 w 4373383"/>
                <a:gd name="connsiteY5" fmla="*/ 1675390 h 1710813"/>
                <a:gd name="connsiteX6" fmla="*/ 4373383 w 4373383"/>
                <a:gd name="connsiteY6" fmla="*/ 1710813 h 1710813"/>
                <a:gd name="connsiteX0" fmla="*/ 0 w 4097852"/>
                <a:gd name="connsiteY0" fmla="*/ 1675390 h 1680535"/>
                <a:gd name="connsiteX1" fmla="*/ 0 w 4097852"/>
                <a:gd name="connsiteY1" fmla="*/ 357528 h 1680535"/>
                <a:gd name="connsiteX2" fmla="*/ 357528 w 4097852"/>
                <a:gd name="connsiteY2" fmla="*/ 0 h 1680535"/>
                <a:gd name="connsiteX3" fmla="*/ 2993252 w 4097852"/>
                <a:gd name="connsiteY3" fmla="*/ 0 h 1680535"/>
                <a:gd name="connsiteX4" fmla="*/ 3350780 w 4097852"/>
                <a:gd name="connsiteY4" fmla="*/ 357528 h 1680535"/>
                <a:gd name="connsiteX5" fmla="*/ 3350780 w 4097852"/>
                <a:gd name="connsiteY5" fmla="*/ 1675390 h 1680535"/>
                <a:gd name="connsiteX6" fmla="*/ 4097852 w 4097852"/>
                <a:gd name="connsiteY6" fmla="*/ 1680535 h 1680535"/>
                <a:gd name="connsiteX0" fmla="*/ 0 w 3762572"/>
                <a:gd name="connsiteY0" fmla="*/ 1675390 h 1675390"/>
                <a:gd name="connsiteX1" fmla="*/ 0 w 3762572"/>
                <a:gd name="connsiteY1" fmla="*/ 357528 h 1675390"/>
                <a:gd name="connsiteX2" fmla="*/ 357528 w 3762572"/>
                <a:gd name="connsiteY2" fmla="*/ 0 h 1675390"/>
                <a:gd name="connsiteX3" fmla="*/ 2993252 w 3762572"/>
                <a:gd name="connsiteY3" fmla="*/ 0 h 1675390"/>
                <a:gd name="connsiteX4" fmla="*/ 3350780 w 3762572"/>
                <a:gd name="connsiteY4" fmla="*/ 357528 h 1675390"/>
                <a:gd name="connsiteX5" fmla="*/ 3350780 w 3762572"/>
                <a:gd name="connsiteY5" fmla="*/ 1675390 h 1675390"/>
                <a:gd name="connsiteX6" fmla="*/ 3762572 w 3762572"/>
                <a:gd name="connsiteY6" fmla="*/ 1660215 h 1675390"/>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762572"/>
                <a:gd name="connsiteY0" fmla="*/ 1675390 h 1716073"/>
                <a:gd name="connsiteX1" fmla="*/ 0 w 3762572"/>
                <a:gd name="connsiteY1" fmla="*/ 357528 h 1716073"/>
                <a:gd name="connsiteX2" fmla="*/ 357528 w 3762572"/>
                <a:gd name="connsiteY2" fmla="*/ 0 h 1716073"/>
                <a:gd name="connsiteX3" fmla="*/ 2993252 w 3762572"/>
                <a:gd name="connsiteY3" fmla="*/ 0 h 1716073"/>
                <a:gd name="connsiteX4" fmla="*/ 3350780 w 3762572"/>
                <a:gd name="connsiteY4" fmla="*/ 357528 h 1716073"/>
                <a:gd name="connsiteX5" fmla="*/ 3350780 w 3762572"/>
                <a:gd name="connsiteY5" fmla="*/ 1675390 h 1716073"/>
                <a:gd name="connsiteX6" fmla="*/ 3762572 w 3762572"/>
                <a:gd name="connsiteY6" fmla="*/ 1675455 h 1716073"/>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0780" h="1675390">
                  <a:moveTo>
                    <a:pt x="0" y="1675390"/>
                  </a:moveTo>
                  <a:lnTo>
                    <a:pt x="0" y="357528"/>
                  </a:lnTo>
                  <a:cubicBezTo>
                    <a:pt x="0" y="160071"/>
                    <a:pt x="160071" y="0"/>
                    <a:pt x="357528" y="0"/>
                  </a:cubicBezTo>
                  <a:lnTo>
                    <a:pt x="2993252" y="0"/>
                  </a:lnTo>
                  <a:cubicBezTo>
                    <a:pt x="3190709" y="0"/>
                    <a:pt x="3350780" y="160071"/>
                    <a:pt x="3350780" y="357528"/>
                  </a:cubicBezTo>
                  <a:lnTo>
                    <a:pt x="3350780" y="1675390"/>
                  </a:lnTo>
                </a:path>
              </a:pathLst>
            </a:custGeom>
            <a:noFill/>
            <a:ln w="38100" cap="rnd" cmpd="sng" algn="ctr">
              <a:solidFill>
                <a:srgbClr val="9FA762"/>
              </a:solidFill>
              <a:prstDash val="solid"/>
              <a:miter lim="800000"/>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63" name="Rectangle: Rounded Corners 1">
              <a:extLst>
                <a:ext uri="{FF2B5EF4-FFF2-40B4-BE49-F238E27FC236}">
                  <a16:creationId xmlns:a16="http://schemas.microsoft.com/office/drawing/2014/main" id="{FFEA775E-46F5-030C-DC7A-BC751370C83E}"/>
                </a:ext>
              </a:extLst>
            </p:cNvPr>
            <p:cNvSpPr/>
            <p:nvPr/>
          </p:nvSpPr>
          <p:spPr>
            <a:xfrm>
              <a:off x="2689250" y="5862496"/>
              <a:ext cx="1730281" cy="774259"/>
            </a:xfrm>
            <a:prstGeom prst="roundRect">
              <a:avLst>
                <a:gd name="adj" fmla="val 8323"/>
              </a:avLst>
            </a:prstGeom>
            <a:solidFill>
              <a:srgbClr val="9FA762"/>
            </a:solidFill>
            <a:ln w="12700" cap="flat" cmpd="sng" algn="ctr">
              <a:solidFill>
                <a:srgbClr val="9FA76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4" name="Rectangle: Rounded Corners 105">
              <a:extLst>
                <a:ext uri="{FF2B5EF4-FFF2-40B4-BE49-F238E27FC236}">
                  <a16:creationId xmlns:a16="http://schemas.microsoft.com/office/drawing/2014/main" id="{319252DF-36E9-53BC-BB20-1511F5CB38BC}"/>
                </a:ext>
              </a:extLst>
            </p:cNvPr>
            <p:cNvSpPr/>
            <p:nvPr/>
          </p:nvSpPr>
          <p:spPr>
            <a:xfrm>
              <a:off x="5365768" y="5862496"/>
              <a:ext cx="1730281" cy="774259"/>
            </a:xfrm>
            <a:prstGeom prst="roundRect">
              <a:avLst>
                <a:gd name="adj" fmla="val 8323"/>
              </a:avLst>
            </a:prstGeom>
            <a:solidFill>
              <a:srgbClr val="9FA762"/>
            </a:solidFill>
            <a:ln w="12700" cap="flat" cmpd="sng" algn="ctr">
              <a:solidFill>
                <a:srgbClr val="9FA76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a:ln>
                  <a:noFill/>
                </a:ln>
                <a:solidFill>
                  <a:prstClr val="white"/>
                </a:solidFill>
                <a:effectLst/>
                <a:uLnTx/>
                <a:uFillTx/>
                <a:latin typeface="Calibri"/>
                <a:ea typeface="+mn-ea"/>
                <a:cs typeface="+mn-cs"/>
              </a:endParaRPr>
            </a:p>
          </p:txBody>
        </p:sp>
        <p:sp>
          <p:nvSpPr>
            <p:cNvPr id="65" name="Rectangle: Rounded Corners 113">
              <a:extLst>
                <a:ext uri="{FF2B5EF4-FFF2-40B4-BE49-F238E27FC236}">
                  <a16:creationId xmlns:a16="http://schemas.microsoft.com/office/drawing/2014/main" id="{8B56E56C-3B7E-BFE9-3658-8B06228C28AA}"/>
                </a:ext>
              </a:extLst>
            </p:cNvPr>
            <p:cNvSpPr/>
            <p:nvPr/>
          </p:nvSpPr>
          <p:spPr>
            <a:xfrm>
              <a:off x="8042285" y="5862496"/>
              <a:ext cx="1730281" cy="774259"/>
            </a:xfrm>
            <a:prstGeom prst="roundRect">
              <a:avLst>
                <a:gd name="adj" fmla="val 8323"/>
              </a:avLst>
            </a:prstGeom>
            <a:solidFill>
              <a:srgbClr val="9FA762"/>
            </a:solidFill>
            <a:ln w="12700" cap="flat" cmpd="sng" algn="ctr">
              <a:solidFill>
                <a:srgbClr val="9FA762"/>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6" name="Freeform: Shape 112">
              <a:extLst>
                <a:ext uri="{FF2B5EF4-FFF2-40B4-BE49-F238E27FC236}">
                  <a16:creationId xmlns:a16="http://schemas.microsoft.com/office/drawing/2014/main" id="{7CCBBF54-77A3-0C01-C4EC-653A466311BD}"/>
                </a:ext>
              </a:extLst>
            </p:cNvPr>
            <p:cNvSpPr/>
            <p:nvPr/>
          </p:nvSpPr>
          <p:spPr>
            <a:xfrm flipH="1">
              <a:off x="4822168" y="5751376"/>
              <a:ext cx="2525025" cy="500421"/>
            </a:xfrm>
            <a:custGeom>
              <a:avLst/>
              <a:gdLst>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0 w 3350780"/>
                <a:gd name="connsiteY4" fmla="*/ 1675390 h 1675390"/>
                <a:gd name="connsiteX5" fmla="*/ 0 w 3350780"/>
                <a:gd name="connsiteY5" fmla="*/ 357528 h 1675390"/>
                <a:gd name="connsiteX6" fmla="*/ 357528 w 3350780"/>
                <a:gd name="connsiteY6" fmla="*/ 0 h 1675390"/>
                <a:gd name="connsiteX0" fmla="*/ 357528 w 3350780"/>
                <a:gd name="connsiteY0" fmla="*/ 0 h 1675390"/>
                <a:gd name="connsiteX1" fmla="*/ 2993252 w 3350780"/>
                <a:gd name="connsiteY1" fmla="*/ 0 h 1675390"/>
                <a:gd name="connsiteX2" fmla="*/ 3350780 w 3350780"/>
                <a:gd name="connsiteY2" fmla="*/ 357528 h 1675390"/>
                <a:gd name="connsiteX3" fmla="*/ 3350780 w 3350780"/>
                <a:gd name="connsiteY3" fmla="*/ 1675390 h 1675390"/>
                <a:gd name="connsiteX4" fmla="*/ 1679345 w 3350780"/>
                <a:gd name="connsiteY4" fmla="*/ 1671484 h 1675390"/>
                <a:gd name="connsiteX5" fmla="*/ 0 w 3350780"/>
                <a:gd name="connsiteY5" fmla="*/ 1675390 h 1675390"/>
                <a:gd name="connsiteX6" fmla="*/ 0 w 3350780"/>
                <a:gd name="connsiteY6" fmla="*/ 357528 h 1675390"/>
                <a:gd name="connsiteX7" fmla="*/ 357528 w 3350780"/>
                <a:gd name="connsiteY7" fmla="*/ 0 h 1675390"/>
                <a:gd name="connsiteX0" fmla="*/ 1679345 w 3350780"/>
                <a:gd name="connsiteY0" fmla="*/ 1671484 h 1762924"/>
                <a:gd name="connsiteX1" fmla="*/ 0 w 3350780"/>
                <a:gd name="connsiteY1" fmla="*/ 1675390 h 1762924"/>
                <a:gd name="connsiteX2" fmla="*/ 0 w 3350780"/>
                <a:gd name="connsiteY2" fmla="*/ 357528 h 1762924"/>
                <a:gd name="connsiteX3" fmla="*/ 357528 w 3350780"/>
                <a:gd name="connsiteY3" fmla="*/ 0 h 1762924"/>
                <a:gd name="connsiteX4" fmla="*/ 2993252 w 3350780"/>
                <a:gd name="connsiteY4" fmla="*/ 0 h 1762924"/>
                <a:gd name="connsiteX5" fmla="*/ 3350780 w 3350780"/>
                <a:gd name="connsiteY5" fmla="*/ 357528 h 1762924"/>
                <a:gd name="connsiteX6" fmla="*/ 3350780 w 3350780"/>
                <a:gd name="connsiteY6" fmla="*/ 1675390 h 1762924"/>
                <a:gd name="connsiteX7" fmla="*/ 1770785 w 3350780"/>
                <a:gd name="connsiteY7" fmla="*/ 1762924 h 1762924"/>
                <a:gd name="connsiteX0" fmla="*/ 1679345 w 3350780"/>
                <a:gd name="connsiteY0" fmla="*/ 1671484 h 1675390"/>
                <a:gd name="connsiteX1" fmla="*/ 0 w 3350780"/>
                <a:gd name="connsiteY1" fmla="*/ 1675390 h 1675390"/>
                <a:gd name="connsiteX2" fmla="*/ 0 w 3350780"/>
                <a:gd name="connsiteY2" fmla="*/ 357528 h 1675390"/>
                <a:gd name="connsiteX3" fmla="*/ 357528 w 3350780"/>
                <a:gd name="connsiteY3" fmla="*/ 0 h 1675390"/>
                <a:gd name="connsiteX4" fmla="*/ 2993252 w 3350780"/>
                <a:gd name="connsiteY4" fmla="*/ 0 h 1675390"/>
                <a:gd name="connsiteX5" fmla="*/ 3350780 w 3350780"/>
                <a:gd name="connsiteY5" fmla="*/ 357528 h 1675390"/>
                <a:gd name="connsiteX6" fmla="*/ 3350780 w 3350780"/>
                <a:gd name="connsiteY6" fmla="*/ 1675390 h 1675390"/>
                <a:gd name="connsiteX0" fmla="*/ 0 w 3350780"/>
                <a:gd name="connsiteY0" fmla="*/ 1675390 h 1675390"/>
                <a:gd name="connsiteX1" fmla="*/ 0 w 3350780"/>
                <a:gd name="connsiteY1" fmla="*/ 357528 h 1675390"/>
                <a:gd name="connsiteX2" fmla="*/ 357528 w 3350780"/>
                <a:gd name="connsiteY2" fmla="*/ 0 h 1675390"/>
                <a:gd name="connsiteX3" fmla="*/ 2993252 w 3350780"/>
                <a:gd name="connsiteY3" fmla="*/ 0 h 1675390"/>
                <a:gd name="connsiteX4" fmla="*/ 3350780 w 3350780"/>
                <a:gd name="connsiteY4" fmla="*/ 357528 h 1675390"/>
                <a:gd name="connsiteX5" fmla="*/ 3350780 w 3350780"/>
                <a:gd name="connsiteY5" fmla="*/ 1675390 h 1675390"/>
                <a:gd name="connsiteX0" fmla="*/ 0 w 3350780"/>
                <a:gd name="connsiteY0" fmla="*/ 1675390 h 1783816"/>
                <a:gd name="connsiteX1" fmla="*/ 0 w 3350780"/>
                <a:gd name="connsiteY1" fmla="*/ 357528 h 1783816"/>
                <a:gd name="connsiteX2" fmla="*/ 357528 w 3350780"/>
                <a:gd name="connsiteY2" fmla="*/ 0 h 1783816"/>
                <a:gd name="connsiteX3" fmla="*/ 2993252 w 3350780"/>
                <a:gd name="connsiteY3" fmla="*/ 0 h 1783816"/>
                <a:gd name="connsiteX4" fmla="*/ 3350780 w 3350780"/>
                <a:gd name="connsiteY4" fmla="*/ 357528 h 1783816"/>
                <a:gd name="connsiteX5" fmla="*/ 3350780 w 3350780"/>
                <a:gd name="connsiteY5" fmla="*/ 1675390 h 1783816"/>
                <a:gd name="connsiteX6" fmla="*/ 3340996 w 3350780"/>
                <a:gd name="connsiteY6" fmla="*/ 1710813 h 1783816"/>
                <a:gd name="connsiteX0" fmla="*/ 0 w 4373386"/>
                <a:gd name="connsiteY0" fmla="*/ 1675390 h 1783816"/>
                <a:gd name="connsiteX1" fmla="*/ 0 w 4373386"/>
                <a:gd name="connsiteY1" fmla="*/ 357528 h 1783816"/>
                <a:gd name="connsiteX2" fmla="*/ 357528 w 4373386"/>
                <a:gd name="connsiteY2" fmla="*/ 0 h 1783816"/>
                <a:gd name="connsiteX3" fmla="*/ 2993252 w 4373386"/>
                <a:gd name="connsiteY3" fmla="*/ 0 h 1783816"/>
                <a:gd name="connsiteX4" fmla="*/ 3350780 w 4373386"/>
                <a:gd name="connsiteY4" fmla="*/ 357528 h 1783816"/>
                <a:gd name="connsiteX5" fmla="*/ 3350780 w 4373386"/>
                <a:gd name="connsiteY5" fmla="*/ 1675390 h 1783816"/>
                <a:gd name="connsiteX6" fmla="*/ 4373383 w 4373386"/>
                <a:gd name="connsiteY6" fmla="*/ 1710813 h 1783816"/>
                <a:gd name="connsiteX0" fmla="*/ 0 w 4373383"/>
                <a:gd name="connsiteY0" fmla="*/ 1675390 h 1710813"/>
                <a:gd name="connsiteX1" fmla="*/ 0 w 4373383"/>
                <a:gd name="connsiteY1" fmla="*/ 357528 h 1710813"/>
                <a:gd name="connsiteX2" fmla="*/ 357528 w 4373383"/>
                <a:gd name="connsiteY2" fmla="*/ 0 h 1710813"/>
                <a:gd name="connsiteX3" fmla="*/ 2993252 w 4373383"/>
                <a:gd name="connsiteY3" fmla="*/ 0 h 1710813"/>
                <a:gd name="connsiteX4" fmla="*/ 3350780 w 4373383"/>
                <a:gd name="connsiteY4" fmla="*/ 357528 h 1710813"/>
                <a:gd name="connsiteX5" fmla="*/ 3350780 w 4373383"/>
                <a:gd name="connsiteY5" fmla="*/ 1675390 h 1710813"/>
                <a:gd name="connsiteX6" fmla="*/ 4373383 w 4373383"/>
                <a:gd name="connsiteY6" fmla="*/ 1710813 h 1710813"/>
                <a:gd name="connsiteX0" fmla="*/ 0 w 4097852"/>
                <a:gd name="connsiteY0" fmla="*/ 1675390 h 1680535"/>
                <a:gd name="connsiteX1" fmla="*/ 0 w 4097852"/>
                <a:gd name="connsiteY1" fmla="*/ 357528 h 1680535"/>
                <a:gd name="connsiteX2" fmla="*/ 357528 w 4097852"/>
                <a:gd name="connsiteY2" fmla="*/ 0 h 1680535"/>
                <a:gd name="connsiteX3" fmla="*/ 2993252 w 4097852"/>
                <a:gd name="connsiteY3" fmla="*/ 0 h 1680535"/>
                <a:gd name="connsiteX4" fmla="*/ 3350780 w 4097852"/>
                <a:gd name="connsiteY4" fmla="*/ 357528 h 1680535"/>
                <a:gd name="connsiteX5" fmla="*/ 3350780 w 4097852"/>
                <a:gd name="connsiteY5" fmla="*/ 1675390 h 1680535"/>
                <a:gd name="connsiteX6" fmla="*/ 4097852 w 4097852"/>
                <a:gd name="connsiteY6" fmla="*/ 1680535 h 1680535"/>
                <a:gd name="connsiteX0" fmla="*/ 0 w 3762572"/>
                <a:gd name="connsiteY0" fmla="*/ 1675390 h 1675390"/>
                <a:gd name="connsiteX1" fmla="*/ 0 w 3762572"/>
                <a:gd name="connsiteY1" fmla="*/ 357528 h 1675390"/>
                <a:gd name="connsiteX2" fmla="*/ 357528 w 3762572"/>
                <a:gd name="connsiteY2" fmla="*/ 0 h 1675390"/>
                <a:gd name="connsiteX3" fmla="*/ 2993252 w 3762572"/>
                <a:gd name="connsiteY3" fmla="*/ 0 h 1675390"/>
                <a:gd name="connsiteX4" fmla="*/ 3350780 w 3762572"/>
                <a:gd name="connsiteY4" fmla="*/ 357528 h 1675390"/>
                <a:gd name="connsiteX5" fmla="*/ 3350780 w 3762572"/>
                <a:gd name="connsiteY5" fmla="*/ 1675390 h 1675390"/>
                <a:gd name="connsiteX6" fmla="*/ 3762572 w 3762572"/>
                <a:gd name="connsiteY6" fmla="*/ 1660215 h 1675390"/>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 name="connsiteX0" fmla="*/ 0 w 3762572"/>
                <a:gd name="connsiteY0" fmla="*/ 1675390 h 1716073"/>
                <a:gd name="connsiteX1" fmla="*/ 0 w 3762572"/>
                <a:gd name="connsiteY1" fmla="*/ 357528 h 1716073"/>
                <a:gd name="connsiteX2" fmla="*/ 357528 w 3762572"/>
                <a:gd name="connsiteY2" fmla="*/ 0 h 1716073"/>
                <a:gd name="connsiteX3" fmla="*/ 2993252 w 3762572"/>
                <a:gd name="connsiteY3" fmla="*/ 0 h 1716073"/>
                <a:gd name="connsiteX4" fmla="*/ 3350780 w 3762572"/>
                <a:gd name="connsiteY4" fmla="*/ 357528 h 1716073"/>
                <a:gd name="connsiteX5" fmla="*/ 3350780 w 3762572"/>
                <a:gd name="connsiteY5" fmla="*/ 1675390 h 1716073"/>
                <a:gd name="connsiteX6" fmla="*/ 3762572 w 3762572"/>
                <a:gd name="connsiteY6" fmla="*/ 1675455 h 1716073"/>
                <a:gd name="connsiteX0" fmla="*/ 0 w 3762572"/>
                <a:gd name="connsiteY0" fmla="*/ 1675390 h 1675455"/>
                <a:gd name="connsiteX1" fmla="*/ 0 w 3762572"/>
                <a:gd name="connsiteY1" fmla="*/ 357528 h 1675455"/>
                <a:gd name="connsiteX2" fmla="*/ 357528 w 3762572"/>
                <a:gd name="connsiteY2" fmla="*/ 0 h 1675455"/>
                <a:gd name="connsiteX3" fmla="*/ 2993252 w 3762572"/>
                <a:gd name="connsiteY3" fmla="*/ 0 h 1675455"/>
                <a:gd name="connsiteX4" fmla="*/ 3350780 w 3762572"/>
                <a:gd name="connsiteY4" fmla="*/ 357528 h 1675455"/>
                <a:gd name="connsiteX5" fmla="*/ 3350780 w 3762572"/>
                <a:gd name="connsiteY5" fmla="*/ 1675390 h 1675455"/>
                <a:gd name="connsiteX6" fmla="*/ 3762572 w 3762572"/>
                <a:gd name="connsiteY6" fmla="*/ 1675455 h 1675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62572" h="1675455">
                  <a:moveTo>
                    <a:pt x="0" y="1675390"/>
                  </a:moveTo>
                  <a:lnTo>
                    <a:pt x="0" y="357528"/>
                  </a:lnTo>
                  <a:cubicBezTo>
                    <a:pt x="0" y="160071"/>
                    <a:pt x="160071" y="0"/>
                    <a:pt x="357528" y="0"/>
                  </a:cubicBezTo>
                  <a:lnTo>
                    <a:pt x="2993252" y="0"/>
                  </a:lnTo>
                  <a:cubicBezTo>
                    <a:pt x="3190709" y="0"/>
                    <a:pt x="3350780" y="160071"/>
                    <a:pt x="3350780" y="357528"/>
                  </a:cubicBezTo>
                  <a:lnTo>
                    <a:pt x="3350780" y="1675390"/>
                  </a:lnTo>
                  <a:lnTo>
                    <a:pt x="3762572" y="1675455"/>
                  </a:lnTo>
                </a:path>
              </a:pathLst>
            </a:custGeom>
            <a:noFill/>
            <a:ln w="38100" cap="rnd" cmpd="sng" algn="ctr">
              <a:solidFill>
                <a:srgbClr val="9FA762"/>
              </a:solidFill>
              <a:prstDash val="solid"/>
              <a:miter lim="800000"/>
              <a:tailEnd type="arrow" w="lg" len="sm"/>
            </a:ln>
            <a:effectLst/>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67" name="TextBox 66">
              <a:extLst>
                <a:ext uri="{FF2B5EF4-FFF2-40B4-BE49-F238E27FC236}">
                  <a16:creationId xmlns:a16="http://schemas.microsoft.com/office/drawing/2014/main" id="{D29942F1-40CF-891F-5B1A-44D4EE42828F}"/>
                </a:ext>
              </a:extLst>
            </p:cNvPr>
            <p:cNvSpPr txBox="1"/>
            <p:nvPr/>
          </p:nvSpPr>
          <p:spPr>
            <a:xfrm>
              <a:off x="8222681" y="6005575"/>
              <a:ext cx="1396781" cy="492443"/>
            </a:xfrm>
            <a:prstGeom prst="rect">
              <a:avLst/>
            </a:prstGeom>
            <a:noFill/>
          </p:spPr>
          <p:txBody>
            <a:bodyPr wrap="square" lIns="0" tIns="0" rIns="0" bIns="0" rtlCol="0" anchor="b" anchorCtr="0">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Arial" panose="020B0604020202020204" pitchFamily="34" charset="0"/>
                </a:rPr>
                <a:t>المدى القصير </a:t>
              </a:r>
              <a:r>
                <a:rPr kumimoji="0" lang="en-US"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mn-cs"/>
                </a:rPr>
                <a:t>Short-term</a:t>
              </a:r>
              <a:endParaRPr kumimoji="0" lang="ar-SA"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Arial" panose="020B0604020202020204" pitchFamily="34" charset="0"/>
              </a:endParaRPr>
            </a:p>
          </p:txBody>
        </p:sp>
        <p:sp>
          <p:nvSpPr>
            <p:cNvPr id="68" name="TextBox 67">
              <a:extLst>
                <a:ext uri="{FF2B5EF4-FFF2-40B4-BE49-F238E27FC236}">
                  <a16:creationId xmlns:a16="http://schemas.microsoft.com/office/drawing/2014/main" id="{413AF231-54BE-6302-D799-FCB5E2608B75}"/>
                </a:ext>
              </a:extLst>
            </p:cNvPr>
            <p:cNvSpPr txBox="1"/>
            <p:nvPr/>
          </p:nvSpPr>
          <p:spPr>
            <a:xfrm>
              <a:off x="5455382" y="6038013"/>
              <a:ext cx="1563531" cy="492443"/>
            </a:xfrm>
            <a:prstGeom prst="rect">
              <a:avLst/>
            </a:prstGeom>
            <a:noFill/>
          </p:spPr>
          <p:txBody>
            <a:bodyPr wrap="square" lIns="0" tIns="0" rIns="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Arial" panose="020B0604020202020204" pitchFamily="34" charset="0"/>
                </a:rPr>
                <a:t>المدى المتوسط </a:t>
              </a:r>
              <a:r>
                <a:rPr kumimoji="0" lang="en-US"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mn-cs"/>
                </a:rPr>
                <a:t>Mid-term</a:t>
              </a:r>
            </a:p>
          </p:txBody>
        </p:sp>
        <p:sp>
          <p:nvSpPr>
            <p:cNvPr id="69" name="TextBox 68">
              <a:extLst>
                <a:ext uri="{FF2B5EF4-FFF2-40B4-BE49-F238E27FC236}">
                  <a16:creationId xmlns:a16="http://schemas.microsoft.com/office/drawing/2014/main" id="{136E9F9D-EF92-29A8-EFDE-F9D9F07BAFA0}"/>
                </a:ext>
              </a:extLst>
            </p:cNvPr>
            <p:cNvSpPr txBox="1"/>
            <p:nvPr/>
          </p:nvSpPr>
          <p:spPr>
            <a:xfrm>
              <a:off x="2802979" y="6001587"/>
              <a:ext cx="1502822" cy="492443"/>
            </a:xfrm>
            <a:prstGeom prst="rect">
              <a:avLst/>
            </a:prstGeom>
            <a:noFill/>
          </p:spPr>
          <p:txBody>
            <a:bodyPr wrap="square" lIns="0" tIns="0" rIns="0" bIns="0" rtlCol="0" anchor="b"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Arial" panose="020B0604020202020204" pitchFamily="34" charset="0"/>
                </a:rPr>
                <a:t>المدى الطويل</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Arial" panose="020B0604020202020204" pitchFamily="34" charset="0"/>
                </a:rPr>
                <a:t> </a:t>
              </a:r>
              <a:r>
                <a:rPr kumimoji="0" lang="en-US" sz="1600" b="1" i="0" u="none" strike="noStrike" kern="0" cap="none" spc="0" normalizeH="0" baseline="0" noProof="0" dirty="0">
                  <a:ln>
                    <a:noFill/>
                  </a:ln>
                  <a:solidFill>
                    <a:prstClr val="white"/>
                  </a:solidFill>
                  <a:effectLst/>
                  <a:uLnTx/>
                  <a:uFillTx/>
                  <a:latin typeface="Calibri"/>
                  <a:ea typeface="Calibri" panose="020F0502020204030204" pitchFamily="34" charset="0"/>
                  <a:cs typeface="+mn-cs"/>
                </a:rPr>
                <a:t>long-term</a:t>
              </a:r>
            </a:p>
          </p:txBody>
        </p:sp>
      </p:grpSp>
      <p:sp>
        <p:nvSpPr>
          <p:cNvPr id="70" name="TextBox 69">
            <a:extLst>
              <a:ext uri="{FF2B5EF4-FFF2-40B4-BE49-F238E27FC236}">
                <a16:creationId xmlns:a16="http://schemas.microsoft.com/office/drawing/2014/main" id="{33D47A2C-1921-563D-C988-F0870ACDE1C7}"/>
              </a:ext>
            </a:extLst>
          </p:cNvPr>
          <p:cNvSpPr txBox="1"/>
          <p:nvPr/>
        </p:nvSpPr>
        <p:spPr>
          <a:xfrm>
            <a:off x="1066282" y="3466712"/>
            <a:ext cx="4576484" cy="369332"/>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JO" sz="1800" b="1"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rPr>
              <a:t>نطاق الخطة الزمنية</a:t>
            </a:r>
            <a:endParaRPr kumimoji="0" lang="ar-SA" sz="1200" b="0" i="0" u="none" strike="noStrike" kern="1200" cap="none" spc="0" normalizeH="0" baseline="0" noProof="0" dirty="0">
              <a:ln>
                <a:noFill/>
              </a:ln>
              <a:solidFill>
                <a:srgbClr val="000000">
                  <a:lumMod val="95000"/>
                  <a:lumOff val="5000"/>
                </a:srgbClr>
              </a:solidFill>
              <a:effectLst/>
              <a:uLnTx/>
              <a:uFillTx/>
              <a:latin typeface="Calibri"/>
              <a:ea typeface="+mn-ea"/>
              <a:cs typeface="Arial" panose="020B0604020202020204" pitchFamily="34" charset="0"/>
            </a:endParaRPr>
          </a:p>
        </p:txBody>
      </p:sp>
      <p:sp>
        <p:nvSpPr>
          <p:cNvPr id="72" name="TextBox 71">
            <a:extLst>
              <a:ext uri="{FF2B5EF4-FFF2-40B4-BE49-F238E27FC236}">
                <a16:creationId xmlns:a16="http://schemas.microsoft.com/office/drawing/2014/main" id="{3CC65A26-8006-03A8-7DAB-C7743F52129C}"/>
              </a:ext>
            </a:extLst>
          </p:cNvPr>
          <p:cNvSpPr txBox="1"/>
          <p:nvPr/>
        </p:nvSpPr>
        <p:spPr>
          <a:xfrm>
            <a:off x="4804791" y="5134346"/>
            <a:ext cx="1361076"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rial" panose="020B0604020202020204" pitchFamily="34" charset="0"/>
              </a:rPr>
              <a:t>قياس مدى وصول الحملة وانتشارها وتفاعل الجمهور مع </a:t>
            </a:r>
            <a:r>
              <a:rPr kumimoji="0" lang="ar-SA" sz="1600" b="1"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rial" panose="020B0604020202020204" pitchFamily="34" charset="0"/>
              </a:rPr>
              <a:t>الرسائل</a:t>
            </a: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75" name="TextBox 74">
            <a:extLst>
              <a:ext uri="{FF2B5EF4-FFF2-40B4-BE49-F238E27FC236}">
                <a16:creationId xmlns:a16="http://schemas.microsoft.com/office/drawing/2014/main" id="{22E2BFB3-4352-82DF-617F-996222FBC1B1}"/>
              </a:ext>
            </a:extLst>
          </p:cNvPr>
          <p:cNvSpPr txBox="1"/>
          <p:nvPr/>
        </p:nvSpPr>
        <p:spPr>
          <a:xfrm>
            <a:off x="2775685" y="5134346"/>
            <a:ext cx="1361076" cy="83099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rial" panose="020B0604020202020204" pitchFamily="34" charset="0"/>
              </a:rPr>
              <a:t>قياس مستوى استيعاب الرسائل وتغيير الاتجاهات </a:t>
            </a: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
        <p:nvSpPr>
          <p:cNvPr id="77" name="TextBox 76">
            <a:extLst>
              <a:ext uri="{FF2B5EF4-FFF2-40B4-BE49-F238E27FC236}">
                <a16:creationId xmlns:a16="http://schemas.microsoft.com/office/drawing/2014/main" id="{4D18B1CC-C524-9BB1-F278-36C3DB1A9E09}"/>
              </a:ext>
            </a:extLst>
          </p:cNvPr>
          <p:cNvSpPr txBox="1"/>
          <p:nvPr/>
        </p:nvSpPr>
        <p:spPr>
          <a:xfrm>
            <a:off x="609599" y="5134346"/>
            <a:ext cx="1517463" cy="1077218"/>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1600" b="0" i="0" u="none" strike="noStrike" kern="1200" cap="none" spc="0" normalizeH="0" baseline="0" noProof="0" dirty="0">
                <a:ln>
                  <a:noFill/>
                </a:ln>
                <a:solidFill>
                  <a:srgbClr val="000000"/>
                </a:solidFill>
                <a:effectLst/>
                <a:uLnTx/>
                <a:uFillTx/>
                <a:latin typeface="Aptos" panose="020B0004020202020204" pitchFamily="34" charset="0"/>
                <a:ea typeface="Aptos" panose="020B0004020202020204" pitchFamily="34" charset="0"/>
                <a:cs typeface="Arial" panose="020B0604020202020204" pitchFamily="34" charset="0"/>
              </a:rPr>
              <a:t>قياس التغير السلوكي الفعلي لدى الأطفال والأسر واستدامة الممارسات</a:t>
            </a:r>
            <a:endParaRPr kumimoji="0" lang="en-US" sz="1600" b="1"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6368957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anim calcmode="lin" valueType="num">
                                      <p:cBhvr>
                                        <p:cTn id="8" dur="500" fill="hold"/>
                                        <p:tgtEl>
                                          <p:spTgt spid="40"/>
                                        </p:tgtEl>
                                        <p:attrNameLst>
                                          <p:attrName>ppt_x</p:attrName>
                                        </p:attrNameLst>
                                      </p:cBhvr>
                                      <p:tavLst>
                                        <p:tav tm="0">
                                          <p:val>
                                            <p:strVal val="#ppt_x"/>
                                          </p:val>
                                        </p:tav>
                                        <p:tav tm="100000">
                                          <p:val>
                                            <p:strVal val="#ppt_x"/>
                                          </p:val>
                                        </p:tav>
                                      </p:tavLst>
                                    </p:anim>
                                    <p:anim calcmode="lin" valueType="num">
                                      <p:cBhvr>
                                        <p:cTn id="9"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DB397-68B8-6E2D-6532-96B8BA17994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3C7AEC77-AF76-BD63-8E16-9FA3FC4A9443}"/>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B5FD4D5-C93F-3884-91BF-9F1A0D38678F}"/>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3DA35A1E-576A-D515-A3B2-2D4A1A6F7434}"/>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B4CFBBBB-9B27-58D5-E14E-479A94EC5298}"/>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أهداف خطة القياس والمتابعة</a:t>
            </a:r>
          </a:p>
        </p:txBody>
      </p:sp>
      <p:sp>
        <p:nvSpPr>
          <p:cNvPr id="5" name="Slide Number Placeholder 4">
            <a:extLst>
              <a:ext uri="{FF2B5EF4-FFF2-40B4-BE49-F238E27FC236}">
                <a16:creationId xmlns:a16="http://schemas.microsoft.com/office/drawing/2014/main" id="{F772D69D-8155-950B-C19D-DBCFA24B9EF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
        <p:nvSpPr>
          <p:cNvPr id="34" name="TextBox 33">
            <a:extLst>
              <a:ext uri="{FF2B5EF4-FFF2-40B4-BE49-F238E27FC236}">
                <a16:creationId xmlns:a16="http://schemas.microsoft.com/office/drawing/2014/main" id="{29C3B2E1-ED96-F505-83C1-73DDCEBC7D7D}"/>
              </a:ext>
            </a:extLst>
          </p:cNvPr>
          <p:cNvSpPr txBox="1"/>
          <p:nvPr/>
        </p:nvSpPr>
        <p:spPr>
          <a:xfrm>
            <a:off x="590129" y="1891028"/>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قياس الكفاءة التنفيذية </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30" name="Group 29">
            <a:extLst>
              <a:ext uri="{FF2B5EF4-FFF2-40B4-BE49-F238E27FC236}">
                <a16:creationId xmlns:a16="http://schemas.microsoft.com/office/drawing/2014/main" id="{C2AD9BCB-DC72-B9CB-B6AD-0AB5A25E9BDA}"/>
              </a:ext>
            </a:extLst>
          </p:cNvPr>
          <p:cNvGrpSpPr/>
          <p:nvPr/>
        </p:nvGrpSpPr>
        <p:grpSpPr>
          <a:xfrm>
            <a:off x="5293541" y="1871071"/>
            <a:ext cx="640080" cy="640080"/>
            <a:chOff x="9485100" y="1890606"/>
            <a:chExt cx="640080" cy="640080"/>
          </a:xfrm>
          <a:gradFill>
            <a:gsLst>
              <a:gs pos="0">
                <a:srgbClr val="8D9742"/>
              </a:gs>
              <a:gs pos="100000">
                <a:srgbClr val="57485A"/>
              </a:gs>
            </a:gsLst>
            <a:lin ang="5400000" scaled="1"/>
          </a:gradFill>
        </p:grpSpPr>
        <p:sp>
          <p:nvSpPr>
            <p:cNvPr id="31" name="Freeform: Shape 30">
              <a:extLst>
                <a:ext uri="{FF2B5EF4-FFF2-40B4-BE49-F238E27FC236}">
                  <a16:creationId xmlns:a16="http://schemas.microsoft.com/office/drawing/2014/main" id="{E6F8BA32-1ABB-DE18-FC03-9967DEB45128}"/>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2" name="TextBox 31">
              <a:extLst>
                <a:ext uri="{FF2B5EF4-FFF2-40B4-BE49-F238E27FC236}">
                  <a16:creationId xmlns:a16="http://schemas.microsoft.com/office/drawing/2014/main" id="{8A54E8C6-B414-48D5-ECE6-FE8777B3DA28}"/>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ar-SA" sz="2000" b="1" i="0" u="none" strike="noStrike" kern="0" cap="none" spc="0" normalizeH="0" baseline="0" noProof="0" dirty="0">
                  <a:ln/>
                  <a:solidFill>
                    <a:srgbClr val="FFFFFF"/>
                  </a:solidFill>
                  <a:effectLst/>
                  <a:uLnTx/>
                  <a:uFillTx/>
                  <a:latin typeface="Arial" panose="020B0604020202020204" pitchFamily="34" charset="0"/>
                  <a:ea typeface="+mn-ea"/>
                  <a:cs typeface="Arial" panose="020B0604020202020204" pitchFamily="34" charset="0"/>
                  <a:sym typeface="Arial"/>
                  <a:rtl val="0"/>
                </a:rPr>
                <a:t>01</a:t>
              </a:r>
              <a:endPar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endParaRPr>
            </a:p>
          </p:txBody>
        </p:sp>
      </p:grpSp>
      <p:sp>
        <p:nvSpPr>
          <p:cNvPr id="38" name="TextBox 37">
            <a:extLst>
              <a:ext uri="{FF2B5EF4-FFF2-40B4-BE49-F238E27FC236}">
                <a16:creationId xmlns:a16="http://schemas.microsoft.com/office/drawing/2014/main" id="{DAB90B8D-71FB-190B-B931-7A1D3025892C}"/>
              </a:ext>
            </a:extLst>
          </p:cNvPr>
          <p:cNvSpPr txBox="1"/>
          <p:nvPr/>
        </p:nvSpPr>
        <p:spPr>
          <a:xfrm>
            <a:off x="590129" y="2201638"/>
            <a:ext cx="4572854" cy="246221"/>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مدى الالتزام بالجدول الزمني والأنشطة المخططة في الخطة التنفيذية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50" name="TextBox 49">
            <a:extLst>
              <a:ext uri="{FF2B5EF4-FFF2-40B4-BE49-F238E27FC236}">
                <a16:creationId xmlns:a16="http://schemas.microsoft.com/office/drawing/2014/main" id="{575EFB27-1957-CFC0-EE8C-1B086FE90AB7}"/>
              </a:ext>
            </a:extLst>
          </p:cNvPr>
          <p:cNvSpPr txBox="1"/>
          <p:nvPr/>
        </p:nvSpPr>
        <p:spPr>
          <a:xfrm>
            <a:off x="590129" y="2793507"/>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قياس الوصول </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51" name="Group 50">
            <a:extLst>
              <a:ext uri="{FF2B5EF4-FFF2-40B4-BE49-F238E27FC236}">
                <a16:creationId xmlns:a16="http://schemas.microsoft.com/office/drawing/2014/main" id="{B6C99969-466F-97F9-915C-9C4B1583AD97}"/>
              </a:ext>
            </a:extLst>
          </p:cNvPr>
          <p:cNvGrpSpPr/>
          <p:nvPr/>
        </p:nvGrpSpPr>
        <p:grpSpPr>
          <a:xfrm>
            <a:off x="5293541" y="2773550"/>
            <a:ext cx="640080" cy="640080"/>
            <a:chOff x="9485100" y="1890606"/>
            <a:chExt cx="640080" cy="640080"/>
          </a:xfrm>
          <a:gradFill>
            <a:gsLst>
              <a:gs pos="0">
                <a:srgbClr val="8D9742"/>
              </a:gs>
              <a:gs pos="100000">
                <a:srgbClr val="57485A"/>
              </a:gs>
            </a:gsLst>
            <a:lin ang="5400000" scaled="1"/>
          </a:gradFill>
        </p:grpSpPr>
        <p:sp>
          <p:nvSpPr>
            <p:cNvPr id="53" name="Freeform: Shape 52">
              <a:extLst>
                <a:ext uri="{FF2B5EF4-FFF2-40B4-BE49-F238E27FC236}">
                  <a16:creationId xmlns:a16="http://schemas.microsoft.com/office/drawing/2014/main" id="{18796C3B-6D97-5773-6D06-B0DD5CDD2A0E}"/>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4" name="TextBox 53">
              <a:extLst>
                <a:ext uri="{FF2B5EF4-FFF2-40B4-BE49-F238E27FC236}">
                  <a16:creationId xmlns:a16="http://schemas.microsoft.com/office/drawing/2014/main" id="{BFE8DD4E-D7CD-C6A4-80D7-2E5343B8DF3A}"/>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rPr>
                <a:t>02</a:t>
              </a:r>
            </a:p>
          </p:txBody>
        </p:sp>
      </p:grpSp>
      <p:sp>
        <p:nvSpPr>
          <p:cNvPr id="52" name="TextBox 51">
            <a:extLst>
              <a:ext uri="{FF2B5EF4-FFF2-40B4-BE49-F238E27FC236}">
                <a16:creationId xmlns:a16="http://schemas.microsoft.com/office/drawing/2014/main" id="{353524AF-1CE8-85F2-C4CC-62422F5DD195}"/>
              </a:ext>
            </a:extLst>
          </p:cNvPr>
          <p:cNvSpPr txBox="1"/>
          <p:nvPr/>
        </p:nvSpPr>
        <p:spPr>
          <a:xfrm>
            <a:off x="590129" y="3104117"/>
            <a:ext cx="4572854" cy="246221"/>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عدد المشاهدات، المدارس المشاركة، والأنشطة المنفذة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56" name="TextBox 55">
            <a:extLst>
              <a:ext uri="{FF2B5EF4-FFF2-40B4-BE49-F238E27FC236}">
                <a16:creationId xmlns:a16="http://schemas.microsoft.com/office/drawing/2014/main" id="{900C1D2A-7677-1EC9-8179-77DCBFB78037}"/>
              </a:ext>
            </a:extLst>
          </p:cNvPr>
          <p:cNvSpPr txBox="1"/>
          <p:nvPr/>
        </p:nvSpPr>
        <p:spPr>
          <a:xfrm>
            <a:off x="590129" y="3695986"/>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قياس الفاعلية </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57" name="Group 56">
            <a:extLst>
              <a:ext uri="{FF2B5EF4-FFF2-40B4-BE49-F238E27FC236}">
                <a16:creationId xmlns:a16="http://schemas.microsoft.com/office/drawing/2014/main" id="{F222BDB3-D7D8-8067-058E-6EEF3B0BBAB9}"/>
              </a:ext>
            </a:extLst>
          </p:cNvPr>
          <p:cNvGrpSpPr/>
          <p:nvPr/>
        </p:nvGrpSpPr>
        <p:grpSpPr>
          <a:xfrm>
            <a:off x="5293541" y="3676029"/>
            <a:ext cx="640080" cy="640080"/>
            <a:chOff x="9485100" y="1890606"/>
            <a:chExt cx="640080" cy="640080"/>
          </a:xfrm>
          <a:gradFill>
            <a:gsLst>
              <a:gs pos="0">
                <a:srgbClr val="8D9742"/>
              </a:gs>
              <a:gs pos="100000">
                <a:srgbClr val="57485A"/>
              </a:gs>
            </a:gsLst>
            <a:lin ang="5400000" scaled="1"/>
          </a:gradFill>
        </p:grpSpPr>
        <p:sp>
          <p:nvSpPr>
            <p:cNvPr id="78" name="Freeform: Shape 77">
              <a:extLst>
                <a:ext uri="{FF2B5EF4-FFF2-40B4-BE49-F238E27FC236}">
                  <a16:creationId xmlns:a16="http://schemas.microsoft.com/office/drawing/2014/main" id="{4CFFA957-F297-CB9E-C87D-E546BB4C789B}"/>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79" name="TextBox 78">
              <a:extLst>
                <a:ext uri="{FF2B5EF4-FFF2-40B4-BE49-F238E27FC236}">
                  <a16:creationId xmlns:a16="http://schemas.microsoft.com/office/drawing/2014/main" id="{F5C9DF8D-558E-728F-DC81-AED6A531539C}"/>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rPr>
                <a:t>03</a:t>
              </a:r>
            </a:p>
          </p:txBody>
        </p:sp>
      </p:grpSp>
      <p:sp>
        <p:nvSpPr>
          <p:cNvPr id="71" name="TextBox 70">
            <a:extLst>
              <a:ext uri="{FF2B5EF4-FFF2-40B4-BE49-F238E27FC236}">
                <a16:creationId xmlns:a16="http://schemas.microsoft.com/office/drawing/2014/main" id="{88E57A0F-5F7A-8FC8-7C8F-ACE112D5ADC8}"/>
              </a:ext>
            </a:extLst>
          </p:cNvPr>
          <p:cNvSpPr txBox="1"/>
          <p:nvPr/>
        </p:nvSpPr>
        <p:spPr>
          <a:xfrm>
            <a:off x="590129" y="4006596"/>
            <a:ext cx="4572854" cy="246221"/>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مدى تحقيق الرسائل للأهداف التربوية والمعرفية المحددة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81" name="TextBox 80">
            <a:extLst>
              <a:ext uri="{FF2B5EF4-FFF2-40B4-BE49-F238E27FC236}">
                <a16:creationId xmlns:a16="http://schemas.microsoft.com/office/drawing/2014/main" id="{00661232-3936-D14A-D259-7DA370BB9B80}"/>
              </a:ext>
            </a:extLst>
          </p:cNvPr>
          <p:cNvSpPr txBox="1"/>
          <p:nvPr/>
        </p:nvSpPr>
        <p:spPr>
          <a:xfrm>
            <a:off x="590129" y="4598465"/>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قياس الأثر </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82" name="Group 81">
            <a:extLst>
              <a:ext uri="{FF2B5EF4-FFF2-40B4-BE49-F238E27FC236}">
                <a16:creationId xmlns:a16="http://schemas.microsoft.com/office/drawing/2014/main" id="{301B5B65-1346-33EE-CD5F-76D58D92A96A}"/>
              </a:ext>
            </a:extLst>
          </p:cNvPr>
          <p:cNvGrpSpPr/>
          <p:nvPr/>
        </p:nvGrpSpPr>
        <p:grpSpPr>
          <a:xfrm>
            <a:off x="5293541" y="4578508"/>
            <a:ext cx="640080" cy="640080"/>
            <a:chOff x="9485100" y="1890606"/>
            <a:chExt cx="640080" cy="640080"/>
          </a:xfrm>
          <a:gradFill>
            <a:gsLst>
              <a:gs pos="0">
                <a:srgbClr val="8D9742"/>
              </a:gs>
              <a:gs pos="100000">
                <a:srgbClr val="57485A"/>
              </a:gs>
            </a:gsLst>
            <a:lin ang="5400000" scaled="1"/>
          </a:gradFill>
        </p:grpSpPr>
        <p:sp>
          <p:nvSpPr>
            <p:cNvPr id="84" name="Freeform: Shape 83">
              <a:extLst>
                <a:ext uri="{FF2B5EF4-FFF2-40B4-BE49-F238E27FC236}">
                  <a16:creationId xmlns:a16="http://schemas.microsoft.com/office/drawing/2014/main" id="{806543C4-2815-5A25-A559-085B67D63638}"/>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85" name="TextBox 84">
              <a:extLst>
                <a:ext uri="{FF2B5EF4-FFF2-40B4-BE49-F238E27FC236}">
                  <a16:creationId xmlns:a16="http://schemas.microsoft.com/office/drawing/2014/main" id="{647372FA-A11F-2D13-972B-7D4B36931F9A}"/>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rPr>
                <a:t>04</a:t>
              </a:r>
            </a:p>
          </p:txBody>
        </p:sp>
      </p:grpSp>
      <p:sp>
        <p:nvSpPr>
          <p:cNvPr id="83" name="TextBox 82">
            <a:extLst>
              <a:ext uri="{FF2B5EF4-FFF2-40B4-BE49-F238E27FC236}">
                <a16:creationId xmlns:a16="http://schemas.microsoft.com/office/drawing/2014/main" id="{F3593A2D-9AEA-44EE-C53F-93AADB58DCF3}"/>
              </a:ext>
            </a:extLst>
          </p:cNvPr>
          <p:cNvSpPr txBox="1"/>
          <p:nvPr/>
        </p:nvSpPr>
        <p:spPr>
          <a:xfrm>
            <a:off x="590129" y="4909075"/>
            <a:ext cx="4572854" cy="246221"/>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التغير في سلوكيات الأطفال والأسر بعد التعرض للرسائل الإعلامية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87" name="TextBox 86">
            <a:extLst>
              <a:ext uri="{FF2B5EF4-FFF2-40B4-BE49-F238E27FC236}">
                <a16:creationId xmlns:a16="http://schemas.microsoft.com/office/drawing/2014/main" id="{6F1B9D09-BEBF-3E77-C5EF-4A2714D3F6DD}"/>
              </a:ext>
            </a:extLst>
          </p:cNvPr>
          <p:cNvSpPr txBox="1"/>
          <p:nvPr/>
        </p:nvSpPr>
        <p:spPr>
          <a:xfrm>
            <a:off x="590129" y="5500943"/>
            <a:ext cx="4572854" cy="276999"/>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رصد التفاعل والقبول المجتمعي </a:t>
            </a:r>
            <a:endParaRPr kumimoji="0" lang="en-US" sz="1800" b="1"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grpSp>
        <p:nvGrpSpPr>
          <p:cNvPr id="88" name="Group 87">
            <a:extLst>
              <a:ext uri="{FF2B5EF4-FFF2-40B4-BE49-F238E27FC236}">
                <a16:creationId xmlns:a16="http://schemas.microsoft.com/office/drawing/2014/main" id="{5B4E071C-0B84-4C09-0D3A-8CD8462A88D8}"/>
              </a:ext>
            </a:extLst>
          </p:cNvPr>
          <p:cNvGrpSpPr/>
          <p:nvPr/>
        </p:nvGrpSpPr>
        <p:grpSpPr>
          <a:xfrm>
            <a:off x="5293541" y="5480986"/>
            <a:ext cx="640080" cy="640080"/>
            <a:chOff x="9485100" y="1890606"/>
            <a:chExt cx="640080" cy="640080"/>
          </a:xfrm>
          <a:gradFill>
            <a:gsLst>
              <a:gs pos="0">
                <a:srgbClr val="8D9742"/>
              </a:gs>
              <a:gs pos="100000">
                <a:srgbClr val="57485A"/>
              </a:gs>
            </a:gsLst>
            <a:lin ang="5400000" scaled="1"/>
          </a:gradFill>
        </p:grpSpPr>
        <p:sp>
          <p:nvSpPr>
            <p:cNvPr id="90" name="Freeform: Shape 89">
              <a:extLst>
                <a:ext uri="{FF2B5EF4-FFF2-40B4-BE49-F238E27FC236}">
                  <a16:creationId xmlns:a16="http://schemas.microsoft.com/office/drawing/2014/main" id="{9FFCAA88-D089-BAD4-5979-BED232B6136C}"/>
                </a:ext>
              </a:extLst>
            </p:cNvPr>
            <p:cNvSpPr/>
            <p:nvPr/>
          </p:nvSpPr>
          <p:spPr>
            <a:xfrm>
              <a:off x="9485100" y="1890606"/>
              <a:ext cx="640080" cy="640080"/>
            </a:xfrm>
            <a:custGeom>
              <a:avLst/>
              <a:gdLst>
                <a:gd name="connsiteX0" fmla="*/ 1013672 w 1013671"/>
                <a:gd name="connsiteY0" fmla="*/ 506836 h 1013671"/>
                <a:gd name="connsiteX1" fmla="*/ 506836 w 1013671"/>
                <a:gd name="connsiteY1" fmla="*/ 1013672 h 1013671"/>
                <a:gd name="connsiteX2" fmla="*/ 0 w 1013671"/>
                <a:gd name="connsiteY2" fmla="*/ 506836 h 1013671"/>
                <a:gd name="connsiteX3" fmla="*/ 506836 w 1013671"/>
                <a:gd name="connsiteY3" fmla="*/ 0 h 1013671"/>
                <a:gd name="connsiteX4" fmla="*/ 1013672 w 1013671"/>
                <a:gd name="connsiteY4" fmla="*/ 506836 h 10136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13671" h="1013671">
                  <a:moveTo>
                    <a:pt x="1013672" y="506836"/>
                  </a:moveTo>
                  <a:cubicBezTo>
                    <a:pt x="1013672" y="786754"/>
                    <a:pt x="786753" y="1013672"/>
                    <a:pt x="506836" y="1013672"/>
                  </a:cubicBezTo>
                  <a:cubicBezTo>
                    <a:pt x="226918" y="1013672"/>
                    <a:pt x="0" y="786754"/>
                    <a:pt x="0" y="506836"/>
                  </a:cubicBezTo>
                  <a:cubicBezTo>
                    <a:pt x="0" y="226918"/>
                    <a:pt x="226918" y="0"/>
                    <a:pt x="506836" y="0"/>
                  </a:cubicBezTo>
                  <a:cubicBezTo>
                    <a:pt x="786753" y="0"/>
                    <a:pt x="1013672" y="226918"/>
                    <a:pt x="1013672" y="506836"/>
                  </a:cubicBezTo>
                  <a:close/>
                </a:path>
              </a:pathLst>
            </a:custGeom>
            <a:grpFill/>
            <a:ln w="10583" cap="flat">
              <a:noFill/>
              <a:prstDash val="solid"/>
              <a:miter/>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91" name="TextBox 90">
              <a:extLst>
                <a:ext uri="{FF2B5EF4-FFF2-40B4-BE49-F238E27FC236}">
                  <a16:creationId xmlns:a16="http://schemas.microsoft.com/office/drawing/2014/main" id="{D6C22A7D-025A-304A-75A2-9FAC995C4EE7}"/>
                </a:ext>
              </a:extLst>
            </p:cNvPr>
            <p:cNvSpPr txBox="1"/>
            <p:nvPr/>
          </p:nvSpPr>
          <p:spPr>
            <a:xfrm>
              <a:off x="9664921" y="2056757"/>
              <a:ext cx="285335" cy="307777"/>
            </a:xfrm>
            <a:prstGeom prst="rect">
              <a:avLst/>
            </a:prstGeom>
            <a:grpFill/>
          </p:spPr>
          <p:txBody>
            <a:bodyPr wrap="none" lIns="0" tIns="0" rIns="0" bIns="0"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solidFill>
                    <a:srgbClr val="FFFFFF"/>
                  </a:solidFill>
                  <a:effectLst/>
                  <a:uLnTx/>
                  <a:uFillTx/>
                  <a:latin typeface="Arial" panose="020B0604020202020204" pitchFamily="34" charset="0"/>
                  <a:ea typeface="+mn-ea"/>
                  <a:cs typeface="+mn-cs"/>
                  <a:sym typeface="Arial"/>
                  <a:rtl val="0"/>
                </a:rPr>
                <a:t>05</a:t>
              </a:r>
            </a:p>
          </p:txBody>
        </p:sp>
      </p:grpSp>
      <p:sp>
        <p:nvSpPr>
          <p:cNvPr id="89" name="TextBox 88">
            <a:extLst>
              <a:ext uri="{FF2B5EF4-FFF2-40B4-BE49-F238E27FC236}">
                <a16:creationId xmlns:a16="http://schemas.microsoft.com/office/drawing/2014/main" id="{663953A6-9A4B-9E46-99EC-918A85CE3B7D}"/>
              </a:ext>
            </a:extLst>
          </p:cNvPr>
          <p:cNvSpPr txBox="1"/>
          <p:nvPr/>
        </p:nvSpPr>
        <p:spPr>
          <a:xfrm>
            <a:off x="590129" y="5811553"/>
            <a:ext cx="4572854" cy="246221"/>
          </a:xfrm>
          <a:prstGeom prst="rect">
            <a:avLst/>
          </a:prstGeom>
          <a:noFill/>
        </p:spPr>
        <p:txBody>
          <a:bodyPr wrap="square" lIns="0" tIns="0" rIns="0" bIns="0" rtlCol="0">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Arial" panose="020B0604020202020204" pitchFamily="34" charset="0"/>
              </a:rPr>
              <a:t>تحليل التعليقات، المشاركات، والملاحظات عبر المنصات المختلفة</a:t>
            </a:r>
            <a:endParaRPr kumimoji="0" lang="en-US" sz="1600" b="0" i="0" u="none" strike="noStrike" kern="0" cap="none" spc="0" normalizeH="0" baseline="0" noProof="0" dirty="0">
              <a:ln>
                <a:noFill/>
              </a:ln>
              <a:solidFill>
                <a:prstClr val="black"/>
              </a:solidFill>
              <a:effectLst/>
              <a:uLnTx/>
              <a:uFillTx/>
              <a:latin typeface="Arial" panose="020B0604020202020204" pitchFamily="34" charset="0"/>
              <a:ea typeface="Atyp Display Light" panose="00000400000000000000" pitchFamily="2" charset="0"/>
              <a:cs typeface="+mn-cs"/>
            </a:endParaRPr>
          </a:p>
        </p:txBody>
      </p:sp>
      <p:sp>
        <p:nvSpPr>
          <p:cNvPr id="92" name="Rectangle: Top Corners Rounded 91">
            <a:extLst>
              <a:ext uri="{FF2B5EF4-FFF2-40B4-BE49-F238E27FC236}">
                <a16:creationId xmlns:a16="http://schemas.microsoft.com/office/drawing/2014/main" id="{BD4D4B56-64AB-BAFD-6353-EEDD4EEA1A68}"/>
              </a:ext>
            </a:extLst>
          </p:cNvPr>
          <p:cNvSpPr/>
          <p:nvPr/>
        </p:nvSpPr>
        <p:spPr>
          <a:xfrm>
            <a:off x="7202110" y="1952831"/>
            <a:ext cx="4488405" cy="3811620"/>
          </a:xfrm>
          <a:prstGeom prst="round2SameRect">
            <a:avLst>
              <a:gd name="adj1" fmla="val 7534"/>
              <a:gd name="adj2" fmla="val 0"/>
            </a:avLst>
          </a:prstGeom>
          <a:noFill/>
          <a:ln w="50800" cap="flat" cmpd="sng" algn="ctr">
            <a:gradFill flip="none" rotWithShape="1">
              <a:gsLst>
                <a:gs pos="0">
                  <a:srgbClr val="869037"/>
                </a:gs>
                <a:gs pos="100000">
                  <a:srgbClr val="8F8691"/>
                </a:gs>
              </a:gsLst>
              <a:lin ang="16200000" scaled="1"/>
              <a:tileRect/>
            </a:gradFill>
            <a:prstDash val="solid"/>
          </a:ln>
          <a:effectLst/>
        </p:spPr>
        <p:txBody>
          <a:bodyPr rtlCol="0" anchor="ctr"/>
          <a:lstStyle/>
          <a:p>
            <a:pPr marL="0" marR="0" lvl="0" indent="0" algn="ctr" defTabSz="1218987" rtl="0" eaLnBrk="1" fontAlgn="auto" latinLnBrk="0" hangingPunct="1">
              <a:lnSpc>
                <a:spcPct val="100000"/>
              </a:lnSpc>
              <a:spcBef>
                <a:spcPts val="0"/>
              </a:spcBef>
              <a:spcAft>
                <a:spcPts val="0"/>
              </a:spcAft>
              <a:buClrTx/>
              <a:buSzTx/>
              <a:buFontTx/>
              <a:buNone/>
              <a:tabLst/>
              <a:defRPr/>
            </a:pPr>
            <a:endParaRPr kumimoji="0" lang="en-PH" sz="2400" b="0" i="0" u="none" strike="noStrike" kern="0" cap="none" spc="0" normalizeH="0" baseline="0" noProof="0">
              <a:ln>
                <a:noFill/>
              </a:ln>
              <a:solidFill>
                <a:prstClr val="white"/>
              </a:solidFill>
              <a:effectLst/>
              <a:uLnTx/>
              <a:uFillTx/>
              <a:latin typeface="Segoe UI"/>
              <a:ea typeface="+mn-ea"/>
              <a:cs typeface="+mn-cs"/>
            </a:endParaRPr>
          </a:p>
        </p:txBody>
      </p:sp>
      <p:sp>
        <p:nvSpPr>
          <p:cNvPr id="93" name="Rectangle: Rounded Corners 92">
            <a:extLst>
              <a:ext uri="{FF2B5EF4-FFF2-40B4-BE49-F238E27FC236}">
                <a16:creationId xmlns:a16="http://schemas.microsoft.com/office/drawing/2014/main" id="{199AD147-1A38-AFF8-13C8-5CC9E7857532}"/>
              </a:ext>
            </a:extLst>
          </p:cNvPr>
          <p:cNvSpPr/>
          <p:nvPr/>
        </p:nvSpPr>
        <p:spPr>
          <a:xfrm>
            <a:off x="7775888" y="1665267"/>
            <a:ext cx="3140212" cy="585216"/>
          </a:xfrm>
          <a:prstGeom prst="roundRect">
            <a:avLst>
              <a:gd name="adj" fmla="val 50000"/>
            </a:avLst>
          </a:prstGeom>
          <a:solidFill>
            <a:srgbClr val="D9D9D9"/>
          </a:solidFill>
          <a:ln w="38100" cap="flat" cmpd="sng" algn="ctr">
            <a:solidFill>
              <a:srgbClr val="695C6C"/>
            </a:solidFill>
            <a:prstDash val="solid"/>
          </a:ln>
          <a:effectLst/>
        </p:spPr>
        <p:txBody>
          <a:bodyPr rtlCol="0" anchor="ctr"/>
          <a:lstStyle/>
          <a:p>
            <a:pPr marL="0" marR="0" lvl="0" indent="0" algn="ctr" defTabSz="1218987"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أهداف خطة القياس </a:t>
            </a:r>
          </a:p>
        </p:txBody>
      </p:sp>
      <p:sp>
        <p:nvSpPr>
          <p:cNvPr id="94" name="Rectangle 93">
            <a:extLst>
              <a:ext uri="{FF2B5EF4-FFF2-40B4-BE49-F238E27FC236}">
                <a16:creationId xmlns:a16="http://schemas.microsoft.com/office/drawing/2014/main" id="{4827D806-CE5F-1C86-AD64-2366EB7EA193}"/>
              </a:ext>
            </a:extLst>
          </p:cNvPr>
          <p:cNvSpPr/>
          <p:nvPr/>
        </p:nvSpPr>
        <p:spPr>
          <a:xfrm>
            <a:off x="7324167" y="2415856"/>
            <a:ext cx="4181654" cy="3286125"/>
          </a:xfrm>
          <a:prstGeom prst="rect">
            <a:avLst/>
          </a:prstGeom>
          <a:noFill/>
          <a:ln w="9525" cap="flat" cmpd="sng" algn="ctr">
            <a:noFill/>
            <a:prstDash val="solid"/>
            <a:miter lim="800000"/>
          </a:ln>
          <a:effectLst/>
        </p:spPr>
        <p:txBody>
          <a:bodyPr rtlCol="0" anchor="t"/>
          <a:lstStyle/>
          <a:p>
            <a:pPr marL="0" marR="0" lvl="0" indent="0" algn="just" defTabSz="914400" rtl="1" eaLnBrk="1" fontAlgn="auto" latinLnBrk="0" hangingPunct="1">
              <a:lnSpc>
                <a:spcPct val="100000"/>
              </a:lnSpc>
              <a:spcBef>
                <a:spcPts val="0"/>
              </a:spcBef>
              <a:spcAft>
                <a:spcPts val="0"/>
              </a:spcAft>
              <a:buClr>
                <a:srgbClr val="006891"/>
              </a:buClr>
              <a:buSzTx/>
              <a:buFontTx/>
              <a:buNone/>
              <a:tabLst/>
              <a:defRPr/>
            </a:pPr>
            <a:r>
              <a:rPr kumimoji="0" lang="ar-SA" sz="18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تشكل منظومة التقييم أداة استراتيجية لقياس نجاح الحملة على مختلف المستويات، بدءًا من متابعة التنفيذ وصولًا إلى رصد الأثر المجتمعي. فهي لا تقتصر على متابعة الأنشطة المنجزة، بل تتعمق في تحليل مستويات التفاعل، وتقييم جودة الرسائل، واستخلاص الدروس المستفادة. ومن خلال هذا النهج الشمولي، يمكن ضمان الشفافية في عرض النتائج، وتعزيز الموثوقية، وتوفير قاعدة معرفية تسهم في تحسين وتطوير المبادرات المستقبلية بشكل مستدام.</a:t>
            </a:r>
          </a:p>
          <a:p>
            <a:pPr marL="0" marR="0" lvl="0" indent="0" algn="just" defTabSz="914400" rtl="1" eaLnBrk="1" fontAlgn="auto" latinLnBrk="0" hangingPunct="1">
              <a:lnSpc>
                <a:spcPct val="100000"/>
              </a:lnSpc>
              <a:spcBef>
                <a:spcPts val="0"/>
              </a:spcBef>
              <a:spcAft>
                <a:spcPts val="0"/>
              </a:spcAft>
              <a:buClr>
                <a:srgbClr val="006891"/>
              </a:buClr>
              <a:buSzTx/>
              <a:buFontTx/>
              <a:buNone/>
              <a:tabLst/>
              <a:defRPr/>
            </a:pPr>
            <a:r>
              <a:rPr kumimoji="0" lang="ar-SA" sz="1800" b="0" i="0" u="none" strike="noStrike" kern="0" cap="none" spc="0" normalizeH="0" baseline="0" noProof="0" dirty="0">
                <a:ln>
                  <a:noFill/>
                </a:ln>
                <a:solidFill>
                  <a:srgbClr val="000000">
                    <a:lumMod val="95000"/>
                    <a:lumOff val="5000"/>
                  </a:srgbClr>
                </a:solidFill>
                <a:effectLst/>
                <a:uLnTx/>
                <a:uFillTx/>
                <a:latin typeface="Arial" panose="020B0604020202020204" pitchFamily="34" charset="0"/>
                <a:ea typeface="+mn-ea"/>
                <a:cs typeface="Arial" panose="020B0604020202020204" pitchFamily="34" charset="0"/>
              </a:rPr>
              <a:t>حيث ستحقق الأهداف التالية:</a:t>
            </a:r>
          </a:p>
        </p:txBody>
      </p:sp>
    </p:spTree>
    <p:extLst>
      <p:ext uri="{BB962C8B-B14F-4D97-AF65-F5344CB8AC3E}">
        <p14:creationId xmlns:p14="http://schemas.microsoft.com/office/powerpoint/2010/main" val="1829979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80000" fill="hold" grpId="0" nodeType="withEffect">
                                  <p:stCondLst>
                                    <p:cond delay="350"/>
                                  </p:stCondLst>
                                  <p:childTnLst>
                                    <p:set>
                                      <p:cBhvr>
                                        <p:cTn id="6" dur="1" fill="hold">
                                          <p:stCondLst>
                                            <p:cond delay="0"/>
                                          </p:stCondLst>
                                        </p:cTn>
                                        <p:tgtEl>
                                          <p:spTgt spid="93"/>
                                        </p:tgtEl>
                                        <p:attrNameLst>
                                          <p:attrName>style.visibility</p:attrName>
                                        </p:attrNameLst>
                                      </p:cBhvr>
                                      <p:to>
                                        <p:strVal val="visible"/>
                                      </p:to>
                                    </p:set>
                                    <p:anim calcmode="lin" valueType="num">
                                      <p:cBhvr additive="base">
                                        <p:cTn id="7" dur="500" fill="hold"/>
                                        <p:tgtEl>
                                          <p:spTgt spid="93"/>
                                        </p:tgtEl>
                                        <p:attrNameLst>
                                          <p:attrName>ppt_x</p:attrName>
                                        </p:attrNameLst>
                                      </p:cBhvr>
                                      <p:tavLst>
                                        <p:tav tm="0">
                                          <p:val>
                                            <p:strVal val="#ppt_x"/>
                                          </p:val>
                                        </p:tav>
                                        <p:tav tm="100000">
                                          <p:val>
                                            <p:strVal val="#ppt_x"/>
                                          </p:val>
                                        </p:tav>
                                      </p:tavLst>
                                    </p:anim>
                                    <p:anim calcmode="lin" valueType="num">
                                      <p:cBhvr additive="base">
                                        <p:cTn id="8" dur="500" fill="hold"/>
                                        <p:tgtEl>
                                          <p:spTgt spid="93"/>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650"/>
                                  </p:stCondLst>
                                  <p:childTnLst>
                                    <p:set>
                                      <p:cBhvr>
                                        <p:cTn id="10" dur="1" fill="hold">
                                          <p:stCondLst>
                                            <p:cond delay="0"/>
                                          </p:stCondLst>
                                        </p:cTn>
                                        <p:tgtEl>
                                          <p:spTgt spid="92"/>
                                        </p:tgtEl>
                                        <p:attrNameLst>
                                          <p:attrName>style.visibility</p:attrName>
                                        </p:attrNameLst>
                                      </p:cBhvr>
                                      <p:to>
                                        <p:strVal val="visible"/>
                                      </p:to>
                                    </p:set>
                                    <p:animEffect transition="in" filter="wipe(up)">
                                      <p:cBhvr>
                                        <p:cTn id="11"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93"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644E5-D3D7-EBEB-AF1E-F0644FA738E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00E42B6-E0F6-705F-72B2-26BA38EE5AE9}"/>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4216F6D-2D1D-4C87-1E81-0313D13B1361}"/>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BD6EABFB-2826-F23B-F07D-0C3F35907AE6}"/>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343A067C-F2EB-66B7-884C-34F7DF2DBD64}"/>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تصميم الدراسات والمنهجيات</a:t>
              </a:r>
            </a:p>
          </p:txBody>
        </p:sp>
        <p:cxnSp>
          <p:nvCxnSpPr>
            <p:cNvPr id="26" name="Straight Connector 25">
              <a:extLst>
                <a:ext uri="{FF2B5EF4-FFF2-40B4-BE49-F238E27FC236}">
                  <a16:creationId xmlns:a16="http://schemas.microsoft.com/office/drawing/2014/main" id="{199C6D3B-736C-A601-B837-1215D62BDD41}"/>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50D31F3D-B715-92EE-94A7-306F88DDF24E}"/>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FF4A5F2F-0787-0777-525F-B6066D5E60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58246875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327BA-E746-1F86-82F9-6700DE4CB912}"/>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0360A375-5C58-8F51-D6F9-33F83275F000}"/>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1ED75C72-3E8B-AB89-6A50-EC098FE782FB}"/>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E467F4DF-E4B3-1E8D-6E36-F2196DFDD2EF}"/>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4" name="TextBox 13">
            <a:extLst>
              <a:ext uri="{FF2B5EF4-FFF2-40B4-BE49-F238E27FC236}">
                <a16:creationId xmlns:a16="http://schemas.microsoft.com/office/drawing/2014/main" id="{BCB57FF6-D061-4F17-787D-10FAAE588EC3}"/>
              </a:ext>
            </a:extLst>
          </p:cNvPr>
          <p:cNvSpPr txBox="1"/>
          <p:nvPr/>
        </p:nvSpPr>
        <p:spPr>
          <a:xfrm>
            <a:off x="477078" y="987780"/>
            <a:ext cx="10614455" cy="707886"/>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تعتمد الخطة على منهجية التقييم المزدوج </a:t>
            </a:r>
            <a:r>
              <a:rPr kumimoji="0" lang="en-US"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Pre/Post Evaluation Approach</a:t>
            </a:r>
            <a:r>
              <a:rPr kumimoji="0" lang="ar-SA"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وهي مزيج من الدراسات الكمية والنوعية لقياس الأثر السلوكي والمعرفي قبل وبعد تنفيذ الحملة.</a:t>
            </a:r>
          </a:p>
        </p:txBody>
      </p:sp>
      <p:sp>
        <p:nvSpPr>
          <p:cNvPr id="10" name="Title 1">
            <a:extLst>
              <a:ext uri="{FF2B5EF4-FFF2-40B4-BE49-F238E27FC236}">
                <a16:creationId xmlns:a16="http://schemas.microsoft.com/office/drawing/2014/main" id="{2D4C3523-0206-5007-7D76-CEB2797C893F}"/>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تصميم الدراسات والمنهجيات</a:t>
            </a:r>
          </a:p>
        </p:txBody>
      </p:sp>
      <p:sp>
        <p:nvSpPr>
          <p:cNvPr id="5" name="Slide Number Placeholder 4">
            <a:extLst>
              <a:ext uri="{FF2B5EF4-FFF2-40B4-BE49-F238E27FC236}">
                <a16:creationId xmlns:a16="http://schemas.microsoft.com/office/drawing/2014/main" id="{CA183FCA-5BB3-A202-BED4-845ABFFAA3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graphicFrame>
        <p:nvGraphicFramePr>
          <p:cNvPr id="13" name="Table 12">
            <a:extLst>
              <a:ext uri="{FF2B5EF4-FFF2-40B4-BE49-F238E27FC236}">
                <a16:creationId xmlns:a16="http://schemas.microsoft.com/office/drawing/2014/main" id="{999E7554-1DB3-4F9A-DE57-257BD2842C6D}"/>
              </a:ext>
            </a:extLst>
          </p:cNvPr>
          <p:cNvGraphicFramePr>
            <a:graphicFrameLocks noGrp="1"/>
          </p:cNvGraphicFramePr>
          <p:nvPr/>
        </p:nvGraphicFramePr>
        <p:xfrm>
          <a:off x="609600" y="2256184"/>
          <a:ext cx="10972800" cy="3324898"/>
        </p:xfrm>
        <a:graphic>
          <a:graphicData uri="http://schemas.openxmlformats.org/drawingml/2006/table">
            <a:tbl>
              <a:tblPr rtl="1" firstRow="1" firstCol="1" bandRow="1">
                <a:tableStyleId>{5C22544A-7EE6-4342-B048-85BDC9FD1C3A}</a:tableStyleId>
              </a:tblPr>
              <a:tblGrid>
                <a:gridCol w="2743200">
                  <a:extLst>
                    <a:ext uri="{9D8B030D-6E8A-4147-A177-3AD203B41FA5}">
                      <a16:colId xmlns:a16="http://schemas.microsoft.com/office/drawing/2014/main" val="811902170"/>
                    </a:ext>
                  </a:extLst>
                </a:gridCol>
                <a:gridCol w="2743200">
                  <a:extLst>
                    <a:ext uri="{9D8B030D-6E8A-4147-A177-3AD203B41FA5}">
                      <a16:colId xmlns:a16="http://schemas.microsoft.com/office/drawing/2014/main" val="1576547389"/>
                    </a:ext>
                  </a:extLst>
                </a:gridCol>
                <a:gridCol w="2743200">
                  <a:extLst>
                    <a:ext uri="{9D8B030D-6E8A-4147-A177-3AD203B41FA5}">
                      <a16:colId xmlns:a16="http://schemas.microsoft.com/office/drawing/2014/main" val="4088633160"/>
                    </a:ext>
                  </a:extLst>
                </a:gridCol>
                <a:gridCol w="2743200">
                  <a:extLst>
                    <a:ext uri="{9D8B030D-6E8A-4147-A177-3AD203B41FA5}">
                      <a16:colId xmlns:a16="http://schemas.microsoft.com/office/drawing/2014/main" val="2903090817"/>
                    </a:ext>
                  </a:extLst>
                </a:gridCol>
              </a:tblGrid>
              <a:tr h="635863">
                <a:tc>
                  <a:txBody>
                    <a:bodyPr/>
                    <a:lstStyle/>
                    <a:p>
                      <a:pPr marL="0" marR="0" algn="ctr" rtl="1">
                        <a:lnSpc>
                          <a:spcPct val="115000"/>
                        </a:lnSpc>
                        <a:spcAft>
                          <a:spcPts val="800"/>
                        </a:spcAft>
                        <a:buNone/>
                      </a:pPr>
                      <a:r>
                        <a:rPr lang="ar-SA" sz="1800" kern="100" dirty="0">
                          <a:solidFill>
                            <a:schemeClr val="bg1"/>
                          </a:solidFill>
                          <a:effectLst/>
                        </a:rPr>
                        <a:t>المرحلة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نوع الدراسة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العينة المستهدفة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الأدوات المستخدمة</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2707110177"/>
                  </a:ext>
                </a:extLst>
              </a:tr>
              <a:tr h="635863">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قبل التنفيذ</a:t>
                      </a:r>
                    </a:p>
                    <a:p>
                      <a:pPr marL="0" marR="0" algn="ctr" rtl="1">
                        <a:lnSpc>
                          <a:spcPct val="115000"/>
                        </a:lnSpc>
                        <a:spcAft>
                          <a:spcPts val="0"/>
                        </a:spcAft>
                        <a:buNone/>
                      </a:pPr>
                      <a:r>
                        <a:rPr lang="en-US" sz="1400" kern="100" dirty="0">
                          <a:solidFill>
                            <a:schemeClr val="tx1">
                              <a:lumMod val="95000"/>
                              <a:lumOff val="5000"/>
                            </a:schemeClr>
                          </a:solidFill>
                          <a:effectLst/>
                          <a:cs typeface="+mn-cs"/>
                        </a:rPr>
                        <a:t> </a:t>
                      </a:r>
                      <a:r>
                        <a:rPr lang="ar-SA" sz="1400" kern="100" dirty="0">
                          <a:solidFill>
                            <a:schemeClr val="tx1">
                              <a:lumMod val="95000"/>
                              <a:lumOff val="5000"/>
                            </a:schemeClr>
                          </a:solidFill>
                          <a:effectLst/>
                          <a:cs typeface="+mn-cs"/>
                        </a:rPr>
                        <a:t> </a:t>
                      </a:r>
                      <a:r>
                        <a:rPr lang="en-US" sz="1400" kern="100" dirty="0">
                          <a:solidFill>
                            <a:schemeClr val="tx1">
                              <a:lumMod val="95000"/>
                              <a:lumOff val="5000"/>
                            </a:schemeClr>
                          </a:solidFill>
                          <a:effectLst/>
                          <a:cs typeface="+mn-cs"/>
                        </a:rPr>
                        <a:t>(Baseline Study)</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دراسة كمية قصيرة + مقابلات نوعية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en-US" sz="1400" kern="100" dirty="0">
                          <a:solidFill>
                            <a:schemeClr val="tx1">
                              <a:lumMod val="95000"/>
                              <a:lumOff val="5000"/>
                            </a:schemeClr>
                          </a:solidFill>
                          <a:effectLst/>
                          <a:cs typeface="+mn-cs"/>
                        </a:rPr>
                        <a:t>300</a:t>
                      </a:r>
                      <a:r>
                        <a:rPr lang="ar-SA" sz="1400" kern="100" dirty="0">
                          <a:solidFill>
                            <a:schemeClr val="tx1">
                              <a:lumMod val="95000"/>
                              <a:lumOff val="5000"/>
                            </a:schemeClr>
                          </a:solidFill>
                          <a:effectLst/>
                          <a:cs typeface="+mn-cs"/>
                        </a:rPr>
                        <a:t> </a:t>
                      </a:r>
                      <a:r>
                        <a:rPr lang="en-US" sz="1400" kern="100" dirty="0">
                          <a:solidFill>
                            <a:schemeClr val="tx1">
                              <a:lumMod val="95000"/>
                              <a:lumOff val="5000"/>
                            </a:schemeClr>
                          </a:solidFill>
                          <a:effectLst/>
                          <a:cs typeface="+mn-cs"/>
                        </a:rPr>
                        <a:t> </a:t>
                      </a:r>
                      <a:r>
                        <a:rPr lang="ar-SA" sz="1400" kern="100" dirty="0">
                          <a:solidFill>
                            <a:schemeClr val="tx1">
                              <a:lumMod val="95000"/>
                              <a:lumOff val="5000"/>
                            </a:schemeClr>
                          </a:solidFill>
                          <a:effectLst/>
                          <a:cs typeface="+mn-cs"/>
                        </a:rPr>
                        <a:t>طفل و150 ولي أمر</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0"/>
                        </a:spcAft>
                        <a:buNone/>
                      </a:pPr>
                      <a:r>
                        <a:rPr lang="ar-SA" sz="1400" kern="100" dirty="0">
                          <a:solidFill>
                            <a:schemeClr val="tx1">
                              <a:lumMod val="95000"/>
                              <a:lumOff val="5000"/>
                            </a:schemeClr>
                          </a:solidFill>
                          <a:effectLst/>
                          <a:cs typeface="+mn-cs"/>
                        </a:rPr>
                        <a:t>استبيان نوعي (وجهاً لوجه)</a:t>
                      </a:r>
                    </a:p>
                    <a:p>
                      <a:pPr marL="0" marR="0" algn="r" rtl="1">
                        <a:lnSpc>
                          <a:spcPct val="115000"/>
                        </a:lnSpc>
                        <a:spcAft>
                          <a:spcPts val="0"/>
                        </a:spcAft>
                        <a:buNone/>
                      </a:pPr>
                      <a:r>
                        <a:rPr lang="ar-SA" sz="1400" kern="100" dirty="0">
                          <a:solidFill>
                            <a:schemeClr val="tx1">
                              <a:lumMod val="95000"/>
                              <a:lumOff val="5000"/>
                            </a:schemeClr>
                          </a:solidFill>
                          <a:effectLst/>
                          <a:cs typeface="+mn-cs"/>
                        </a:rPr>
                        <a:t>مقابلات معمقة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582647869"/>
                  </a:ext>
                </a:extLst>
              </a:tr>
              <a:tr h="635863">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أثناء التنفيذ</a:t>
                      </a:r>
                    </a:p>
                    <a:p>
                      <a:pPr marL="0" marR="0" algn="ctr" rtl="1">
                        <a:lnSpc>
                          <a:spcPct val="115000"/>
                        </a:lnSpc>
                        <a:spcAft>
                          <a:spcPts val="0"/>
                        </a:spcAft>
                        <a:buNone/>
                      </a:pPr>
                      <a:r>
                        <a:rPr lang="ar-SA" sz="1400" kern="100" dirty="0">
                          <a:solidFill>
                            <a:schemeClr val="tx1">
                              <a:lumMod val="95000"/>
                              <a:lumOff val="5000"/>
                            </a:schemeClr>
                          </a:solidFill>
                          <a:effectLst/>
                          <a:cs typeface="+mn-cs"/>
                        </a:rPr>
                        <a:t> </a:t>
                      </a:r>
                      <a:r>
                        <a:rPr lang="en-US" sz="1400" kern="100" dirty="0">
                          <a:solidFill>
                            <a:schemeClr val="tx1">
                              <a:lumMod val="95000"/>
                              <a:lumOff val="5000"/>
                            </a:schemeClr>
                          </a:solidFill>
                          <a:effectLst/>
                          <a:cs typeface="+mn-cs"/>
                        </a:rPr>
                        <a:t> (Monitoring)</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متابعة تنفيذ الأنشطة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الفرق الميدانية والمدارس المشاركة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0"/>
                        </a:spcAft>
                        <a:buNone/>
                      </a:pPr>
                      <a:r>
                        <a:rPr lang="ar-SA" sz="1400" kern="100" dirty="0">
                          <a:solidFill>
                            <a:schemeClr val="tx1">
                              <a:lumMod val="95000"/>
                              <a:lumOff val="5000"/>
                            </a:schemeClr>
                          </a:solidFill>
                          <a:effectLst/>
                          <a:cs typeface="+mn-cs"/>
                        </a:rPr>
                        <a:t>نماذج متابعة – تقارير أسبوعية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873634670"/>
                  </a:ext>
                </a:extLst>
              </a:tr>
              <a:tr h="781446">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بعد التنفيذ</a:t>
                      </a:r>
                    </a:p>
                    <a:p>
                      <a:pPr marL="0" marR="0" algn="ctr" rtl="1">
                        <a:lnSpc>
                          <a:spcPct val="115000"/>
                        </a:lnSpc>
                        <a:spcAft>
                          <a:spcPts val="0"/>
                        </a:spcAft>
                        <a:buNone/>
                      </a:pPr>
                      <a:r>
                        <a:rPr lang="en-US" sz="1400" kern="100" dirty="0">
                          <a:solidFill>
                            <a:schemeClr val="tx1">
                              <a:lumMod val="95000"/>
                              <a:lumOff val="5000"/>
                            </a:schemeClr>
                          </a:solidFill>
                          <a:effectLst/>
                          <a:cs typeface="+mn-cs"/>
                        </a:rPr>
                        <a:t> (Post-Implementation Study)</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دراسة كمية ونوعية شاملة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en-US" sz="1400" kern="100" dirty="0">
                          <a:solidFill>
                            <a:schemeClr val="tx1">
                              <a:lumMod val="95000"/>
                              <a:lumOff val="5000"/>
                            </a:schemeClr>
                          </a:solidFill>
                          <a:effectLst/>
                          <a:cs typeface="+mn-cs"/>
                        </a:rPr>
                        <a:t>600 </a:t>
                      </a:r>
                      <a:r>
                        <a:rPr lang="ar-SA" sz="1400" kern="100" dirty="0">
                          <a:solidFill>
                            <a:schemeClr val="tx1">
                              <a:lumMod val="95000"/>
                              <a:lumOff val="5000"/>
                            </a:schemeClr>
                          </a:solidFill>
                          <a:effectLst/>
                          <a:cs typeface="+mn-cs"/>
                        </a:rPr>
                        <a:t> طفل – 200 ولي أمر – 50 مدرس </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lvl="0" indent="0" algn="r" defTabSz="1219119" rtl="1" eaLnBrk="1" fontAlgn="auto" latinLnBrk="0" hangingPunct="1">
                        <a:lnSpc>
                          <a:spcPct val="115000"/>
                        </a:lnSpc>
                        <a:spcBef>
                          <a:spcPts val="0"/>
                        </a:spcBef>
                        <a:spcAft>
                          <a:spcPts val="0"/>
                        </a:spcAft>
                        <a:buClrTx/>
                        <a:buSzTx/>
                        <a:buFontTx/>
                        <a:buNone/>
                        <a:tabLst/>
                        <a:defRPr/>
                      </a:pPr>
                      <a:r>
                        <a:rPr lang="ar-SA" sz="1400" kern="100" dirty="0">
                          <a:solidFill>
                            <a:schemeClr val="tx1">
                              <a:lumMod val="95000"/>
                              <a:lumOff val="5000"/>
                            </a:schemeClr>
                          </a:solidFill>
                          <a:effectLst/>
                          <a:cs typeface="+mn-cs"/>
                        </a:rPr>
                        <a:t>استبيان نوعي (وجهاً لوجه) +</a:t>
                      </a:r>
                    </a:p>
                    <a:p>
                      <a:pPr marL="0" marR="0" algn="r" rtl="1">
                        <a:lnSpc>
                          <a:spcPct val="115000"/>
                        </a:lnSpc>
                        <a:spcAft>
                          <a:spcPts val="0"/>
                        </a:spcAft>
                        <a:buNone/>
                      </a:pPr>
                      <a:r>
                        <a:rPr lang="ar-SA" sz="1400" kern="100" dirty="0">
                          <a:solidFill>
                            <a:schemeClr val="tx1">
                              <a:lumMod val="95000"/>
                              <a:lumOff val="5000"/>
                            </a:schemeClr>
                          </a:solidFill>
                          <a:effectLst/>
                          <a:cs typeface="+mn-cs"/>
                        </a:rPr>
                        <a:t>استبيان إلكتروني + استبيان عبر الهاتف + مجموعات تركيز + مقابلات معمقة</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74424048"/>
                  </a:ext>
                </a:extLst>
              </a:tr>
              <a:tr h="635863">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قياس الأثر الطويل</a:t>
                      </a:r>
                    </a:p>
                    <a:p>
                      <a:pPr marL="0" marR="0" algn="ctr" rtl="1">
                        <a:lnSpc>
                          <a:spcPct val="115000"/>
                        </a:lnSpc>
                        <a:spcAft>
                          <a:spcPts val="0"/>
                        </a:spcAft>
                        <a:buNone/>
                      </a:pPr>
                      <a:r>
                        <a:rPr lang="en-US" sz="1400" kern="100" dirty="0">
                          <a:solidFill>
                            <a:schemeClr val="tx1">
                              <a:lumMod val="95000"/>
                              <a:lumOff val="5000"/>
                            </a:schemeClr>
                          </a:solidFill>
                          <a:effectLst/>
                          <a:cs typeface="+mn-cs"/>
                        </a:rPr>
                        <a:t> (Longitudinal Study)</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ar-SA" sz="1400" kern="100" dirty="0">
                          <a:solidFill>
                            <a:schemeClr val="tx1">
                              <a:lumMod val="95000"/>
                              <a:lumOff val="5000"/>
                            </a:schemeClr>
                          </a:solidFill>
                          <a:effectLst/>
                          <a:cs typeface="+mn-cs"/>
                        </a:rPr>
                        <a:t>مقارنة زمنية بعد 6 أشهر</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ctr" rtl="1">
                        <a:lnSpc>
                          <a:spcPct val="115000"/>
                        </a:lnSpc>
                        <a:spcAft>
                          <a:spcPts val="0"/>
                        </a:spcAft>
                        <a:buNone/>
                      </a:pPr>
                      <a:r>
                        <a:rPr lang="en-US" sz="1400" kern="100" dirty="0">
                          <a:solidFill>
                            <a:schemeClr val="tx1">
                              <a:lumMod val="95000"/>
                              <a:lumOff val="5000"/>
                            </a:schemeClr>
                          </a:solidFill>
                          <a:effectLst/>
                          <a:cs typeface="+mn-cs"/>
                        </a:rPr>
                        <a:t>600 </a:t>
                      </a:r>
                      <a:r>
                        <a:rPr lang="ar-SA" sz="1400" kern="100" dirty="0">
                          <a:solidFill>
                            <a:schemeClr val="tx1">
                              <a:lumMod val="95000"/>
                              <a:lumOff val="5000"/>
                            </a:schemeClr>
                          </a:solidFill>
                          <a:effectLst/>
                          <a:cs typeface="+mn-cs"/>
                        </a:rPr>
                        <a:t> طفل – 200 ولي أمر – 50 مدرس </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0"/>
                        </a:spcAft>
                        <a:buNone/>
                      </a:pPr>
                      <a:r>
                        <a:rPr lang="ar-SA" sz="1400" kern="100" dirty="0">
                          <a:solidFill>
                            <a:schemeClr val="tx1">
                              <a:lumMod val="95000"/>
                              <a:lumOff val="5000"/>
                            </a:schemeClr>
                          </a:solidFill>
                          <a:effectLst/>
                          <a:cs typeface="+mn-cs"/>
                        </a:rPr>
                        <a:t>تتبع التغير السلوكي ومؤشرات الوعي</a:t>
                      </a:r>
                      <a:endParaRPr lang="en-US" sz="1400" kern="100" dirty="0">
                        <a:solidFill>
                          <a:schemeClr val="tx1">
                            <a:lumMod val="95000"/>
                            <a:lumOff val="5000"/>
                          </a:schemeClr>
                        </a:solidFill>
                        <a:effectLst/>
                        <a:latin typeface="Aptos" panose="020B0004020202020204" pitchFamily="34" charset="0"/>
                        <a:ea typeface="Aptos" panose="020B0004020202020204" pitchFamily="34" charset="0"/>
                        <a:cs typeface="+mn-cs"/>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738595"/>
                  </a:ext>
                </a:extLst>
              </a:tr>
            </a:tbl>
          </a:graphicData>
        </a:graphic>
      </p:graphicFrame>
    </p:spTree>
    <p:extLst>
      <p:ext uri="{BB962C8B-B14F-4D97-AF65-F5344CB8AC3E}">
        <p14:creationId xmlns:p14="http://schemas.microsoft.com/office/powerpoint/2010/main" val="69244513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2A4D8-FDC9-0421-1503-C435BDBDECC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16DFBD5-1E96-F96A-4036-C3A57AF75A8B}"/>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A193DA35-4825-657E-23D3-21591A521A44}"/>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A2F49F1C-5968-C6EB-A88A-9165A4A15D57}"/>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DAE9367C-6A40-4EBA-4DB3-CDDA32CE420B}"/>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منهجية العينة والفئات المستهدفة</a:t>
            </a:r>
          </a:p>
        </p:txBody>
      </p:sp>
      <p:sp>
        <p:nvSpPr>
          <p:cNvPr id="5" name="Slide Number Placeholder 4">
            <a:extLst>
              <a:ext uri="{FF2B5EF4-FFF2-40B4-BE49-F238E27FC236}">
                <a16:creationId xmlns:a16="http://schemas.microsoft.com/office/drawing/2014/main" id="{B5B1099E-ED6A-176E-6D05-90B86DC34E8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grpSp>
        <p:nvGrpSpPr>
          <p:cNvPr id="52" name="Group 51">
            <a:extLst>
              <a:ext uri="{FF2B5EF4-FFF2-40B4-BE49-F238E27FC236}">
                <a16:creationId xmlns:a16="http://schemas.microsoft.com/office/drawing/2014/main" id="{EB0C0EE9-8DE6-38DF-F8C4-2F7D0B7792C9}"/>
              </a:ext>
            </a:extLst>
          </p:cNvPr>
          <p:cNvGrpSpPr/>
          <p:nvPr/>
        </p:nvGrpSpPr>
        <p:grpSpPr>
          <a:xfrm>
            <a:off x="643032" y="1988086"/>
            <a:ext cx="11212149" cy="4075846"/>
            <a:chOff x="606843" y="1751419"/>
            <a:chExt cx="11212149" cy="4075846"/>
          </a:xfrm>
        </p:grpSpPr>
        <p:grpSp>
          <p:nvGrpSpPr>
            <p:cNvPr id="7" name="Group 136">
              <a:extLst>
                <a:ext uri="{FF2B5EF4-FFF2-40B4-BE49-F238E27FC236}">
                  <a16:creationId xmlns:a16="http://schemas.microsoft.com/office/drawing/2014/main" id="{C4912CE7-61BF-E9F4-431A-27BDA5DBAE49}"/>
                </a:ext>
              </a:extLst>
            </p:cNvPr>
            <p:cNvGrpSpPr>
              <a:grpSpLocks/>
            </p:cNvGrpSpPr>
            <p:nvPr/>
          </p:nvGrpSpPr>
          <p:grpSpPr>
            <a:xfrm flipH="1">
              <a:off x="11001450" y="1751419"/>
              <a:ext cx="817387" cy="751702"/>
              <a:chOff x="7908925" y="0"/>
              <a:chExt cx="1235075" cy="1235075"/>
            </a:xfrm>
          </p:grpSpPr>
          <p:sp>
            <p:nvSpPr>
              <p:cNvPr id="48" name="Freeform 69">
                <a:extLst>
                  <a:ext uri="{FF2B5EF4-FFF2-40B4-BE49-F238E27FC236}">
                    <a16:creationId xmlns:a16="http://schemas.microsoft.com/office/drawing/2014/main" id="{C17379A3-D39F-DAA7-2701-E0811AC022FD}"/>
                  </a:ext>
                </a:extLst>
              </p:cNvPr>
              <p:cNvSpPr>
                <a:spLocks/>
              </p:cNvSpPr>
              <p:nvPr/>
            </p:nvSpPr>
            <p:spPr bwMode="auto">
              <a:xfrm>
                <a:off x="7908925" y="0"/>
                <a:ext cx="1235075" cy="1235075"/>
              </a:xfrm>
              <a:custGeom>
                <a:avLst/>
                <a:gdLst/>
                <a:ahLst/>
                <a:cxnLst>
                  <a:cxn ang="0">
                    <a:pos x="1283" y="641"/>
                  </a:cxn>
                  <a:cxn ang="0">
                    <a:pos x="1283" y="641"/>
                  </a:cxn>
                  <a:cxn ang="0">
                    <a:pos x="641" y="1283"/>
                  </a:cxn>
                  <a:cxn ang="0">
                    <a:pos x="0" y="641"/>
                  </a:cxn>
                  <a:cxn ang="0">
                    <a:pos x="641" y="0"/>
                  </a:cxn>
                  <a:cxn ang="0">
                    <a:pos x="1283" y="641"/>
                  </a:cxn>
                </a:cxnLst>
                <a:rect l="0" t="0" r="r" b="b"/>
                <a:pathLst>
                  <a:path w="1283" h="1283">
                    <a:moveTo>
                      <a:pt x="1283" y="641"/>
                    </a:moveTo>
                    <a:lnTo>
                      <a:pt x="1283" y="641"/>
                    </a:lnTo>
                    <a:cubicBezTo>
                      <a:pt x="1283" y="995"/>
                      <a:pt x="996" y="1283"/>
                      <a:pt x="641" y="1283"/>
                    </a:cubicBezTo>
                    <a:cubicBezTo>
                      <a:pt x="287" y="1283"/>
                      <a:pt x="0" y="995"/>
                      <a:pt x="0" y="641"/>
                    </a:cubicBezTo>
                    <a:cubicBezTo>
                      <a:pt x="0" y="286"/>
                      <a:pt x="287" y="0"/>
                      <a:pt x="641" y="0"/>
                    </a:cubicBezTo>
                    <a:cubicBezTo>
                      <a:pt x="996" y="0"/>
                      <a:pt x="1283" y="286"/>
                      <a:pt x="1283" y="641"/>
                    </a:cubicBezTo>
                    <a:close/>
                  </a:path>
                </a:pathLst>
              </a:custGeom>
              <a:solidFill>
                <a:srgbClr val="006D5B"/>
              </a:solidFill>
              <a:ln w="0">
                <a:noFill/>
                <a:prstDash val="solid"/>
                <a:round/>
                <a:headEnd/>
                <a:tailEnd/>
              </a:ln>
            </p:spPr>
            <p:txBody>
              <a:bodyPr/>
              <a:lstStyle/>
              <a:p>
                <a:pPr marL="0" marR="0" lvl="0" indent="0" algn="l" defTabSz="761970" rtl="0" eaLnBrk="1" fontAlgn="auto" latinLnBrk="0" hangingPunct="1">
                  <a:lnSpc>
                    <a:spcPct val="100000"/>
                  </a:lnSpc>
                  <a:spcBef>
                    <a:spcPts val="0"/>
                  </a:spcBef>
                  <a:spcAft>
                    <a:spcPts val="0"/>
                  </a:spcAft>
                  <a:buClrTx/>
                  <a:buSzTx/>
                  <a:buFontTx/>
                  <a:buNone/>
                  <a:tabLst/>
                  <a:defRPr/>
                </a:pPr>
                <a:endParaRPr kumimoji="0" lang="en-US" sz="2083"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49" name="Freeform 70">
                <a:extLst>
                  <a:ext uri="{FF2B5EF4-FFF2-40B4-BE49-F238E27FC236}">
                    <a16:creationId xmlns:a16="http://schemas.microsoft.com/office/drawing/2014/main" id="{6C698ACF-5E5B-DA91-6AF2-B8E026A991D7}"/>
                  </a:ext>
                </a:extLst>
              </p:cNvPr>
              <p:cNvSpPr>
                <a:spLocks/>
              </p:cNvSpPr>
              <p:nvPr/>
            </p:nvSpPr>
            <p:spPr bwMode="auto">
              <a:xfrm>
                <a:off x="8147050" y="107613"/>
                <a:ext cx="819150" cy="1119188"/>
              </a:xfrm>
              <a:custGeom>
                <a:avLst/>
                <a:gdLst/>
                <a:ahLst/>
                <a:cxnLst>
                  <a:cxn ang="0">
                    <a:pos x="820" y="600"/>
                  </a:cxn>
                  <a:cxn ang="0">
                    <a:pos x="820" y="600"/>
                  </a:cxn>
                  <a:cxn ang="0">
                    <a:pos x="761" y="510"/>
                  </a:cxn>
                  <a:cxn ang="0">
                    <a:pos x="738" y="426"/>
                  </a:cxn>
                  <a:cxn ang="0">
                    <a:pos x="476" y="75"/>
                  </a:cxn>
                  <a:cxn ang="0">
                    <a:pos x="30" y="298"/>
                  </a:cxn>
                  <a:cxn ang="0">
                    <a:pos x="44" y="560"/>
                  </a:cxn>
                  <a:cxn ang="0">
                    <a:pos x="114" y="849"/>
                  </a:cxn>
                  <a:cxn ang="0">
                    <a:pos x="13" y="1038"/>
                  </a:cxn>
                  <a:cxn ang="0">
                    <a:pos x="393" y="1163"/>
                  </a:cxn>
                  <a:cxn ang="0">
                    <a:pos x="503" y="1153"/>
                  </a:cxn>
                  <a:cxn ang="0">
                    <a:pos x="510" y="944"/>
                  </a:cxn>
                  <a:cxn ang="0">
                    <a:pos x="561" y="914"/>
                  </a:cxn>
                  <a:cxn ang="0">
                    <a:pos x="679" y="922"/>
                  </a:cxn>
                  <a:cxn ang="0">
                    <a:pos x="749" y="859"/>
                  </a:cxn>
                  <a:cxn ang="0">
                    <a:pos x="739" y="821"/>
                  </a:cxn>
                  <a:cxn ang="0">
                    <a:pos x="747" y="786"/>
                  </a:cxn>
                  <a:cxn ang="0">
                    <a:pos x="755" y="752"/>
                  </a:cxn>
                  <a:cxn ang="0">
                    <a:pos x="762" y="708"/>
                  </a:cxn>
                  <a:cxn ang="0">
                    <a:pos x="772" y="661"/>
                  </a:cxn>
                  <a:cxn ang="0">
                    <a:pos x="820" y="600"/>
                  </a:cxn>
                </a:cxnLst>
                <a:rect l="0" t="0" r="r" b="b"/>
                <a:pathLst>
                  <a:path w="850" h="1163">
                    <a:moveTo>
                      <a:pt x="820" y="600"/>
                    </a:moveTo>
                    <a:lnTo>
                      <a:pt x="820" y="600"/>
                    </a:lnTo>
                    <a:cubicBezTo>
                      <a:pt x="790" y="550"/>
                      <a:pt x="771" y="521"/>
                      <a:pt x="761" y="510"/>
                    </a:cubicBezTo>
                    <a:cubicBezTo>
                      <a:pt x="751" y="498"/>
                      <a:pt x="731" y="464"/>
                      <a:pt x="738" y="426"/>
                    </a:cubicBezTo>
                    <a:cubicBezTo>
                      <a:pt x="744" y="389"/>
                      <a:pt x="737" y="149"/>
                      <a:pt x="476" y="75"/>
                    </a:cubicBezTo>
                    <a:cubicBezTo>
                      <a:pt x="215" y="0"/>
                      <a:pt x="59" y="207"/>
                      <a:pt x="30" y="298"/>
                    </a:cubicBezTo>
                    <a:cubicBezTo>
                      <a:pt x="0" y="389"/>
                      <a:pt x="24" y="505"/>
                      <a:pt x="44" y="560"/>
                    </a:cubicBezTo>
                    <a:cubicBezTo>
                      <a:pt x="64" y="615"/>
                      <a:pt x="157" y="727"/>
                      <a:pt x="114" y="849"/>
                    </a:cubicBezTo>
                    <a:cubicBezTo>
                      <a:pt x="93" y="909"/>
                      <a:pt x="52" y="979"/>
                      <a:pt x="13" y="1038"/>
                    </a:cubicBezTo>
                    <a:cubicBezTo>
                      <a:pt x="120" y="1116"/>
                      <a:pt x="251" y="1163"/>
                      <a:pt x="393" y="1163"/>
                    </a:cubicBezTo>
                    <a:cubicBezTo>
                      <a:pt x="431" y="1163"/>
                      <a:pt x="468" y="1159"/>
                      <a:pt x="503" y="1153"/>
                    </a:cubicBezTo>
                    <a:cubicBezTo>
                      <a:pt x="497" y="1111"/>
                      <a:pt x="486" y="1010"/>
                      <a:pt x="510" y="944"/>
                    </a:cubicBezTo>
                    <a:cubicBezTo>
                      <a:pt x="521" y="917"/>
                      <a:pt x="539" y="912"/>
                      <a:pt x="561" y="914"/>
                    </a:cubicBezTo>
                    <a:cubicBezTo>
                      <a:pt x="582" y="915"/>
                      <a:pt x="661" y="922"/>
                      <a:pt x="679" y="922"/>
                    </a:cubicBezTo>
                    <a:cubicBezTo>
                      <a:pt x="696" y="922"/>
                      <a:pt x="750" y="910"/>
                      <a:pt x="749" y="859"/>
                    </a:cubicBezTo>
                    <a:cubicBezTo>
                      <a:pt x="746" y="836"/>
                      <a:pt x="741" y="829"/>
                      <a:pt x="739" y="821"/>
                    </a:cubicBezTo>
                    <a:cubicBezTo>
                      <a:pt x="738" y="813"/>
                      <a:pt x="741" y="793"/>
                      <a:pt x="747" y="786"/>
                    </a:cubicBezTo>
                    <a:cubicBezTo>
                      <a:pt x="754" y="778"/>
                      <a:pt x="759" y="764"/>
                      <a:pt x="755" y="752"/>
                    </a:cubicBezTo>
                    <a:cubicBezTo>
                      <a:pt x="755" y="752"/>
                      <a:pt x="771" y="730"/>
                      <a:pt x="762" y="708"/>
                    </a:cubicBezTo>
                    <a:cubicBezTo>
                      <a:pt x="753" y="687"/>
                      <a:pt x="749" y="664"/>
                      <a:pt x="772" y="661"/>
                    </a:cubicBezTo>
                    <a:cubicBezTo>
                      <a:pt x="794" y="658"/>
                      <a:pt x="850" y="650"/>
                      <a:pt x="820" y="600"/>
                    </a:cubicBezTo>
                    <a:close/>
                  </a:path>
                </a:pathLst>
              </a:custGeom>
              <a:solidFill>
                <a:srgbClr val="FEFEFE"/>
              </a:solidFill>
              <a:ln w="0">
                <a:noFill/>
                <a:prstDash val="solid"/>
                <a:round/>
                <a:headEnd/>
                <a:tailEnd/>
              </a:ln>
            </p:spPr>
            <p:txBody>
              <a:bodyPr/>
              <a:lstStyle/>
              <a:p>
                <a:pPr marL="0" marR="0" lvl="0" indent="0" algn="l" defTabSz="761970" rtl="0" eaLnBrk="1" fontAlgn="auto" latinLnBrk="0" hangingPunct="1">
                  <a:lnSpc>
                    <a:spcPct val="100000"/>
                  </a:lnSpc>
                  <a:spcBef>
                    <a:spcPts val="0"/>
                  </a:spcBef>
                  <a:spcAft>
                    <a:spcPts val="0"/>
                  </a:spcAft>
                  <a:buClrTx/>
                  <a:buSzTx/>
                  <a:buFontTx/>
                  <a:buNone/>
                  <a:tabLst/>
                  <a:defRPr/>
                </a:pPr>
                <a:endParaRPr kumimoji="0" lang="en-US" sz="2083"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50" name="Freeform 71">
                <a:extLst>
                  <a:ext uri="{FF2B5EF4-FFF2-40B4-BE49-F238E27FC236}">
                    <a16:creationId xmlns:a16="http://schemas.microsoft.com/office/drawing/2014/main" id="{F3B4873C-BF76-88AF-A51E-5FDEC582FA71}"/>
                  </a:ext>
                </a:extLst>
              </p:cNvPr>
              <p:cNvSpPr>
                <a:spLocks/>
              </p:cNvSpPr>
              <p:nvPr/>
            </p:nvSpPr>
            <p:spPr bwMode="auto">
              <a:xfrm>
                <a:off x="8256588" y="32476"/>
                <a:ext cx="409575" cy="517526"/>
              </a:xfrm>
              <a:custGeom>
                <a:avLst/>
                <a:gdLst/>
                <a:ahLst/>
                <a:cxnLst>
                  <a:cxn ang="0">
                    <a:pos x="398" y="252"/>
                  </a:cxn>
                  <a:cxn ang="0">
                    <a:pos x="398" y="252"/>
                  </a:cxn>
                  <a:cxn ang="0">
                    <a:pos x="306" y="286"/>
                  </a:cxn>
                  <a:cxn ang="0">
                    <a:pos x="201" y="0"/>
                  </a:cxn>
                  <a:cxn ang="0">
                    <a:pos x="6" y="72"/>
                  </a:cxn>
                  <a:cxn ang="0">
                    <a:pos x="111" y="358"/>
                  </a:cxn>
                  <a:cxn ang="0">
                    <a:pos x="20" y="391"/>
                  </a:cxn>
                  <a:cxn ang="0">
                    <a:pos x="19" y="420"/>
                  </a:cxn>
                  <a:cxn ang="0">
                    <a:pos x="258" y="530"/>
                  </a:cxn>
                  <a:cxn ang="0">
                    <a:pos x="307" y="512"/>
                  </a:cxn>
                  <a:cxn ang="0">
                    <a:pos x="417" y="273"/>
                  </a:cxn>
                  <a:cxn ang="0">
                    <a:pos x="398" y="252"/>
                  </a:cxn>
                </a:cxnLst>
                <a:rect l="0" t="0" r="r" b="b"/>
                <a:pathLst>
                  <a:path w="426" h="538">
                    <a:moveTo>
                      <a:pt x="398" y="252"/>
                    </a:moveTo>
                    <a:lnTo>
                      <a:pt x="398" y="252"/>
                    </a:lnTo>
                    <a:lnTo>
                      <a:pt x="306" y="286"/>
                    </a:lnTo>
                    <a:lnTo>
                      <a:pt x="201" y="0"/>
                    </a:lnTo>
                    <a:lnTo>
                      <a:pt x="6" y="72"/>
                    </a:lnTo>
                    <a:lnTo>
                      <a:pt x="111" y="358"/>
                    </a:lnTo>
                    <a:lnTo>
                      <a:pt x="20" y="391"/>
                    </a:lnTo>
                    <a:cubicBezTo>
                      <a:pt x="1" y="398"/>
                      <a:pt x="0" y="411"/>
                      <a:pt x="19" y="420"/>
                    </a:cubicBezTo>
                    <a:lnTo>
                      <a:pt x="258" y="530"/>
                    </a:lnTo>
                    <a:cubicBezTo>
                      <a:pt x="276" y="538"/>
                      <a:pt x="298" y="530"/>
                      <a:pt x="307" y="512"/>
                    </a:cubicBezTo>
                    <a:lnTo>
                      <a:pt x="417" y="273"/>
                    </a:lnTo>
                    <a:cubicBezTo>
                      <a:pt x="426" y="255"/>
                      <a:pt x="417" y="245"/>
                      <a:pt x="398" y="252"/>
                    </a:cubicBezTo>
                    <a:close/>
                  </a:path>
                </a:pathLst>
              </a:custGeom>
              <a:solidFill>
                <a:srgbClr val="44546A">
                  <a:lumMod val="20000"/>
                  <a:lumOff val="80000"/>
                </a:srgbClr>
              </a:solidFill>
              <a:ln w="0">
                <a:solidFill>
                  <a:srgbClr val="006D5B"/>
                </a:solidFill>
                <a:prstDash val="solid"/>
                <a:round/>
                <a:headEnd/>
                <a:tailEnd/>
              </a:ln>
            </p:spPr>
            <p:txBody>
              <a:bodyPr/>
              <a:lstStyle/>
              <a:p>
                <a:pPr marL="0" marR="0" lvl="0" indent="0" algn="l" defTabSz="761970" rtl="0" eaLnBrk="1" fontAlgn="auto" latinLnBrk="0" hangingPunct="1">
                  <a:lnSpc>
                    <a:spcPct val="100000"/>
                  </a:lnSpc>
                  <a:spcBef>
                    <a:spcPts val="0"/>
                  </a:spcBef>
                  <a:spcAft>
                    <a:spcPts val="0"/>
                  </a:spcAft>
                  <a:buClrTx/>
                  <a:buSzTx/>
                  <a:buFontTx/>
                  <a:buNone/>
                  <a:tabLst/>
                  <a:defRPr/>
                </a:pPr>
                <a:endParaRPr kumimoji="0" lang="en-US" sz="2083" b="0" i="0" u="none" strike="noStrike" kern="0" cap="none" spc="0" normalizeH="0" baseline="0" noProof="0" dirty="0">
                  <a:ln>
                    <a:noFill/>
                  </a:ln>
                  <a:solidFill>
                    <a:prstClr val="black"/>
                  </a:solidFill>
                  <a:effectLst/>
                  <a:uLnTx/>
                  <a:uFillTx/>
                  <a:latin typeface="Arial" panose="020B0604020202020204" pitchFamily="34" charset="0"/>
                  <a:ea typeface="+mn-ea"/>
                  <a:cs typeface="+mn-cs"/>
                </a:endParaRPr>
              </a:p>
            </p:txBody>
          </p:sp>
        </p:grpSp>
        <p:pic>
          <p:nvPicPr>
            <p:cNvPr id="9" name="object 30">
              <a:extLst>
                <a:ext uri="{FF2B5EF4-FFF2-40B4-BE49-F238E27FC236}">
                  <a16:creationId xmlns:a16="http://schemas.microsoft.com/office/drawing/2014/main" id="{FA9D2C68-3B98-66E3-A0FE-677D9D5A5BE9}"/>
                </a:ext>
              </a:extLst>
            </p:cNvPr>
            <p:cNvPicPr/>
            <p:nvPr/>
          </p:nvPicPr>
          <p:blipFill>
            <a:blip r:embed="rId4" cstate="email">
              <a:duotone>
                <a:prstClr val="black"/>
                <a:srgbClr val="009677">
                  <a:tint val="45000"/>
                  <a:satMod val="400000"/>
                </a:srgbClr>
              </a:duotone>
              <a:extLst>
                <a:ext uri="{BEBA8EAE-BF5A-486C-A8C5-ECC9F3942E4B}">
                  <a14:imgProps xmlns:a14="http://schemas.microsoft.com/office/drawing/2010/main">
                    <a14:imgLayer r:embed="rId5">
                      <a14:imgEffect>
                        <a14:colorTemperature colorTemp="7200"/>
                      </a14:imgEffect>
                    </a14:imgLayer>
                  </a14:imgProps>
                </a:ext>
                <a:ext uri="{28A0092B-C50C-407E-A947-70E740481C1C}">
                  <a14:useLocalDpi xmlns:a14="http://schemas.microsoft.com/office/drawing/2010/main"/>
                </a:ext>
              </a:extLst>
            </a:blip>
            <a:stretch>
              <a:fillRect/>
            </a:stretch>
          </p:blipFill>
          <p:spPr>
            <a:xfrm>
              <a:off x="10997698" y="2840926"/>
              <a:ext cx="817388" cy="746952"/>
            </a:xfrm>
            <a:prstGeom prst="rect">
              <a:avLst/>
            </a:prstGeom>
          </p:spPr>
        </p:pic>
        <p:grpSp>
          <p:nvGrpSpPr>
            <p:cNvPr id="11" name="object 32">
              <a:extLst>
                <a:ext uri="{FF2B5EF4-FFF2-40B4-BE49-F238E27FC236}">
                  <a16:creationId xmlns:a16="http://schemas.microsoft.com/office/drawing/2014/main" id="{D3116006-B509-3A15-F49A-609F5049B99C}"/>
                </a:ext>
              </a:extLst>
            </p:cNvPr>
            <p:cNvGrpSpPr/>
            <p:nvPr/>
          </p:nvGrpSpPr>
          <p:grpSpPr>
            <a:xfrm>
              <a:off x="10997392" y="3925683"/>
              <a:ext cx="821600" cy="757486"/>
              <a:chOff x="13079221" y="4750561"/>
              <a:chExt cx="939800" cy="939800"/>
            </a:xfrm>
          </p:grpSpPr>
          <p:sp>
            <p:nvSpPr>
              <p:cNvPr id="44" name="object 33">
                <a:extLst>
                  <a:ext uri="{FF2B5EF4-FFF2-40B4-BE49-F238E27FC236}">
                    <a16:creationId xmlns:a16="http://schemas.microsoft.com/office/drawing/2014/main" id="{B29323C3-B50F-5E9D-F33F-39C087C6F5B7}"/>
                  </a:ext>
                </a:extLst>
              </p:cNvPr>
              <p:cNvSpPr/>
              <p:nvPr/>
            </p:nvSpPr>
            <p:spPr>
              <a:xfrm>
                <a:off x="13091921" y="4763261"/>
                <a:ext cx="914400" cy="914400"/>
              </a:xfrm>
              <a:custGeom>
                <a:avLst/>
                <a:gdLst/>
                <a:ahLst/>
                <a:cxnLst/>
                <a:rect l="l" t="t" r="r" b="b"/>
                <a:pathLst>
                  <a:path w="914400" h="914400">
                    <a:moveTo>
                      <a:pt x="0" y="457200"/>
                    </a:moveTo>
                    <a:lnTo>
                      <a:pt x="2360" y="410458"/>
                    </a:lnTo>
                    <a:lnTo>
                      <a:pt x="9289" y="365066"/>
                    </a:lnTo>
                    <a:lnTo>
                      <a:pt x="20557" y="321253"/>
                    </a:lnTo>
                    <a:lnTo>
                      <a:pt x="35933" y="279249"/>
                    </a:lnTo>
                    <a:lnTo>
                      <a:pt x="55187" y="239283"/>
                    </a:lnTo>
                    <a:lnTo>
                      <a:pt x="78090" y="201587"/>
                    </a:lnTo>
                    <a:lnTo>
                      <a:pt x="104411" y="166390"/>
                    </a:lnTo>
                    <a:lnTo>
                      <a:pt x="133921" y="133921"/>
                    </a:lnTo>
                    <a:lnTo>
                      <a:pt x="166390" y="104411"/>
                    </a:lnTo>
                    <a:lnTo>
                      <a:pt x="201587" y="78090"/>
                    </a:lnTo>
                    <a:lnTo>
                      <a:pt x="239283" y="55187"/>
                    </a:lnTo>
                    <a:lnTo>
                      <a:pt x="279249" y="35933"/>
                    </a:lnTo>
                    <a:lnTo>
                      <a:pt x="321253" y="20557"/>
                    </a:lnTo>
                    <a:lnTo>
                      <a:pt x="365066" y="9289"/>
                    </a:lnTo>
                    <a:lnTo>
                      <a:pt x="410458" y="2360"/>
                    </a:lnTo>
                    <a:lnTo>
                      <a:pt x="457200" y="0"/>
                    </a:lnTo>
                    <a:lnTo>
                      <a:pt x="503941" y="2360"/>
                    </a:lnTo>
                    <a:lnTo>
                      <a:pt x="549333" y="9289"/>
                    </a:lnTo>
                    <a:lnTo>
                      <a:pt x="593146" y="20557"/>
                    </a:lnTo>
                    <a:lnTo>
                      <a:pt x="635150" y="35933"/>
                    </a:lnTo>
                    <a:lnTo>
                      <a:pt x="675116" y="55187"/>
                    </a:lnTo>
                    <a:lnTo>
                      <a:pt x="712812" y="78090"/>
                    </a:lnTo>
                    <a:lnTo>
                      <a:pt x="748009" y="104411"/>
                    </a:lnTo>
                    <a:lnTo>
                      <a:pt x="780478" y="133921"/>
                    </a:lnTo>
                    <a:lnTo>
                      <a:pt x="809988" y="166390"/>
                    </a:lnTo>
                    <a:lnTo>
                      <a:pt x="836309" y="201587"/>
                    </a:lnTo>
                    <a:lnTo>
                      <a:pt x="859212" y="239283"/>
                    </a:lnTo>
                    <a:lnTo>
                      <a:pt x="878466" y="279249"/>
                    </a:lnTo>
                    <a:lnTo>
                      <a:pt x="893842" y="321253"/>
                    </a:lnTo>
                    <a:lnTo>
                      <a:pt x="905110" y="365066"/>
                    </a:lnTo>
                    <a:lnTo>
                      <a:pt x="912039" y="410458"/>
                    </a:lnTo>
                    <a:lnTo>
                      <a:pt x="914400" y="457200"/>
                    </a:lnTo>
                    <a:lnTo>
                      <a:pt x="912039" y="503941"/>
                    </a:lnTo>
                    <a:lnTo>
                      <a:pt x="905110" y="549333"/>
                    </a:lnTo>
                    <a:lnTo>
                      <a:pt x="893842" y="593146"/>
                    </a:lnTo>
                    <a:lnTo>
                      <a:pt x="878466" y="635150"/>
                    </a:lnTo>
                    <a:lnTo>
                      <a:pt x="859212" y="675116"/>
                    </a:lnTo>
                    <a:lnTo>
                      <a:pt x="836309" y="712812"/>
                    </a:lnTo>
                    <a:lnTo>
                      <a:pt x="809988" y="748009"/>
                    </a:lnTo>
                    <a:lnTo>
                      <a:pt x="780478" y="780478"/>
                    </a:lnTo>
                    <a:lnTo>
                      <a:pt x="748009" y="809988"/>
                    </a:lnTo>
                    <a:lnTo>
                      <a:pt x="712812" y="836309"/>
                    </a:lnTo>
                    <a:lnTo>
                      <a:pt x="675116" y="859212"/>
                    </a:lnTo>
                    <a:lnTo>
                      <a:pt x="635150" y="878466"/>
                    </a:lnTo>
                    <a:lnTo>
                      <a:pt x="593146" y="893842"/>
                    </a:lnTo>
                    <a:lnTo>
                      <a:pt x="549333" y="905110"/>
                    </a:lnTo>
                    <a:lnTo>
                      <a:pt x="503941" y="912039"/>
                    </a:lnTo>
                    <a:lnTo>
                      <a:pt x="457200" y="914400"/>
                    </a:lnTo>
                    <a:lnTo>
                      <a:pt x="410458" y="912039"/>
                    </a:lnTo>
                    <a:lnTo>
                      <a:pt x="365066" y="905110"/>
                    </a:lnTo>
                    <a:lnTo>
                      <a:pt x="321253" y="893842"/>
                    </a:lnTo>
                    <a:lnTo>
                      <a:pt x="279249" y="878466"/>
                    </a:lnTo>
                    <a:lnTo>
                      <a:pt x="239283" y="859212"/>
                    </a:lnTo>
                    <a:lnTo>
                      <a:pt x="201587" y="836309"/>
                    </a:lnTo>
                    <a:lnTo>
                      <a:pt x="166390" y="809988"/>
                    </a:lnTo>
                    <a:lnTo>
                      <a:pt x="133921" y="780478"/>
                    </a:lnTo>
                    <a:lnTo>
                      <a:pt x="104411" y="748009"/>
                    </a:lnTo>
                    <a:lnTo>
                      <a:pt x="78090" y="712812"/>
                    </a:lnTo>
                    <a:lnTo>
                      <a:pt x="55187" y="675116"/>
                    </a:lnTo>
                    <a:lnTo>
                      <a:pt x="35933" y="635150"/>
                    </a:lnTo>
                    <a:lnTo>
                      <a:pt x="20557" y="593146"/>
                    </a:lnTo>
                    <a:lnTo>
                      <a:pt x="9289" y="549333"/>
                    </a:lnTo>
                    <a:lnTo>
                      <a:pt x="2360" y="503941"/>
                    </a:lnTo>
                    <a:lnTo>
                      <a:pt x="0" y="457200"/>
                    </a:lnTo>
                    <a:close/>
                  </a:path>
                </a:pathLst>
              </a:custGeom>
              <a:ln w="25400">
                <a:solidFill>
                  <a:srgbClr val="006D5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a:ln>
                    <a:noFill/>
                  </a:ln>
                  <a:solidFill>
                    <a:srgbClr val="000000"/>
                  </a:solidFill>
                  <a:effectLst/>
                  <a:uLnTx/>
                  <a:uFillTx/>
                  <a:latin typeface="Calibri"/>
                  <a:ea typeface="+mn-ea"/>
                  <a:cs typeface="+mn-cs"/>
                </a:endParaRPr>
              </a:p>
            </p:txBody>
          </p:sp>
          <p:sp>
            <p:nvSpPr>
              <p:cNvPr id="45" name="object 34">
                <a:extLst>
                  <a:ext uri="{FF2B5EF4-FFF2-40B4-BE49-F238E27FC236}">
                    <a16:creationId xmlns:a16="http://schemas.microsoft.com/office/drawing/2014/main" id="{57284C59-2B90-E904-5850-0D6B781C5780}"/>
                  </a:ext>
                </a:extLst>
              </p:cNvPr>
              <p:cNvSpPr/>
              <p:nvPr/>
            </p:nvSpPr>
            <p:spPr>
              <a:xfrm>
                <a:off x="13161263" y="4918709"/>
                <a:ext cx="807720" cy="506730"/>
              </a:xfrm>
              <a:custGeom>
                <a:avLst/>
                <a:gdLst/>
                <a:ahLst/>
                <a:cxnLst/>
                <a:rect l="l" t="t" r="r" b="b"/>
                <a:pathLst>
                  <a:path w="807719" h="506729">
                    <a:moveTo>
                      <a:pt x="127126" y="203199"/>
                    </a:moveTo>
                    <a:lnTo>
                      <a:pt x="0" y="467359"/>
                    </a:lnTo>
                    <a:lnTo>
                      <a:pt x="272288" y="506729"/>
                    </a:lnTo>
                    <a:lnTo>
                      <a:pt x="323410" y="496569"/>
                    </a:lnTo>
                    <a:lnTo>
                      <a:pt x="270509" y="496569"/>
                    </a:lnTo>
                    <a:lnTo>
                      <a:pt x="164846" y="481329"/>
                    </a:lnTo>
                    <a:lnTo>
                      <a:pt x="168311" y="480059"/>
                    </a:lnTo>
                    <a:lnTo>
                      <a:pt x="159639" y="480059"/>
                    </a:lnTo>
                    <a:lnTo>
                      <a:pt x="15494" y="459739"/>
                    </a:lnTo>
                    <a:lnTo>
                      <a:pt x="90551" y="303529"/>
                    </a:lnTo>
                    <a:lnTo>
                      <a:pt x="116713" y="303529"/>
                    </a:lnTo>
                    <a:lnTo>
                      <a:pt x="93853" y="295909"/>
                    </a:lnTo>
                    <a:lnTo>
                      <a:pt x="107569" y="267969"/>
                    </a:lnTo>
                    <a:lnTo>
                      <a:pt x="130000" y="267969"/>
                    </a:lnTo>
                    <a:lnTo>
                      <a:pt x="110871" y="261619"/>
                    </a:lnTo>
                    <a:lnTo>
                      <a:pt x="132969" y="214629"/>
                    </a:lnTo>
                    <a:lnTo>
                      <a:pt x="194897" y="214629"/>
                    </a:lnTo>
                    <a:lnTo>
                      <a:pt x="127126" y="203199"/>
                    </a:lnTo>
                    <a:close/>
                  </a:path>
                  <a:path w="807719" h="506729">
                    <a:moveTo>
                      <a:pt x="288408" y="400049"/>
                    </a:moveTo>
                    <a:lnTo>
                      <a:pt x="283718" y="400049"/>
                    </a:lnTo>
                    <a:lnTo>
                      <a:pt x="277876" y="444499"/>
                    </a:lnTo>
                    <a:lnTo>
                      <a:pt x="270509" y="496569"/>
                    </a:lnTo>
                    <a:lnTo>
                      <a:pt x="275336" y="496569"/>
                    </a:lnTo>
                    <a:lnTo>
                      <a:pt x="288408" y="400049"/>
                    </a:lnTo>
                    <a:close/>
                  </a:path>
                  <a:path w="807719" h="506729">
                    <a:moveTo>
                      <a:pt x="385445" y="433069"/>
                    </a:moveTo>
                    <a:lnTo>
                      <a:pt x="359348" y="435609"/>
                    </a:lnTo>
                    <a:lnTo>
                      <a:pt x="334311" y="445769"/>
                    </a:lnTo>
                    <a:lnTo>
                      <a:pt x="311917" y="463549"/>
                    </a:lnTo>
                    <a:lnTo>
                      <a:pt x="293751" y="492759"/>
                    </a:lnTo>
                    <a:lnTo>
                      <a:pt x="275336" y="496569"/>
                    </a:lnTo>
                    <a:lnTo>
                      <a:pt x="323410" y="496569"/>
                    </a:lnTo>
                    <a:lnTo>
                      <a:pt x="348971" y="491489"/>
                    </a:lnTo>
                    <a:lnTo>
                      <a:pt x="296291" y="491489"/>
                    </a:lnTo>
                    <a:lnTo>
                      <a:pt x="314168" y="464819"/>
                    </a:lnTo>
                    <a:lnTo>
                      <a:pt x="335867" y="447039"/>
                    </a:lnTo>
                    <a:lnTo>
                      <a:pt x="360066" y="438149"/>
                    </a:lnTo>
                    <a:lnTo>
                      <a:pt x="385445" y="435609"/>
                    </a:lnTo>
                    <a:lnTo>
                      <a:pt x="414143" y="435609"/>
                    </a:lnTo>
                    <a:lnTo>
                      <a:pt x="385445" y="433069"/>
                    </a:lnTo>
                    <a:close/>
                  </a:path>
                  <a:path w="807719" h="506729">
                    <a:moveTo>
                      <a:pt x="607517" y="454659"/>
                    </a:moveTo>
                    <a:lnTo>
                      <a:pt x="534289" y="454659"/>
                    </a:lnTo>
                    <a:lnTo>
                      <a:pt x="807720" y="494029"/>
                    </a:lnTo>
                    <a:lnTo>
                      <a:pt x="801010" y="481329"/>
                    </a:lnTo>
                    <a:lnTo>
                      <a:pt x="789305" y="481329"/>
                    </a:lnTo>
                    <a:lnTo>
                      <a:pt x="654050" y="462279"/>
                    </a:lnTo>
                    <a:lnTo>
                      <a:pt x="651837" y="459739"/>
                    </a:lnTo>
                    <a:lnTo>
                      <a:pt x="641857" y="459739"/>
                    </a:lnTo>
                    <a:lnTo>
                      <a:pt x="607517" y="454659"/>
                    </a:lnTo>
                    <a:close/>
                  </a:path>
                  <a:path w="807719" h="506729">
                    <a:moveTo>
                      <a:pt x="409779" y="361949"/>
                    </a:moveTo>
                    <a:lnTo>
                      <a:pt x="398653" y="361949"/>
                    </a:lnTo>
                    <a:lnTo>
                      <a:pt x="431407" y="367029"/>
                    </a:lnTo>
                    <a:lnTo>
                      <a:pt x="463708" y="379729"/>
                    </a:lnTo>
                    <a:lnTo>
                      <a:pt x="494057" y="406399"/>
                    </a:lnTo>
                    <a:lnTo>
                      <a:pt x="520953" y="447039"/>
                    </a:lnTo>
                    <a:lnTo>
                      <a:pt x="474472" y="455929"/>
                    </a:lnTo>
                    <a:lnTo>
                      <a:pt x="470407" y="455929"/>
                    </a:lnTo>
                    <a:lnTo>
                      <a:pt x="470789" y="457199"/>
                    </a:lnTo>
                    <a:lnTo>
                      <a:pt x="296291" y="491489"/>
                    </a:lnTo>
                    <a:lnTo>
                      <a:pt x="348971" y="491489"/>
                    </a:lnTo>
                    <a:lnTo>
                      <a:pt x="534289" y="454659"/>
                    </a:lnTo>
                    <a:lnTo>
                      <a:pt x="607517" y="454659"/>
                    </a:lnTo>
                    <a:lnTo>
                      <a:pt x="598932" y="453389"/>
                    </a:lnTo>
                    <a:lnTo>
                      <a:pt x="597966" y="452119"/>
                    </a:lnTo>
                    <a:lnTo>
                      <a:pt x="587882" y="452119"/>
                    </a:lnTo>
                    <a:lnTo>
                      <a:pt x="544173" y="445769"/>
                    </a:lnTo>
                    <a:lnTo>
                      <a:pt x="523240" y="445769"/>
                    </a:lnTo>
                    <a:lnTo>
                      <a:pt x="496075" y="405129"/>
                    </a:lnTo>
                    <a:lnTo>
                      <a:pt x="465089" y="378459"/>
                    </a:lnTo>
                    <a:lnTo>
                      <a:pt x="432032" y="364489"/>
                    </a:lnTo>
                    <a:lnTo>
                      <a:pt x="409779" y="361949"/>
                    </a:lnTo>
                    <a:close/>
                  </a:path>
                  <a:path w="807719" h="506729">
                    <a:moveTo>
                      <a:pt x="535389" y="280669"/>
                    </a:moveTo>
                    <a:lnTo>
                      <a:pt x="502920" y="280669"/>
                    </a:lnTo>
                    <a:lnTo>
                      <a:pt x="712343" y="335279"/>
                    </a:lnTo>
                    <a:lnTo>
                      <a:pt x="789305" y="481329"/>
                    </a:lnTo>
                    <a:lnTo>
                      <a:pt x="801010" y="481329"/>
                    </a:lnTo>
                    <a:lnTo>
                      <a:pt x="718484" y="325119"/>
                    </a:lnTo>
                    <a:lnTo>
                      <a:pt x="707263" y="325119"/>
                    </a:lnTo>
                    <a:lnTo>
                      <a:pt x="535389" y="280669"/>
                    </a:lnTo>
                    <a:close/>
                  </a:path>
                  <a:path w="807719" h="506729">
                    <a:moveTo>
                      <a:pt x="116713" y="303529"/>
                    </a:moveTo>
                    <a:lnTo>
                      <a:pt x="90551" y="303529"/>
                    </a:lnTo>
                    <a:lnTo>
                      <a:pt x="287782" y="369569"/>
                    </a:lnTo>
                    <a:lnTo>
                      <a:pt x="284099" y="396239"/>
                    </a:lnTo>
                    <a:lnTo>
                      <a:pt x="283718" y="397509"/>
                    </a:lnTo>
                    <a:lnTo>
                      <a:pt x="283464" y="397509"/>
                    </a:lnTo>
                    <a:lnTo>
                      <a:pt x="277100" y="400049"/>
                    </a:lnTo>
                    <a:lnTo>
                      <a:pt x="263890" y="407669"/>
                    </a:lnTo>
                    <a:lnTo>
                      <a:pt x="247513" y="420369"/>
                    </a:lnTo>
                    <a:lnTo>
                      <a:pt x="231648" y="439419"/>
                    </a:lnTo>
                    <a:lnTo>
                      <a:pt x="222617" y="448309"/>
                    </a:lnTo>
                    <a:lnTo>
                      <a:pt x="210645" y="457199"/>
                    </a:lnTo>
                    <a:lnTo>
                      <a:pt x="196982" y="464819"/>
                    </a:lnTo>
                    <a:lnTo>
                      <a:pt x="182880" y="472439"/>
                    </a:lnTo>
                    <a:lnTo>
                      <a:pt x="173990" y="474979"/>
                    </a:lnTo>
                    <a:lnTo>
                      <a:pt x="165862" y="478789"/>
                    </a:lnTo>
                    <a:lnTo>
                      <a:pt x="159639" y="480059"/>
                    </a:lnTo>
                    <a:lnTo>
                      <a:pt x="168311" y="480059"/>
                    </a:lnTo>
                    <a:lnTo>
                      <a:pt x="219727" y="454659"/>
                    </a:lnTo>
                    <a:lnTo>
                      <a:pt x="241246" y="430529"/>
                    </a:lnTo>
                    <a:lnTo>
                      <a:pt x="249666" y="421639"/>
                    </a:lnTo>
                    <a:lnTo>
                      <a:pt x="258252" y="414019"/>
                    </a:lnTo>
                    <a:lnTo>
                      <a:pt x="266446" y="408939"/>
                    </a:lnTo>
                    <a:lnTo>
                      <a:pt x="271272" y="405129"/>
                    </a:lnTo>
                    <a:lnTo>
                      <a:pt x="275971" y="403859"/>
                    </a:lnTo>
                    <a:lnTo>
                      <a:pt x="279400" y="401319"/>
                    </a:lnTo>
                    <a:lnTo>
                      <a:pt x="281559" y="401319"/>
                    </a:lnTo>
                    <a:lnTo>
                      <a:pt x="283082" y="400049"/>
                    </a:lnTo>
                    <a:lnTo>
                      <a:pt x="288408" y="400049"/>
                    </a:lnTo>
                    <a:lnTo>
                      <a:pt x="288925" y="396239"/>
                    </a:lnTo>
                    <a:lnTo>
                      <a:pt x="290449" y="396239"/>
                    </a:lnTo>
                    <a:lnTo>
                      <a:pt x="291846" y="394969"/>
                    </a:lnTo>
                    <a:lnTo>
                      <a:pt x="294132" y="393699"/>
                    </a:lnTo>
                    <a:lnTo>
                      <a:pt x="289305" y="393699"/>
                    </a:lnTo>
                    <a:lnTo>
                      <a:pt x="292607" y="368299"/>
                    </a:lnTo>
                    <a:lnTo>
                      <a:pt x="310253" y="360679"/>
                    </a:lnTo>
                    <a:lnTo>
                      <a:pt x="288163" y="360679"/>
                    </a:lnTo>
                    <a:lnTo>
                      <a:pt x="116713" y="303529"/>
                    </a:lnTo>
                    <a:close/>
                  </a:path>
                  <a:path w="807719" h="506729">
                    <a:moveTo>
                      <a:pt x="115316" y="416559"/>
                    </a:moveTo>
                    <a:lnTo>
                      <a:pt x="114553" y="416559"/>
                    </a:lnTo>
                    <a:lnTo>
                      <a:pt x="91948" y="422909"/>
                    </a:lnTo>
                    <a:lnTo>
                      <a:pt x="106045" y="422909"/>
                    </a:lnTo>
                    <a:lnTo>
                      <a:pt x="106807" y="459739"/>
                    </a:lnTo>
                    <a:lnTo>
                      <a:pt x="118150" y="445769"/>
                    </a:lnTo>
                    <a:lnTo>
                      <a:pt x="112014" y="445769"/>
                    </a:lnTo>
                    <a:lnTo>
                      <a:pt x="117855" y="417829"/>
                    </a:lnTo>
                    <a:lnTo>
                      <a:pt x="116332" y="417829"/>
                    </a:lnTo>
                    <a:lnTo>
                      <a:pt x="115316" y="416559"/>
                    </a:lnTo>
                    <a:close/>
                  </a:path>
                  <a:path w="807719" h="506729">
                    <a:moveTo>
                      <a:pt x="517973" y="306069"/>
                    </a:moveTo>
                    <a:lnTo>
                      <a:pt x="507746" y="306069"/>
                    </a:lnTo>
                    <a:lnTo>
                      <a:pt x="641857" y="459739"/>
                    </a:lnTo>
                    <a:lnTo>
                      <a:pt x="651837" y="459739"/>
                    </a:lnTo>
                    <a:lnTo>
                      <a:pt x="517973" y="306069"/>
                    </a:lnTo>
                    <a:close/>
                  </a:path>
                  <a:path w="807719" h="506729">
                    <a:moveTo>
                      <a:pt x="414143" y="435609"/>
                    </a:moveTo>
                    <a:lnTo>
                      <a:pt x="402778" y="435609"/>
                    </a:lnTo>
                    <a:lnTo>
                      <a:pt x="419528" y="439419"/>
                    </a:lnTo>
                    <a:lnTo>
                      <a:pt x="435111" y="443229"/>
                    </a:lnTo>
                    <a:lnTo>
                      <a:pt x="448945" y="448309"/>
                    </a:lnTo>
                    <a:lnTo>
                      <a:pt x="457453" y="450849"/>
                    </a:lnTo>
                    <a:lnTo>
                      <a:pt x="464439" y="453389"/>
                    </a:lnTo>
                    <a:lnTo>
                      <a:pt x="469265" y="455929"/>
                    </a:lnTo>
                    <a:lnTo>
                      <a:pt x="474472" y="455929"/>
                    </a:lnTo>
                    <a:lnTo>
                      <a:pt x="460918" y="449579"/>
                    </a:lnTo>
                    <a:lnTo>
                      <a:pt x="440055" y="441959"/>
                    </a:lnTo>
                    <a:lnTo>
                      <a:pt x="414143" y="435609"/>
                    </a:lnTo>
                    <a:close/>
                  </a:path>
                  <a:path w="807719" h="506729">
                    <a:moveTo>
                      <a:pt x="528472" y="360679"/>
                    </a:moveTo>
                    <a:lnTo>
                      <a:pt x="518795" y="360679"/>
                    </a:lnTo>
                    <a:lnTo>
                      <a:pt x="587882" y="452119"/>
                    </a:lnTo>
                    <a:lnTo>
                      <a:pt x="597966" y="452119"/>
                    </a:lnTo>
                    <a:lnTo>
                      <a:pt x="528472" y="360679"/>
                    </a:lnTo>
                    <a:close/>
                  </a:path>
                  <a:path w="807719" h="506729">
                    <a:moveTo>
                      <a:pt x="129667" y="419099"/>
                    </a:moveTo>
                    <a:lnTo>
                      <a:pt x="125603" y="419099"/>
                    </a:lnTo>
                    <a:lnTo>
                      <a:pt x="112014" y="445769"/>
                    </a:lnTo>
                    <a:lnTo>
                      <a:pt x="118150" y="445769"/>
                    </a:lnTo>
                    <a:lnTo>
                      <a:pt x="132588" y="427989"/>
                    </a:lnTo>
                    <a:lnTo>
                      <a:pt x="140246" y="427989"/>
                    </a:lnTo>
                    <a:lnTo>
                      <a:pt x="129667" y="419099"/>
                    </a:lnTo>
                    <a:close/>
                  </a:path>
                  <a:path w="807719" h="506729">
                    <a:moveTo>
                      <a:pt x="456019" y="303529"/>
                    </a:moveTo>
                    <a:lnTo>
                      <a:pt x="442595" y="303529"/>
                    </a:lnTo>
                    <a:lnTo>
                      <a:pt x="511428" y="351789"/>
                    </a:lnTo>
                    <a:lnTo>
                      <a:pt x="512445" y="353059"/>
                    </a:lnTo>
                    <a:lnTo>
                      <a:pt x="530987" y="444499"/>
                    </a:lnTo>
                    <a:lnTo>
                      <a:pt x="523240" y="445769"/>
                    </a:lnTo>
                    <a:lnTo>
                      <a:pt x="544173" y="445769"/>
                    </a:lnTo>
                    <a:lnTo>
                      <a:pt x="535432" y="444499"/>
                    </a:lnTo>
                    <a:lnTo>
                      <a:pt x="518795" y="360679"/>
                    </a:lnTo>
                    <a:lnTo>
                      <a:pt x="528472" y="360679"/>
                    </a:lnTo>
                    <a:lnTo>
                      <a:pt x="516890" y="345439"/>
                    </a:lnTo>
                    <a:lnTo>
                      <a:pt x="515493" y="344169"/>
                    </a:lnTo>
                    <a:lnTo>
                      <a:pt x="514976" y="341629"/>
                    </a:lnTo>
                    <a:lnTo>
                      <a:pt x="510286" y="341629"/>
                    </a:lnTo>
                    <a:lnTo>
                      <a:pt x="456019" y="303529"/>
                    </a:lnTo>
                    <a:close/>
                  </a:path>
                  <a:path w="807719" h="506729">
                    <a:moveTo>
                      <a:pt x="140246" y="427989"/>
                    </a:moveTo>
                    <a:lnTo>
                      <a:pt x="132588" y="427989"/>
                    </a:lnTo>
                    <a:lnTo>
                      <a:pt x="152653" y="440689"/>
                    </a:lnTo>
                    <a:lnTo>
                      <a:pt x="148590" y="431799"/>
                    </a:lnTo>
                    <a:lnTo>
                      <a:pt x="144780" y="431799"/>
                    </a:lnTo>
                    <a:lnTo>
                      <a:pt x="140246" y="427989"/>
                    </a:lnTo>
                    <a:close/>
                  </a:path>
                  <a:path w="807719" h="506729">
                    <a:moveTo>
                      <a:pt x="136398" y="415289"/>
                    </a:moveTo>
                    <a:lnTo>
                      <a:pt x="136017" y="415289"/>
                    </a:lnTo>
                    <a:lnTo>
                      <a:pt x="133730" y="416559"/>
                    </a:lnTo>
                    <a:lnTo>
                      <a:pt x="144780" y="431799"/>
                    </a:lnTo>
                    <a:lnTo>
                      <a:pt x="148590" y="431799"/>
                    </a:lnTo>
                    <a:lnTo>
                      <a:pt x="144526" y="422909"/>
                    </a:lnTo>
                    <a:lnTo>
                      <a:pt x="193675" y="421639"/>
                    </a:lnTo>
                    <a:lnTo>
                      <a:pt x="186895" y="419099"/>
                    </a:lnTo>
                    <a:lnTo>
                      <a:pt x="175132" y="419099"/>
                    </a:lnTo>
                    <a:lnTo>
                      <a:pt x="136398" y="415289"/>
                    </a:lnTo>
                    <a:close/>
                  </a:path>
                  <a:path w="807719" h="506729">
                    <a:moveTo>
                      <a:pt x="99441" y="382269"/>
                    </a:moveTo>
                    <a:lnTo>
                      <a:pt x="105664" y="398779"/>
                    </a:lnTo>
                    <a:lnTo>
                      <a:pt x="55753" y="398779"/>
                    </a:lnTo>
                    <a:lnTo>
                      <a:pt x="99059" y="415289"/>
                    </a:lnTo>
                    <a:lnTo>
                      <a:pt x="79755" y="427989"/>
                    </a:lnTo>
                    <a:lnTo>
                      <a:pt x="106045" y="422909"/>
                    </a:lnTo>
                    <a:lnTo>
                      <a:pt x="91948" y="422909"/>
                    </a:lnTo>
                    <a:lnTo>
                      <a:pt x="112014" y="412749"/>
                    </a:lnTo>
                    <a:lnTo>
                      <a:pt x="111632" y="412749"/>
                    </a:lnTo>
                    <a:lnTo>
                      <a:pt x="111251" y="411479"/>
                    </a:lnTo>
                    <a:lnTo>
                      <a:pt x="111251" y="410209"/>
                    </a:lnTo>
                    <a:lnTo>
                      <a:pt x="74295" y="401319"/>
                    </a:lnTo>
                    <a:lnTo>
                      <a:pt x="113942" y="401319"/>
                    </a:lnTo>
                    <a:lnTo>
                      <a:pt x="106045" y="389889"/>
                    </a:lnTo>
                    <a:lnTo>
                      <a:pt x="111209" y="389889"/>
                    </a:lnTo>
                    <a:lnTo>
                      <a:pt x="99441" y="382269"/>
                    </a:lnTo>
                    <a:close/>
                  </a:path>
                  <a:path w="807719" h="506729">
                    <a:moveTo>
                      <a:pt x="165480" y="393699"/>
                    </a:moveTo>
                    <a:lnTo>
                      <a:pt x="142240" y="398779"/>
                    </a:lnTo>
                    <a:lnTo>
                      <a:pt x="154813" y="398779"/>
                    </a:lnTo>
                    <a:lnTo>
                      <a:pt x="137032" y="407669"/>
                    </a:lnTo>
                    <a:lnTo>
                      <a:pt x="137795" y="407669"/>
                    </a:lnTo>
                    <a:lnTo>
                      <a:pt x="138176" y="408939"/>
                    </a:lnTo>
                    <a:lnTo>
                      <a:pt x="138176" y="410209"/>
                    </a:lnTo>
                    <a:lnTo>
                      <a:pt x="175132" y="419099"/>
                    </a:lnTo>
                    <a:lnTo>
                      <a:pt x="186895" y="419099"/>
                    </a:lnTo>
                    <a:lnTo>
                      <a:pt x="149605" y="405129"/>
                    </a:lnTo>
                    <a:lnTo>
                      <a:pt x="165480" y="393699"/>
                    </a:lnTo>
                    <a:close/>
                  </a:path>
                  <a:path w="807719" h="506729">
                    <a:moveTo>
                      <a:pt x="126746" y="403859"/>
                    </a:moveTo>
                    <a:lnTo>
                      <a:pt x="121539" y="403859"/>
                    </a:lnTo>
                    <a:lnTo>
                      <a:pt x="116332" y="405129"/>
                    </a:lnTo>
                    <a:lnTo>
                      <a:pt x="115316" y="408939"/>
                    </a:lnTo>
                    <a:lnTo>
                      <a:pt x="113792" y="411479"/>
                    </a:lnTo>
                    <a:lnTo>
                      <a:pt x="117094" y="415289"/>
                    </a:lnTo>
                    <a:lnTo>
                      <a:pt x="122301" y="416559"/>
                    </a:lnTo>
                    <a:lnTo>
                      <a:pt x="127889" y="417829"/>
                    </a:lnTo>
                    <a:lnTo>
                      <a:pt x="132969" y="415289"/>
                    </a:lnTo>
                    <a:lnTo>
                      <a:pt x="133426" y="414019"/>
                    </a:lnTo>
                    <a:lnTo>
                      <a:pt x="123444" y="414019"/>
                    </a:lnTo>
                    <a:lnTo>
                      <a:pt x="120776" y="412749"/>
                    </a:lnTo>
                    <a:lnTo>
                      <a:pt x="118999" y="411479"/>
                    </a:lnTo>
                    <a:lnTo>
                      <a:pt x="119761" y="408939"/>
                    </a:lnTo>
                    <a:lnTo>
                      <a:pt x="120396" y="407669"/>
                    </a:lnTo>
                    <a:lnTo>
                      <a:pt x="123063" y="406399"/>
                    </a:lnTo>
                    <a:lnTo>
                      <a:pt x="133053" y="406399"/>
                    </a:lnTo>
                    <a:lnTo>
                      <a:pt x="131953" y="405129"/>
                    </a:lnTo>
                    <a:lnTo>
                      <a:pt x="126746" y="403859"/>
                    </a:lnTo>
                    <a:close/>
                  </a:path>
                  <a:path w="807719" h="506729">
                    <a:moveTo>
                      <a:pt x="133053" y="406399"/>
                    </a:moveTo>
                    <a:lnTo>
                      <a:pt x="125984" y="406399"/>
                    </a:lnTo>
                    <a:lnTo>
                      <a:pt x="128524" y="407669"/>
                    </a:lnTo>
                    <a:lnTo>
                      <a:pt x="130428" y="408939"/>
                    </a:lnTo>
                    <a:lnTo>
                      <a:pt x="129667" y="411479"/>
                    </a:lnTo>
                    <a:lnTo>
                      <a:pt x="128905" y="412749"/>
                    </a:lnTo>
                    <a:lnTo>
                      <a:pt x="126365" y="414019"/>
                    </a:lnTo>
                    <a:lnTo>
                      <a:pt x="133426" y="414019"/>
                    </a:lnTo>
                    <a:lnTo>
                      <a:pt x="135255" y="408939"/>
                    </a:lnTo>
                    <a:lnTo>
                      <a:pt x="133053" y="406399"/>
                    </a:lnTo>
                    <a:close/>
                  </a:path>
                  <a:path w="807719" h="506729">
                    <a:moveTo>
                      <a:pt x="113942" y="401319"/>
                    </a:moveTo>
                    <a:lnTo>
                      <a:pt x="74295" y="401319"/>
                    </a:lnTo>
                    <a:lnTo>
                      <a:pt x="113030" y="405129"/>
                    </a:lnTo>
                    <a:lnTo>
                      <a:pt x="113792" y="405129"/>
                    </a:lnTo>
                    <a:lnTo>
                      <a:pt x="114553" y="403859"/>
                    </a:lnTo>
                    <a:lnTo>
                      <a:pt x="115697" y="403859"/>
                    </a:lnTo>
                    <a:lnTo>
                      <a:pt x="113942" y="401319"/>
                    </a:lnTo>
                    <a:close/>
                  </a:path>
                  <a:path w="807719" h="506729">
                    <a:moveTo>
                      <a:pt x="140334" y="379729"/>
                    </a:moveTo>
                    <a:lnTo>
                      <a:pt x="135636" y="379729"/>
                    </a:lnTo>
                    <a:lnTo>
                      <a:pt x="131191" y="402589"/>
                    </a:lnTo>
                    <a:lnTo>
                      <a:pt x="132588" y="402589"/>
                    </a:lnTo>
                    <a:lnTo>
                      <a:pt x="133730" y="403859"/>
                    </a:lnTo>
                    <a:lnTo>
                      <a:pt x="134493" y="405129"/>
                    </a:lnTo>
                    <a:lnTo>
                      <a:pt x="154813" y="398779"/>
                    </a:lnTo>
                    <a:lnTo>
                      <a:pt x="142240" y="398779"/>
                    </a:lnTo>
                    <a:lnTo>
                      <a:pt x="140334" y="379729"/>
                    </a:lnTo>
                    <a:close/>
                  </a:path>
                  <a:path w="807719" h="506729">
                    <a:moveTo>
                      <a:pt x="111209" y="389889"/>
                    </a:moveTo>
                    <a:lnTo>
                      <a:pt x="106045" y="389889"/>
                    </a:lnTo>
                    <a:lnTo>
                      <a:pt x="119761" y="401319"/>
                    </a:lnTo>
                    <a:lnTo>
                      <a:pt x="123825" y="401319"/>
                    </a:lnTo>
                    <a:lnTo>
                      <a:pt x="127993" y="393699"/>
                    </a:lnTo>
                    <a:lnTo>
                      <a:pt x="117094" y="393699"/>
                    </a:lnTo>
                    <a:lnTo>
                      <a:pt x="111209" y="389889"/>
                    </a:lnTo>
                    <a:close/>
                  </a:path>
                  <a:path w="807719" h="506729">
                    <a:moveTo>
                      <a:pt x="139319" y="369569"/>
                    </a:moveTo>
                    <a:lnTo>
                      <a:pt x="117094" y="393699"/>
                    </a:lnTo>
                    <a:lnTo>
                      <a:pt x="127993" y="393699"/>
                    </a:lnTo>
                    <a:lnTo>
                      <a:pt x="135636" y="379729"/>
                    </a:lnTo>
                    <a:lnTo>
                      <a:pt x="140334" y="379729"/>
                    </a:lnTo>
                    <a:lnTo>
                      <a:pt x="139319" y="369569"/>
                    </a:lnTo>
                    <a:close/>
                  </a:path>
                  <a:path w="807719" h="506729">
                    <a:moveTo>
                      <a:pt x="398653" y="360679"/>
                    </a:moveTo>
                    <a:lnTo>
                      <a:pt x="363011" y="364489"/>
                    </a:lnTo>
                    <a:lnTo>
                      <a:pt x="331358" y="373379"/>
                    </a:lnTo>
                    <a:lnTo>
                      <a:pt x="306016" y="384809"/>
                    </a:lnTo>
                    <a:lnTo>
                      <a:pt x="289305" y="393699"/>
                    </a:lnTo>
                    <a:lnTo>
                      <a:pt x="294132" y="393699"/>
                    </a:lnTo>
                    <a:lnTo>
                      <a:pt x="311624" y="384809"/>
                    </a:lnTo>
                    <a:lnTo>
                      <a:pt x="336153" y="374649"/>
                    </a:lnTo>
                    <a:lnTo>
                      <a:pt x="365801" y="365759"/>
                    </a:lnTo>
                    <a:lnTo>
                      <a:pt x="398653" y="361949"/>
                    </a:lnTo>
                    <a:lnTo>
                      <a:pt x="409779" y="361949"/>
                    </a:lnTo>
                    <a:lnTo>
                      <a:pt x="398653" y="360679"/>
                    </a:lnTo>
                    <a:close/>
                  </a:path>
                  <a:path w="807719" h="506729">
                    <a:moveTo>
                      <a:pt x="130000" y="267969"/>
                    </a:moveTo>
                    <a:lnTo>
                      <a:pt x="107569" y="267969"/>
                    </a:lnTo>
                    <a:lnTo>
                      <a:pt x="293370" y="330199"/>
                    </a:lnTo>
                    <a:lnTo>
                      <a:pt x="289305" y="360679"/>
                    </a:lnTo>
                    <a:lnTo>
                      <a:pt x="310253" y="360679"/>
                    </a:lnTo>
                    <a:lnTo>
                      <a:pt x="313194" y="359409"/>
                    </a:lnTo>
                    <a:lnTo>
                      <a:pt x="294132" y="359409"/>
                    </a:lnTo>
                    <a:lnTo>
                      <a:pt x="297815" y="330199"/>
                    </a:lnTo>
                    <a:lnTo>
                      <a:pt x="315656" y="322579"/>
                    </a:lnTo>
                    <a:lnTo>
                      <a:pt x="294513" y="322579"/>
                    </a:lnTo>
                    <a:lnTo>
                      <a:pt x="130000" y="267969"/>
                    </a:lnTo>
                    <a:close/>
                  </a:path>
                  <a:path w="807719" h="506729">
                    <a:moveTo>
                      <a:pt x="443357" y="294639"/>
                    </a:moveTo>
                    <a:lnTo>
                      <a:pt x="294132" y="359409"/>
                    </a:lnTo>
                    <a:lnTo>
                      <a:pt x="313194" y="359409"/>
                    </a:lnTo>
                    <a:lnTo>
                      <a:pt x="442595" y="303529"/>
                    </a:lnTo>
                    <a:lnTo>
                      <a:pt x="456019" y="303529"/>
                    </a:lnTo>
                    <a:lnTo>
                      <a:pt x="443357" y="294639"/>
                    </a:lnTo>
                    <a:close/>
                  </a:path>
                  <a:path w="807719" h="506729">
                    <a:moveTo>
                      <a:pt x="519224" y="246379"/>
                    </a:moveTo>
                    <a:lnTo>
                      <a:pt x="491490" y="246379"/>
                    </a:lnTo>
                    <a:lnTo>
                      <a:pt x="496189" y="271779"/>
                    </a:lnTo>
                    <a:lnTo>
                      <a:pt x="475488" y="280669"/>
                    </a:lnTo>
                    <a:lnTo>
                      <a:pt x="497713" y="294639"/>
                    </a:lnTo>
                    <a:lnTo>
                      <a:pt x="501776" y="299719"/>
                    </a:lnTo>
                    <a:lnTo>
                      <a:pt x="510286" y="341629"/>
                    </a:lnTo>
                    <a:lnTo>
                      <a:pt x="514976" y="341629"/>
                    </a:lnTo>
                    <a:lnTo>
                      <a:pt x="507746" y="306069"/>
                    </a:lnTo>
                    <a:lnTo>
                      <a:pt x="517973" y="306069"/>
                    </a:lnTo>
                    <a:lnTo>
                      <a:pt x="504698" y="290829"/>
                    </a:lnTo>
                    <a:lnTo>
                      <a:pt x="503809" y="285749"/>
                    </a:lnTo>
                    <a:lnTo>
                      <a:pt x="499237" y="285749"/>
                    </a:lnTo>
                    <a:lnTo>
                      <a:pt x="492505" y="281939"/>
                    </a:lnTo>
                    <a:lnTo>
                      <a:pt x="497332" y="279399"/>
                    </a:lnTo>
                    <a:lnTo>
                      <a:pt x="530478" y="279399"/>
                    </a:lnTo>
                    <a:lnTo>
                      <a:pt x="501015" y="271779"/>
                    </a:lnTo>
                    <a:lnTo>
                      <a:pt x="496189" y="247649"/>
                    </a:lnTo>
                    <a:lnTo>
                      <a:pt x="524187" y="247649"/>
                    </a:lnTo>
                    <a:lnTo>
                      <a:pt x="519224" y="246379"/>
                    </a:lnTo>
                    <a:close/>
                  </a:path>
                  <a:path w="807719" h="506729">
                    <a:moveTo>
                      <a:pt x="524187" y="247649"/>
                    </a:moveTo>
                    <a:lnTo>
                      <a:pt x="496189" y="247649"/>
                    </a:lnTo>
                    <a:lnTo>
                      <a:pt x="693166" y="298449"/>
                    </a:lnTo>
                    <a:lnTo>
                      <a:pt x="707263" y="325119"/>
                    </a:lnTo>
                    <a:lnTo>
                      <a:pt x="718484" y="325119"/>
                    </a:lnTo>
                    <a:lnTo>
                      <a:pt x="699698" y="289559"/>
                    </a:lnTo>
                    <a:lnTo>
                      <a:pt x="687959" y="289559"/>
                    </a:lnTo>
                    <a:lnTo>
                      <a:pt x="524187" y="247649"/>
                    </a:lnTo>
                    <a:close/>
                  </a:path>
                  <a:path w="807719" h="506729">
                    <a:moveTo>
                      <a:pt x="303022" y="293369"/>
                    </a:moveTo>
                    <a:lnTo>
                      <a:pt x="298196" y="293369"/>
                    </a:lnTo>
                    <a:lnTo>
                      <a:pt x="294513" y="322579"/>
                    </a:lnTo>
                    <a:lnTo>
                      <a:pt x="315656" y="322579"/>
                    </a:lnTo>
                    <a:lnTo>
                      <a:pt x="318630" y="321309"/>
                    </a:lnTo>
                    <a:lnTo>
                      <a:pt x="299339" y="321309"/>
                    </a:lnTo>
                    <a:lnTo>
                      <a:pt x="303022" y="293369"/>
                    </a:lnTo>
                    <a:close/>
                  </a:path>
                  <a:path w="807719" h="506729">
                    <a:moveTo>
                      <a:pt x="359863" y="236219"/>
                    </a:moveTo>
                    <a:lnTo>
                      <a:pt x="345821" y="236219"/>
                    </a:lnTo>
                    <a:lnTo>
                      <a:pt x="403098" y="275589"/>
                    </a:lnTo>
                    <a:lnTo>
                      <a:pt x="299339" y="321309"/>
                    </a:lnTo>
                    <a:lnTo>
                      <a:pt x="318630" y="321309"/>
                    </a:lnTo>
                    <a:lnTo>
                      <a:pt x="419734" y="278129"/>
                    </a:lnTo>
                    <a:lnTo>
                      <a:pt x="359863" y="236219"/>
                    </a:lnTo>
                    <a:close/>
                  </a:path>
                  <a:path w="807719" h="506729">
                    <a:moveTo>
                      <a:pt x="194897" y="214629"/>
                    </a:moveTo>
                    <a:lnTo>
                      <a:pt x="132969" y="214629"/>
                    </a:lnTo>
                    <a:lnTo>
                      <a:pt x="178816" y="222249"/>
                    </a:lnTo>
                    <a:lnTo>
                      <a:pt x="195105" y="242569"/>
                    </a:lnTo>
                    <a:lnTo>
                      <a:pt x="219979" y="265429"/>
                    </a:lnTo>
                    <a:lnTo>
                      <a:pt x="251450" y="285749"/>
                    </a:lnTo>
                    <a:lnTo>
                      <a:pt x="287528" y="294639"/>
                    </a:lnTo>
                    <a:lnTo>
                      <a:pt x="294894" y="294639"/>
                    </a:lnTo>
                    <a:lnTo>
                      <a:pt x="298196" y="293369"/>
                    </a:lnTo>
                    <a:lnTo>
                      <a:pt x="303403" y="293369"/>
                    </a:lnTo>
                    <a:lnTo>
                      <a:pt x="303403" y="292099"/>
                    </a:lnTo>
                    <a:lnTo>
                      <a:pt x="287528" y="292099"/>
                    </a:lnTo>
                    <a:lnTo>
                      <a:pt x="265277" y="288289"/>
                    </a:lnTo>
                    <a:lnTo>
                      <a:pt x="244395" y="279399"/>
                    </a:lnTo>
                    <a:lnTo>
                      <a:pt x="225395" y="266699"/>
                    </a:lnTo>
                    <a:lnTo>
                      <a:pt x="208788" y="252729"/>
                    </a:lnTo>
                    <a:lnTo>
                      <a:pt x="201352" y="245109"/>
                    </a:lnTo>
                    <a:lnTo>
                      <a:pt x="194738" y="238759"/>
                    </a:lnTo>
                    <a:lnTo>
                      <a:pt x="189053" y="231139"/>
                    </a:lnTo>
                    <a:lnTo>
                      <a:pt x="184403" y="226059"/>
                    </a:lnTo>
                    <a:lnTo>
                      <a:pt x="183642" y="224789"/>
                    </a:lnTo>
                    <a:lnTo>
                      <a:pt x="182880" y="224789"/>
                    </a:lnTo>
                    <a:lnTo>
                      <a:pt x="182118" y="223519"/>
                    </a:lnTo>
                    <a:lnTo>
                      <a:pt x="247607" y="223519"/>
                    </a:lnTo>
                    <a:lnTo>
                      <a:pt x="194897" y="214629"/>
                    </a:lnTo>
                    <a:close/>
                  </a:path>
                  <a:path w="807719" h="506729">
                    <a:moveTo>
                      <a:pt x="247607" y="223519"/>
                    </a:moveTo>
                    <a:lnTo>
                      <a:pt x="182118" y="223519"/>
                    </a:lnTo>
                    <a:lnTo>
                      <a:pt x="305180" y="243839"/>
                    </a:lnTo>
                    <a:lnTo>
                      <a:pt x="298576" y="290829"/>
                    </a:lnTo>
                    <a:lnTo>
                      <a:pt x="291211" y="292099"/>
                    </a:lnTo>
                    <a:lnTo>
                      <a:pt x="303403" y="292099"/>
                    </a:lnTo>
                    <a:lnTo>
                      <a:pt x="308063" y="290829"/>
                    </a:lnTo>
                    <a:lnTo>
                      <a:pt x="303403" y="290829"/>
                    </a:lnTo>
                    <a:lnTo>
                      <a:pt x="309626" y="243839"/>
                    </a:lnTo>
                    <a:lnTo>
                      <a:pt x="329565" y="238759"/>
                    </a:lnTo>
                    <a:lnTo>
                      <a:pt x="332232" y="238759"/>
                    </a:lnTo>
                    <a:lnTo>
                      <a:pt x="345821" y="236219"/>
                    </a:lnTo>
                    <a:lnTo>
                      <a:pt x="359863" y="236219"/>
                    </a:lnTo>
                    <a:lnTo>
                      <a:pt x="356234" y="233679"/>
                    </a:lnTo>
                    <a:lnTo>
                      <a:pt x="307848" y="233679"/>
                    </a:lnTo>
                    <a:lnTo>
                      <a:pt x="247607" y="223519"/>
                    </a:lnTo>
                    <a:close/>
                  </a:path>
                  <a:path w="807719" h="506729">
                    <a:moveTo>
                      <a:pt x="332232" y="238759"/>
                    </a:moveTo>
                    <a:lnTo>
                      <a:pt x="329565" y="238759"/>
                    </a:lnTo>
                    <a:lnTo>
                      <a:pt x="333628" y="243839"/>
                    </a:lnTo>
                    <a:lnTo>
                      <a:pt x="339978" y="252729"/>
                    </a:lnTo>
                    <a:lnTo>
                      <a:pt x="339978" y="261619"/>
                    </a:lnTo>
                    <a:lnTo>
                      <a:pt x="338353" y="270509"/>
                    </a:lnTo>
                    <a:lnTo>
                      <a:pt x="332597" y="278129"/>
                    </a:lnTo>
                    <a:lnTo>
                      <a:pt x="321387" y="284479"/>
                    </a:lnTo>
                    <a:lnTo>
                      <a:pt x="303403" y="290829"/>
                    </a:lnTo>
                    <a:lnTo>
                      <a:pt x="308063" y="290829"/>
                    </a:lnTo>
                    <a:lnTo>
                      <a:pt x="322046" y="287019"/>
                    </a:lnTo>
                    <a:lnTo>
                      <a:pt x="333962" y="279399"/>
                    </a:lnTo>
                    <a:lnTo>
                      <a:pt x="340282" y="270509"/>
                    </a:lnTo>
                    <a:lnTo>
                      <a:pt x="342138" y="261619"/>
                    </a:lnTo>
                    <a:lnTo>
                      <a:pt x="341161" y="255269"/>
                    </a:lnTo>
                    <a:lnTo>
                      <a:pt x="338709" y="248919"/>
                    </a:lnTo>
                    <a:lnTo>
                      <a:pt x="335494" y="242569"/>
                    </a:lnTo>
                    <a:lnTo>
                      <a:pt x="332232" y="238759"/>
                    </a:lnTo>
                    <a:close/>
                  </a:path>
                  <a:path w="807719" h="506729">
                    <a:moveTo>
                      <a:pt x="551100" y="205739"/>
                    </a:moveTo>
                    <a:lnTo>
                      <a:pt x="487680" y="205739"/>
                    </a:lnTo>
                    <a:lnTo>
                      <a:pt x="658749" y="233679"/>
                    </a:lnTo>
                    <a:lnTo>
                      <a:pt x="687959" y="289559"/>
                    </a:lnTo>
                    <a:lnTo>
                      <a:pt x="699698" y="289559"/>
                    </a:lnTo>
                    <a:lnTo>
                      <a:pt x="665480" y="224789"/>
                    </a:lnTo>
                    <a:lnTo>
                      <a:pt x="662940" y="224789"/>
                    </a:lnTo>
                    <a:lnTo>
                      <a:pt x="551100" y="205739"/>
                    </a:lnTo>
                    <a:close/>
                  </a:path>
                  <a:path w="807719" h="506729">
                    <a:moveTo>
                      <a:pt x="530478" y="279399"/>
                    </a:moveTo>
                    <a:lnTo>
                      <a:pt x="497713" y="279399"/>
                    </a:lnTo>
                    <a:lnTo>
                      <a:pt x="499237" y="285749"/>
                    </a:lnTo>
                    <a:lnTo>
                      <a:pt x="503809" y="285749"/>
                    </a:lnTo>
                    <a:lnTo>
                      <a:pt x="502920" y="280669"/>
                    </a:lnTo>
                    <a:lnTo>
                      <a:pt x="535389" y="280669"/>
                    </a:lnTo>
                    <a:lnTo>
                      <a:pt x="530478" y="279399"/>
                    </a:lnTo>
                    <a:close/>
                  </a:path>
                  <a:path w="807719" h="506729">
                    <a:moveTo>
                      <a:pt x="404876" y="226059"/>
                    </a:moveTo>
                    <a:lnTo>
                      <a:pt x="389763" y="226059"/>
                    </a:lnTo>
                    <a:lnTo>
                      <a:pt x="436372" y="255269"/>
                    </a:lnTo>
                    <a:lnTo>
                      <a:pt x="436787" y="267969"/>
                    </a:lnTo>
                    <a:lnTo>
                      <a:pt x="437064" y="278129"/>
                    </a:lnTo>
                    <a:lnTo>
                      <a:pt x="437134" y="281939"/>
                    </a:lnTo>
                    <a:lnTo>
                      <a:pt x="453009" y="281939"/>
                    </a:lnTo>
                    <a:lnTo>
                      <a:pt x="453707" y="246379"/>
                    </a:lnTo>
                    <a:lnTo>
                      <a:pt x="436372" y="246379"/>
                    </a:lnTo>
                    <a:lnTo>
                      <a:pt x="404876" y="226059"/>
                    </a:lnTo>
                    <a:close/>
                  </a:path>
                  <a:path w="807719" h="506729">
                    <a:moveTo>
                      <a:pt x="487680" y="205739"/>
                    </a:moveTo>
                    <a:lnTo>
                      <a:pt x="482980" y="205739"/>
                    </a:lnTo>
                    <a:lnTo>
                      <a:pt x="489584" y="238759"/>
                    </a:lnTo>
                    <a:lnTo>
                      <a:pt x="457834" y="252729"/>
                    </a:lnTo>
                    <a:lnTo>
                      <a:pt x="457834" y="259079"/>
                    </a:lnTo>
                    <a:lnTo>
                      <a:pt x="457453" y="261619"/>
                    </a:lnTo>
                    <a:lnTo>
                      <a:pt x="490728" y="246379"/>
                    </a:lnTo>
                    <a:lnTo>
                      <a:pt x="519224" y="246379"/>
                    </a:lnTo>
                    <a:lnTo>
                      <a:pt x="494411" y="240029"/>
                    </a:lnTo>
                    <a:lnTo>
                      <a:pt x="487680" y="205739"/>
                    </a:lnTo>
                    <a:close/>
                  </a:path>
                  <a:path w="807719" h="506729">
                    <a:moveTo>
                      <a:pt x="454329" y="215899"/>
                    </a:moveTo>
                    <a:lnTo>
                      <a:pt x="435609" y="215899"/>
                    </a:lnTo>
                    <a:lnTo>
                      <a:pt x="436372" y="246379"/>
                    </a:lnTo>
                    <a:lnTo>
                      <a:pt x="453707" y="246379"/>
                    </a:lnTo>
                    <a:lnTo>
                      <a:pt x="454329" y="215899"/>
                    </a:lnTo>
                    <a:close/>
                  </a:path>
                  <a:path w="807719" h="506729">
                    <a:moveTo>
                      <a:pt x="452628" y="0"/>
                    </a:moveTo>
                    <a:lnTo>
                      <a:pt x="437515" y="0"/>
                    </a:lnTo>
                    <a:lnTo>
                      <a:pt x="431165" y="1269"/>
                    </a:lnTo>
                    <a:lnTo>
                      <a:pt x="431276" y="7619"/>
                    </a:lnTo>
                    <a:lnTo>
                      <a:pt x="435609" y="205739"/>
                    </a:lnTo>
                    <a:lnTo>
                      <a:pt x="307848" y="233679"/>
                    </a:lnTo>
                    <a:lnTo>
                      <a:pt x="356234" y="233679"/>
                    </a:lnTo>
                    <a:lnTo>
                      <a:pt x="389763" y="226059"/>
                    </a:lnTo>
                    <a:lnTo>
                      <a:pt x="404876" y="226059"/>
                    </a:lnTo>
                    <a:lnTo>
                      <a:pt x="400939" y="223519"/>
                    </a:lnTo>
                    <a:lnTo>
                      <a:pt x="435609" y="215899"/>
                    </a:lnTo>
                    <a:lnTo>
                      <a:pt x="454329" y="215899"/>
                    </a:lnTo>
                    <a:lnTo>
                      <a:pt x="457073" y="81279"/>
                    </a:lnTo>
                    <a:lnTo>
                      <a:pt x="593740" y="81279"/>
                    </a:lnTo>
                    <a:lnTo>
                      <a:pt x="599344" y="77469"/>
                    </a:lnTo>
                    <a:lnTo>
                      <a:pt x="627987" y="68579"/>
                    </a:lnTo>
                    <a:lnTo>
                      <a:pt x="648080" y="64769"/>
                    </a:lnTo>
                    <a:lnTo>
                      <a:pt x="632539" y="49529"/>
                    </a:lnTo>
                    <a:lnTo>
                      <a:pt x="614992" y="40639"/>
                    </a:lnTo>
                    <a:lnTo>
                      <a:pt x="519598" y="40639"/>
                    </a:lnTo>
                    <a:lnTo>
                      <a:pt x="494776" y="35559"/>
                    </a:lnTo>
                    <a:lnTo>
                      <a:pt x="473358" y="25400"/>
                    </a:lnTo>
                    <a:lnTo>
                      <a:pt x="458216" y="13969"/>
                    </a:lnTo>
                    <a:lnTo>
                      <a:pt x="458597" y="7619"/>
                    </a:lnTo>
                    <a:lnTo>
                      <a:pt x="443738" y="7619"/>
                    </a:lnTo>
                    <a:lnTo>
                      <a:pt x="435228" y="3809"/>
                    </a:lnTo>
                    <a:lnTo>
                      <a:pt x="458597" y="3809"/>
                    </a:lnTo>
                    <a:lnTo>
                      <a:pt x="458597" y="1269"/>
                    </a:lnTo>
                    <a:lnTo>
                      <a:pt x="452628" y="0"/>
                    </a:lnTo>
                    <a:close/>
                  </a:path>
                  <a:path w="807719" h="506729">
                    <a:moveTo>
                      <a:pt x="483997" y="194309"/>
                    </a:moveTo>
                    <a:lnTo>
                      <a:pt x="467105" y="198119"/>
                    </a:lnTo>
                    <a:lnTo>
                      <a:pt x="464820" y="205739"/>
                    </a:lnTo>
                    <a:lnTo>
                      <a:pt x="464057" y="209549"/>
                    </a:lnTo>
                    <a:lnTo>
                      <a:pt x="482980" y="205739"/>
                    </a:lnTo>
                    <a:lnTo>
                      <a:pt x="551100" y="205739"/>
                    </a:lnTo>
                    <a:lnTo>
                      <a:pt x="483997" y="194309"/>
                    </a:lnTo>
                    <a:close/>
                  </a:path>
                  <a:path w="807719" h="506729">
                    <a:moveTo>
                      <a:pt x="593740" y="81279"/>
                    </a:moveTo>
                    <a:lnTo>
                      <a:pt x="457073" y="81279"/>
                    </a:lnTo>
                    <a:lnTo>
                      <a:pt x="458146" y="100329"/>
                    </a:lnTo>
                    <a:lnTo>
                      <a:pt x="459755" y="120649"/>
                    </a:lnTo>
                    <a:lnTo>
                      <a:pt x="462055" y="138429"/>
                    </a:lnTo>
                    <a:lnTo>
                      <a:pt x="465201" y="153669"/>
                    </a:lnTo>
                    <a:lnTo>
                      <a:pt x="488094" y="156209"/>
                    </a:lnTo>
                    <a:lnTo>
                      <a:pt x="514715" y="154939"/>
                    </a:lnTo>
                    <a:lnTo>
                      <a:pt x="538549" y="146049"/>
                    </a:lnTo>
                    <a:lnTo>
                      <a:pt x="553084" y="125729"/>
                    </a:lnTo>
                    <a:lnTo>
                      <a:pt x="571321" y="96519"/>
                    </a:lnTo>
                    <a:lnTo>
                      <a:pt x="593740" y="81279"/>
                    </a:lnTo>
                    <a:close/>
                  </a:path>
                  <a:path w="807719" h="506729">
                    <a:moveTo>
                      <a:pt x="576929" y="31750"/>
                    </a:moveTo>
                    <a:lnTo>
                      <a:pt x="519598" y="40639"/>
                    </a:lnTo>
                    <a:lnTo>
                      <a:pt x="614992" y="40639"/>
                    </a:lnTo>
                    <a:lnTo>
                      <a:pt x="607472" y="36829"/>
                    </a:lnTo>
                    <a:lnTo>
                      <a:pt x="576929" y="31750"/>
                    </a:lnTo>
                    <a:close/>
                  </a:path>
                  <a:path w="807719" h="506729">
                    <a:moveTo>
                      <a:pt x="456692" y="6350"/>
                    </a:moveTo>
                    <a:lnTo>
                      <a:pt x="452247" y="6350"/>
                    </a:lnTo>
                    <a:lnTo>
                      <a:pt x="443738" y="7619"/>
                    </a:lnTo>
                    <a:lnTo>
                      <a:pt x="458597" y="7619"/>
                    </a:lnTo>
                    <a:lnTo>
                      <a:pt x="456692" y="6350"/>
                    </a:lnTo>
                    <a:close/>
                  </a:path>
                  <a:path w="807719" h="506729">
                    <a:moveTo>
                      <a:pt x="458597" y="3809"/>
                    </a:moveTo>
                    <a:lnTo>
                      <a:pt x="437896" y="3809"/>
                    </a:lnTo>
                    <a:lnTo>
                      <a:pt x="441198" y="5079"/>
                    </a:lnTo>
                    <a:lnTo>
                      <a:pt x="452628" y="5079"/>
                    </a:lnTo>
                    <a:lnTo>
                      <a:pt x="458597" y="3809"/>
                    </a:lnTo>
                    <a:close/>
                  </a:path>
                </a:pathLst>
              </a:custGeom>
              <a:solidFill>
                <a:srgbClr val="006D5B"/>
              </a:solidFill>
              <a:ln>
                <a:solidFill>
                  <a:srgbClr val="006D5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a:ln>
                    <a:noFill/>
                  </a:ln>
                  <a:solidFill>
                    <a:srgbClr val="000000"/>
                  </a:solidFill>
                  <a:effectLst/>
                  <a:uLnTx/>
                  <a:uFillTx/>
                  <a:latin typeface="Calibri"/>
                  <a:ea typeface="+mn-ea"/>
                  <a:cs typeface="+mn-cs"/>
                </a:endParaRPr>
              </a:p>
            </p:txBody>
          </p:sp>
        </p:grpSp>
        <p:grpSp>
          <p:nvGrpSpPr>
            <p:cNvPr id="12" name="Group 11">
              <a:extLst>
                <a:ext uri="{FF2B5EF4-FFF2-40B4-BE49-F238E27FC236}">
                  <a16:creationId xmlns:a16="http://schemas.microsoft.com/office/drawing/2014/main" id="{79F98454-150D-FE41-F6A8-122F2311B250}"/>
                </a:ext>
              </a:extLst>
            </p:cNvPr>
            <p:cNvGrpSpPr/>
            <p:nvPr/>
          </p:nvGrpSpPr>
          <p:grpSpPr>
            <a:xfrm>
              <a:off x="11008591" y="5052210"/>
              <a:ext cx="795296" cy="726765"/>
              <a:chOff x="11008591" y="5488504"/>
              <a:chExt cx="795296" cy="726765"/>
            </a:xfrm>
          </p:grpSpPr>
          <p:sp>
            <p:nvSpPr>
              <p:cNvPr id="42" name="object 16">
                <a:extLst>
                  <a:ext uri="{FF2B5EF4-FFF2-40B4-BE49-F238E27FC236}">
                    <a16:creationId xmlns:a16="http://schemas.microsoft.com/office/drawing/2014/main" id="{B69367A3-C14A-B74E-7FC6-AD93691E7269}"/>
                  </a:ext>
                </a:extLst>
              </p:cNvPr>
              <p:cNvSpPr/>
              <p:nvPr/>
            </p:nvSpPr>
            <p:spPr>
              <a:xfrm>
                <a:off x="11008591" y="5488504"/>
                <a:ext cx="795296" cy="726765"/>
              </a:xfrm>
              <a:custGeom>
                <a:avLst/>
                <a:gdLst/>
                <a:ahLst/>
                <a:cxnLst/>
                <a:rect l="l" t="t" r="r" b="b"/>
                <a:pathLst>
                  <a:path w="914400" h="914400">
                    <a:moveTo>
                      <a:pt x="0" y="457200"/>
                    </a:moveTo>
                    <a:lnTo>
                      <a:pt x="2360" y="410458"/>
                    </a:lnTo>
                    <a:lnTo>
                      <a:pt x="9289" y="365066"/>
                    </a:lnTo>
                    <a:lnTo>
                      <a:pt x="20557" y="321253"/>
                    </a:lnTo>
                    <a:lnTo>
                      <a:pt x="35933" y="279249"/>
                    </a:lnTo>
                    <a:lnTo>
                      <a:pt x="55187" y="239283"/>
                    </a:lnTo>
                    <a:lnTo>
                      <a:pt x="78090" y="201587"/>
                    </a:lnTo>
                    <a:lnTo>
                      <a:pt x="104411" y="166390"/>
                    </a:lnTo>
                    <a:lnTo>
                      <a:pt x="133921" y="133921"/>
                    </a:lnTo>
                    <a:lnTo>
                      <a:pt x="166390" y="104411"/>
                    </a:lnTo>
                    <a:lnTo>
                      <a:pt x="201587" y="78090"/>
                    </a:lnTo>
                    <a:lnTo>
                      <a:pt x="239283" y="55187"/>
                    </a:lnTo>
                    <a:lnTo>
                      <a:pt x="279249" y="35933"/>
                    </a:lnTo>
                    <a:lnTo>
                      <a:pt x="321253" y="20557"/>
                    </a:lnTo>
                    <a:lnTo>
                      <a:pt x="365066" y="9289"/>
                    </a:lnTo>
                    <a:lnTo>
                      <a:pt x="410458" y="2360"/>
                    </a:lnTo>
                    <a:lnTo>
                      <a:pt x="457200" y="0"/>
                    </a:lnTo>
                    <a:lnTo>
                      <a:pt x="503941" y="2360"/>
                    </a:lnTo>
                    <a:lnTo>
                      <a:pt x="549333" y="9289"/>
                    </a:lnTo>
                    <a:lnTo>
                      <a:pt x="593146" y="20557"/>
                    </a:lnTo>
                    <a:lnTo>
                      <a:pt x="635150" y="35933"/>
                    </a:lnTo>
                    <a:lnTo>
                      <a:pt x="675116" y="55187"/>
                    </a:lnTo>
                    <a:lnTo>
                      <a:pt x="712812" y="78090"/>
                    </a:lnTo>
                    <a:lnTo>
                      <a:pt x="748009" y="104411"/>
                    </a:lnTo>
                    <a:lnTo>
                      <a:pt x="780478" y="133921"/>
                    </a:lnTo>
                    <a:lnTo>
                      <a:pt x="809988" y="166390"/>
                    </a:lnTo>
                    <a:lnTo>
                      <a:pt x="836309" y="201587"/>
                    </a:lnTo>
                    <a:lnTo>
                      <a:pt x="859212" y="239283"/>
                    </a:lnTo>
                    <a:lnTo>
                      <a:pt x="878466" y="279249"/>
                    </a:lnTo>
                    <a:lnTo>
                      <a:pt x="893842" y="321253"/>
                    </a:lnTo>
                    <a:lnTo>
                      <a:pt x="905110" y="365066"/>
                    </a:lnTo>
                    <a:lnTo>
                      <a:pt x="912039" y="410458"/>
                    </a:lnTo>
                    <a:lnTo>
                      <a:pt x="914400" y="457200"/>
                    </a:lnTo>
                    <a:lnTo>
                      <a:pt x="912039" y="503941"/>
                    </a:lnTo>
                    <a:lnTo>
                      <a:pt x="905110" y="549333"/>
                    </a:lnTo>
                    <a:lnTo>
                      <a:pt x="893842" y="593146"/>
                    </a:lnTo>
                    <a:lnTo>
                      <a:pt x="878466" y="635150"/>
                    </a:lnTo>
                    <a:lnTo>
                      <a:pt x="859212" y="675116"/>
                    </a:lnTo>
                    <a:lnTo>
                      <a:pt x="836309" y="712812"/>
                    </a:lnTo>
                    <a:lnTo>
                      <a:pt x="809988" y="748009"/>
                    </a:lnTo>
                    <a:lnTo>
                      <a:pt x="780478" y="780478"/>
                    </a:lnTo>
                    <a:lnTo>
                      <a:pt x="748009" y="809988"/>
                    </a:lnTo>
                    <a:lnTo>
                      <a:pt x="712812" y="836309"/>
                    </a:lnTo>
                    <a:lnTo>
                      <a:pt x="675116" y="859212"/>
                    </a:lnTo>
                    <a:lnTo>
                      <a:pt x="635150" y="878466"/>
                    </a:lnTo>
                    <a:lnTo>
                      <a:pt x="593146" y="893842"/>
                    </a:lnTo>
                    <a:lnTo>
                      <a:pt x="549333" y="905110"/>
                    </a:lnTo>
                    <a:lnTo>
                      <a:pt x="503941" y="912039"/>
                    </a:lnTo>
                    <a:lnTo>
                      <a:pt x="457200" y="914400"/>
                    </a:lnTo>
                    <a:lnTo>
                      <a:pt x="410458" y="912039"/>
                    </a:lnTo>
                    <a:lnTo>
                      <a:pt x="365066" y="905110"/>
                    </a:lnTo>
                    <a:lnTo>
                      <a:pt x="321253" y="893842"/>
                    </a:lnTo>
                    <a:lnTo>
                      <a:pt x="279249" y="878466"/>
                    </a:lnTo>
                    <a:lnTo>
                      <a:pt x="239283" y="859212"/>
                    </a:lnTo>
                    <a:lnTo>
                      <a:pt x="201587" y="836309"/>
                    </a:lnTo>
                    <a:lnTo>
                      <a:pt x="166390" y="809988"/>
                    </a:lnTo>
                    <a:lnTo>
                      <a:pt x="133921" y="780478"/>
                    </a:lnTo>
                    <a:lnTo>
                      <a:pt x="104411" y="748009"/>
                    </a:lnTo>
                    <a:lnTo>
                      <a:pt x="78090" y="712812"/>
                    </a:lnTo>
                    <a:lnTo>
                      <a:pt x="55187" y="675116"/>
                    </a:lnTo>
                    <a:lnTo>
                      <a:pt x="35933" y="635150"/>
                    </a:lnTo>
                    <a:lnTo>
                      <a:pt x="20557" y="593146"/>
                    </a:lnTo>
                    <a:lnTo>
                      <a:pt x="9289" y="549333"/>
                    </a:lnTo>
                    <a:lnTo>
                      <a:pt x="2360" y="503941"/>
                    </a:lnTo>
                    <a:lnTo>
                      <a:pt x="0" y="457200"/>
                    </a:lnTo>
                    <a:close/>
                  </a:path>
                </a:pathLst>
              </a:custGeom>
              <a:ln w="25400">
                <a:solidFill>
                  <a:srgbClr val="006D5B"/>
                </a:solidFill>
              </a:ln>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a:ln>
                    <a:noFill/>
                  </a:ln>
                  <a:solidFill>
                    <a:srgbClr val="000000"/>
                  </a:solidFill>
                  <a:effectLst/>
                  <a:uLnTx/>
                  <a:uFillTx/>
                  <a:latin typeface="Calibri"/>
                  <a:ea typeface="+mn-ea"/>
                  <a:cs typeface="+mn-cs"/>
                </a:endParaRPr>
              </a:p>
            </p:txBody>
          </p:sp>
          <p:pic>
            <p:nvPicPr>
              <p:cNvPr id="43" name="Graphic 42" descr="Document with solid fill">
                <a:extLst>
                  <a:ext uri="{FF2B5EF4-FFF2-40B4-BE49-F238E27FC236}">
                    <a16:creationId xmlns:a16="http://schemas.microsoft.com/office/drawing/2014/main" id="{E9F9BB87-CCC9-7398-0584-4D358D3CFBE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1134434" y="5536948"/>
                <a:ext cx="628675" cy="628675"/>
              </a:xfrm>
              <a:prstGeom prst="rect">
                <a:avLst/>
              </a:prstGeom>
            </p:spPr>
          </p:pic>
        </p:grpSp>
        <p:sp>
          <p:nvSpPr>
            <p:cNvPr id="15" name="Rectangle: Rounded Corners 14">
              <a:extLst>
                <a:ext uri="{FF2B5EF4-FFF2-40B4-BE49-F238E27FC236}">
                  <a16:creationId xmlns:a16="http://schemas.microsoft.com/office/drawing/2014/main" id="{8435972B-A50E-4A06-E3D4-E30C7A385A2D}"/>
                </a:ext>
              </a:extLst>
            </p:cNvPr>
            <p:cNvSpPr/>
            <p:nvPr/>
          </p:nvSpPr>
          <p:spPr>
            <a:xfrm>
              <a:off x="9197908" y="1895311"/>
              <a:ext cx="1568705" cy="524377"/>
            </a:xfrm>
            <a:prstGeom prst="roundRect">
              <a:avLst/>
            </a:prstGeom>
            <a:solidFill>
              <a:srgbClr val="F2F2F2"/>
            </a:solidFill>
            <a:ln w="3175" cap="flat" cmpd="sng" algn="ctr">
              <a:noFill/>
              <a:prstDash val="solid"/>
              <a:miter lim="800000"/>
            </a:ln>
            <a:effectLst/>
          </p:spPr>
          <p:txBody>
            <a:bodyPr rtlCol="0" anchor="ctr">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6D5B"/>
                  </a:solidFill>
                  <a:effectLst/>
                  <a:uLnTx/>
                  <a:uFillTx/>
                  <a:latin typeface="Sakkal Majalla" panose="02000000000000000000" pitchFamily="2" charset="-78"/>
                  <a:ea typeface="+mn-ea"/>
                  <a:cs typeface="Sakkal Majalla" panose="02000000000000000000" pitchFamily="2" charset="-78"/>
                </a:rPr>
                <a:t>نوع الدراسة</a:t>
              </a:r>
              <a:endParaRPr kumimoji="0" lang="en-US" sz="1800" b="1" i="0" u="none" strike="noStrike" kern="0" cap="none" spc="0" normalizeH="0" baseline="0" noProof="0" dirty="0">
                <a:ln>
                  <a:noFill/>
                </a:ln>
                <a:solidFill>
                  <a:srgbClr val="006D5B"/>
                </a:solidFill>
                <a:effectLst/>
                <a:uLnTx/>
                <a:uFillTx/>
                <a:latin typeface="Sakkal Majalla" panose="02000000000000000000" pitchFamily="2" charset="-78"/>
                <a:ea typeface="+mn-ea"/>
                <a:cs typeface="Sakkal Majalla" panose="02000000000000000000" pitchFamily="2" charset="-78"/>
              </a:endParaRPr>
            </a:p>
          </p:txBody>
        </p:sp>
        <p:sp>
          <p:nvSpPr>
            <p:cNvPr id="16" name="Rectangle: Rounded Corners 15">
              <a:extLst>
                <a:ext uri="{FF2B5EF4-FFF2-40B4-BE49-F238E27FC236}">
                  <a16:creationId xmlns:a16="http://schemas.microsoft.com/office/drawing/2014/main" id="{FFE8E749-A6D2-94CB-156E-C052A1A24ECE}"/>
                </a:ext>
              </a:extLst>
            </p:cNvPr>
            <p:cNvSpPr/>
            <p:nvPr/>
          </p:nvSpPr>
          <p:spPr>
            <a:xfrm>
              <a:off x="9197908" y="2975816"/>
              <a:ext cx="1568705" cy="524377"/>
            </a:xfrm>
            <a:prstGeom prst="roundRect">
              <a:avLst/>
            </a:prstGeom>
            <a:solidFill>
              <a:srgbClr val="F2F2F2"/>
            </a:solidFill>
            <a:ln w="3175" cap="flat" cmpd="sng" algn="ctr">
              <a:noFill/>
              <a:prstDash val="solid"/>
              <a:miter lim="800000"/>
            </a:ln>
            <a:effectLst/>
          </p:spPr>
          <p:txBody>
            <a:bodyPr rtlCol="0" anchor="ctr">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6D5B"/>
                  </a:solidFill>
                  <a:effectLst/>
                  <a:uLnTx/>
                  <a:uFillTx/>
                  <a:latin typeface="Sakkal Majalla" panose="02000000000000000000" pitchFamily="2" charset="-78"/>
                  <a:ea typeface="+mn-ea"/>
                  <a:cs typeface="Sakkal Majalla" panose="02000000000000000000" pitchFamily="2" charset="-78"/>
                </a:rPr>
                <a:t>منهجية المقابلات</a:t>
              </a:r>
            </a:p>
          </p:txBody>
        </p:sp>
        <p:sp>
          <p:nvSpPr>
            <p:cNvPr id="17" name="Rectangle: Rounded Corners 16">
              <a:extLst>
                <a:ext uri="{FF2B5EF4-FFF2-40B4-BE49-F238E27FC236}">
                  <a16:creationId xmlns:a16="http://schemas.microsoft.com/office/drawing/2014/main" id="{39EE5A3E-8530-6CC6-F362-84682C6339D3}"/>
                </a:ext>
              </a:extLst>
            </p:cNvPr>
            <p:cNvSpPr/>
            <p:nvPr/>
          </p:nvSpPr>
          <p:spPr>
            <a:xfrm>
              <a:off x="9197908" y="4056321"/>
              <a:ext cx="1568705" cy="524377"/>
            </a:xfrm>
            <a:prstGeom prst="roundRect">
              <a:avLst/>
            </a:prstGeom>
            <a:solidFill>
              <a:srgbClr val="F2F2F2"/>
            </a:solidFill>
            <a:ln w="3175" cap="flat" cmpd="sng" algn="ctr">
              <a:noFill/>
              <a:prstDash val="solid"/>
              <a:miter lim="800000"/>
            </a:ln>
            <a:effectLst/>
          </p:spPr>
          <p:txBody>
            <a:bodyPr rtlCol="0" anchor="ctr">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6D5B"/>
                  </a:solidFill>
                  <a:effectLst/>
                  <a:uLnTx/>
                  <a:uFillTx/>
                  <a:latin typeface="Sakkal Majalla" panose="02000000000000000000" pitchFamily="2" charset="-78"/>
                  <a:ea typeface="+mn-ea"/>
                  <a:cs typeface="Sakkal Majalla" panose="02000000000000000000" pitchFamily="2" charset="-78"/>
                </a:rPr>
                <a:t>النطاق الجغرافي</a:t>
              </a:r>
            </a:p>
          </p:txBody>
        </p:sp>
        <p:sp>
          <p:nvSpPr>
            <p:cNvPr id="19" name="Rectangle: Rounded Corners 18">
              <a:extLst>
                <a:ext uri="{FF2B5EF4-FFF2-40B4-BE49-F238E27FC236}">
                  <a16:creationId xmlns:a16="http://schemas.microsoft.com/office/drawing/2014/main" id="{FF899DB2-FBB7-59B4-96D7-39D47647D161}"/>
                </a:ext>
              </a:extLst>
            </p:cNvPr>
            <p:cNvSpPr/>
            <p:nvPr/>
          </p:nvSpPr>
          <p:spPr>
            <a:xfrm>
              <a:off x="9197908" y="5153716"/>
              <a:ext cx="1568705" cy="524377"/>
            </a:xfrm>
            <a:prstGeom prst="roundRect">
              <a:avLst/>
            </a:prstGeom>
            <a:solidFill>
              <a:srgbClr val="F2F2F2"/>
            </a:solidFill>
            <a:ln w="3175" cap="flat" cmpd="sng" algn="ctr">
              <a:noFill/>
              <a:prstDash val="solid"/>
              <a:miter lim="800000"/>
            </a:ln>
            <a:effectLst/>
          </p:spPr>
          <p:txBody>
            <a:bodyPr rtlCol="0" anchor="ctr">
              <a:no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1800" b="1" i="0" u="none" strike="noStrike" kern="0" cap="none" spc="0" normalizeH="0" baseline="0" noProof="0" dirty="0">
                  <a:ln>
                    <a:noFill/>
                  </a:ln>
                  <a:solidFill>
                    <a:srgbClr val="006D5B"/>
                  </a:solidFill>
                  <a:effectLst/>
                  <a:uLnTx/>
                  <a:uFillTx/>
                  <a:latin typeface="Sakkal Majalla" panose="02000000000000000000" pitchFamily="2" charset="-78"/>
                  <a:ea typeface="+mn-ea"/>
                  <a:cs typeface="Sakkal Majalla" panose="02000000000000000000" pitchFamily="2" charset="-78"/>
                </a:rPr>
                <a:t>أداة الدراسة</a:t>
              </a:r>
            </a:p>
          </p:txBody>
        </p:sp>
        <p:sp>
          <p:nvSpPr>
            <p:cNvPr id="20" name="object 7">
              <a:extLst>
                <a:ext uri="{FF2B5EF4-FFF2-40B4-BE49-F238E27FC236}">
                  <a16:creationId xmlns:a16="http://schemas.microsoft.com/office/drawing/2014/main" id="{8FFA454E-2C83-31E9-26CE-6A7ABACA34EF}"/>
                </a:ext>
              </a:extLst>
            </p:cNvPr>
            <p:cNvSpPr/>
            <p:nvPr/>
          </p:nvSpPr>
          <p:spPr>
            <a:xfrm>
              <a:off x="8995936" y="1891238"/>
              <a:ext cx="360556" cy="525211"/>
            </a:xfrm>
            <a:custGeom>
              <a:avLst/>
              <a:gdLst/>
              <a:ahLst/>
              <a:cxnLst/>
              <a:rect l="l" t="t" r="r" b="b"/>
              <a:pathLst>
                <a:path w="377190" h="466725">
                  <a:moveTo>
                    <a:pt x="244348" y="1244"/>
                  </a:moveTo>
                  <a:lnTo>
                    <a:pt x="164592" y="1244"/>
                  </a:lnTo>
                  <a:lnTo>
                    <a:pt x="147167" y="0"/>
                  </a:lnTo>
                  <a:lnTo>
                    <a:pt x="137998" y="444"/>
                  </a:lnTo>
                  <a:lnTo>
                    <a:pt x="130429" y="3403"/>
                  </a:lnTo>
                  <a:lnTo>
                    <a:pt x="55041" y="136715"/>
                  </a:lnTo>
                  <a:lnTo>
                    <a:pt x="30099" y="181457"/>
                  </a:lnTo>
                  <a:lnTo>
                    <a:pt x="13093" y="209892"/>
                  </a:lnTo>
                  <a:lnTo>
                    <a:pt x="3683" y="226453"/>
                  </a:lnTo>
                  <a:lnTo>
                    <a:pt x="0" y="235940"/>
                  </a:lnTo>
                  <a:lnTo>
                    <a:pt x="105956" y="420751"/>
                  </a:lnTo>
                  <a:lnTo>
                    <a:pt x="132588" y="466572"/>
                  </a:lnTo>
                  <a:lnTo>
                    <a:pt x="244348" y="466572"/>
                  </a:lnTo>
                  <a:lnTo>
                    <a:pt x="241300" y="460349"/>
                  </a:lnTo>
                  <a:lnTo>
                    <a:pt x="189433" y="370166"/>
                  </a:lnTo>
                  <a:lnTo>
                    <a:pt x="111887" y="233908"/>
                  </a:lnTo>
                  <a:lnTo>
                    <a:pt x="191757" y="94703"/>
                  </a:lnTo>
                  <a:lnTo>
                    <a:pt x="218160" y="48082"/>
                  </a:lnTo>
                  <a:lnTo>
                    <a:pt x="244348" y="1244"/>
                  </a:lnTo>
                  <a:close/>
                </a:path>
                <a:path w="377190" h="466725">
                  <a:moveTo>
                    <a:pt x="376936" y="1244"/>
                  </a:moveTo>
                  <a:lnTo>
                    <a:pt x="296037" y="1244"/>
                  </a:lnTo>
                  <a:lnTo>
                    <a:pt x="278511" y="0"/>
                  </a:lnTo>
                  <a:lnTo>
                    <a:pt x="269316" y="444"/>
                  </a:lnTo>
                  <a:lnTo>
                    <a:pt x="261747" y="3403"/>
                  </a:lnTo>
                  <a:lnTo>
                    <a:pt x="186194" y="136715"/>
                  </a:lnTo>
                  <a:lnTo>
                    <a:pt x="161163" y="181457"/>
                  </a:lnTo>
                  <a:lnTo>
                    <a:pt x="144157" y="209892"/>
                  </a:lnTo>
                  <a:lnTo>
                    <a:pt x="134747" y="226453"/>
                  </a:lnTo>
                  <a:lnTo>
                    <a:pt x="131064" y="235940"/>
                  </a:lnTo>
                  <a:lnTo>
                    <a:pt x="237197" y="420751"/>
                  </a:lnTo>
                  <a:lnTo>
                    <a:pt x="263906" y="466572"/>
                  </a:lnTo>
                  <a:lnTo>
                    <a:pt x="376936" y="466572"/>
                  </a:lnTo>
                  <a:lnTo>
                    <a:pt x="374904" y="464540"/>
                  </a:lnTo>
                  <a:lnTo>
                    <a:pt x="372745" y="460349"/>
                  </a:lnTo>
                  <a:lnTo>
                    <a:pt x="243078" y="233908"/>
                  </a:lnTo>
                  <a:lnTo>
                    <a:pt x="350177" y="48082"/>
                  </a:lnTo>
                  <a:lnTo>
                    <a:pt x="376936" y="1244"/>
                  </a:lnTo>
                  <a:close/>
                </a:path>
              </a:pathLst>
            </a:custGeom>
            <a:solidFill>
              <a:srgbClr val="006D5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dirty="0">
                <a:ln>
                  <a:noFill/>
                </a:ln>
                <a:solidFill>
                  <a:srgbClr val="000000"/>
                </a:solidFill>
                <a:effectLst/>
                <a:uLnTx/>
                <a:uFillTx/>
                <a:latin typeface="Calibri"/>
                <a:ea typeface="+mn-ea"/>
                <a:cs typeface="+mn-cs"/>
              </a:endParaRPr>
            </a:p>
          </p:txBody>
        </p:sp>
        <p:sp>
          <p:nvSpPr>
            <p:cNvPr id="21" name="object 7">
              <a:extLst>
                <a:ext uri="{FF2B5EF4-FFF2-40B4-BE49-F238E27FC236}">
                  <a16:creationId xmlns:a16="http://schemas.microsoft.com/office/drawing/2014/main" id="{1789A442-F38B-DB32-6BC0-87E5E1D39E97}"/>
                </a:ext>
              </a:extLst>
            </p:cNvPr>
            <p:cNvSpPr/>
            <p:nvPr/>
          </p:nvSpPr>
          <p:spPr>
            <a:xfrm>
              <a:off x="8995936" y="2975398"/>
              <a:ext cx="360556" cy="525211"/>
            </a:xfrm>
            <a:custGeom>
              <a:avLst/>
              <a:gdLst/>
              <a:ahLst/>
              <a:cxnLst/>
              <a:rect l="l" t="t" r="r" b="b"/>
              <a:pathLst>
                <a:path w="377190" h="466725">
                  <a:moveTo>
                    <a:pt x="244348" y="1244"/>
                  </a:moveTo>
                  <a:lnTo>
                    <a:pt x="164592" y="1244"/>
                  </a:lnTo>
                  <a:lnTo>
                    <a:pt x="147167" y="0"/>
                  </a:lnTo>
                  <a:lnTo>
                    <a:pt x="137998" y="444"/>
                  </a:lnTo>
                  <a:lnTo>
                    <a:pt x="130429" y="3403"/>
                  </a:lnTo>
                  <a:lnTo>
                    <a:pt x="55041" y="136715"/>
                  </a:lnTo>
                  <a:lnTo>
                    <a:pt x="30099" y="181457"/>
                  </a:lnTo>
                  <a:lnTo>
                    <a:pt x="13093" y="209892"/>
                  </a:lnTo>
                  <a:lnTo>
                    <a:pt x="3683" y="226453"/>
                  </a:lnTo>
                  <a:lnTo>
                    <a:pt x="0" y="235940"/>
                  </a:lnTo>
                  <a:lnTo>
                    <a:pt x="105956" y="420751"/>
                  </a:lnTo>
                  <a:lnTo>
                    <a:pt x="132588" y="466572"/>
                  </a:lnTo>
                  <a:lnTo>
                    <a:pt x="244348" y="466572"/>
                  </a:lnTo>
                  <a:lnTo>
                    <a:pt x="241300" y="460349"/>
                  </a:lnTo>
                  <a:lnTo>
                    <a:pt x="189433" y="370166"/>
                  </a:lnTo>
                  <a:lnTo>
                    <a:pt x="111887" y="233908"/>
                  </a:lnTo>
                  <a:lnTo>
                    <a:pt x="191757" y="94703"/>
                  </a:lnTo>
                  <a:lnTo>
                    <a:pt x="218160" y="48082"/>
                  </a:lnTo>
                  <a:lnTo>
                    <a:pt x="244348" y="1244"/>
                  </a:lnTo>
                  <a:close/>
                </a:path>
                <a:path w="377190" h="466725">
                  <a:moveTo>
                    <a:pt x="376936" y="1244"/>
                  </a:moveTo>
                  <a:lnTo>
                    <a:pt x="296037" y="1244"/>
                  </a:lnTo>
                  <a:lnTo>
                    <a:pt x="278511" y="0"/>
                  </a:lnTo>
                  <a:lnTo>
                    <a:pt x="269316" y="444"/>
                  </a:lnTo>
                  <a:lnTo>
                    <a:pt x="261747" y="3403"/>
                  </a:lnTo>
                  <a:lnTo>
                    <a:pt x="186194" y="136715"/>
                  </a:lnTo>
                  <a:lnTo>
                    <a:pt x="161163" y="181457"/>
                  </a:lnTo>
                  <a:lnTo>
                    <a:pt x="144157" y="209892"/>
                  </a:lnTo>
                  <a:lnTo>
                    <a:pt x="134747" y="226453"/>
                  </a:lnTo>
                  <a:lnTo>
                    <a:pt x="131064" y="235940"/>
                  </a:lnTo>
                  <a:lnTo>
                    <a:pt x="237197" y="420751"/>
                  </a:lnTo>
                  <a:lnTo>
                    <a:pt x="263906" y="466572"/>
                  </a:lnTo>
                  <a:lnTo>
                    <a:pt x="376936" y="466572"/>
                  </a:lnTo>
                  <a:lnTo>
                    <a:pt x="374904" y="464540"/>
                  </a:lnTo>
                  <a:lnTo>
                    <a:pt x="372745" y="460349"/>
                  </a:lnTo>
                  <a:lnTo>
                    <a:pt x="243078" y="233908"/>
                  </a:lnTo>
                  <a:lnTo>
                    <a:pt x="350177" y="48082"/>
                  </a:lnTo>
                  <a:lnTo>
                    <a:pt x="376936" y="1244"/>
                  </a:lnTo>
                  <a:close/>
                </a:path>
              </a:pathLst>
            </a:custGeom>
            <a:solidFill>
              <a:srgbClr val="006D5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a:ln>
                  <a:noFill/>
                </a:ln>
                <a:solidFill>
                  <a:srgbClr val="000000"/>
                </a:solidFill>
                <a:effectLst/>
                <a:uLnTx/>
                <a:uFillTx/>
                <a:latin typeface="Calibri"/>
                <a:ea typeface="+mn-ea"/>
                <a:cs typeface="+mn-cs"/>
              </a:endParaRPr>
            </a:p>
          </p:txBody>
        </p:sp>
        <p:sp>
          <p:nvSpPr>
            <p:cNvPr id="22" name="object 7">
              <a:extLst>
                <a:ext uri="{FF2B5EF4-FFF2-40B4-BE49-F238E27FC236}">
                  <a16:creationId xmlns:a16="http://schemas.microsoft.com/office/drawing/2014/main" id="{9A08F937-DC16-41EF-66AF-6AD748EDF61F}"/>
                </a:ext>
              </a:extLst>
            </p:cNvPr>
            <p:cNvSpPr/>
            <p:nvPr/>
          </p:nvSpPr>
          <p:spPr>
            <a:xfrm>
              <a:off x="8995936" y="4052248"/>
              <a:ext cx="360556" cy="525211"/>
            </a:xfrm>
            <a:custGeom>
              <a:avLst/>
              <a:gdLst/>
              <a:ahLst/>
              <a:cxnLst/>
              <a:rect l="l" t="t" r="r" b="b"/>
              <a:pathLst>
                <a:path w="377190" h="466725">
                  <a:moveTo>
                    <a:pt x="244348" y="1244"/>
                  </a:moveTo>
                  <a:lnTo>
                    <a:pt x="164592" y="1244"/>
                  </a:lnTo>
                  <a:lnTo>
                    <a:pt x="147167" y="0"/>
                  </a:lnTo>
                  <a:lnTo>
                    <a:pt x="137998" y="444"/>
                  </a:lnTo>
                  <a:lnTo>
                    <a:pt x="130429" y="3403"/>
                  </a:lnTo>
                  <a:lnTo>
                    <a:pt x="55041" y="136715"/>
                  </a:lnTo>
                  <a:lnTo>
                    <a:pt x="30099" y="181457"/>
                  </a:lnTo>
                  <a:lnTo>
                    <a:pt x="13093" y="209892"/>
                  </a:lnTo>
                  <a:lnTo>
                    <a:pt x="3683" y="226453"/>
                  </a:lnTo>
                  <a:lnTo>
                    <a:pt x="0" y="235940"/>
                  </a:lnTo>
                  <a:lnTo>
                    <a:pt x="105956" y="420751"/>
                  </a:lnTo>
                  <a:lnTo>
                    <a:pt x="132588" y="466572"/>
                  </a:lnTo>
                  <a:lnTo>
                    <a:pt x="244348" y="466572"/>
                  </a:lnTo>
                  <a:lnTo>
                    <a:pt x="241300" y="460349"/>
                  </a:lnTo>
                  <a:lnTo>
                    <a:pt x="189433" y="370166"/>
                  </a:lnTo>
                  <a:lnTo>
                    <a:pt x="111887" y="233908"/>
                  </a:lnTo>
                  <a:lnTo>
                    <a:pt x="191757" y="94703"/>
                  </a:lnTo>
                  <a:lnTo>
                    <a:pt x="218160" y="48082"/>
                  </a:lnTo>
                  <a:lnTo>
                    <a:pt x="244348" y="1244"/>
                  </a:lnTo>
                  <a:close/>
                </a:path>
                <a:path w="377190" h="466725">
                  <a:moveTo>
                    <a:pt x="376936" y="1244"/>
                  </a:moveTo>
                  <a:lnTo>
                    <a:pt x="296037" y="1244"/>
                  </a:lnTo>
                  <a:lnTo>
                    <a:pt x="278511" y="0"/>
                  </a:lnTo>
                  <a:lnTo>
                    <a:pt x="269316" y="444"/>
                  </a:lnTo>
                  <a:lnTo>
                    <a:pt x="261747" y="3403"/>
                  </a:lnTo>
                  <a:lnTo>
                    <a:pt x="186194" y="136715"/>
                  </a:lnTo>
                  <a:lnTo>
                    <a:pt x="161163" y="181457"/>
                  </a:lnTo>
                  <a:lnTo>
                    <a:pt x="144157" y="209892"/>
                  </a:lnTo>
                  <a:lnTo>
                    <a:pt x="134747" y="226453"/>
                  </a:lnTo>
                  <a:lnTo>
                    <a:pt x="131064" y="235940"/>
                  </a:lnTo>
                  <a:lnTo>
                    <a:pt x="237197" y="420751"/>
                  </a:lnTo>
                  <a:lnTo>
                    <a:pt x="263906" y="466572"/>
                  </a:lnTo>
                  <a:lnTo>
                    <a:pt x="376936" y="466572"/>
                  </a:lnTo>
                  <a:lnTo>
                    <a:pt x="374904" y="464540"/>
                  </a:lnTo>
                  <a:lnTo>
                    <a:pt x="372745" y="460349"/>
                  </a:lnTo>
                  <a:lnTo>
                    <a:pt x="243078" y="233908"/>
                  </a:lnTo>
                  <a:lnTo>
                    <a:pt x="350177" y="48082"/>
                  </a:lnTo>
                  <a:lnTo>
                    <a:pt x="376936" y="1244"/>
                  </a:lnTo>
                  <a:close/>
                </a:path>
              </a:pathLst>
            </a:custGeom>
            <a:solidFill>
              <a:srgbClr val="006D5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a:ln>
                  <a:noFill/>
                </a:ln>
                <a:solidFill>
                  <a:srgbClr val="000000"/>
                </a:solidFill>
                <a:effectLst/>
                <a:uLnTx/>
                <a:uFillTx/>
                <a:latin typeface="Calibri"/>
                <a:ea typeface="+mn-ea"/>
                <a:cs typeface="+mn-cs"/>
              </a:endParaRPr>
            </a:p>
          </p:txBody>
        </p:sp>
        <p:sp>
          <p:nvSpPr>
            <p:cNvPr id="24" name="object 7">
              <a:extLst>
                <a:ext uri="{FF2B5EF4-FFF2-40B4-BE49-F238E27FC236}">
                  <a16:creationId xmlns:a16="http://schemas.microsoft.com/office/drawing/2014/main" id="{65928109-CCD3-4BA9-3F25-A6232184D863}"/>
                </a:ext>
              </a:extLst>
            </p:cNvPr>
            <p:cNvSpPr/>
            <p:nvPr/>
          </p:nvSpPr>
          <p:spPr>
            <a:xfrm>
              <a:off x="8995936" y="5149753"/>
              <a:ext cx="360556" cy="525211"/>
            </a:xfrm>
            <a:custGeom>
              <a:avLst/>
              <a:gdLst/>
              <a:ahLst/>
              <a:cxnLst/>
              <a:rect l="l" t="t" r="r" b="b"/>
              <a:pathLst>
                <a:path w="377190" h="466725">
                  <a:moveTo>
                    <a:pt x="244348" y="1244"/>
                  </a:moveTo>
                  <a:lnTo>
                    <a:pt x="164592" y="1244"/>
                  </a:lnTo>
                  <a:lnTo>
                    <a:pt x="147167" y="0"/>
                  </a:lnTo>
                  <a:lnTo>
                    <a:pt x="137998" y="444"/>
                  </a:lnTo>
                  <a:lnTo>
                    <a:pt x="130429" y="3403"/>
                  </a:lnTo>
                  <a:lnTo>
                    <a:pt x="55041" y="136715"/>
                  </a:lnTo>
                  <a:lnTo>
                    <a:pt x="30099" y="181457"/>
                  </a:lnTo>
                  <a:lnTo>
                    <a:pt x="13093" y="209892"/>
                  </a:lnTo>
                  <a:lnTo>
                    <a:pt x="3683" y="226453"/>
                  </a:lnTo>
                  <a:lnTo>
                    <a:pt x="0" y="235940"/>
                  </a:lnTo>
                  <a:lnTo>
                    <a:pt x="105956" y="420751"/>
                  </a:lnTo>
                  <a:lnTo>
                    <a:pt x="132588" y="466572"/>
                  </a:lnTo>
                  <a:lnTo>
                    <a:pt x="244348" y="466572"/>
                  </a:lnTo>
                  <a:lnTo>
                    <a:pt x="241300" y="460349"/>
                  </a:lnTo>
                  <a:lnTo>
                    <a:pt x="189433" y="370166"/>
                  </a:lnTo>
                  <a:lnTo>
                    <a:pt x="111887" y="233908"/>
                  </a:lnTo>
                  <a:lnTo>
                    <a:pt x="191757" y="94703"/>
                  </a:lnTo>
                  <a:lnTo>
                    <a:pt x="218160" y="48082"/>
                  </a:lnTo>
                  <a:lnTo>
                    <a:pt x="244348" y="1244"/>
                  </a:lnTo>
                  <a:close/>
                </a:path>
                <a:path w="377190" h="466725">
                  <a:moveTo>
                    <a:pt x="376936" y="1244"/>
                  </a:moveTo>
                  <a:lnTo>
                    <a:pt x="296037" y="1244"/>
                  </a:lnTo>
                  <a:lnTo>
                    <a:pt x="278511" y="0"/>
                  </a:lnTo>
                  <a:lnTo>
                    <a:pt x="269316" y="444"/>
                  </a:lnTo>
                  <a:lnTo>
                    <a:pt x="261747" y="3403"/>
                  </a:lnTo>
                  <a:lnTo>
                    <a:pt x="186194" y="136715"/>
                  </a:lnTo>
                  <a:lnTo>
                    <a:pt x="161163" y="181457"/>
                  </a:lnTo>
                  <a:lnTo>
                    <a:pt x="144157" y="209892"/>
                  </a:lnTo>
                  <a:lnTo>
                    <a:pt x="134747" y="226453"/>
                  </a:lnTo>
                  <a:lnTo>
                    <a:pt x="131064" y="235940"/>
                  </a:lnTo>
                  <a:lnTo>
                    <a:pt x="237197" y="420751"/>
                  </a:lnTo>
                  <a:lnTo>
                    <a:pt x="263906" y="466572"/>
                  </a:lnTo>
                  <a:lnTo>
                    <a:pt x="376936" y="466572"/>
                  </a:lnTo>
                  <a:lnTo>
                    <a:pt x="374904" y="464540"/>
                  </a:lnTo>
                  <a:lnTo>
                    <a:pt x="372745" y="460349"/>
                  </a:lnTo>
                  <a:lnTo>
                    <a:pt x="243078" y="233908"/>
                  </a:lnTo>
                  <a:lnTo>
                    <a:pt x="350177" y="48082"/>
                  </a:lnTo>
                  <a:lnTo>
                    <a:pt x="376936" y="1244"/>
                  </a:lnTo>
                  <a:close/>
                </a:path>
              </a:pathLst>
            </a:custGeom>
            <a:solidFill>
              <a:srgbClr val="006D5B"/>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500" b="0" i="0" u="none" strike="noStrike" kern="0" cap="none" spc="0" normalizeH="0" baseline="0" noProof="0" dirty="0">
                <a:ln>
                  <a:noFill/>
                </a:ln>
                <a:solidFill>
                  <a:srgbClr val="000000"/>
                </a:solidFill>
                <a:effectLst/>
                <a:uLnTx/>
                <a:uFillTx/>
                <a:latin typeface="Calibri"/>
                <a:ea typeface="+mn-ea"/>
                <a:cs typeface="+mn-cs"/>
              </a:endParaRPr>
            </a:p>
          </p:txBody>
        </p:sp>
        <p:sp>
          <p:nvSpPr>
            <p:cNvPr id="25" name="Rectangle: Rounded Corners 24">
              <a:extLst>
                <a:ext uri="{FF2B5EF4-FFF2-40B4-BE49-F238E27FC236}">
                  <a16:creationId xmlns:a16="http://schemas.microsoft.com/office/drawing/2014/main" id="{BDF6E568-EA05-AC2B-AACE-94ED5C0DF669}"/>
                </a:ext>
              </a:extLst>
            </p:cNvPr>
            <p:cNvSpPr/>
            <p:nvPr/>
          </p:nvSpPr>
          <p:spPr>
            <a:xfrm>
              <a:off x="606844" y="3908966"/>
              <a:ext cx="8078310" cy="838435"/>
            </a:xfrm>
            <a:prstGeom prst="roundRect">
              <a:avLst/>
            </a:prstGeom>
            <a:solidFill>
              <a:srgbClr val="FFFFFF"/>
            </a:solid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مناطق تمثيلية: الرياض – جدة – الدمام – أبها – حائل وغيرها وفق الحملات المنفذة</a:t>
              </a:r>
            </a:p>
          </p:txBody>
        </p:sp>
        <p:sp>
          <p:nvSpPr>
            <p:cNvPr id="26" name="Rectangle: Rounded Corners 25">
              <a:extLst>
                <a:ext uri="{FF2B5EF4-FFF2-40B4-BE49-F238E27FC236}">
                  <a16:creationId xmlns:a16="http://schemas.microsoft.com/office/drawing/2014/main" id="{B25B228C-2E10-F26E-11CD-72A12E643AA0}"/>
                </a:ext>
              </a:extLst>
            </p:cNvPr>
            <p:cNvSpPr/>
            <p:nvPr/>
          </p:nvSpPr>
          <p:spPr>
            <a:xfrm>
              <a:off x="606844" y="4988830"/>
              <a:ext cx="8078308" cy="838435"/>
            </a:xfrm>
            <a:prstGeom prst="roundRect">
              <a:avLst/>
            </a:prstGeom>
            <a:solidFill>
              <a:srgbClr val="FFFFFF"/>
            </a:solid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8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ستعتمد المقابلات على (استبيانات ودليل مقابلات) يتم تصميمها خصيصا لكل فئة للإجابة على أهداف الدراسة.</a:t>
              </a:r>
            </a:p>
          </p:txBody>
        </p:sp>
        <p:sp>
          <p:nvSpPr>
            <p:cNvPr id="27" name="Rectangle: Rounded Corners 26">
              <a:extLst>
                <a:ext uri="{FF2B5EF4-FFF2-40B4-BE49-F238E27FC236}">
                  <a16:creationId xmlns:a16="http://schemas.microsoft.com/office/drawing/2014/main" id="{67CBB953-E83D-0255-47B7-8545DFA089EF}"/>
                </a:ext>
              </a:extLst>
            </p:cNvPr>
            <p:cNvSpPr/>
            <p:nvPr/>
          </p:nvSpPr>
          <p:spPr>
            <a:xfrm>
              <a:off x="6380776" y="1808531"/>
              <a:ext cx="2304377"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7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أطفال الفئة العمرية</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7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(4–12 سنة)</a:t>
              </a:r>
            </a:p>
          </p:txBody>
        </p:sp>
        <p:sp>
          <p:nvSpPr>
            <p:cNvPr id="28" name="Rectangle: Rounded Corners 27">
              <a:extLst>
                <a:ext uri="{FF2B5EF4-FFF2-40B4-BE49-F238E27FC236}">
                  <a16:creationId xmlns:a16="http://schemas.microsoft.com/office/drawing/2014/main" id="{67908FDE-DB87-2250-9B21-47F6C16B01EB}"/>
                </a:ext>
              </a:extLst>
            </p:cNvPr>
            <p:cNvSpPr/>
            <p:nvPr/>
          </p:nvSpPr>
          <p:spPr>
            <a:xfrm>
              <a:off x="3498889" y="1816021"/>
              <a:ext cx="2304377"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7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أولياء الأمور</a:t>
              </a:r>
            </a:p>
          </p:txBody>
        </p:sp>
        <p:sp>
          <p:nvSpPr>
            <p:cNvPr id="29" name="Rectangle: Rounded Corners 28">
              <a:extLst>
                <a:ext uri="{FF2B5EF4-FFF2-40B4-BE49-F238E27FC236}">
                  <a16:creationId xmlns:a16="http://schemas.microsoft.com/office/drawing/2014/main" id="{1D72A39B-1185-B543-8053-B97ED47C2CE6}"/>
                </a:ext>
              </a:extLst>
            </p:cNvPr>
            <p:cNvSpPr/>
            <p:nvPr/>
          </p:nvSpPr>
          <p:spPr>
            <a:xfrm>
              <a:off x="606843" y="1824051"/>
              <a:ext cx="2304377"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7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المعلمون ومديرو المدارس</a:t>
              </a:r>
            </a:p>
          </p:txBody>
        </p:sp>
        <p:sp>
          <p:nvSpPr>
            <p:cNvPr id="32" name="Rectangle: Rounded Corners 31">
              <a:extLst>
                <a:ext uri="{FF2B5EF4-FFF2-40B4-BE49-F238E27FC236}">
                  <a16:creationId xmlns:a16="http://schemas.microsoft.com/office/drawing/2014/main" id="{6B346FC9-CD96-E87B-F641-CC3FFBD43B59}"/>
                </a:ext>
              </a:extLst>
            </p:cNvPr>
            <p:cNvSpPr/>
            <p:nvPr/>
          </p:nvSpPr>
          <p:spPr>
            <a:xfrm>
              <a:off x="6425109" y="2870815"/>
              <a:ext cx="2260044"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دراسة كمية (وجهاً لوجه)</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مقابلات معمقة  </a:t>
              </a:r>
            </a:p>
          </p:txBody>
        </p:sp>
        <p:sp>
          <p:nvSpPr>
            <p:cNvPr id="33" name="Rectangle: Rounded Corners 32">
              <a:extLst>
                <a:ext uri="{FF2B5EF4-FFF2-40B4-BE49-F238E27FC236}">
                  <a16:creationId xmlns:a16="http://schemas.microsoft.com/office/drawing/2014/main" id="{4B143EEA-E9A8-D03A-CC73-D4E4EAC4D7F3}"/>
                </a:ext>
              </a:extLst>
            </p:cNvPr>
            <p:cNvSpPr/>
            <p:nvPr/>
          </p:nvSpPr>
          <p:spPr>
            <a:xfrm>
              <a:off x="3521055" y="2878305"/>
              <a:ext cx="2304378"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دراسة كمية (وجهاً لوجه)، إلكترونية وهاتفية - مقابلات معمقة</a:t>
              </a:r>
            </a:p>
          </p:txBody>
        </p:sp>
        <p:sp>
          <p:nvSpPr>
            <p:cNvPr id="34" name="Rectangle: Rounded Corners 33">
              <a:extLst>
                <a:ext uri="{FF2B5EF4-FFF2-40B4-BE49-F238E27FC236}">
                  <a16:creationId xmlns:a16="http://schemas.microsoft.com/office/drawing/2014/main" id="{A03BF51F-D13D-202E-43CD-797AAB7D0A2E}"/>
                </a:ext>
              </a:extLst>
            </p:cNvPr>
            <p:cNvSpPr/>
            <p:nvPr/>
          </p:nvSpPr>
          <p:spPr>
            <a:xfrm>
              <a:off x="606843" y="2886335"/>
              <a:ext cx="2304377" cy="725852"/>
            </a:xfrm>
            <a:prstGeom prst="roundRect">
              <a:avLst/>
            </a:prstGeom>
            <a:noFill/>
            <a:ln w="3175" cap="flat" cmpd="sng" algn="ctr">
              <a:solidFill>
                <a:srgbClr val="76622F"/>
              </a:solidFill>
              <a:prstDash val="solid"/>
              <a:miter lim="800000"/>
            </a:ln>
            <a:effectLst/>
          </p:spPr>
          <p:txBody>
            <a:bodyPr rtlCol="0" anchor="ctr">
              <a:no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1600" b="0" i="0" u="none" strike="noStrike" kern="0" cap="none" spc="0" normalizeH="0" baseline="0" noProof="0" dirty="0">
                  <a:ln>
                    <a:noFill/>
                  </a:ln>
                  <a:solidFill>
                    <a:srgbClr val="000000"/>
                  </a:solidFill>
                  <a:effectLst/>
                  <a:uLnTx/>
                  <a:uFillTx/>
                  <a:latin typeface="Sakkal Majalla" panose="02000000000000000000" pitchFamily="2" charset="-78"/>
                  <a:ea typeface="+mn-ea"/>
                  <a:cs typeface="Sakkal Majalla" panose="02000000000000000000" pitchFamily="2" charset="-78"/>
                </a:rPr>
                <a:t>مقابلات معمقة </a:t>
              </a:r>
            </a:p>
          </p:txBody>
        </p:sp>
      </p:grpSp>
      <p:sp>
        <p:nvSpPr>
          <p:cNvPr id="51" name="TextBox 50">
            <a:extLst>
              <a:ext uri="{FF2B5EF4-FFF2-40B4-BE49-F238E27FC236}">
                <a16:creationId xmlns:a16="http://schemas.microsoft.com/office/drawing/2014/main" id="{B37339B1-23E8-9DBC-C4A3-73CD8CFD3608}"/>
              </a:ext>
            </a:extLst>
          </p:cNvPr>
          <p:cNvSpPr txBox="1"/>
          <p:nvPr/>
        </p:nvSpPr>
        <p:spPr>
          <a:xfrm>
            <a:off x="477078" y="987780"/>
            <a:ext cx="10614455" cy="707886"/>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تعكس هذه الدراسة منهجية شاملة تراعي تنوع الفئات المستهدفة وتعدد المناطق لضمان شمولية النتائج.</a:t>
            </a:r>
            <a:r>
              <a:rPr kumimoji="0" lang="ar-SA"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وتهدف إلى جمع بيانات دقيقة وموثوقة عبر أدوات وأساليب بحثية متكاملة تدعم تحقيق الأهداف المنشودة.</a:t>
            </a:r>
          </a:p>
        </p:txBody>
      </p:sp>
    </p:spTree>
    <p:extLst>
      <p:ext uri="{BB962C8B-B14F-4D97-AF65-F5344CB8AC3E}">
        <p14:creationId xmlns:p14="http://schemas.microsoft.com/office/powerpoint/2010/main" val="14286115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8BED77-8B09-8AE0-9F08-49618052EDAC}"/>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688A5D8B-ADF9-80F0-6B5F-E1E039C40C33}"/>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8F4BADB2-30BA-0AB1-4F7E-20A66C88C058}"/>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1E551705-F5C5-6205-EAD7-946D186696C8}"/>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47792410-06D4-8E9B-C15F-61A9F990E9DA}"/>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مؤشرات الأداء الرئيسية للقياس </a:t>
            </a:r>
          </a:p>
        </p:txBody>
      </p:sp>
      <p:sp>
        <p:nvSpPr>
          <p:cNvPr id="5" name="Slide Number Placeholder 4">
            <a:extLst>
              <a:ext uri="{FF2B5EF4-FFF2-40B4-BE49-F238E27FC236}">
                <a16:creationId xmlns:a16="http://schemas.microsoft.com/office/drawing/2014/main" id="{C749BB36-2BBA-7DBB-3438-D297D6C221D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FD19CFD2-D072-C0D4-348F-23352353CEC4}"/>
              </a:ext>
            </a:extLst>
          </p:cNvPr>
          <p:cNvSpPr txBox="1"/>
          <p:nvPr/>
        </p:nvSpPr>
        <p:spPr>
          <a:xfrm>
            <a:off x="477078" y="987780"/>
            <a:ext cx="10614455" cy="707886"/>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تعتمد منظومة التقييم على مجموعة من المجالات التي تُترجم أهداف الحملة إلى مؤشرات قابلة للقياس.</a:t>
            </a:r>
            <a:r>
              <a:rPr kumimoji="0" lang="ar-SA"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ويساعد هذا الإطار على متابعة التغيرات المعرفية والسلوكية وقياس أثر المبادرات على المدى القصير والطويل.</a:t>
            </a:r>
          </a:p>
        </p:txBody>
      </p:sp>
      <p:graphicFrame>
        <p:nvGraphicFramePr>
          <p:cNvPr id="6" name="Table 5">
            <a:extLst>
              <a:ext uri="{FF2B5EF4-FFF2-40B4-BE49-F238E27FC236}">
                <a16:creationId xmlns:a16="http://schemas.microsoft.com/office/drawing/2014/main" id="{D85C14C4-224D-E02C-02D5-58D856CF04C5}"/>
              </a:ext>
            </a:extLst>
          </p:cNvPr>
          <p:cNvGraphicFramePr>
            <a:graphicFrameLocks noGrp="1"/>
          </p:cNvGraphicFramePr>
          <p:nvPr/>
        </p:nvGraphicFramePr>
        <p:xfrm>
          <a:off x="2182191" y="2177333"/>
          <a:ext cx="8128000" cy="3697352"/>
        </p:xfrm>
        <a:graphic>
          <a:graphicData uri="http://schemas.openxmlformats.org/drawingml/2006/table">
            <a:tbl>
              <a:tblPr rtl="1" firstRow="1" firstCol="1" bandRow="1">
                <a:tableStyleId>{5C22544A-7EE6-4342-B048-85BDC9FD1C3A}</a:tableStyleId>
              </a:tblPr>
              <a:tblGrid>
                <a:gridCol w="4064000">
                  <a:extLst>
                    <a:ext uri="{9D8B030D-6E8A-4147-A177-3AD203B41FA5}">
                      <a16:colId xmlns:a16="http://schemas.microsoft.com/office/drawing/2014/main" val="811902170"/>
                    </a:ext>
                  </a:extLst>
                </a:gridCol>
                <a:gridCol w="4064000">
                  <a:extLst>
                    <a:ext uri="{9D8B030D-6E8A-4147-A177-3AD203B41FA5}">
                      <a16:colId xmlns:a16="http://schemas.microsoft.com/office/drawing/2014/main" val="1576547389"/>
                    </a:ext>
                  </a:extLst>
                </a:gridCol>
              </a:tblGrid>
              <a:tr h="449310">
                <a:tc>
                  <a:txBody>
                    <a:bodyPr/>
                    <a:lstStyle/>
                    <a:p>
                      <a:pPr marL="0" marR="0" algn="ctr" rtl="1">
                        <a:lnSpc>
                          <a:spcPct val="115000"/>
                        </a:lnSpc>
                        <a:spcAft>
                          <a:spcPts val="800"/>
                        </a:spcAft>
                        <a:buNone/>
                      </a:pPr>
                      <a:r>
                        <a:rPr lang="ar-SA" sz="1800" kern="100" dirty="0">
                          <a:solidFill>
                            <a:schemeClr val="bg1"/>
                          </a:solidFill>
                          <a:effectLst/>
                        </a:rPr>
                        <a:t>المجال</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tc>
                  <a:txBody>
                    <a:bodyPr/>
                    <a:lstStyle/>
                    <a:p>
                      <a:pPr marL="0" marR="0" algn="ctr" rtl="1">
                        <a:lnSpc>
                          <a:spcPct val="115000"/>
                        </a:lnSpc>
                        <a:spcAft>
                          <a:spcPts val="800"/>
                        </a:spcAft>
                        <a:buNone/>
                      </a:pPr>
                      <a:r>
                        <a:rPr lang="ar-SA" sz="1800" kern="100" dirty="0">
                          <a:solidFill>
                            <a:schemeClr val="bg1"/>
                          </a:solidFill>
                          <a:effectLst/>
                        </a:rPr>
                        <a:t>المؤشر</a:t>
                      </a:r>
                      <a:endParaRPr lang="en-US" sz="1800" kern="100" dirty="0">
                        <a:solidFill>
                          <a:schemeClr val="bg1"/>
                        </a:solidFill>
                        <a:effectLst/>
                        <a:latin typeface="Aptos" panose="020B0004020202020204" pitchFamily="34" charset="0"/>
                        <a:ea typeface="Aptos" panose="020B0004020202020204" pitchFamily="34" charset="0"/>
                        <a:cs typeface="Arial" panose="020B0604020202020204" pitchFamily="34" charset="0"/>
                      </a:endParaRPr>
                    </a:p>
                  </a:txBody>
                  <a:tcPr marL="182880" marR="18288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918159"/>
                    </a:solidFill>
                  </a:tcPr>
                </a:tc>
                <a:extLst>
                  <a:ext uri="{0D108BD9-81ED-4DB2-BD59-A6C34878D82A}">
                    <a16:rowId xmlns:a16="http://schemas.microsoft.com/office/drawing/2014/main" val="2707110177"/>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الوعي المعرفي</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نسبة الأطفال الذين يعرفون معنى كفاءة الطاقة</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582647869"/>
                  </a:ext>
                </a:extLst>
              </a:tr>
              <a:tr h="464006">
                <a:tc>
                  <a:txBody>
                    <a:bodyPr/>
                    <a:lstStyle/>
                    <a:p>
                      <a:pPr marL="0" marR="0" algn="r" rtl="1">
                        <a:lnSpc>
                          <a:spcPct val="115000"/>
                        </a:lnSpc>
                        <a:spcAft>
                          <a:spcPts val="800"/>
                        </a:spcAft>
                        <a:buNone/>
                      </a:pPr>
                      <a:r>
                        <a:rPr lang="ar-SA" sz="1600" b="1"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السلوك الإيجابي</a:t>
                      </a:r>
                      <a:endParaRPr lang="en-US" sz="1600" kern="10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نسبة الأطفال الذين يمارسون سلوك الإطفاء أو الترشيد</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873634670"/>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انتشار المحتوى</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عدد المشاهدات الرقمية للمقاطع</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174424048"/>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التفاعل الرقمي</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عدد المشاركات في التحديات</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9738595"/>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المشاركة التعليمية</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عدد المدارس المفعّلة للحملة</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90582641"/>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الرضا العام</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نسبة الرضا عن الحملة بين الأسر والمعلمين</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668913703"/>
                  </a:ext>
                </a:extLst>
              </a:tr>
              <a:tr h="464006">
                <a:tc>
                  <a:txBody>
                    <a:bodyPr/>
                    <a:lstStyle/>
                    <a:p>
                      <a:pPr marL="0" marR="0" algn="r" rtl="1">
                        <a:lnSpc>
                          <a:spcPct val="115000"/>
                        </a:lnSpc>
                        <a:spcAft>
                          <a:spcPts val="800"/>
                        </a:spcAft>
                        <a:buNone/>
                      </a:pPr>
                      <a:r>
                        <a:rPr lang="ar-SA" sz="1600" b="1"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rPr>
                        <a:t>التحسن السلوكي المستدام</a:t>
                      </a:r>
                      <a:endParaRPr lang="en-US" sz="1600" kern="100" dirty="0">
                        <a:solidFill>
                          <a:schemeClr val="tx1">
                            <a:lumMod val="95000"/>
                            <a:lumOff val="5000"/>
                          </a:schemeClr>
                        </a:solidFill>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tc>
                  <a:txBody>
                    <a:bodyPr/>
                    <a:lstStyle/>
                    <a:p>
                      <a:pPr marL="0" marR="0" algn="r" rtl="1">
                        <a:lnSpc>
                          <a:spcPct val="115000"/>
                        </a:lnSpc>
                        <a:spcAft>
                          <a:spcPts val="800"/>
                        </a:spcAft>
                        <a:buNone/>
                      </a:pPr>
                      <a:r>
                        <a:rPr lang="ar-SA" sz="1600" kern="100" dirty="0">
                          <a:effectLst/>
                          <a:latin typeface="Aptos" panose="020B0004020202020204" pitchFamily="34" charset="0"/>
                          <a:ea typeface="Aptos" panose="020B0004020202020204" pitchFamily="34" charset="0"/>
                          <a:cs typeface="Arial" panose="020B0604020202020204" pitchFamily="34" charset="0"/>
                        </a:rPr>
                        <a:t>استمرار السلوك بعد 6 أشهر</a:t>
                      </a:r>
                      <a:endParaRPr lang="en-US" sz="1600" kern="100" dirty="0">
                        <a:effectLst/>
                        <a:latin typeface="Aptos" panose="020B0004020202020204" pitchFamily="34" charset="0"/>
                        <a:ea typeface="Aptos" panose="020B0004020202020204" pitchFamily="34" charset="0"/>
                        <a:cs typeface="Arial" panose="020B0604020202020204" pitchFamily="34" charset="0"/>
                      </a:endParaRPr>
                    </a:p>
                  </a:txBody>
                  <a:tcPr marL="274320" marR="274320" marT="9525" marB="9525"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rgbClr val="D0CCBD"/>
                    </a:solidFill>
                  </a:tcPr>
                </a:tc>
                <a:extLst>
                  <a:ext uri="{0D108BD9-81ED-4DB2-BD59-A6C34878D82A}">
                    <a16:rowId xmlns:a16="http://schemas.microsoft.com/office/drawing/2014/main" val="2277540026"/>
                  </a:ext>
                </a:extLst>
              </a:tr>
            </a:tbl>
          </a:graphicData>
        </a:graphic>
      </p:graphicFrame>
    </p:spTree>
    <p:extLst>
      <p:ext uri="{BB962C8B-B14F-4D97-AF65-F5344CB8AC3E}">
        <p14:creationId xmlns:p14="http://schemas.microsoft.com/office/powerpoint/2010/main" val="163356076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8B974-EF48-EFD9-F87A-954F7DF4DBDD}"/>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27A93867-A5C9-05BF-92AC-4E9EEED8CC1B}"/>
              </a:ext>
            </a:extLst>
          </p:cNvPr>
          <p:cNvSpPr/>
          <p:nvPr/>
        </p:nvSpPr>
        <p:spPr>
          <a:xfrm>
            <a:off x="0" y="2984505"/>
            <a:ext cx="12191999" cy="2095496"/>
          </a:xfrm>
          <a:prstGeom prst="rect">
            <a:avLst/>
          </a:prstGeom>
          <a:solidFill>
            <a:srgbClr val="F1F2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28C81279-E41F-E2FE-4BFB-DAAA7167F8C3}"/>
              </a:ext>
            </a:extLst>
          </p:cNvPr>
          <p:cNvSpPr/>
          <p:nvPr/>
        </p:nvSpPr>
        <p:spPr>
          <a:xfrm>
            <a:off x="1" y="2984505"/>
            <a:ext cx="855406"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grpSp>
        <p:nvGrpSpPr>
          <p:cNvPr id="18" name="Group 17">
            <a:extLst>
              <a:ext uri="{FF2B5EF4-FFF2-40B4-BE49-F238E27FC236}">
                <a16:creationId xmlns:a16="http://schemas.microsoft.com/office/drawing/2014/main" id="{1D2F3A22-88A9-B0A7-B5AC-D306744B33CB}"/>
              </a:ext>
            </a:extLst>
          </p:cNvPr>
          <p:cNvGrpSpPr/>
          <p:nvPr/>
        </p:nvGrpSpPr>
        <p:grpSpPr>
          <a:xfrm>
            <a:off x="1297543" y="3582157"/>
            <a:ext cx="8063425" cy="696319"/>
            <a:chOff x="810520" y="2879312"/>
            <a:chExt cx="8063425" cy="696319"/>
          </a:xfrm>
        </p:grpSpPr>
        <p:sp>
          <p:nvSpPr>
            <p:cNvPr id="24" name="TextBox 23">
              <a:extLst>
                <a:ext uri="{FF2B5EF4-FFF2-40B4-BE49-F238E27FC236}">
                  <a16:creationId xmlns:a16="http://schemas.microsoft.com/office/drawing/2014/main" id="{48EE2C09-98D0-5EBA-ED6D-D2977DC1CCF3}"/>
                </a:ext>
              </a:extLst>
            </p:cNvPr>
            <p:cNvSpPr txBox="1"/>
            <p:nvPr/>
          </p:nvSpPr>
          <p:spPr>
            <a:xfrm>
              <a:off x="810520" y="2879312"/>
              <a:ext cx="8063425" cy="553998"/>
            </a:xfrm>
            <a:prstGeom prst="rect">
              <a:avLst/>
            </a:prstGeom>
            <a:noFill/>
          </p:spPr>
          <p:txBody>
            <a:bodyPr wrap="square" lIns="0" tIns="0" rIns="0" bIns="0" rtlCol="0" anchor="b">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kumimoji="0" lang="ar-SA" sz="3600" b="1" i="0" u="none" strike="noStrike" kern="1200" cap="none" spc="0" normalizeH="0" baseline="0" noProof="0" dirty="0">
                  <a:ln>
                    <a:noFill/>
                  </a:ln>
                  <a:solidFill>
                    <a:sysClr val="windowText" lastClr="000000"/>
                  </a:solidFill>
                  <a:effectLst/>
                  <a:uLnTx/>
                  <a:uFillTx/>
                  <a:latin typeface="Calibri"/>
                  <a:ea typeface="+mn-ea"/>
                  <a:cs typeface="Arial" panose="020B0604020202020204" pitchFamily="34" charset="0"/>
                </a:rPr>
                <a:t>آلية المتابعة والرصد المستمر</a:t>
              </a:r>
            </a:p>
          </p:txBody>
        </p:sp>
        <p:cxnSp>
          <p:nvCxnSpPr>
            <p:cNvPr id="26" name="Straight Connector 25">
              <a:extLst>
                <a:ext uri="{FF2B5EF4-FFF2-40B4-BE49-F238E27FC236}">
                  <a16:creationId xmlns:a16="http://schemas.microsoft.com/office/drawing/2014/main" id="{0367E98B-1585-F515-1A2C-DC816E537794}"/>
                </a:ext>
              </a:extLst>
            </p:cNvPr>
            <p:cNvCxnSpPr>
              <a:cxnSpLocks/>
            </p:cNvCxnSpPr>
            <p:nvPr/>
          </p:nvCxnSpPr>
          <p:spPr>
            <a:xfrm>
              <a:off x="810520" y="3575631"/>
              <a:ext cx="806342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27" name="Rectangle 26">
            <a:extLst>
              <a:ext uri="{FF2B5EF4-FFF2-40B4-BE49-F238E27FC236}">
                <a16:creationId xmlns:a16="http://schemas.microsoft.com/office/drawing/2014/main" id="{0C868717-066F-23E9-2431-FCF96A7182DF}"/>
              </a:ext>
            </a:extLst>
          </p:cNvPr>
          <p:cNvSpPr/>
          <p:nvPr/>
        </p:nvSpPr>
        <p:spPr>
          <a:xfrm>
            <a:off x="9803103" y="2984505"/>
            <a:ext cx="2388897" cy="2095496"/>
          </a:xfrm>
          <a:prstGeom prst="rect">
            <a:avLst/>
          </a:prstGeom>
          <a:solidFill>
            <a:srgbClr val="170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 name="Slide Number Placeholder 1">
            <a:extLst>
              <a:ext uri="{FF2B5EF4-FFF2-40B4-BE49-F238E27FC236}">
                <a16:creationId xmlns:a16="http://schemas.microsoft.com/office/drawing/2014/main" id="{3CA3155D-F914-6F9B-8F95-0C5FBA7C7FE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600" b="0" i="0" u="none" strike="noStrike" kern="1200" cap="none" spc="0" normalizeH="0" baseline="0" noProof="0">
              <a:ln>
                <a:noFill/>
              </a:ln>
              <a:solidFill>
                <a:srgbClr val="000000">
                  <a:tint val="75000"/>
                </a:srgbClr>
              </a:solidFill>
              <a:effectLst/>
              <a:uLnTx/>
              <a:uFillTx/>
              <a:latin typeface="Calibri"/>
              <a:ea typeface="+mn-ea"/>
              <a:cs typeface="+mn-cs"/>
            </a:endParaRPr>
          </a:p>
        </p:txBody>
      </p:sp>
    </p:spTree>
    <p:extLst>
      <p:ext uri="{BB962C8B-B14F-4D97-AF65-F5344CB8AC3E}">
        <p14:creationId xmlns:p14="http://schemas.microsoft.com/office/powerpoint/2010/main" val="119643130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1045B-675E-7CC8-E04C-E59326CF3425}"/>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6C2522F-E97E-4DDC-DF09-EA46AF931869}"/>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0185291C-6899-10BE-8BFE-0F58F5F133EA}"/>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C247F97F-DE00-DFA8-F22E-A6CCEA3CA1B3}"/>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DD1E2519-BA6E-9159-6D10-207B76EE5081}"/>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آلية المتابعة والرصد المستمر</a:t>
            </a:r>
          </a:p>
        </p:txBody>
      </p:sp>
      <p:sp>
        <p:nvSpPr>
          <p:cNvPr id="5" name="Slide Number Placeholder 4">
            <a:extLst>
              <a:ext uri="{FF2B5EF4-FFF2-40B4-BE49-F238E27FC236}">
                <a16:creationId xmlns:a16="http://schemas.microsoft.com/office/drawing/2014/main" id="{CCAA8320-26DE-CD06-5BFF-6D426DBE84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D7E8658E-0474-2F8B-054D-5F1B8D47DE72}"/>
              </a:ext>
            </a:extLst>
          </p:cNvPr>
          <p:cNvSpPr txBox="1"/>
          <p:nvPr/>
        </p:nvSpPr>
        <p:spPr>
          <a:xfrm>
            <a:off x="477078" y="987780"/>
            <a:ext cx="10614455" cy="707886"/>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يعتمد نظام المتابعة على منهجيات متعددة توفر رؤية شاملة عن سير الحملة من زوايا مختلفة، ويضمن هذا التنوع في أدوات الرصد دقة التقييم واستناد النتائج إلى بيانات ميدانية وإعلامية ورقمية متكاملة.</a:t>
            </a:r>
          </a:p>
        </p:txBody>
      </p:sp>
      <p:sp>
        <p:nvSpPr>
          <p:cNvPr id="7" name="TextBox 6">
            <a:extLst>
              <a:ext uri="{FF2B5EF4-FFF2-40B4-BE49-F238E27FC236}">
                <a16:creationId xmlns:a16="http://schemas.microsoft.com/office/drawing/2014/main" id="{278B29F4-604E-AF19-1FF6-EA60EB36E780}"/>
              </a:ext>
            </a:extLst>
          </p:cNvPr>
          <p:cNvSpPr txBox="1"/>
          <p:nvPr/>
        </p:nvSpPr>
        <p:spPr>
          <a:xfrm>
            <a:off x="8703165" y="2099574"/>
            <a:ext cx="2637935" cy="707886"/>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الرصد الميداني</a:t>
            </a:r>
            <a:endParaRPr kumimoji="0" lang="en-US" sz="2000" b="1" i="0" u="none" strike="noStrike" kern="1200" cap="none" spc="0" normalizeH="0" baseline="0" noProof="0" dirty="0">
              <a:ln>
                <a:noFill/>
              </a:ln>
              <a:solidFill>
                <a:srgbClr val="76622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6622F"/>
                </a:solidFill>
                <a:effectLst/>
                <a:uLnTx/>
                <a:uFillTx/>
                <a:latin typeface="Calibri"/>
                <a:ea typeface="+mn-ea"/>
                <a:cs typeface="+mn-cs"/>
              </a:rPr>
              <a:t>Field Monitoring</a:t>
            </a:r>
            <a:endPar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endParaRPr>
          </a:p>
        </p:txBody>
      </p:sp>
      <p:sp>
        <p:nvSpPr>
          <p:cNvPr id="8" name="TextBox 36">
            <a:extLst>
              <a:ext uri="{FF2B5EF4-FFF2-40B4-BE49-F238E27FC236}">
                <a16:creationId xmlns:a16="http://schemas.microsoft.com/office/drawing/2014/main" id="{19132E15-1E0F-A6B0-2359-89E1AD1C58F7}"/>
              </a:ext>
            </a:extLst>
          </p:cNvPr>
          <p:cNvSpPr txBox="1"/>
          <p:nvPr/>
        </p:nvSpPr>
        <p:spPr>
          <a:xfrm>
            <a:off x="8474151" y="3013023"/>
            <a:ext cx="2441950" cy="2492990"/>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تنفيذ زيارات ميدانية أثناء الأنشطة المدرسية والمجتمعية.</a:t>
            </a: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تعبئة نماذج متابعة موحدة </a:t>
            </a:r>
            <a:r>
              <a:rPr kumimoji="0" lang="en-US" sz="1800" b="0" i="0" u="none" strike="noStrike" kern="0" cap="none" spc="0" normalizeH="0" baseline="0" noProof="0" dirty="0">
                <a:ln>
                  <a:noFill/>
                </a:ln>
                <a:solidFill>
                  <a:srgbClr val="000000"/>
                </a:solidFill>
                <a:effectLst/>
                <a:uLnTx/>
                <a:uFillTx/>
                <a:latin typeface="Segoe UI" panose="020B0502040204020203" pitchFamily="34" charset="0"/>
                <a:ea typeface="+mj-ea"/>
                <a:cs typeface="Segoe UI" panose="020B0502040204020203" pitchFamily="34" charset="0"/>
                <a:sym typeface="Montserrat"/>
              </a:rPr>
              <a:t>Monitoring Sheets</a:t>
            </a:r>
            <a:endPar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endParaRP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تشمل:</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مستوى التفاعل.</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الالتزام بالأنشطة.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نوعية التنفيذ وجودة المحتوى.</a:t>
            </a:r>
          </a:p>
        </p:txBody>
      </p:sp>
      <p:cxnSp>
        <p:nvCxnSpPr>
          <p:cNvPr id="9" name="Straight Connector 8">
            <a:extLst>
              <a:ext uri="{FF2B5EF4-FFF2-40B4-BE49-F238E27FC236}">
                <a16:creationId xmlns:a16="http://schemas.microsoft.com/office/drawing/2014/main" id="{57566B23-4818-CA37-E2C6-D026A87DE5C5}"/>
              </a:ext>
            </a:extLst>
          </p:cNvPr>
          <p:cNvCxnSpPr>
            <a:cxnSpLocks/>
            <a:stCxn id="24" idx="0"/>
          </p:cNvCxnSpPr>
          <p:nvPr/>
        </p:nvCxnSpPr>
        <p:spPr>
          <a:xfrm flipV="1">
            <a:off x="11229606" y="3211369"/>
            <a:ext cx="0" cy="1295183"/>
          </a:xfrm>
          <a:prstGeom prst="line">
            <a:avLst/>
          </a:prstGeom>
          <a:noFill/>
          <a:ln w="15875" cap="flat" cmpd="sng" algn="ctr">
            <a:solidFill>
              <a:srgbClr val="0F1212"/>
            </a:solidFill>
            <a:prstDash val="solid"/>
            <a:miter lim="800000"/>
          </a:ln>
          <a:effectLst/>
        </p:spPr>
      </p:cxnSp>
      <p:grpSp>
        <p:nvGrpSpPr>
          <p:cNvPr id="23" name="Group 22">
            <a:extLst>
              <a:ext uri="{FF2B5EF4-FFF2-40B4-BE49-F238E27FC236}">
                <a16:creationId xmlns:a16="http://schemas.microsoft.com/office/drawing/2014/main" id="{6B644BA6-351C-8BD9-B37F-7D11766933F9}"/>
              </a:ext>
            </a:extLst>
          </p:cNvPr>
          <p:cNvGrpSpPr/>
          <p:nvPr/>
        </p:nvGrpSpPr>
        <p:grpSpPr>
          <a:xfrm>
            <a:off x="11027594" y="4252274"/>
            <a:ext cx="313506" cy="254278"/>
            <a:chOff x="11278322" y="3977024"/>
            <a:chExt cx="313506" cy="254278"/>
          </a:xfrm>
        </p:grpSpPr>
        <p:sp>
          <p:nvSpPr>
            <p:cNvPr id="24" name="Oval 23">
              <a:extLst>
                <a:ext uri="{FF2B5EF4-FFF2-40B4-BE49-F238E27FC236}">
                  <a16:creationId xmlns:a16="http://schemas.microsoft.com/office/drawing/2014/main" id="{177D1B3E-069F-69F7-0C5E-BE6FC2B7D75B}"/>
                </a:ext>
              </a:extLst>
            </p:cNvPr>
            <p:cNvSpPr/>
            <p:nvPr/>
          </p:nvSpPr>
          <p:spPr>
            <a:xfrm rot="10800000">
              <a:off x="11368840" y="3977024"/>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25" name="Group 24">
              <a:extLst>
                <a:ext uri="{FF2B5EF4-FFF2-40B4-BE49-F238E27FC236}">
                  <a16:creationId xmlns:a16="http://schemas.microsoft.com/office/drawing/2014/main" id="{04B3EDFA-D12E-4A27-10A8-B8BA89F246AB}"/>
                </a:ext>
              </a:extLst>
            </p:cNvPr>
            <p:cNvGrpSpPr/>
            <p:nvPr/>
          </p:nvGrpSpPr>
          <p:grpSpPr>
            <a:xfrm rot="10800000">
              <a:off x="11278322" y="4074287"/>
              <a:ext cx="197741" cy="59752"/>
              <a:chOff x="1038434" y="1886485"/>
              <a:chExt cx="249751" cy="66181"/>
            </a:xfrm>
            <a:solidFill>
              <a:srgbClr val="0B3D33"/>
            </a:solidFill>
          </p:grpSpPr>
          <p:sp>
            <p:nvSpPr>
              <p:cNvPr id="26" name="Oval 25">
                <a:extLst>
                  <a:ext uri="{FF2B5EF4-FFF2-40B4-BE49-F238E27FC236}">
                    <a16:creationId xmlns:a16="http://schemas.microsoft.com/office/drawing/2014/main" id="{359F59C1-8BCF-7101-15A1-FED601CE6B2E}"/>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27" name="Oval 26">
                <a:extLst>
                  <a:ext uri="{FF2B5EF4-FFF2-40B4-BE49-F238E27FC236}">
                    <a16:creationId xmlns:a16="http://schemas.microsoft.com/office/drawing/2014/main" id="{887AA9F5-C9D0-6606-8BA7-EDB879D2EB90}"/>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28" name="Oval 27">
                <a:extLst>
                  <a:ext uri="{FF2B5EF4-FFF2-40B4-BE49-F238E27FC236}">
                    <a16:creationId xmlns:a16="http://schemas.microsoft.com/office/drawing/2014/main" id="{1DA94650-2BD4-2574-DDB8-2B879ABF1874}"/>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29" name="Group 28">
            <a:extLst>
              <a:ext uri="{FF2B5EF4-FFF2-40B4-BE49-F238E27FC236}">
                <a16:creationId xmlns:a16="http://schemas.microsoft.com/office/drawing/2014/main" id="{635EF405-D3CB-3AED-4CC7-7C3E85933751}"/>
              </a:ext>
            </a:extLst>
          </p:cNvPr>
          <p:cNvGrpSpPr/>
          <p:nvPr/>
        </p:nvGrpSpPr>
        <p:grpSpPr>
          <a:xfrm>
            <a:off x="11027594" y="2998451"/>
            <a:ext cx="313506" cy="254278"/>
            <a:chOff x="11278322" y="2341477"/>
            <a:chExt cx="313506" cy="254278"/>
          </a:xfrm>
        </p:grpSpPr>
        <p:sp>
          <p:nvSpPr>
            <p:cNvPr id="30" name="Oval 29">
              <a:extLst>
                <a:ext uri="{FF2B5EF4-FFF2-40B4-BE49-F238E27FC236}">
                  <a16:creationId xmlns:a16="http://schemas.microsoft.com/office/drawing/2014/main" id="{4F3FD120-0188-10E7-68CF-BE528282AE33}"/>
                </a:ext>
              </a:extLst>
            </p:cNvPr>
            <p:cNvSpPr/>
            <p:nvPr/>
          </p:nvSpPr>
          <p:spPr>
            <a:xfrm rot="10800000">
              <a:off x="11368840" y="234147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1" name="Group 30">
              <a:extLst>
                <a:ext uri="{FF2B5EF4-FFF2-40B4-BE49-F238E27FC236}">
                  <a16:creationId xmlns:a16="http://schemas.microsoft.com/office/drawing/2014/main" id="{68B979C3-455F-B556-A58E-0FDAEE4FF527}"/>
                </a:ext>
              </a:extLst>
            </p:cNvPr>
            <p:cNvGrpSpPr/>
            <p:nvPr/>
          </p:nvGrpSpPr>
          <p:grpSpPr>
            <a:xfrm rot="10800000">
              <a:off x="11278322" y="2438740"/>
              <a:ext cx="197741" cy="59752"/>
              <a:chOff x="1038434" y="1886485"/>
              <a:chExt cx="249751" cy="66181"/>
            </a:xfrm>
            <a:solidFill>
              <a:srgbClr val="0B3D33"/>
            </a:solidFill>
          </p:grpSpPr>
          <p:sp>
            <p:nvSpPr>
              <p:cNvPr id="32" name="Oval 31">
                <a:extLst>
                  <a:ext uri="{FF2B5EF4-FFF2-40B4-BE49-F238E27FC236}">
                    <a16:creationId xmlns:a16="http://schemas.microsoft.com/office/drawing/2014/main" id="{93BA7C46-0476-7814-98E1-D83483134E01}"/>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3" name="Oval 32">
                <a:extLst>
                  <a:ext uri="{FF2B5EF4-FFF2-40B4-BE49-F238E27FC236}">
                    <a16:creationId xmlns:a16="http://schemas.microsoft.com/office/drawing/2014/main" id="{383A9C99-FC31-B87A-7146-9EBD849549CD}"/>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34" name="Oval 33">
                <a:extLst>
                  <a:ext uri="{FF2B5EF4-FFF2-40B4-BE49-F238E27FC236}">
                    <a16:creationId xmlns:a16="http://schemas.microsoft.com/office/drawing/2014/main" id="{38C05399-6EBA-5B21-7D08-AE8F78CBEEE4}"/>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35" name="Group 34">
            <a:extLst>
              <a:ext uri="{FF2B5EF4-FFF2-40B4-BE49-F238E27FC236}">
                <a16:creationId xmlns:a16="http://schemas.microsoft.com/office/drawing/2014/main" id="{EFFC01B0-4456-D235-44A2-B9E0EE791B8C}"/>
              </a:ext>
            </a:extLst>
          </p:cNvPr>
          <p:cNvGrpSpPr/>
          <p:nvPr/>
        </p:nvGrpSpPr>
        <p:grpSpPr>
          <a:xfrm>
            <a:off x="11027594" y="3629519"/>
            <a:ext cx="313506" cy="254278"/>
            <a:chOff x="11278322" y="3331737"/>
            <a:chExt cx="313506" cy="254278"/>
          </a:xfrm>
        </p:grpSpPr>
        <p:sp>
          <p:nvSpPr>
            <p:cNvPr id="36" name="Oval 35">
              <a:extLst>
                <a:ext uri="{FF2B5EF4-FFF2-40B4-BE49-F238E27FC236}">
                  <a16:creationId xmlns:a16="http://schemas.microsoft.com/office/drawing/2014/main" id="{DC9AC2BB-A380-CEE3-0B85-BF6C697CD459}"/>
                </a:ext>
              </a:extLst>
            </p:cNvPr>
            <p:cNvSpPr/>
            <p:nvPr/>
          </p:nvSpPr>
          <p:spPr>
            <a:xfrm rot="10800000">
              <a:off x="11368840" y="333173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37" name="Group 36">
              <a:extLst>
                <a:ext uri="{FF2B5EF4-FFF2-40B4-BE49-F238E27FC236}">
                  <a16:creationId xmlns:a16="http://schemas.microsoft.com/office/drawing/2014/main" id="{E14BF611-C967-2BCB-04CD-87BAE759A518}"/>
                </a:ext>
              </a:extLst>
            </p:cNvPr>
            <p:cNvGrpSpPr/>
            <p:nvPr/>
          </p:nvGrpSpPr>
          <p:grpSpPr>
            <a:xfrm rot="10800000">
              <a:off x="11278322" y="3429000"/>
              <a:ext cx="197741" cy="59752"/>
              <a:chOff x="1038434" y="1886485"/>
              <a:chExt cx="249751" cy="66181"/>
            </a:xfrm>
            <a:solidFill>
              <a:srgbClr val="0B3D33"/>
            </a:solidFill>
          </p:grpSpPr>
          <p:sp>
            <p:nvSpPr>
              <p:cNvPr id="38" name="Oval 37">
                <a:extLst>
                  <a:ext uri="{FF2B5EF4-FFF2-40B4-BE49-F238E27FC236}">
                    <a16:creationId xmlns:a16="http://schemas.microsoft.com/office/drawing/2014/main" id="{3141EA58-DF47-E289-BBE4-253D062545E4}"/>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39" name="Oval 38">
                <a:extLst>
                  <a:ext uri="{FF2B5EF4-FFF2-40B4-BE49-F238E27FC236}">
                    <a16:creationId xmlns:a16="http://schemas.microsoft.com/office/drawing/2014/main" id="{AEAF4B61-087D-B625-58A8-5FE044024DBB}"/>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40" name="Oval 39">
                <a:extLst>
                  <a:ext uri="{FF2B5EF4-FFF2-40B4-BE49-F238E27FC236}">
                    <a16:creationId xmlns:a16="http://schemas.microsoft.com/office/drawing/2014/main" id="{C5205C0E-3A0E-41F4-EF5F-7774AE8F50A4}"/>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cxnSp>
        <p:nvCxnSpPr>
          <p:cNvPr id="47" name="Straight Connector 46">
            <a:extLst>
              <a:ext uri="{FF2B5EF4-FFF2-40B4-BE49-F238E27FC236}">
                <a16:creationId xmlns:a16="http://schemas.microsoft.com/office/drawing/2014/main" id="{896D44B1-9623-F5DB-59C1-248F85865C9B}"/>
              </a:ext>
            </a:extLst>
          </p:cNvPr>
          <p:cNvCxnSpPr>
            <a:cxnSpLocks/>
          </p:cNvCxnSpPr>
          <p:nvPr/>
        </p:nvCxnSpPr>
        <p:spPr>
          <a:xfrm flipV="1">
            <a:off x="8158509" y="3211369"/>
            <a:ext cx="2137" cy="2520805"/>
          </a:xfrm>
          <a:prstGeom prst="line">
            <a:avLst/>
          </a:prstGeom>
          <a:noFill/>
          <a:ln w="15875" cap="flat" cmpd="sng" algn="ctr">
            <a:solidFill>
              <a:srgbClr val="76622F"/>
            </a:solidFill>
            <a:prstDash val="sysDash"/>
            <a:miter lim="800000"/>
          </a:ln>
          <a:effectLst/>
        </p:spPr>
      </p:cxnSp>
      <p:sp>
        <p:nvSpPr>
          <p:cNvPr id="52" name="TextBox 36">
            <a:extLst>
              <a:ext uri="{FF2B5EF4-FFF2-40B4-BE49-F238E27FC236}">
                <a16:creationId xmlns:a16="http://schemas.microsoft.com/office/drawing/2014/main" id="{5052A297-387A-1F8F-1CD3-6D40B1559C6D}"/>
              </a:ext>
            </a:extLst>
          </p:cNvPr>
          <p:cNvSpPr txBox="1"/>
          <p:nvPr/>
        </p:nvSpPr>
        <p:spPr>
          <a:xfrm>
            <a:off x="4366763" y="3013023"/>
            <a:ext cx="3197368" cy="1883593"/>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استخدام لوحة متابعة إلكترونية</a:t>
            </a: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0" cap="none" spc="0" normalizeH="0" baseline="0" noProof="0" dirty="0">
                <a:ln>
                  <a:noFill/>
                </a:ln>
                <a:solidFill>
                  <a:srgbClr val="000000"/>
                </a:solidFill>
                <a:effectLst/>
                <a:uLnTx/>
                <a:uFillTx/>
                <a:latin typeface="Segoe UI" panose="020B0502040204020203" pitchFamily="34" charset="0"/>
                <a:ea typeface="+mj-ea"/>
                <a:cs typeface="Segoe UI" panose="020B0502040204020203" pitchFamily="34" charset="0"/>
                <a:sym typeface="Montserrat"/>
              </a:rPr>
              <a:t>Dashboard </a:t>
            </a: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 تربط:</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نتائج المشاهدات الرقمية.</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نسب التفاعل (إعجاب، مشاركات، تعليقات).</a:t>
            </a:r>
          </a:p>
          <a:p>
            <a:pPr marL="285750" marR="0" lvl="0" indent="-285750" algn="r" defTabSz="812699" rtl="1"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التحليلات الديموغرافية للمستخدمين</a:t>
            </a:r>
          </a:p>
        </p:txBody>
      </p:sp>
      <p:cxnSp>
        <p:nvCxnSpPr>
          <p:cNvPr id="53" name="Straight Connector 52">
            <a:extLst>
              <a:ext uri="{FF2B5EF4-FFF2-40B4-BE49-F238E27FC236}">
                <a16:creationId xmlns:a16="http://schemas.microsoft.com/office/drawing/2014/main" id="{19A927DE-572B-A4BA-0AF4-30C1B3288308}"/>
              </a:ext>
            </a:extLst>
          </p:cNvPr>
          <p:cNvCxnSpPr>
            <a:cxnSpLocks/>
            <a:stCxn id="55" idx="0"/>
            <a:endCxn id="61" idx="0"/>
          </p:cNvCxnSpPr>
          <p:nvPr/>
        </p:nvCxnSpPr>
        <p:spPr>
          <a:xfrm flipV="1">
            <a:off x="7877636" y="3252729"/>
            <a:ext cx="0" cy="1647120"/>
          </a:xfrm>
          <a:prstGeom prst="line">
            <a:avLst/>
          </a:prstGeom>
          <a:noFill/>
          <a:ln w="15875" cap="flat" cmpd="sng" algn="ctr">
            <a:solidFill>
              <a:srgbClr val="0F1212"/>
            </a:solidFill>
            <a:prstDash val="solid"/>
            <a:miter lim="800000"/>
          </a:ln>
          <a:effectLst/>
        </p:spPr>
      </p:cxnSp>
      <p:grpSp>
        <p:nvGrpSpPr>
          <p:cNvPr id="54" name="Group 53">
            <a:extLst>
              <a:ext uri="{FF2B5EF4-FFF2-40B4-BE49-F238E27FC236}">
                <a16:creationId xmlns:a16="http://schemas.microsoft.com/office/drawing/2014/main" id="{0F32777C-BCD7-72AF-7FB3-BAC326EF4328}"/>
              </a:ext>
            </a:extLst>
          </p:cNvPr>
          <p:cNvGrpSpPr/>
          <p:nvPr/>
        </p:nvGrpSpPr>
        <p:grpSpPr>
          <a:xfrm>
            <a:off x="7675624" y="4645571"/>
            <a:ext cx="313506" cy="254278"/>
            <a:chOff x="11278322" y="3977024"/>
            <a:chExt cx="313506" cy="254278"/>
          </a:xfrm>
        </p:grpSpPr>
        <p:sp>
          <p:nvSpPr>
            <p:cNvPr id="55" name="Oval 54">
              <a:extLst>
                <a:ext uri="{FF2B5EF4-FFF2-40B4-BE49-F238E27FC236}">
                  <a16:creationId xmlns:a16="http://schemas.microsoft.com/office/drawing/2014/main" id="{81594539-74D0-B925-378E-80719E710611}"/>
                </a:ext>
              </a:extLst>
            </p:cNvPr>
            <p:cNvSpPr/>
            <p:nvPr/>
          </p:nvSpPr>
          <p:spPr>
            <a:xfrm rot="10800000">
              <a:off x="11368840" y="3977024"/>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56" name="Group 55">
              <a:extLst>
                <a:ext uri="{FF2B5EF4-FFF2-40B4-BE49-F238E27FC236}">
                  <a16:creationId xmlns:a16="http://schemas.microsoft.com/office/drawing/2014/main" id="{06B72A1E-311E-35E6-1175-1DF011C1DE96}"/>
                </a:ext>
              </a:extLst>
            </p:cNvPr>
            <p:cNvGrpSpPr/>
            <p:nvPr/>
          </p:nvGrpSpPr>
          <p:grpSpPr>
            <a:xfrm rot="10800000">
              <a:off x="11278322" y="4074287"/>
              <a:ext cx="197741" cy="59752"/>
              <a:chOff x="1038434" y="1886485"/>
              <a:chExt cx="249751" cy="66181"/>
            </a:xfrm>
            <a:solidFill>
              <a:srgbClr val="0B3D33"/>
            </a:solidFill>
          </p:grpSpPr>
          <p:sp>
            <p:nvSpPr>
              <p:cNvPr id="57" name="Oval 56">
                <a:extLst>
                  <a:ext uri="{FF2B5EF4-FFF2-40B4-BE49-F238E27FC236}">
                    <a16:creationId xmlns:a16="http://schemas.microsoft.com/office/drawing/2014/main" id="{AD8D3F75-467A-F2AA-75C5-8C7732343DEE}"/>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58" name="Oval 57">
                <a:extLst>
                  <a:ext uri="{FF2B5EF4-FFF2-40B4-BE49-F238E27FC236}">
                    <a16:creationId xmlns:a16="http://schemas.microsoft.com/office/drawing/2014/main" id="{094112C0-97C0-CCB4-0423-9EB4C7F5A808}"/>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59" name="Oval 58">
                <a:extLst>
                  <a:ext uri="{FF2B5EF4-FFF2-40B4-BE49-F238E27FC236}">
                    <a16:creationId xmlns:a16="http://schemas.microsoft.com/office/drawing/2014/main" id="{97ED7A87-7AB7-EA34-CF6B-BEE2D30F2C52}"/>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60" name="Group 59">
            <a:extLst>
              <a:ext uri="{FF2B5EF4-FFF2-40B4-BE49-F238E27FC236}">
                <a16:creationId xmlns:a16="http://schemas.microsoft.com/office/drawing/2014/main" id="{257AF8C7-DF87-09B0-44CF-9949029371BE}"/>
              </a:ext>
            </a:extLst>
          </p:cNvPr>
          <p:cNvGrpSpPr/>
          <p:nvPr/>
        </p:nvGrpSpPr>
        <p:grpSpPr>
          <a:xfrm>
            <a:off x="7675624" y="2998451"/>
            <a:ext cx="313506" cy="254278"/>
            <a:chOff x="11278322" y="2341477"/>
            <a:chExt cx="313506" cy="254278"/>
          </a:xfrm>
        </p:grpSpPr>
        <p:sp>
          <p:nvSpPr>
            <p:cNvPr id="61" name="Oval 60">
              <a:extLst>
                <a:ext uri="{FF2B5EF4-FFF2-40B4-BE49-F238E27FC236}">
                  <a16:creationId xmlns:a16="http://schemas.microsoft.com/office/drawing/2014/main" id="{10CAE064-BEEC-4111-E5EB-2E4E01208A49}"/>
                </a:ext>
              </a:extLst>
            </p:cNvPr>
            <p:cNvSpPr/>
            <p:nvPr/>
          </p:nvSpPr>
          <p:spPr>
            <a:xfrm rot="10800000">
              <a:off x="11368840" y="234147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2" name="Group 61">
              <a:extLst>
                <a:ext uri="{FF2B5EF4-FFF2-40B4-BE49-F238E27FC236}">
                  <a16:creationId xmlns:a16="http://schemas.microsoft.com/office/drawing/2014/main" id="{96AA27CD-0740-10A7-EE19-8324D0EBE331}"/>
                </a:ext>
              </a:extLst>
            </p:cNvPr>
            <p:cNvGrpSpPr/>
            <p:nvPr/>
          </p:nvGrpSpPr>
          <p:grpSpPr>
            <a:xfrm rot="10800000">
              <a:off x="11278322" y="2438740"/>
              <a:ext cx="197741" cy="59752"/>
              <a:chOff x="1038434" y="1886485"/>
              <a:chExt cx="249751" cy="66181"/>
            </a:xfrm>
            <a:solidFill>
              <a:srgbClr val="0B3D33"/>
            </a:solidFill>
          </p:grpSpPr>
          <p:sp>
            <p:nvSpPr>
              <p:cNvPr id="63" name="Oval 62">
                <a:extLst>
                  <a:ext uri="{FF2B5EF4-FFF2-40B4-BE49-F238E27FC236}">
                    <a16:creationId xmlns:a16="http://schemas.microsoft.com/office/drawing/2014/main" id="{7D160BEF-2E52-9601-1269-BF80AF712C0B}"/>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64" name="Oval 63">
                <a:extLst>
                  <a:ext uri="{FF2B5EF4-FFF2-40B4-BE49-F238E27FC236}">
                    <a16:creationId xmlns:a16="http://schemas.microsoft.com/office/drawing/2014/main" id="{17BE6106-1032-DA8E-2403-3BE62BA4C730}"/>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5" name="Oval 64">
                <a:extLst>
                  <a:ext uri="{FF2B5EF4-FFF2-40B4-BE49-F238E27FC236}">
                    <a16:creationId xmlns:a16="http://schemas.microsoft.com/office/drawing/2014/main" id="{40FC593C-2C1F-027A-6582-D736DB9C5FB6}"/>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66" name="Group 65">
            <a:extLst>
              <a:ext uri="{FF2B5EF4-FFF2-40B4-BE49-F238E27FC236}">
                <a16:creationId xmlns:a16="http://schemas.microsoft.com/office/drawing/2014/main" id="{99B4FEA7-A8FE-2A8E-F9B4-386131AC5F44}"/>
              </a:ext>
            </a:extLst>
          </p:cNvPr>
          <p:cNvGrpSpPr/>
          <p:nvPr/>
        </p:nvGrpSpPr>
        <p:grpSpPr>
          <a:xfrm>
            <a:off x="7686115" y="3724748"/>
            <a:ext cx="313506" cy="254278"/>
            <a:chOff x="11278322" y="3331737"/>
            <a:chExt cx="313506" cy="254278"/>
          </a:xfrm>
        </p:grpSpPr>
        <p:sp>
          <p:nvSpPr>
            <p:cNvPr id="67" name="Oval 66">
              <a:extLst>
                <a:ext uri="{FF2B5EF4-FFF2-40B4-BE49-F238E27FC236}">
                  <a16:creationId xmlns:a16="http://schemas.microsoft.com/office/drawing/2014/main" id="{5239E7DE-2176-48FB-F4B7-3C878B479D8F}"/>
                </a:ext>
              </a:extLst>
            </p:cNvPr>
            <p:cNvSpPr/>
            <p:nvPr/>
          </p:nvSpPr>
          <p:spPr>
            <a:xfrm rot="10800000">
              <a:off x="11368840" y="333173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68" name="Group 67">
              <a:extLst>
                <a:ext uri="{FF2B5EF4-FFF2-40B4-BE49-F238E27FC236}">
                  <a16:creationId xmlns:a16="http://schemas.microsoft.com/office/drawing/2014/main" id="{65CBD6D1-5DDF-F51E-B3C0-3382486CC6DD}"/>
                </a:ext>
              </a:extLst>
            </p:cNvPr>
            <p:cNvGrpSpPr/>
            <p:nvPr/>
          </p:nvGrpSpPr>
          <p:grpSpPr>
            <a:xfrm rot="10800000">
              <a:off x="11278322" y="3429000"/>
              <a:ext cx="197741" cy="59752"/>
              <a:chOff x="1038434" y="1886485"/>
              <a:chExt cx="249751" cy="66181"/>
            </a:xfrm>
            <a:solidFill>
              <a:srgbClr val="0B3D33"/>
            </a:solidFill>
          </p:grpSpPr>
          <p:sp>
            <p:nvSpPr>
              <p:cNvPr id="69" name="Oval 68">
                <a:extLst>
                  <a:ext uri="{FF2B5EF4-FFF2-40B4-BE49-F238E27FC236}">
                    <a16:creationId xmlns:a16="http://schemas.microsoft.com/office/drawing/2014/main" id="{102F6F2D-DB23-5FB1-C6BC-0DBFD7A6CC83}"/>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0" name="Oval 69">
                <a:extLst>
                  <a:ext uri="{FF2B5EF4-FFF2-40B4-BE49-F238E27FC236}">
                    <a16:creationId xmlns:a16="http://schemas.microsoft.com/office/drawing/2014/main" id="{4591CA81-E091-BC14-5B45-3BAE97C8D6FA}"/>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1" name="Oval 70">
                <a:extLst>
                  <a:ext uri="{FF2B5EF4-FFF2-40B4-BE49-F238E27FC236}">
                    <a16:creationId xmlns:a16="http://schemas.microsoft.com/office/drawing/2014/main" id="{5202A0C3-A8BB-FC2E-CBD2-8657533F9250}"/>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72" name="TextBox 71">
            <a:extLst>
              <a:ext uri="{FF2B5EF4-FFF2-40B4-BE49-F238E27FC236}">
                <a16:creationId xmlns:a16="http://schemas.microsoft.com/office/drawing/2014/main" id="{42AE42E0-03B1-80FD-50F7-A8B10ACB5AC8}"/>
              </a:ext>
            </a:extLst>
          </p:cNvPr>
          <p:cNvSpPr txBox="1"/>
          <p:nvPr/>
        </p:nvSpPr>
        <p:spPr>
          <a:xfrm>
            <a:off x="4837992" y="2099574"/>
            <a:ext cx="2637935" cy="707886"/>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الرصد الرقمي</a:t>
            </a:r>
            <a:endParaRPr kumimoji="0" lang="en-US" sz="2000" b="1" i="0" u="none" strike="noStrike" kern="1200" cap="none" spc="0" normalizeH="0" baseline="0" noProof="0" dirty="0">
              <a:ln>
                <a:noFill/>
              </a:ln>
              <a:solidFill>
                <a:srgbClr val="76622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6622F"/>
                </a:solidFill>
                <a:effectLst/>
                <a:uLnTx/>
                <a:uFillTx/>
                <a:latin typeface="Calibri"/>
                <a:ea typeface="+mn-ea"/>
                <a:cs typeface="+mn-cs"/>
              </a:rPr>
              <a:t>Digital Monitoring</a:t>
            </a:r>
            <a:endPar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endParaRPr>
          </a:p>
        </p:txBody>
      </p:sp>
      <p:cxnSp>
        <p:nvCxnSpPr>
          <p:cNvPr id="74" name="Straight Connector 73">
            <a:extLst>
              <a:ext uri="{FF2B5EF4-FFF2-40B4-BE49-F238E27FC236}">
                <a16:creationId xmlns:a16="http://schemas.microsoft.com/office/drawing/2014/main" id="{FFA5F39B-9DA2-451B-8E53-4650B53367B6}"/>
              </a:ext>
            </a:extLst>
          </p:cNvPr>
          <p:cNvCxnSpPr>
            <a:cxnSpLocks/>
          </p:cNvCxnSpPr>
          <p:nvPr/>
        </p:nvCxnSpPr>
        <p:spPr>
          <a:xfrm flipV="1">
            <a:off x="4314365" y="3211369"/>
            <a:ext cx="2137" cy="2520805"/>
          </a:xfrm>
          <a:prstGeom prst="line">
            <a:avLst/>
          </a:prstGeom>
          <a:noFill/>
          <a:ln w="15875" cap="flat" cmpd="sng" algn="ctr">
            <a:solidFill>
              <a:srgbClr val="76622F"/>
            </a:solidFill>
            <a:prstDash val="sysDash"/>
            <a:miter lim="800000"/>
          </a:ln>
          <a:effectLst/>
        </p:spPr>
      </p:cxnSp>
      <p:sp>
        <p:nvSpPr>
          <p:cNvPr id="75" name="TextBox 36">
            <a:extLst>
              <a:ext uri="{FF2B5EF4-FFF2-40B4-BE49-F238E27FC236}">
                <a16:creationId xmlns:a16="http://schemas.microsoft.com/office/drawing/2014/main" id="{A8084D05-73DE-C8BC-F674-8B22FB9EDBC7}"/>
              </a:ext>
            </a:extLst>
          </p:cNvPr>
          <p:cNvSpPr txBox="1"/>
          <p:nvPr/>
        </p:nvSpPr>
        <p:spPr>
          <a:xfrm>
            <a:off x="522619" y="3013023"/>
            <a:ext cx="3197368" cy="1551194"/>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تتبع التغطيات الإعلامية للحملة عبر القنوات الرسمية ووسائل الإعلام المحلية.</a:t>
            </a: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endPar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endParaRP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0" i="0" u="none" strike="noStrike" kern="0" cap="none" spc="0" normalizeH="0" baseline="0" noProof="0" dirty="0">
                <a:ln>
                  <a:noFill/>
                </a:ln>
                <a:solidFill>
                  <a:srgbClr val="000000"/>
                </a:solidFill>
                <a:effectLst/>
                <a:uLnTx/>
                <a:uFillTx/>
                <a:latin typeface="Segoe UI" panose="020B0502040204020203" pitchFamily="34" charset="0"/>
                <a:ea typeface="+mj-ea"/>
                <a:cs typeface="Arial" panose="020B0604020202020204" pitchFamily="34" charset="0"/>
                <a:sym typeface="Montserrat"/>
              </a:rPr>
              <a:t>تحليل المحتوى الصحفي والرقمي </a:t>
            </a:r>
          </a:p>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0" cap="none" spc="0" normalizeH="0" baseline="0" noProof="0" dirty="0">
                <a:ln>
                  <a:noFill/>
                </a:ln>
                <a:solidFill>
                  <a:srgbClr val="000000"/>
                </a:solidFill>
                <a:effectLst/>
                <a:uLnTx/>
                <a:uFillTx/>
                <a:latin typeface="Segoe UI" panose="020B0502040204020203" pitchFamily="34" charset="0"/>
                <a:ea typeface="+mj-ea"/>
                <a:cs typeface="Segoe UI" panose="020B0502040204020203" pitchFamily="34" charset="0"/>
                <a:sym typeface="Montserrat"/>
              </a:rPr>
              <a:t>Media Content Analysis.</a:t>
            </a:r>
          </a:p>
        </p:txBody>
      </p:sp>
      <p:cxnSp>
        <p:nvCxnSpPr>
          <p:cNvPr id="76" name="Straight Connector 75">
            <a:extLst>
              <a:ext uri="{FF2B5EF4-FFF2-40B4-BE49-F238E27FC236}">
                <a16:creationId xmlns:a16="http://schemas.microsoft.com/office/drawing/2014/main" id="{828C9682-F4F2-D87E-A6E0-96945BE11ED4}"/>
              </a:ext>
            </a:extLst>
          </p:cNvPr>
          <p:cNvCxnSpPr>
            <a:cxnSpLocks/>
            <a:stCxn id="92" idx="1"/>
            <a:endCxn id="84" idx="0"/>
          </p:cNvCxnSpPr>
          <p:nvPr/>
        </p:nvCxnSpPr>
        <p:spPr>
          <a:xfrm flipV="1">
            <a:off x="4032038" y="3252729"/>
            <a:ext cx="1454" cy="828797"/>
          </a:xfrm>
          <a:prstGeom prst="line">
            <a:avLst/>
          </a:prstGeom>
          <a:noFill/>
          <a:ln w="15875" cap="flat" cmpd="sng" algn="ctr">
            <a:solidFill>
              <a:srgbClr val="0F1212"/>
            </a:solidFill>
            <a:prstDash val="solid"/>
            <a:miter lim="800000"/>
          </a:ln>
          <a:effectLst/>
        </p:spPr>
      </p:cxnSp>
      <p:grpSp>
        <p:nvGrpSpPr>
          <p:cNvPr id="83" name="Group 82">
            <a:extLst>
              <a:ext uri="{FF2B5EF4-FFF2-40B4-BE49-F238E27FC236}">
                <a16:creationId xmlns:a16="http://schemas.microsoft.com/office/drawing/2014/main" id="{B5CEAE25-2794-BC93-1BDD-104AC74B0C5D}"/>
              </a:ext>
            </a:extLst>
          </p:cNvPr>
          <p:cNvGrpSpPr/>
          <p:nvPr/>
        </p:nvGrpSpPr>
        <p:grpSpPr>
          <a:xfrm>
            <a:off x="3831480" y="2998451"/>
            <a:ext cx="313506" cy="254278"/>
            <a:chOff x="11278322" y="2341477"/>
            <a:chExt cx="313506" cy="254278"/>
          </a:xfrm>
        </p:grpSpPr>
        <p:sp>
          <p:nvSpPr>
            <p:cNvPr id="84" name="Oval 83">
              <a:extLst>
                <a:ext uri="{FF2B5EF4-FFF2-40B4-BE49-F238E27FC236}">
                  <a16:creationId xmlns:a16="http://schemas.microsoft.com/office/drawing/2014/main" id="{80D042BF-BB22-9DEF-D876-C629861632C1}"/>
                </a:ext>
              </a:extLst>
            </p:cNvPr>
            <p:cNvSpPr/>
            <p:nvPr/>
          </p:nvSpPr>
          <p:spPr>
            <a:xfrm rot="10800000">
              <a:off x="11368840" y="234147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85" name="Group 84">
              <a:extLst>
                <a:ext uri="{FF2B5EF4-FFF2-40B4-BE49-F238E27FC236}">
                  <a16:creationId xmlns:a16="http://schemas.microsoft.com/office/drawing/2014/main" id="{A3EEA56D-E7BF-7FCD-ECAA-400F899AD491}"/>
                </a:ext>
              </a:extLst>
            </p:cNvPr>
            <p:cNvGrpSpPr/>
            <p:nvPr/>
          </p:nvGrpSpPr>
          <p:grpSpPr>
            <a:xfrm rot="10800000">
              <a:off x="11278322" y="2438740"/>
              <a:ext cx="197741" cy="59752"/>
              <a:chOff x="1038434" y="1886485"/>
              <a:chExt cx="249751" cy="66181"/>
            </a:xfrm>
            <a:solidFill>
              <a:srgbClr val="0B3D33"/>
            </a:solidFill>
          </p:grpSpPr>
          <p:sp>
            <p:nvSpPr>
              <p:cNvPr id="86" name="Oval 85">
                <a:extLst>
                  <a:ext uri="{FF2B5EF4-FFF2-40B4-BE49-F238E27FC236}">
                    <a16:creationId xmlns:a16="http://schemas.microsoft.com/office/drawing/2014/main" id="{4BC19703-7F72-B62E-BF32-F27B59216B3A}"/>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87" name="Oval 86">
                <a:extLst>
                  <a:ext uri="{FF2B5EF4-FFF2-40B4-BE49-F238E27FC236}">
                    <a16:creationId xmlns:a16="http://schemas.microsoft.com/office/drawing/2014/main" id="{1FA01CEC-0AFE-C24D-82EB-1966D50F5397}"/>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88" name="Oval 87">
                <a:extLst>
                  <a:ext uri="{FF2B5EF4-FFF2-40B4-BE49-F238E27FC236}">
                    <a16:creationId xmlns:a16="http://schemas.microsoft.com/office/drawing/2014/main" id="{FC340B2E-DD5B-0A52-28BB-069E8436EBF6}"/>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grpSp>
        <p:nvGrpSpPr>
          <p:cNvPr id="89" name="Group 88">
            <a:extLst>
              <a:ext uri="{FF2B5EF4-FFF2-40B4-BE49-F238E27FC236}">
                <a16:creationId xmlns:a16="http://schemas.microsoft.com/office/drawing/2014/main" id="{166050FB-5E10-6028-3EB9-9360E9755A21}"/>
              </a:ext>
            </a:extLst>
          </p:cNvPr>
          <p:cNvGrpSpPr/>
          <p:nvPr/>
        </p:nvGrpSpPr>
        <p:grpSpPr>
          <a:xfrm>
            <a:off x="3841971" y="3933261"/>
            <a:ext cx="313506" cy="254278"/>
            <a:chOff x="11278322" y="3331737"/>
            <a:chExt cx="313506" cy="254278"/>
          </a:xfrm>
        </p:grpSpPr>
        <p:sp>
          <p:nvSpPr>
            <p:cNvPr id="90" name="Oval 89">
              <a:extLst>
                <a:ext uri="{FF2B5EF4-FFF2-40B4-BE49-F238E27FC236}">
                  <a16:creationId xmlns:a16="http://schemas.microsoft.com/office/drawing/2014/main" id="{65BA1D6E-B85A-54A8-57F5-4F48FCB6109B}"/>
                </a:ext>
              </a:extLst>
            </p:cNvPr>
            <p:cNvSpPr/>
            <p:nvPr/>
          </p:nvSpPr>
          <p:spPr>
            <a:xfrm rot="10800000">
              <a:off x="11368840" y="3331737"/>
              <a:ext cx="222988" cy="254278"/>
            </a:xfrm>
            <a:prstGeom prst="ellipse">
              <a:avLst/>
            </a:prstGeom>
            <a:solidFill>
              <a:srgbClr val="FFC000"/>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nvGrpSpPr>
            <p:cNvPr id="91" name="Group 90">
              <a:extLst>
                <a:ext uri="{FF2B5EF4-FFF2-40B4-BE49-F238E27FC236}">
                  <a16:creationId xmlns:a16="http://schemas.microsoft.com/office/drawing/2014/main" id="{F4AFF5F4-E4E9-D976-4109-9BE26AF76D93}"/>
                </a:ext>
              </a:extLst>
            </p:cNvPr>
            <p:cNvGrpSpPr/>
            <p:nvPr/>
          </p:nvGrpSpPr>
          <p:grpSpPr>
            <a:xfrm rot="10800000">
              <a:off x="11278322" y="3429000"/>
              <a:ext cx="197741" cy="59752"/>
              <a:chOff x="1038434" y="1886485"/>
              <a:chExt cx="249751" cy="66181"/>
            </a:xfrm>
            <a:solidFill>
              <a:srgbClr val="0B3D33"/>
            </a:solidFill>
          </p:grpSpPr>
          <p:sp>
            <p:nvSpPr>
              <p:cNvPr id="92" name="Oval 91">
                <a:extLst>
                  <a:ext uri="{FF2B5EF4-FFF2-40B4-BE49-F238E27FC236}">
                    <a16:creationId xmlns:a16="http://schemas.microsoft.com/office/drawing/2014/main" id="{1271C1DA-6E62-0AF1-5AE9-334AFABB968C}"/>
                  </a:ext>
                </a:extLst>
              </p:cNvPr>
              <p:cNvSpPr/>
              <p:nvPr/>
            </p:nvSpPr>
            <p:spPr>
              <a:xfrm>
                <a:off x="1038434"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3" name="Oval 92">
                <a:extLst>
                  <a:ext uri="{FF2B5EF4-FFF2-40B4-BE49-F238E27FC236}">
                    <a16:creationId xmlns:a16="http://schemas.microsoft.com/office/drawing/2014/main" id="{ECB89699-1697-8647-E56D-B60A641833BB}"/>
                  </a:ext>
                </a:extLst>
              </p:cNvPr>
              <p:cNvSpPr/>
              <p:nvPr/>
            </p:nvSpPr>
            <p:spPr>
              <a:xfrm>
                <a:off x="1130220"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94" name="Oval 93">
                <a:extLst>
                  <a:ext uri="{FF2B5EF4-FFF2-40B4-BE49-F238E27FC236}">
                    <a16:creationId xmlns:a16="http://schemas.microsoft.com/office/drawing/2014/main" id="{56B45563-2CD4-59C0-A716-193D1213DC88}"/>
                  </a:ext>
                </a:extLst>
              </p:cNvPr>
              <p:cNvSpPr/>
              <p:nvPr/>
            </p:nvSpPr>
            <p:spPr>
              <a:xfrm>
                <a:off x="1222005" y="1886485"/>
                <a:ext cx="66180" cy="66181"/>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grpSp>
      <p:sp>
        <p:nvSpPr>
          <p:cNvPr id="95" name="TextBox 94">
            <a:extLst>
              <a:ext uri="{FF2B5EF4-FFF2-40B4-BE49-F238E27FC236}">
                <a16:creationId xmlns:a16="http://schemas.microsoft.com/office/drawing/2014/main" id="{29AB7731-FF1E-D889-676E-722E9104BF31}"/>
              </a:ext>
            </a:extLst>
          </p:cNvPr>
          <p:cNvSpPr txBox="1"/>
          <p:nvPr/>
        </p:nvSpPr>
        <p:spPr>
          <a:xfrm>
            <a:off x="1507051" y="2099574"/>
            <a:ext cx="2637935" cy="707886"/>
          </a:xfrm>
          <a:prstGeom prst="rect">
            <a:avLst/>
          </a:prstGeom>
          <a:noFill/>
        </p:spPr>
        <p:txBody>
          <a:bodyPr wrap="square">
            <a:spAutoFit/>
          </a:bodyPr>
          <a:lstStyle/>
          <a:p>
            <a:pPr marL="0" marR="0" lvl="0" indent="0" algn="ctr" defTabSz="914400" rtl="1" eaLnBrk="1" fontAlgn="auto" latinLnBrk="0" hangingPunct="1">
              <a:lnSpc>
                <a:spcPct val="100000"/>
              </a:lnSpc>
              <a:spcBef>
                <a:spcPts val="0"/>
              </a:spcBef>
              <a:spcAft>
                <a:spcPts val="0"/>
              </a:spcAft>
              <a:buClrTx/>
              <a:buSzTx/>
              <a:buFontTx/>
              <a:buNone/>
              <a:tabLst/>
              <a:defRPr/>
            </a:pPr>
            <a:r>
              <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rPr>
              <a:t>الرصد الإعلامي</a:t>
            </a:r>
          </a:p>
          <a:p>
            <a:pPr marL="0" marR="0" lvl="0" indent="0" algn="ctr" defTabSz="914400" rtl="1"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76622F"/>
                </a:solidFill>
                <a:effectLst/>
                <a:uLnTx/>
                <a:uFillTx/>
                <a:latin typeface="Calibri"/>
                <a:ea typeface="+mn-ea"/>
                <a:cs typeface="+mn-cs"/>
              </a:rPr>
              <a:t>Media Tracking</a:t>
            </a:r>
            <a:endParaRPr kumimoji="0" lang="ar-SA" sz="2000" b="1" i="0" u="none" strike="noStrike" kern="1200" cap="none" spc="0" normalizeH="0" baseline="0" noProof="0" dirty="0">
              <a:ln>
                <a:noFill/>
              </a:ln>
              <a:solidFill>
                <a:srgbClr val="76622F"/>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103469543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13F29-9B92-1568-B5B2-242A0C329FAF}"/>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E9E9645F-7142-CF54-2896-018CBAD93C7F}"/>
              </a:ext>
            </a:extLst>
          </p:cNvPr>
          <p:cNvGrpSpPr/>
          <p:nvPr/>
        </p:nvGrpSpPr>
        <p:grpSpPr>
          <a:xfrm>
            <a:off x="10916100" y="223879"/>
            <a:ext cx="982980" cy="1156686"/>
            <a:chOff x="10638890" y="223879"/>
            <a:chExt cx="1206400" cy="1578026"/>
          </a:xfrm>
        </p:grpSpPr>
        <p:pic>
          <p:nvPicPr>
            <p:cNvPr id="3" name="Picture 2">
              <a:extLst>
                <a:ext uri="{FF2B5EF4-FFF2-40B4-BE49-F238E27FC236}">
                  <a16:creationId xmlns:a16="http://schemas.microsoft.com/office/drawing/2014/main" id="{7F3338D2-A498-4BEE-22D0-746457351F43}"/>
                </a:ext>
              </a:extLst>
            </p:cNvPr>
            <p:cNvPicPr>
              <a:picLocks noChangeAspect="1"/>
            </p:cNvPicPr>
            <p:nvPr/>
          </p:nvPicPr>
          <p:blipFill>
            <a:blip r:embed="rId2"/>
            <a:stretch>
              <a:fillRect/>
            </a:stretch>
          </p:blipFill>
          <p:spPr>
            <a:xfrm>
              <a:off x="10638890" y="223879"/>
              <a:ext cx="1206400" cy="461579"/>
            </a:xfrm>
            <a:prstGeom prst="rect">
              <a:avLst/>
            </a:prstGeom>
          </p:spPr>
        </p:pic>
        <p:pic>
          <p:nvPicPr>
            <p:cNvPr id="4" name="Picture 3" descr="A group of green and purple rectangles&#10;&#10;Description automatically generated">
              <a:extLst>
                <a:ext uri="{FF2B5EF4-FFF2-40B4-BE49-F238E27FC236}">
                  <a16:creationId xmlns:a16="http://schemas.microsoft.com/office/drawing/2014/main" id="{BA1F5F93-63F4-642E-82F2-E18907E8A3F3}"/>
                </a:ext>
              </a:extLst>
            </p:cNvPr>
            <p:cNvPicPr>
              <a:picLocks noChangeAspect="1"/>
            </p:cNvPicPr>
            <p:nvPr/>
          </p:nvPicPr>
          <p:blipFill>
            <a:blip r:embed="rId3"/>
            <a:stretch>
              <a:fillRect/>
            </a:stretch>
          </p:blipFill>
          <p:spPr>
            <a:xfrm>
              <a:off x="10854197" y="730181"/>
              <a:ext cx="991093" cy="1071724"/>
            </a:xfrm>
            <a:prstGeom prst="rect">
              <a:avLst/>
            </a:prstGeom>
          </p:spPr>
        </p:pic>
      </p:grpSp>
      <p:sp>
        <p:nvSpPr>
          <p:cNvPr id="10" name="Title 1">
            <a:extLst>
              <a:ext uri="{FF2B5EF4-FFF2-40B4-BE49-F238E27FC236}">
                <a16:creationId xmlns:a16="http://schemas.microsoft.com/office/drawing/2014/main" id="{65C0AEC1-62E6-8A4E-0311-606F9E4C156F}"/>
              </a:ext>
            </a:extLst>
          </p:cNvPr>
          <p:cNvSpPr txBox="1">
            <a:spLocks/>
          </p:cNvSpPr>
          <p:nvPr/>
        </p:nvSpPr>
        <p:spPr>
          <a:xfrm>
            <a:off x="1128807" y="199844"/>
            <a:ext cx="9733502" cy="574970"/>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1" eaLnBrk="1" fontAlgn="auto" latinLnBrk="0" hangingPunct="1">
              <a:lnSpc>
                <a:spcPct val="100000"/>
              </a:lnSpc>
              <a:spcBef>
                <a:spcPct val="0"/>
              </a:spcBef>
              <a:spcAft>
                <a:spcPts val="0"/>
              </a:spcAft>
              <a:buClrTx/>
              <a:buSzTx/>
              <a:buFontTx/>
              <a:buNone/>
              <a:tabLst/>
              <a:defRPr/>
            </a:pPr>
            <a:r>
              <a:rPr kumimoji="0" lang="ar-SA" sz="2400" b="1" i="0" u="none" strike="noStrike" kern="1200" cap="none" spc="0" normalizeH="0" baseline="0" noProof="0" dirty="0">
                <a:ln>
                  <a:noFill/>
                </a:ln>
                <a:solidFill>
                  <a:srgbClr val="000000"/>
                </a:solidFill>
                <a:effectLst/>
                <a:uLnTx/>
                <a:uFillTx/>
                <a:latin typeface="Calibri"/>
                <a:ea typeface="+mj-ea"/>
                <a:cs typeface="Bahij TheSansArabic Plain" panose="02040503050201020203" pitchFamily="18" charset="-78"/>
              </a:rPr>
              <a:t>التقارير وإدارة الجودة وضمان موثوقية النتائج</a:t>
            </a:r>
          </a:p>
        </p:txBody>
      </p:sp>
      <p:sp>
        <p:nvSpPr>
          <p:cNvPr id="5" name="Slide Number Placeholder 4">
            <a:extLst>
              <a:ext uri="{FF2B5EF4-FFF2-40B4-BE49-F238E27FC236}">
                <a16:creationId xmlns:a16="http://schemas.microsoft.com/office/drawing/2014/main" id="{73A8C42A-1844-D383-65A2-0AC4FF100EF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9B1FA-81F2-4940-9AF3-5EAFB5D6669B}" type="slidenum">
              <a:rPr kumimoji="0" lang="en-US" sz="1600" b="0" i="0" u="none" strike="noStrike" kern="1200" cap="none" spc="0" normalizeH="0" baseline="0" noProof="0" smtClean="0">
                <a:ln>
                  <a:noFill/>
                </a:ln>
                <a:solidFill>
                  <a:srgbClr val="000000">
                    <a:tint val="75000"/>
                  </a:srgb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600" b="0" i="0" u="none" strike="noStrike" kern="1200" cap="none" spc="0" normalizeH="0" baseline="0" noProof="0" dirty="0">
              <a:ln>
                <a:noFill/>
              </a:ln>
              <a:solidFill>
                <a:srgbClr val="000000">
                  <a:tint val="75000"/>
                </a:srgbClr>
              </a:solidFill>
              <a:effectLst/>
              <a:uLnTx/>
              <a:uFillTx/>
              <a:latin typeface="Calibri"/>
              <a:ea typeface="+mn-ea"/>
              <a:cs typeface="+mn-cs"/>
            </a:endParaRPr>
          </a:p>
        </p:txBody>
      </p:sp>
      <p:sp>
        <p:nvSpPr>
          <p:cNvPr id="51" name="TextBox 50">
            <a:extLst>
              <a:ext uri="{FF2B5EF4-FFF2-40B4-BE49-F238E27FC236}">
                <a16:creationId xmlns:a16="http://schemas.microsoft.com/office/drawing/2014/main" id="{0DFBDEC8-3FDE-53D8-CD3B-B3A52B23D497}"/>
              </a:ext>
            </a:extLst>
          </p:cNvPr>
          <p:cNvSpPr txBox="1"/>
          <p:nvPr/>
        </p:nvSpPr>
        <p:spPr>
          <a:xfrm>
            <a:off x="477078" y="987780"/>
            <a:ext cx="10614455" cy="707886"/>
          </a:xfrm>
          <a:prstGeom prst="rect">
            <a:avLst/>
          </a:prstGeom>
          <a:noFill/>
        </p:spPr>
        <p:txBody>
          <a:bodyPr wrap="square">
            <a:spAutoFit/>
          </a:bodyPr>
          <a:lstStyle/>
          <a:p>
            <a:pPr marL="0" marR="0" lvl="0" indent="0" algn="just" defTabSz="914400" rtl="1" eaLnBrk="1" fontAlgn="auto" latinLnBrk="0" hangingPunct="1">
              <a:lnSpc>
                <a:spcPct val="100000"/>
              </a:lnSpc>
              <a:spcBef>
                <a:spcPts val="0"/>
              </a:spcBef>
              <a:spcAft>
                <a:spcPts val="0"/>
              </a:spcAft>
              <a:buClrTx/>
              <a:buSzTx/>
              <a:buFontTx/>
              <a:buNone/>
              <a:tabLst/>
              <a:defRPr/>
            </a:pP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تعتمد منظومة المتابعة على معايير دقيقة وإجراءات تضمن جودة البيانات ومصداقية النتائج.</a:t>
            </a:r>
            <a:r>
              <a:rPr kumimoji="0" lang="ar-SA"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a:t>
            </a:r>
            <a:r>
              <a:rPr kumimoji="0" lang="ar-JO" sz="20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ومن خلال تقارير دورية ومتنوعة، يتم توفير صورة شاملة تدعم اتخاذ القرارات وتحسين الأداء المستقبلي.</a:t>
            </a:r>
          </a:p>
        </p:txBody>
      </p:sp>
      <p:grpSp>
        <p:nvGrpSpPr>
          <p:cNvPr id="6" name="Group 5">
            <a:extLst>
              <a:ext uri="{FF2B5EF4-FFF2-40B4-BE49-F238E27FC236}">
                <a16:creationId xmlns:a16="http://schemas.microsoft.com/office/drawing/2014/main" id="{47AA576E-017B-ADC3-CE3A-A173D0E87BBC}"/>
              </a:ext>
            </a:extLst>
          </p:cNvPr>
          <p:cNvGrpSpPr/>
          <p:nvPr/>
        </p:nvGrpSpPr>
        <p:grpSpPr>
          <a:xfrm>
            <a:off x="6563460" y="2831829"/>
            <a:ext cx="4838506" cy="767834"/>
            <a:chOff x="6476999" y="1938332"/>
            <a:chExt cx="4838506" cy="949740"/>
          </a:xfrm>
        </p:grpSpPr>
        <p:sp>
          <p:nvSpPr>
            <p:cNvPr id="11" name="TextBox 10">
              <a:extLst>
                <a:ext uri="{FF2B5EF4-FFF2-40B4-BE49-F238E27FC236}">
                  <a16:creationId xmlns:a16="http://schemas.microsoft.com/office/drawing/2014/main" id="{EEC22392-1743-490D-2064-4CCE54F0BF44}"/>
                </a:ext>
              </a:extLst>
            </p:cNvPr>
            <p:cNvSpPr txBox="1"/>
            <p:nvPr/>
          </p:nvSpPr>
          <p:spPr>
            <a:xfrm>
              <a:off x="6476999" y="1977973"/>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تقرير شهري تفصيلي</a:t>
              </a:r>
              <a:endParaRPr kumimoji="0" lang="ar-SA"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تحليل الأنشطة المنفذة ومؤشرات الأداء المرحلية</a:t>
              </a: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2" name="Graphic 11" descr="Badge with solid fill">
              <a:extLst>
                <a:ext uri="{FF2B5EF4-FFF2-40B4-BE49-F238E27FC236}">
                  <a16:creationId xmlns:a16="http://schemas.microsoft.com/office/drawing/2014/main" id="{6193D834-CB93-A209-132B-1CF36C1502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0767593" y="1938332"/>
              <a:ext cx="547912" cy="436865"/>
            </a:xfrm>
            <a:prstGeom prst="rect">
              <a:avLst/>
            </a:prstGeom>
            <a:effectLst/>
          </p:spPr>
        </p:pic>
      </p:grpSp>
      <p:grpSp>
        <p:nvGrpSpPr>
          <p:cNvPr id="13" name="Group 12">
            <a:extLst>
              <a:ext uri="{FF2B5EF4-FFF2-40B4-BE49-F238E27FC236}">
                <a16:creationId xmlns:a16="http://schemas.microsoft.com/office/drawing/2014/main" id="{60EA5351-8672-9E78-DF15-4D9DCCEDF908}"/>
              </a:ext>
            </a:extLst>
          </p:cNvPr>
          <p:cNvGrpSpPr/>
          <p:nvPr/>
        </p:nvGrpSpPr>
        <p:grpSpPr>
          <a:xfrm>
            <a:off x="6563462" y="1899377"/>
            <a:ext cx="4827708" cy="785570"/>
            <a:chOff x="6477001" y="905077"/>
            <a:chExt cx="4827708" cy="971677"/>
          </a:xfrm>
        </p:grpSpPr>
        <p:sp>
          <p:nvSpPr>
            <p:cNvPr id="14" name="TextBox 13">
              <a:extLst>
                <a:ext uri="{FF2B5EF4-FFF2-40B4-BE49-F238E27FC236}">
                  <a16:creationId xmlns:a16="http://schemas.microsoft.com/office/drawing/2014/main" id="{ECA16075-70E3-A5D3-7AA1-BEE1937D325D}"/>
                </a:ext>
              </a:extLst>
            </p:cNvPr>
            <p:cNvSpPr txBox="1"/>
            <p:nvPr/>
          </p:nvSpPr>
          <p:spPr>
            <a:xfrm>
              <a:off x="6477001" y="966655"/>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تقرير أسبوعي مختصر</a:t>
              </a:r>
              <a:endParaRPr kumimoji="0" lang="ar-SA"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مؤشرات رقمية – نسب مشاركة – ملاحظات ميدانية</a:t>
              </a: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5" name="Graphic 14" descr="Badge 1 with solid fill">
              <a:extLst>
                <a:ext uri="{FF2B5EF4-FFF2-40B4-BE49-F238E27FC236}">
                  <a16:creationId xmlns:a16="http://schemas.microsoft.com/office/drawing/2014/main" id="{7787A35A-FC2F-16FF-1E3F-1DA4C8C369F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756797" y="905077"/>
              <a:ext cx="547912" cy="436865"/>
            </a:xfrm>
            <a:prstGeom prst="rect">
              <a:avLst/>
            </a:prstGeom>
            <a:effectLst/>
          </p:spPr>
        </p:pic>
      </p:grpSp>
      <p:grpSp>
        <p:nvGrpSpPr>
          <p:cNvPr id="16" name="Group 15">
            <a:extLst>
              <a:ext uri="{FF2B5EF4-FFF2-40B4-BE49-F238E27FC236}">
                <a16:creationId xmlns:a16="http://schemas.microsoft.com/office/drawing/2014/main" id="{9520A473-9F6A-33FE-684C-AC9B67BB307D}"/>
              </a:ext>
            </a:extLst>
          </p:cNvPr>
          <p:cNvGrpSpPr/>
          <p:nvPr/>
        </p:nvGrpSpPr>
        <p:grpSpPr>
          <a:xfrm>
            <a:off x="6563460" y="3746545"/>
            <a:ext cx="4838506" cy="773021"/>
            <a:chOff x="6476999" y="2934826"/>
            <a:chExt cx="4838506" cy="956155"/>
          </a:xfrm>
        </p:grpSpPr>
        <p:sp>
          <p:nvSpPr>
            <p:cNvPr id="17" name="TextBox 16">
              <a:extLst>
                <a:ext uri="{FF2B5EF4-FFF2-40B4-BE49-F238E27FC236}">
                  <a16:creationId xmlns:a16="http://schemas.microsoft.com/office/drawing/2014/main" id="{CA241427-C349-2324-3635-8C9ADF08B073}"/>
                </a:ext>
              </a:extLst>
            </p:cNvPr>
            <p:cNvSpPr txBox="1"/>
            <p:nvPr/>
          </p:nvSpPr>
          <p:spPr>
            <a:xfrm>
              <a:off x="6476999" y="2980882"/>
              <a:ext cx="4564553"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تقرير فصلي تحليلي</a:t>
              </a:r>
              <a:endParaRPr kumimoji="0" lang="ar-SA"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تحليل الاتجاهات والنتائج السلوكية والمؤشرات النوعية</a:t>
              </a: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18" name="Graphic 17" descr="Badge 3 with solid fill">
              <a:extLst>
                <a:ext uri="{FF2B5EF4-FFF2-40B4-BE49-F238E27FC236}">
                  <a16:creationId xmlns:a16="http://schemas.microsoft.com/office/drawing/2014/main" id="{8EF93941-0541-7904-2D93-00D33212894E}"/>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767593" y="2934826"/>
              <a:ext cx="547912" cy="436865"/>
            </a:xfrm>
            <a:prstGeom prst="rect">
              <a:avLst/>
            </a:prstGeom>
          </p:spPr>
        </p:pic>
      </p:grpSp>
      <p:grpSp>
        <p:nvGrpSpPr>
          <p:cNvPr id="19" name="Group 18">
            <a:extLst>
              <a:ext uri="{FF2B5EF4-FFF2-40B4-BE49-F238E27FC236}">
                <a16:creationId xmlns:a16="http://schemas.microsoft.com/office/drawing/2014/main" id="{B58AB65B-F533-F9CD-8C18-F575A9874833}"/>
              </a:ext>
            </a:extLst>
          </p:cNvPr>
          <p:cNvGrpSpPr/>
          <p:nvPr/>
        </p:nvGrpSpPr>
        <p:grpSpPr>
          <a:xfrm>
            <a:off x="6563459" y="4666448"/>
            <a:ext cx="4838507" cy="769435"/>
            <a:chOff x="6476998" y="3942170"/>
            <a:chExt cx="4838507" cy="951720"/>
          </a:xfrm>
        </p:grpSpPr>
        <p:sp>
          <p:nvSpPr>
            <p:cNvPr id="20" name="TextBox 19">
              <a:extLst>
                <a:ext uri="{FF2B5EF4-FFF2-40B4-BE49-F238E27FC236}">
                  <a16:creationId xmlns:a16="http://schemas.microsoft.com/office/drawing/2014/main" id="{A25E210C-0261-410A-9F4F-B6D724BAF104}"/>
                </a:ext>
              </a:extLst>
            </p:cNvPr>
            <p:cNvSpPr txBox="1"/>
            <p:nvPr/>
          </p:nvSpPr>
          <p:spPr>
            <a:xfrm>
              <a:off x="6476998" y="3983791"/>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تقرير الأثر القصير الأمد</a:t>
              </a:r>
              <a:r>
                <a:rPr kumimoji="0" lang="ar-SA"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 بعد 3 شهور</a:t>
              </a:r>
              <a:endParaRPr kumimoji="0" lang="en-US" sz="1600" b="1" i="0" u="none" strike="noStrike" kern="1200" cap="none" spc="0" normalizeH="0" baseline="0" noProof="0" dirty="0">
                <a:ln>
                  <a:noFill/>
                </a:ln>
                <a:solidFill>
                  <a:srgbClr val="6BA65F"/>
                </a:solidFill>
                <a:effectLst/>
                <a:uLnTx/>
                <a:uFillTx/>
                <a:latin typeface="Calibri"/>
                <a:ea typeface="+mn-ea"/>
                <a:cs typeface="+mn-cs"/>
              </a:endParaRP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مقارنة النتائج مع خط الأساس</a:t>
              </a: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21" name="Graphic 20" descr="Badge 4 with solid fill">
              <a:extLst>
                <a:ext uri="{FF2B5EF4-FFF2-40B4-BE49-F238E27FC236}">
                  <a16:creationId xmlns:a16="http://schemas.microsoft.com/office/drawing/2014/main" id="{164274B2-4FF5-4B26-5F1D-AEECAF52A3DA}"/>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767593" y="3942170"/>
              <a:ext cx="547912" cy="436865"/>
            </a:xfrm>
            <a:prstGeom prst="rect">
              <a:avLst/>
            </a:prstGeom>
          </p:spPr>
        </p:pic>
      </p:grpSp>
      <p:grpSp>
        <p:nvGrpSpPr>
          <p:cNvPr id="22" name="Group 21">
            <a:extLst>
              <a:ext uri="{FF2B5EF4-FFF2-40B4-BE49-F238E27FC236}">
                <a16:creationId xmlns:a16="http://schemas.microsoft.com/office/drawing/2014/main" id="{885B5288-F44E-45A4-5735-DF5D92E36B5C}"/>
              </a:ext>
            </a:extLst>
          </p:cNvPr>
          <p:cNvGrpSpPr/>
          <p:nvPr/>
        </p:nvGrpSpPr>
        <p:grpSpPr>
          <a:xfrm>
            <a:off x="6552663" y="5582767"/>
            <a:ext cx="4838507" cy="773585"/>
            <a:chOff x="6476998" y="4934492"/>
            <a:chExt cx="4838507" cy="956853"/>
          </a:xfrm>
        </p:grpSpPr>
        <p:sp>
          <p:nvSpPr>
            <p:cNvPr id="41" name="TextBox 40">
              <a:extLst>
                <a:ext uri="{FF2B5EF4-FFF2-40B4-BE49-F238E27FC236}">
                  <a16:creationId xmlns:a16="http://schemas.microsoft.com/office/drawing/2014/main" id="{C8D51684-0EEC-6B9A-42F3-9F4D846E5F7F}"/>
                </a:ext>
              </a:extLst>
            </p:cNvPr>
            <p:cNvSpPr txBox="1"/>
            <p:nvPr/>
          </p:nvSpPr>
          <p:spPr>
            <a:xfrm>
              <a:off x="6476998" y="4981246"/>
              <a:ext cx="4564552" cy="910099"/>
            </a:xfrm>
            <a:prstGeom prst="rect">
              <a:avLst/>
            </a:prstGeom>
            <a:solidFill>
              <a:schemeClr val="bg1"/>
            </a:solidFill>
            <a:ln>
              <a:noFill/>
            </a:ln>
            <a:effectLst/>
          </p:spPr>
          <p:txBody>
            <a:bodyPr wrap="square" anchor="ctr" anchorCtr="0">
              <a:noAutofit/>
            </a:bodyPr>
            <a:lstStyle>
              <a:defPPr>
                <a:defRPr lang="en-US"/>
              </a:defPPr>
              <a:lvl1pPr algn="ctr">
                <a:defRPr sz="1200" b="1">
                  <a:solidFill>
                    <a:srgbClr val="44546A"/>
                  </a:solidFill>
                </a:defRPr>
              </a:lvl1pPr>
            </a:lstStyle>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JO"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تقرير الأثر الطويل الأمد</a:t>
              </a:r>
              <a:r>
                <a:rPr kumimoji="0" lang="ar-SA" sz="1600" b="1" i="0" u="none" strike="noStrike" kern="1200" cap="none" spc="0" normalizeH="0" baseline="0" noProof="0" dirty="0">
                  <a:ln>
                    <a:noFill/>
                  </a:ln>
                  <a:solidFill>
                    <a:srgbClr val="6BA65F"/>
                  </a:solidFill>
                  <a:effectLst/>
                  <a:uLnTx/>
                  <a:uFillTx/>
                  <a:latin typeface="Calibri"/>
                  <a:ea typeface="+mn-ea"/>
                  <a:cs typeface="Arial" panose="020B0604020202020204" pitchFamily="34" charset="0"/>
                </a:rPr>
                <a:t> بعد 12 شهور</a:t>
              </a:r>
            </a:p>
            <a:p>
              <a:pPr marL="0" marR="0" lvl="0" indent="0" algn="ctr" defTabSz="914400" rtl="1" eaLnBrk="1" fontAlgn="auto" latinLnBrk="0" hangingPunct="1">
                <a:lnSpc>
                  <a:spcPct val="100000"/>
                </a:lnSpc>
                <a:spcBef>
                  <a:spcPts val="0"/>
                </a:spcBef>
                <a:spcAft>
                  <a:spcPts val="600"/>
                </a:spcAft>
                <a:buClrTx/>
                <a:buSzTx/>
                <a:buFontTx/>
                <a:buNone/>
                <a:tabLst/>
                <a:defRPr/>
              </a:pPr>
              <a:r>
                <a:rPr kumimoji="0" lang="ar-SA" sz="14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تقييم شامل للأثر السلوكي والمجتمعي</a:t>
              </a:r>
              <a:endParaRPr kumimoji="0" lang="en-US" sz="1400" b="1" i="0" u="none" strike="noStrike" kern="1200" cap="none" spc="0" normalizeH="0" baseline="0" noProof="0" dirty="0">
                <a:ln>
                  <a:noFill/>
                </a:ln>
                <a:solidFill>
                  <a:srgbClr val="000000"/>
                </a:solidFill>
                <a:effectLst/>
                <a:uLnTx/>
                <a:uFillTx/>
                <a:latin typeface="Calibri"/>
                <a:ea typeface="+mn-ea"/>
                <a:cs typeface="+mn-cs"/>
              </a:endParaRPr>
            </a:p>
          </p:txBody>
        </p:sp>
        <p:pic>
          <p:nvPicPr>
            <p:cNvPr id="42" name="Graphic 41" descr="Badge 5 with solid fill">
              <a:extLst>
                <a:ext uri="{FF2B5EF4-FFF2-40B4-BE49-F238E27FC236}">
                  <a16:creationId xmlns:a16="http://schemas.microsoft.com/office/drawing/2014/main" id="{07CDFBBA-D92D-BE30-0F91-2F87F8D8B564}"/>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0767593" y="4934492"/>
              <a:ext cx="547912" cy="436865"/>
            </a:xfrm>
            <a:prstGeom prst="rect">
              <a:avLst/>
            </a:prstGeom>
          </p:spPr>
        </p:pic>
      </p:grpSp>
      <p:grpSp>
        <p:nvGrpSpPr>
          <p:cNvPr id="43" name="Group 42">
            <a:extLst>
              <a:ext uri="{FF2B5EF4-FFF2-40B4-BE49-F238E27FC236}">
                <a16:creationId xmlns:a16="http://schemas.microsoft.com/office/drawing/2014/main" id="{CA990CC9-4EE5-3E13-242B-9A6409A01293}"/>
              </a:ext>
            </a:extLst>
          </p:cNvPr>
          <p:cNvGrpSpPr/>
          <p:nvPr/>
        </p:nvGrpSpPr>
        <p:grpSpPr>
          <a:xfrm>
            <a:off x="652130" y="1944212"/>
            <a:ext cx="5556268" cy="4412140"/>
            <a:chOff x="6331458" y="4582675"/>
            <a:chExt cx="5556268" cy="4412140"/>
          </a:xfrm>
        </p:grpSpPr>
        <p:sp>
          <p:nvSpPr>
            <p:cNvPr id="44" name="Rectangle: Rounded Corners 43">
              <a:extLst>
                <a:ext uri="{FF2B5EF4-FFF2-40B4-BE49-F238E27FC236}">
                  <a16:creationId xmlns:a16="http://schemas.microsoft.com/office/drawing/2014/main" id="{21B25A29-AB07-ACC3-EF91-34DA394ABF1C}"/>
                </a:ext>
              </a:extLst>
            </p:cNvPr>
            <p:cNvSpPr/>
            <p:nvPr/>
          </p:nvSpPr>
          <p:spPr>
            <a:xfrm>
              <a:off x="6331458" y="4582675"/>
              <a:ext cx="5556268" cy="4412140"/>
            </a:xfrm>
            <a:prstGeom prst="roundRect">
              <a:avLst>
                <a:gd name="adj" fmla="val 4860"/>
              </a:avLst>
            </a:prstGeom>
            <a:solidFill>
              <a:srgbClr val="76622F"/>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45" name="Oval 44">
              <a:extLst>
                <a:ext uri="{FF2B5EF4-FFF2-40B4-BE49-F238E27FC236}">
                  <a16:creationId xmlns:a16="http://schemas.microsoft.com/office/drawing/2014/main" id="{5D65CCE7-1325-06FD-D670-4A0627CAD733}"/>
                </a:ext>
              </a:extLst>
            </p:cNvPr>
            <p:cNvSpPr/>
            <p:nvPr/>
          </p:nvSpPr>
          <p:spPr>
            <a:xfrm>
              <a:off x="11449769" y="4761617"/>
              <a:ext cx="304800" cy="304800"/>
            </a:xfrm>
            <a:prstGeom prst="ellipse">
              <a:avLst/>
            </a:prstGeom>
            <a:solidFill>
              <a:sysClr val="window" lastClr="FFFFFF">
                <a:lumMod val="85000"/>
              </a:sysClr>
            </a:solid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grpSp>
          <p:nvGrpSpPr>
            <p:cNvPr id="46" name="Group 45">
              <a:extLst>
                <a:ext uri="{FF2B5EF4-FFF2-40B4-BE49-F238E27FC236}">
                  <a16:creationId xmlns:a16="http://schemas.microsoft.com/office/drawing/2014/main" id="{F457C73B-00A0-0C37-E83F-63174D8526D3}"/>
                </a:ext>
              </a:extLst>
            </p:cNvPr>
            <p:cNvGrpSpPr/>
            <p:nvPr/>
          </p:nvGrpSpPr>
          <p:grpSpPr>
            <a:xfrm>
              <a:off x="11259033" y="4864953"/>
              <a:ext cx="399093" cy="98129"/>
              <a:chOff x="971210" y="1870511"/>
              <a:chExt cx="399093" cy="98129"/>
            </a:xfrm>
            <a:solidFill>
              <a:srgbClr val="FFC000"/>
            </a:solidFill>
          </p:grpSpPr>
          <p:sp>
            <p:nvSpPr>
              <p:cNvPr id="50" name="Oval 49">
                <a:extLst>
                  <a:ext uri="{FF2B5EF4-FFF2-40B4-BE49-F238E27FC236}">
                    <a16:creationId xmlns:a16="http://schemas.microsoft.com/office/drawing/2014/main" id="{9EF56CBB-DF44-E885-A0FA-4802D74FF215}"/>
                  </a:ext>
                </a:extLst>
              </p:cNvPr>
              <p:cNvSpPr/>
              <p:nvPr/>
            </p:nvSpPr>
            <p:spPr>
              <a:xfrm>
                <a:off x="971210"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73" name="Oval 72">
                <a:extLst>
                  <a:ext uri="{FF2B5EF4-FFF2-40B4-BE49-F238E27FC236}">
                    <a16:creationId xmlns:a16="http://schemas.microsoft.com/office/drawing/2014/main" id="{8228EE36-D30A-1E2A-4646-BDAAB72AE1A8}"/>
                  </a:ext>
                </a:extLst>
              </p:cNvPr>
              <p:cNvSpPr/>
              <p:nvPr/>
            </p:nvSpPr>
            <p:spPr>
              <a:xfrm>
                <a:off x="1121692"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7" name="Oval 76">
                <a:extLst>
                  <a:ext uri="{FF2B5EF4-FFF2-40B4-BE49-F238E27FC236}">
                    <a16:creationId xmlns:a16="http://schemas.microsoft.com/office/drawing/2014/main" id="{A4B5C8F2-6D89-A4FF-357C-5E273C119D1F}"/>
                  </a:ext>
                </a:extLst>
              </p:cNvPr>
              <p:cNvSpPr/>
              <p:nvPr/>
            </p:nvSpPr>
            <p:spPr>
              <a:xfrm>
                <a:off x="1272174" y="1870511"/>
                <a:ext cx="98129" cy="98129"/>
              </a:xfrm>
              <a:prstGeom prst="ellipse">
                <a:avLst/>
              </a:prstGeom>
              <a:grpFill/>
              <a:ln w="12700" cap="flat" cmpd="sng" algn="ctr">
                <a:noFill/>
                <a:prstDash val="solid"/>
                <a:miter lim="800000"/>
              </a:ln>
              <a:effectLst/>
            </p:spPr>
            <p:txBody>
              <a:bodyPr rtlCol="0" anchor="ctr"/>
              <a:lstStyle/>
              <a:p>
                <a:pPr marL="0" marR="0" lvl="0" indent="0" algn="ctr" defTabSz="914400" rtl="1"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48" name="TextBox 36">
              <a:extLst>
                <a:ext uri="{FF2B5EF4-FFF2-40B4-BE49-F238E27FC236}">
                  <a16:creationId xmlns:a16="http://schemas.microsoft.com/office/drawing/2014/main" id="{3401977C-F46A-DD4B-658C-39C78AFFD28C}"/>
                </a:ext>
              </a:extLst>
            </p:cNvPr>
            <p:cNvSpPr txBox="1"/>
            <p:nvPr/>
          </p:nvSpPr>
          <p:spPr>
            <a:xfrm>
              <a:off x="7540721" y="4785097"/>
              <a:ext cx="3619892" cy="276999"/>
            </a:xfrm>
            <a:prstGeom prst="rect">
              <a:avLst/>
            </a:prstGeom>
          </p:spPr>
          <p:txBody>
            <a:bodyPr vert="horz" wrap="square" lIns="0" tIns="0" rIns="0" bIns="0" rtlCol="0" anchor="t">
              <a:spAutoFit/>
            </a:bodyPr>
            <a:lstStyle>
              <a:defPPr>
                <a:defRPr lang="en-US"/>
              </a:defPPr>
              <a:lvl1pPr indent="0" defTabSz="812699">
                <a:spcBef>
                  <a:spcPct val="20000"/>
                </a:spcBef>
                <a:buFont typeface="Arial" pitchFamily="34" charset="0"/>
                <a:buNone/>
                <a:defRPr sz="2000">
                  <a:solidFill>
                    <a:prstClr val="white"/>
                  </a:solidFill>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0" marR="0" lvl="0" indent="0" algn="r" defTabSz="812699" rtl="1" eaLnBrk="1" fontAlgn="auto" latinLnBrk="0" hangingPunct="1">
                <a:lnSpc>
                  <a:spcPct val="100000"/>
                </a:lnSpc>
                <a:spcBef>
                  <a:spcPct val="20000"/>
                </a:spcBef>
                <a:spcAft>
                  <a:spcPts val="0"/>
                </a:spcAft>
                <a:buClrTx/>
                <a:buSzTx/>
                <a:buFont typeface="Arial" pitchFamily="34" charset="0"/>
                <a:buNone/>
                <a:tabLst/>
                <a:defRPr/>
              </a:pPr>
              <a:r>
                <a:rPr kumimoji="0" lang="ar-SA" sz="1800" b="1"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إدارة الجودة وضمان موثوقية النتائج</a:t>
              </a:r>
              <a:endParaRPr kumimoji="0" lang="en-US" sz="1800" b="1"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endParaRPr>
            </a:p>
          </p:txBody>
        </p:sp>
        <p:sp>
          <p:nvSpPr>
            <p:cNvPr id="49" name="TextBox 48">
              <a:extLst>
                <a:ext uri="{FF2B5EF4-FFF2-40B4-BE49-F238E27FC236}">
                  <a16:creationId xmlns:a16="http://schemas.microsoft.com/office/drawing/2014/main" id="{B671A426-197B-3228-38D8-85832F9B0D7D}"/>
                </a:ext>
              </a:extLst>
            </p:cNvPr>
            <p:cNvSpPr txBox="1"/>
            <p:nvPr/>
          </p:nvSpPr>
          <p:spPr>
            <a:xfrm>
              <a:off x="6516118" y="5471759"/>
              <a:ext cx="5186947" cy="2749471"/>
            </a:xfrm>
            <a:prstGeom prst="rect">
              <a:avLst/>
            </a:prstGeom>
          </p:spPr>
          <p:txBody>
            <a:bodyPr vert="horz" wrap="square" lIns="0" tIns="0" rIns="0" bIns="0" rtlCol="0" anchor="t">
              <a:spAutoFit/>
            </a:bodyPr>
            <a:lstStyle>
              <a:defPPr>
                <a:defRPr lang="en-US"/>
              </a:defPPr>
              <a:lvl1pPr lvl="0" indent="0" defTabSz="812699">
                <a:spcBef>
                  <a:spcPct val="20000"/>
                </a:spcBef>
                <a:buFont typeface="Arial" pitchFamily="34" charset="0"/>
                <a:buNone/>
                <a:defRPr kumimoji="0" sz="1600" b="0" i="0" u="none" strike="noStrike" cap="none" spc="0" normalizeH="0" baseline="0">
                  <a:ln>
                    <a:noFill/>
                  </a:ln>
                  <a:effectLst/>
                  <a:uLnTx/>
                  <a:uFillTx/>
                  <a:latin typeface="Segoe UI" panose="020B0502040204020203" pitchFamily="34" charset="0"/>
                  <a:ea typeface="+mj-ea"/>
                  <a:cs typeface="Segoe UI" panose="020B0502040204020203" pitchFamily="34" charset="0"/>
                </a:defRPr>
              </a:lvl1pPr>
              <a:lvl2pPr marL="609468" indent="0" algn="ctr" defTabSz="1218987">
                <a:spcBef>
                  <a:spcPct val="20000"/>
                </a:spcBef>
                <a:buFont typeface="Arial" pitchFamily="34" charset="0"/>
                <a:buNone/>
                <a:defRPr sz="3200">
                  <a:solidFill>
                    <a:schemeClr val="tx1">
                      <a:tint val="75000"/>
                    </a:schemeClr>
                  </a:solidFill>
                  <a:latin typeface="+mj-lt"/>
                </a:defRPr>
              </a:lvl2pPr>
              <a:lvl3pPr marL="1218936" indent="0" algn="ctr" defTabSz="1218987">
                <a:spcBef>
                  <a:spcPct val="20000"/>
                </a:spcBef>
                <a:buFont typeface="Arial" pitchFamily="34" charset="0"/>
                <a:buNone/>
                <a:defRPr sz="2400">
                  <a:solidFill>
                    <a:schemeClr val="tx1">
                      <a:tint val="75000"/>
                    </a:schemeClr>
                  </a:solidFill>
                  <a:latin typeface="+mj-lt"/>
                </a:defRPr>
              </a:lvl3pPr>
              <a:lvl4pPr marL="1828404" indent="0" algn="ctr" defTabSz="1218987">
                <a:spcBef>
                  <a:spcPct val="20000"/>
                </a:spcBef>
                <a:buFont typeface="Arial" pitchFamily="34" charset="0"/>
                <a:buNone/>
                <a:defRPr sz="2000">
                  <a:solidFill>
                    <a:schemeClr val="tx1">
                      <a:tint val="75000"/>
                    </a:schemeClr>
                  </a:solidFill>
                  <a:latin typeface="+mj-lt"/>
                </a:defRPr>
              </a:lvl4pPr>
              <a:lvl5pPr marL="2437872" indent="0" algn="ctr" defTabSz="1218987">
                <a:spcBef>
                  <a:spcPct val="20000"/>
                </a:spcBef>
                <a:buFont typeface="Arial" pitchFamily="34" charset="0"/>
                <a:buNone/>
                <a:defRPr sz="2000">
                  <a:solidFill>
                    <a:schemeClr val="tx1">
                      <a:tint val="75000"/>
                    </a:schemeClr>
                  </a:solidFill>
                  <a:latin typeface="+mj-lt"/>
                </a:defRPr>
              </a:lvl5pPr>
              <a:lvl6pPr marL="3047340" indent="0" algn="ctr" defTabSz="1218987">
                <a:spcBef>
                  <a:spcPct val="20000"/>
                </a:spcBef>
                <a:buFont typeface="Arial" pitchFamily="34" charset="0"/>
                <a:buNone/>
                <a:defRPr sz="2700">
                  <a:solidFill>
                    <a:schemeClr val="tx1">
                      <a:tint val="75000"/>
                    </a:schemeClr>
                  </a:solidFill>
                </a:defRPr>
              </a:lvl6pPr>
              <a:lvl7pPr marL="3656808" indent="0" algn="ctr" defTabSz="1218987">
                <a:spcBef>
                  <a:spcPct val="20000"/>
                </a:spcBef>
                <a:buFont typeface="Arial" pitchFamily="34" charset="0"/>
                <a:buNone/>
                <a:defRPr sz="2700">
                  <a:solidFill>
                    <a:schemeClr val="tx1">
                      <a:tint val="75000"/>
                    </a:schemeClr>
                  </a:solidFill>
                </a:defRPr>
              </a:lvl7pPr>
              <a:lvl8pPr marL="4266275" indent="0" algn="ctr" defTabSz="1218987">
                <a:spcBef>
                  <a:spcPct val="20000"/>
                </a:spcBef>
                <a:buFont typeface="Arial" pitchFamily="34" charset="0"/>
                <a:buNone/>
                <a:defRPr sz="2700">
                  <a:solidFill>
                    <a:schemeClr val="tx1">
                      <a:tint val="75000"/>
                    </a:schemeClr>
                  </a:solidFill>
                </a:defRPr>
              </a:lvl8pPr>
              <a:lvl9pPr marL="4875744" indent="0" algn="ctr" defTabSz="1218987">
                <a:spcBef>
                  <a:spcPct val="20000"/>
                </a:spcBef>
                <a:buFont typeface="Arial" pitchFamily="34" charset="0"/>
                <a:buNone/>
                <a:defRPr sz="2700">
                  <a:solidFill>
                    <a:schemeClr val="tx1">
                      <a:tint val="75000"/>
                    </a:schemeClr>
                  </a:solidFill>
                </a:defRPr>
              </a:lvl9pPr>
            </a:lstStyle>
            <a:p>
              <a:pPr marL="285750" marR="0" lvl="0" indent="-285750" algn="just" defTabSz="812699" rtl="1" eaLnBrk="1" fontAlgn="auto" latinLnBrk="0" hangingPunct="1">
                <a:lnSpc>
                  <a:spcPct val="150000"/>
                </a:lnSpc>
                <a:spcBef>
                  <a:spcPts val="0"/>
                </a:spcBef>
                <a:spcAft>
                  <a:spcPts val="60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تحكيم أدوات الدراسة من قبل مختصين تربويين وباحثين</a:t>
              </a:r>
              <a:endPar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endParaRPr>
            </a:p>
            <a:p>
              <a:pPr marL="285750" marR="0" lvl="0" indent="-285750" algn="just" defTabSz="812699" rtl="1" eaLnBrk="1" fontAlgn="auto" latinLnBrk="0" hangingPunct="1">
                <a:lnSpc>
                  <a:spcPct val="150000"/>
                </a:lnSpc>
                <a:spcBef>
                  <a:spcPts val="0"/>
                </a:spcBef>
                <a:spcAft>
                  <a:spcPts val="60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اختبار ميداني تجريبي للأدوات </a:t>
              </a:r>
              <a:r>
                <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rPr>
                <a:t>Pilot Test</a:t>
              </a: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a:t>
              </a:r>
              <a:r>
                <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rPr>
                <a:t> </a:t>
              </a: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قبل التنفيذ العام.</a:t>
              </a:r>
            </a:p>
            <a:p>
              <a:pPr marL="285750" marR="0" lvl="0" indent="-285750" algn="just" defTabSz="812699" rtl="1" eaLnBrk="1" fontAlgn="auto" latinLnBrk="0" hangingPunct="1">
                <a:lnSpc>
                  <a:spcPct val="150000"/>
                </a:lnSpc>
                <a:spcBef>
                  <a:spcPts val="0"/>
                </a:spcBef>
                <a:spcAft>
                  <a:spcPts val="60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تدقيق جودة البيانات </a:t>
              </a:r>
              <a:r>
                <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rPr>
                <a:t>Data Validation</a:t>
              </a: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a:t>
              </a:r>
            </a:p>
            <a:p>
              <a:pPr marL="285750" marR="0" lvl="0" indent="-285750" algn="just" defTabSz="812699" rtl="1" eaLnBrk="1" fontAlgn="auto" latinLnBrk="0" hangingPunct="1">
                <a:lnSpc>
                  <a:spcPct val="150000"/>
                </a:lnSpc>
                <a:spcBef>
                  <a:spcPts val="0"/>
                </a:spcBef>
                <a:spcAft>
                  <a:spcPts val="60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تطبيق معايير </a:t>
              </a:r>
              <a:r>
                <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rPr>
                <a:t>ESOMAR </a:t>
              </a: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و</a:t>
              </a:r>
              <a:r>
                <a:rPr kumimoji="0" lang="en-US" sz="1800" b="0" i="0" u="none" strike="noStrike" kern="0" cap="none" spc="0" normalizeH="0" baseline="0" noProof="0" dirty="0">
                  <a:ln>
                    <a:noFill/>
                  </a:ln>
                  <a:solidFill>
                    <a:prstClr val="white"/>
                  </a:solidFill>
                  <a:effectLst/>
                  <a:uLnTx/>
                  <a:uFillTx/>
                  <a:latin typeface="Segoe UI" panose="020B0502040204020203" pitchFamily="34" charset="0"/>
                  <a:ea typeface="+mj-ea"/>
                  <a:cs typeface="Segoe UI" panose="020B0502040204020203" pitchFamily="34" charset="0"/>
                  <a:sym typeface="Montserrat"/>
                </a:rPr>
                <a:t>ISO 20252 </a:t>
              </a: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 في إدارة البحوث الميدانية.</a:t>
              </a:r>
            </a:p>
            <a:p>
              <a:pPr marL="285750" marR="0" lvl="0" indent="-285750" algn="just" defTabSz="812699" rtl="1" eaLnBrk="1" fontAlgn="auto" latinLnBrk="0" hangingPunct="1">
                <a:lnSpc>
                  <a:spcPct val="150000"/>
                </a:lnSpc>
                <a:spcBef>
                  <a:spcPts val="0"/>
                </a:spcBef>
                <a:spcAft>
                  <a:spcPts val="600"/>
                </a:spcAft>
                <a:buClrTx/>
                <a:buSzTx/>
                <a:buFont typeface="Courier New" panose="02070309020205020404" pitchFamily="49" charset="0"/>
                <a:buChar char="o"/>
                <a:tabLst/>
                <a:defRPr/>
              </a:pPr>
              <a:r>
                <a:rPr kumimoji="0" lang="ar-SA" sz="1800" b="0" i="0" u="none" strike="noStrike" kern="0" cap="none" spc="0" normalizeH="0" baseline="0" noProof="0" dirty="0">
                  <a:ln>
                    <a:noFill/>
                  </a:ln>
                  <a:solidFill>
                    <a:prstClr val="white"/>
                  </a:solidFill>
                  <a:effectLst/>
                  <a:uLnTx/>
                  <a:uFillTx/>
                  <a:latin typeface="Segoe UI" panose="020B0502040204020203" pitchFamily="34" charset="0"/>
                  <a:ea typeface="+mj-ea"/>
                  <a:cs typeface="Arial" panose="020B0604020202020204" pitchFamily="34" charset="0"/>
                  <a:sym typeface="Montserrat"/>
                </a:rPr>
                <a:t>تدقيق النتائج النهائية ومراجعتها من قبل اللجنة العليا للحملة.</a:t>
              </a:r>
            </a:p>
          </p:txBody>
        </p:sp>
      </p:grpSp>
    </p:spTree>
    <p:extLst>
      <p:ext uri="{BB962C8B-B14F-4D97-AF65-F5344CB8AC3E}">
        <p14:creationId xmlns:p14="http://schemas.microsoft.com/office/powerpoint/2010/main" val="3482306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75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anim calcmode="lin" valueType="num">
                                      <p:cBhvr>
                                        <p:cTn id="8" dur="500" fill="hold"/>
                                        <p:tgtEl>
                                          <p:spTgt spid="43"/>
                                        </p:tgtEl>
                                        <p:attrNameLst>
                                          <p:attrName>ppt_x</p:attrName>
                                        </p:attrNameLst>
                                      </p:cBhvr>
                                      <p:tavLst>
                                        <p:tav tm="0">
                                          <p:val>
                                            <p:strVal val="#ppt_x"/>
                                          </p:val>
                                        </p:tav>
                                        <p:tav tm="100000">
                                          <p:val>
                                            <p:strVal val="#ppt_x"/>
                                          </p:val>
                                        </p:tav>
                                      </p:tavLst>
                                    </p:anim>
                                    <p:anim calcmode="lin" valueType="num">
                                      <p:cBhvr>
                                        <p:cTn id="9"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8000" b="-8000"/>
          </a:stretch>
        </a:blipFill>
        <a:effectLst/>
      </p:bgPr>
    </p:bg>
    <p:spTree>
      <p:nvGrpSpPr>
        <p:cNvPr id="1" name="">
          <a:extLst>
            <a:ext uri="{FF2B5EF4-FFF2-40B4-BE49-F238E27FC236}">
              <a16:creationId xmlns:a16="http://schemas.microsoft.com/office/drawing/2014/main" id="{D729D0BD-F130-1205-D9CB-5E7CDAAEC2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85E441C8-F877-3676-A640-127674F939A8}"/>
              </a:ext>
            </a:extLst>
          </p:cNvPr>
          <p:cNvSpPr txBox="1"/>
          <p:nvPr/>
        </p:nvSpPr>
        <p:spPr>
          <a:xfrm>
            <a:off x="2727275" y="2784901"/>
            <a:ext cx="6382872" cy="830997"/>
          </a:xfrm>
          <a:prstGeom prst="rect">
            <a:avLst/>
          </a:prstGeom>
          <a:noFill/>
        </p:spPr>
        <p:txBody>
          <a:bodyPr wrap="square" rtlCol="0">
            <a:spAutoFit/>
          </a:bodyPr>
          <a:lstStyle/>
          <a:p>
            <a:pPr marL="627063" marR="0" lvl="0" indent="-627063" algn="ctr" defTabSz="914400" rtl="1" eaLnBrk="1" fontAlgn="auto" latinLnBrk="0" hangingPunct="1">
              <a:lnSpc>
                <a:spcPct val="100000"/>
              </a:lnSpc>
              <a:spcBef>
                <a:spcPts val="0"/>
              </a:spcBef>
              <a:spcAft>
                <a:spcPts val="0"/>
              </a:spcAft>
              <a:buClrTx/>
              <a:buSzTx/>
              <a:buFontTx/>
              <a:buNone/>
              <a:tabLst/>
              <a:defRPr/>
            </a:pPr>
            <a:r>
              <a:rPr kumimoji="0" lang="ar-SA" sz="4800" b="0" i="0" u="none" strike="noStrike" kern="1200" cap="none" spc="0" normalizeH="0" baseline="0" noProof="0" dirty="0">
                <a:ln>
                  <a:noFill/>
                </a:ln>
                <a:solidFill>
                  <a:srgbClr val="FFFFFF"/>
                </a:solidFill>
                <a:effectLst/>
                <a:uLnTx/>
                <a:uFillTx/>
                <a:latin typeface="Calibri"/>
                <a:ea typeface="+mn-ea"/>
                <a:cs typeface="IBM Plex Sans Arabic Medium" panose="020B0603050203000203" pitchFamily="34" charset="-78"/>
              </a:rPr>
              <a:t>شكرا لكم</a:t>
            </a:r>
            <a:endParaRPr kumimoji="0" lang="en-US" sz="4800" b="0" i="0" u="none" strike="noStrike" kern="1200" cap="none" spc="0" normalizeH="0" baseline="0" noProof="0" dirty="0">
              <a:ln>
                <a:noFill/>
              </a:ln>
              <a:solidFill>
                <a:srgbClr val="FFFFFF"/>
              </a:solidFill>
              <a:effectLst/>
              <a:uLnTx/>
              <a:uFillTx/>
              <a:latin typeface="Calibri"/>
              <a:ea typeface="+mn-ea"/>
              <a:cs typeface="IBM Plex Sans Arabic Medium" panose="020B0603050203000203" pitchFamily="34" charset="-78"/>
            </a:endParaRPr>
          </a:p>
        </p:txBody>
      </p:sp>
    </p:spTree>
    <p:extLst>
      <p:ext uri="{BB962C8B-B14F-4D97-AF65-F5344CB8AC3E}">
        <p14:creationId xmlns:p14="http://schemas.microsoft.com/office/powerpoint/2010/main" val="856366740"/>
      </p:ext>
    </p:extLst>
  </p:cSld>
  <p:clrMapOvr>
    <a:masterClrMapping/>
  </p:clrMapOvr>
</p:sld>
</file>

<file path=ppt/theme/theme1.xml><?xml version="1.0" encoding="utf-8"?>
<a:theme xmlns:a="http://schemas.openxmlformats.org/drawingml/2006/main" name="1_Office Theme">
  <a:themeElements>
    <a:clrScheme name="Blue+yellow">
      <a:dk1>
        <a:srgbClr val="000000"/>
      </a:dk1>
      <a:lt1>
        <a:srgbClr val="FFFFFF"/>
      </a:lt1>
      <a:dk2>
        <a:srgbClr val="44546A"/>
      </a:dk2>
      <a:lt2>
        <a:srgbClr val="F1F2F1"/>
      </a:lt2>
      <a:accent1>
        <a:srgbClr val="47B5EF"/>
      </a:accent1>
      <a:accent2>
        <a:srgbClr val="6590F0"/>
      </a:accent2>
      <a:accent3>
        <a:srgbClr val="846CF1"/>
      </a:accent3>
      <a:accent4>
        <a:srgbClr val="A52EEA"/>
      </a:accent4>
      <a:accent5>
        <a:srgbClr val="61BCB3"/>
      </a:accent5>
      <a:accent6>
        <a:srgbClr val="F4B843"/>
      </a:accent6>
      <a:hlink>
        <a:srgbClr val="DF538A"/>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1">
      <a:majorFont>
        <a:latin typeface="Bahij TheSansArabic Plain"/>
        <a:ea typeface=""/>
        <a:cs typeface=""/>
      </a:majorFont>
      <a:minorFont>
        <a:latin typeface="Bahij TheSansArabic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4_Office Theme">
  <a:themeElements>
    <a:clrScheme name="Mii">
      <a:dk1>
        <a:srgbClr val="000000"/>
      </a:dk1>
      <a:lt1>
        <a:srgbClr val="FFFFFF"/>
      </a:lt1>
      <a:dk2>
        <a:srgbClr val="44546A"/>
      </a:dk2>
      <a:lt2>
        <a:srgbClr val="E7E6E6"/>
      </a:lt2>
      <a:accent1>
        <a:srgbClr val="41A240"/>
      </a:accent1>
      <a:accent2>
        <a:srgbClr val="0074FF"/>
      </a:accent2>
      <a:accent3>
        <a:srgbClr val="FF5400"/>
      </a:accent3>
      <a:accent4>
        <a:srgbClr val="FFC000"/>
      </a:accent4>
      <a:accent5>
        <a:srgbClr val="BA448C"/>
      </a:accent5>
      <a:accent6>
        <a:srgbClr val="00967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3C11D4DA4EF1A42862501EEC32A2F19" ma:contentTypeVersion="4" ma:contentTypeDescription="Create a new document." ma:contentTypeScope="" ma:versionID="e8e1c20b36e25d1384241e24717e0219">
  <xsd:schema xmlns:xsd="http://www.w3.org/2001/XMLSchema" xmlns:xs="http://www.w3.org/2001/XMLSchema" xmlns:p="http://schemas.microsoft.com/office/2006/metadata/properties" xmlns:ns3="c1e1cd9f-0697-494c-80ac-4c314c704b20" targetNamespace="http://schemas.microsoft.com/office/2006/metadata/properties" ma:root="true" ma:fieldsID="03130dd74e709ec70d61224b425ebd1b" ns3:_="">
    <xsd:import namespace="c1e1cd9f-0697-494c-80ac-4c314c704b20"/>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1e1cd9f-0697-494c-80ac-4c314c704b20"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02D683-2A89-4A1C-A903-159A7147C70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1e1cd9f-0697-494c-80ac-4c314c704b2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775ABFE-E6E1-49B2-80A9-1CAB29581803}">
  <ds:schemaRefs>
    <ds:schemaRef ds:uri="http://purl.org/dc/terms/"/>
    <ds:schemaRef ds:uri="http://www.w3.org/XML/1998/namespace"/>
    <ds:schemaRef ds:uri="http://schemas.microsoft.com/office/2006/documentManagement/types"/>
    <ds:schemaRef ds:uri="http://schemas.microsoft.com/office/2006/metadata/properties"/>
    <ds:schemaRef ds:uri="http://schemas.openxmlformats.org/package/2006/metadata/core-properties"/>
    <ds:schemaRef ds:uri="http://schemas.microsoft.com/office/infopath/2007/PartnerControls"/>
    <ds:schemaRef ds:uri="http://purl.org/dc/elements/1.1/"/>
    <ds:schemaRef ds:uri="c1e1cd9f-0697-494c-80ac-4c314c704b20"/>
    <ds:schemaRef ds:uri="http://purl.org/dc/dcmitype/"/>
  </ds:schemaRefs>
</ds:datastoreItem>
</file>

<file path=customXml/itemProps3.xml><?xml version="1.0" encoding="utf-8"?>
<ds:datastoreItem xmlns:ds="http://schemas.openxmlformats.org/officeDocument/2006/customXml" ds:itemID="{7D22F27A-60C6-48BF-AE21-70860A4CCEC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12316</TotalTime>
  <Words>12403</Words>
  <Application>Microsoft Office PowerPoint</Application>
  <PresentationFormat>Widescreen</PresentationFormat>
  <Paragraphs>1526</Paragraphs>
  <Slides>102</Slides>
  <Notes>30</Notes>
  <HiddenSlides>0</HiddenSlides>
  <MMClips>0</MMClips>
  <ScaleCrop>false</ScaleCrop>
  <HeadingPairs>
    <vt:vector size="6" baseType="variant">
      <vt:variant>
        <vt:lpstr>Fonts Used</vt:lpstr>
      </vt:variant>
      <vt:variant>
        <vt:i4>18</vt:i4>
      </vt:variant>
      <vt:variant>
        <vt:lpstr>Theme</vt:lpstr>
      </vt:variant>
      <vt:variant>
        <vt:i4>4</vt:i4>
      </vt:variant>
      <vt:variant>
        <vt:lpstr>Slide Titles</vt:lpstr>
      </vt:variant>
      <vt:variant>
        <vt:i4>102</vt:i4>
      </vt:variant>
    </vt:vector>
  </HeadingPairs>
  <TitlesOfParts>
    <vt:vector size="124" baseType="lpstr">
      <vt:lpstr>Aptos</vt:lpstr>
      <vt:lpstr>Aptos Display</vt:lpstr>
      <vt:lpstr>Aptos Narrow</vt:lpstr>
      <vt:lpstr>Arial</vt:lpstr>
      <vt:lpstr>Bahij TheSansArabic Light</vt:lpstr>
      <vt:lpstr>Bahij TheSansArabic Plain</vt:lpstr>
      <vt:lpstr>Calibri</vt:lpstr>
      <vt:lpstr>Courier New</vt:lpstr>
      <vt:lpstr>IBM Plex Sans Arabic Medium</vt:lpstr>
      <vt:lpstr>Lato</vt:lpstr>
      <vt:lpstr>Manrope</vt:lpstr>
      <vt:lpstr>Montserrat Medium</vt:lpstr>
      <vt:lpstr>Roboto Light</vt:lpstr>
      <vt:lpstr>Sakkal Majalla</vt:lpstr>
      <vt:lpstr>Segoe UI</vt:lpstr>
      <vt:lpstr>TheSansArab Plain</vt:lpstr>
      <vt:lpstr>Times New Roman</vt:lpstr>
      <vt:lpstr>Wingdings</vt:lpstr>
      <vt:lpstr>1_Office Theme</vt:lpstr>
      <vt:lpstr>2_Office Theme</vt:lpstr>
      <vt:lpstr>3_Office Theme</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مرحباً بك في التدريب</dc:title>
  <dc:creator>Eric Reingewertz - Rainmakers Africa</dc:creator>
  <cp:lastModifiedBy>Moussa Diya</cp:lastModifiedBy>
  <cp:revision>157</cp:revision>
  <dcterms:created xsi:type="dcterms:W3CDTF">2024-07-24T18:12:51Z</dcterms:created>
  <dcterms:modified xsi:type="dcterms:W3CDTF">2025-11-11T23:23:22Z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0x01010083C11D4DA4EF1A42862501EEC32A2F19</vt:lpwstr>
  </property>
</Properties>
</file>