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 id="2147483693" r:id="rId6"/>
  </p:sldMasterIdLst>
  <p:notesMasterIdLst>
    <p:notesMasterId r:id="rId34"/>
  </p:notesMasterIdLst>
  <p:sldIdLst>
    <p:sldId id="816" r:id="rId7"/>
    <p:sldId id="844" r:id="rId8"/>
    <p:sldId id="826" r:id="rId9"/>
    <p:sldId id="769" r:id="rId10"/>
    <p:sldId id="825" r:id="rId11"/>
    <p:sldId id="857" r:id="rId12"/>
    <p:sldId id="823" r:id="rId13"/>
    <p:sldId id="846" r:id="rId14"/>
    <p:sldId id="858" r:id="rId15"/>
    <p:sldId id="860" r:id="rId16"/>
    <p:sldId id="863" r:id="rId17"/>
    <p:sldId id="867" r:id="rId18"/>
    <p:sldId id="866" r:id="rId19"/>
    <p:sldId id="862" r:id="rId20"/>
    <p:sldId id="870" r:id="rId21"/>
    <p:sldId id="871" r:id="rId22"/>
    <p:sldId id="864" r:id="rId23"/>
    <p:sldId id="865" r:id="rId24"/>
    <p:sldId id="878" r:id="rId25"/>
    <p:sldId id="879" r:id="rId26"/>
    <p:sldId id="869" r:id="rId27"/>
    <p:sldId id="877" r:id="rId28"/>
    <p:sldId id="872" r:id="rId29"/>
    <p:sldId id="882" r:id="rId30"/>
    <p:sldId id="873" r:id="rId31"/>
    <p:sldId id="883" r:id="rId32"/>
    <p:sldId id="88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BB96"/>
    <a:srgbClr val="7C6938"/>
    <a:srgbClr val="A68F54"/>
    <a:srgbClr val="CBBD99"/>
    <a:srgbClr val="C1B085"/>
    <a:srgbClr val="DFD6BF"/>
    <a:srgbClr val="B6A16E"/>
    <a:srgbClr val="63A157"/>
    <a:srgbClr val="655968"/>
    <a:srgbClr val="8A94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F5ED98-E741-4BE2-9B6A-8B13F8918B64}" v="2" dt="2025-08-20T15:22:02.7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41" autoAdjust="0"/>
    <p:restoredTop sz="96247" autoAdjust="0"/>
  </p:normalViewPr>
  <p:slideViewPr>
    <p:cSldViewPr snapToGrid="0">
      <p:cViewPr varScale="1">
        <p:scale>
          <a:sx n="79" d="100"/>
          <a:sy n="79" d="100"/>
        </p:scale>
        <p:origin x="6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6/11/relationships/changesInfo" Target="changesInfos/changesInfo1.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HAMAD MABRUK KELEB" userId="3ce29691-25bf-4303-a4f8-470ca7d9a2b7" providerId="ADAL" clId="{56C11093-DB81-4E1A-89C7-DC805713DF46}"/>
    <pc:docChg chg="modSld">
      <pc:chgData name="MUHAMAD MABRUK KELEB" userId="3ce29691-25bf-4303-a4f8-470ca7d9a2b7" providerId="ADAL" clId="{56C11093-DB81-4E1A-89C7-DC805713DF46}" dt="2025-08-12T15:05:53.303" v="51" actId="20577"/>
      <pc:docMkLst>
        <pc:docMk/>
      </pc:docMkLst>
      <pc:sldChg chg="modSp mod">
        <pc:chgData name="MUHAMAD MABRUK KELEB" userId="3ce29691-25bf-4303-a4f8-470ca7d9a2b7" providerId="ADAL" clId="{56C11093-DB81-4E1A-89C7-DC805713DF46}" dt="2025-08-12T13:57:27.388" v="11" actId="13926"/>
        <pc:sldMkLst>
          <pc:docMk/>
          <pc:sldMk cId="1842414129" sldId="858"/>
        </pc:sldMkLst>
        <pc:spChg chg="mod">
          <ac:chgData name="MUHAMAD MABRUK KELEB" userId="3ce29691-25bf-4303-a4f8-470ca7d9a2b7" providerId="ADAL" clId="{56C11093-DB81-4E1A-89C7-DC805713DF46}" dt="2025-08-12T13:57:27.388" v="11" actId="13926"/>
          <ac:spMkLst>
            <pc:docMk/>
            <pc:sldMk cId="1842414129" sldId="858"/>
            <ac:spMk id="6" creationId="{74285716-D1F5-1E66-3003-FAFB2A91B7D8}"/>
          </ac:spMkLst>
        </pc:spChg>
      </pc:sldChg>
      <pc:sldChg chg="modSp">
        <pc:chgData name="MUHAMAD MABRUK KELEB" userId="3ce29691-25bf-4303-a4f8-470ca7d9a2b7" providerId="ADAL" clId="{56C11093-DB81-4E1A-89C7-DC805713DF46}" dt="2025-08-12T13:37:03.642" v="0"/>
        <pc:sldMkLst>
          <pc:docMk/>
          <pc:sldMk cId="981629778" sldId="860"/>
        </pc:sldMkLst>
        <pc:spChg chg="mod">
          <ac:chgData name="MUHAMAD MABRUK KELEB" userId="3ce29691-25bf-4303-a4f8-470ca7d9a2b7" providerId="ADAL" clId="{56C11093-DB81-4E1A-89C7-DC805713DF46}" dt="2025-08-12T13:37:03.642" v="0"/>
          <ac:spMkLst>
            <pc:docMk/>
            <pc:sldMk cId="981629778" sldId="860"/>
            <ac:spMk id="2" creationId="{95536EC6-F3DD-B433-5DCB-34A8D7932C3B}"/>
          </ac:spMkLst>
        </pc:spChg>
      </pc:sldChg>
      <pc:sldChg chg="modSp mod">
        <pc:chgData name="MUHAMAD MABRUK KELEB" userId="3ce29691-25bf-4303-a4f8-470ca7d9a2b7" providerId="ADAL" clId="{56C11093-DB81-4E1A-89C7-DC805713DF46}" dt="2025-08-12T14:46:57.385" v="50" actId="13926"/>
        <pc:sldMkLst>
          <pc:docMk/>
          <pc:sldMk cId="447856817" sldId="863"/>
        </pc:sldMkLst>
        <pc:spChg chg="mod">
          <ac:chgData name="MUHAMAD MABRUK KELEB" userId="3ce29691-25bf-4303-a4f8-470ca7d9a2b7" providerId="ADAL" clId="{56C11093-DB81-4E1A-89C7-DC805713DF46}" dt="2025-08-12T14:46:57.385" v="50" actId="13926"/>
          <ac:spMkLst>
            <pc:docMk/>
            <pc:sldMk cId="447856817" sldId="863"/>
            <ac:spMk id="6" creationId="{8BD655C5-23F5-7540-B286-653FDF660B49}"/>
          </ac:spMkLst>
        </pc:spChg>
        <pc:spChg chg="mod">
          <ac:chgData name="MUHAMAD MABRUK KELEB" userId="3ce29691-25bf-4303-a4f8-470ca7d9a2b7" providerId="ADAL" clId="{56C11093-DB81-4E1A-89C7-DC805713DF46}" dt="2025-08-12T14:00:51.295" v="48" actId="20577"/>
          <ac:spMkLst>
            <pc:docMk/>
            <pc:sldMk cId="447856817" sldId="863"/>
            <ac:spMk id="7" creationId="{8B4C6418-B03C-95D0-A30A-AA5002CB71D6}"/>
          </ac:spMkLst>
        </pc:spChg>
      </pc:sldChg>
      <pc:sldChg chg="modSp mod">
        <pc:chgData name="MUHAMAD MABRUK KELEB" userId="3ce29691-25bf-4303-a4f8-470ca7d9a2b7" providerId="ADAL" clId="{56C11093-DB81-4E1A-89C7-DC805713DF46}" dt="2025-08-12T15:05:53.303" v="51" actId="20577"/>
        <pc:sldMkLst>
          <pc:docMk/>
          <pc:sldMk cId="525680385" sldId="866"/>
        </pc:sldMkLst>
        <pc:spChg chg="mod">
          <ac:chgData name="MUHAMAD MABRUK KELEB" userId="3ce29691-25bf-4303-a4f8-470ca7d9a2b7" providerId="ADAL" clId="{56C11093-DB81-4E1A-89C7-DC805713DF46}" dt="2025-08-12T15:05:53.303" v="51" actId="20577"/>
          <ac:spMkLst>
            <pc:docMk/>
            <pc:sldMk cId="525680385" sldId="866"/>
            <ac:spMk id="21" creationId="{066F249D-44FA-1838-5AB4-FF90C2E02948}"/>
          </ac:spMkLst>
        </pc:spChg>
      </pc:sldChg>
    </pc:docChg>
  </pc:docChgLst>
  <pc:docChgLst>
    <pc:chgData name="amjad alghamdi" userId="4eb6af1e02dd6e73" providerId="LiveId" clId="{18F5ED98-E741-4BE2-9B6A-8B13F8918B64}"/>
    <pc:docChg chg="modSld">
      <pc:chgData name="amjad alghamdi" userId="4eb6af1e02dd6e73" providerId="LiveId" clId="{18F5ED98-E741-4BE2-9B6A-8B13F8918B64}" dt="2025-08-21T06:46:36.682" v="118" actId="20577"/>
      <pc:docMkLst>
        <pc:docMk/>
      </pc:docMkLst>
      <pc:sldChg chg="modSp mod">
        <pc:chgData name="amjad alghamdi" userId="4eb6af1e02dd6e73" providerId="LiveId" clId="{18F5ED98-E741-4BE2-9B6A-8B13F8918B64}" dt="2025-08-20T15:23:19.306" v="101" actId="20577"/>
        <pc:sldMkLst>
          <pc:docMk/>
          <pc:sldMk cId="3818755537" sldId="769"/>
        </pc:sldMkLst>
        <pc:spChg chg="mod">
          <ac:chgData name="amjad alghamdi" userId="4eb6af1e02dd6e73" providerId="LiveId" clId="{18F5ED98-E741-4BE2-9B6A-8B13F8918B64}" dt="2025-08-20T15:23:19.306" v="101" actId="20577"/>
          <ac:spMkLst>
            <pc:docMk/>
            <pc:sldMk cId="3818755537" sldId="769"/>
            <ac:spMk id="7" creationId="{BF4B1FCB-238A-A308-2C4B-5FDFAF50AD75}"/>
          </ac:spMkLst>
        </pc:spChg>
      </pc:sldChg>
      <pc:sldChg chg="modSp mod">
        <pc:chgData name="amjad alghamdi" userId="4eb6af1e02dd6e73" providerId="LiveId" clId="{18F5ED98-E741-4BE2-9B6A-8B13F8918B64}" dt="2025-08-20T15:19:54.452" v="85" actId="13926"/>
        <pc:sldMkLst>
          <pc:docMk/>
          <pc:sldMk cId="1313394050" sldId="826"/>
        </pc:sldMkLst>
        <pc:spChg chg="mod">
          <ac:chgData name="amjad alghamdi" userId="4eb6af1e02dd6e73" providerId="LiveId" clId="{18F5ED98-E741-4BE2-9B6A-8B13F8918B64}" dt="2025-08-20T15:19:54.452" v="85" actId="13926"/>
          <ac:spMkLst>
            <pc:docMk/>
            <pc:sldMk cId="1313394050" sldId="826"/>
            <ac:spMk id="2" creationId="{DA329BDD-E23D-4651-7B0A-6B2A3EB77D8B}"/>
          </ac:spMkLst>
        </pc:spChg>
      </pc:sldChg>
      <pc:sldChg chg="modSp mod">
        <pc:chgData name="amjad alghamdi" userId="4eb6af1e02dd6e73" providerId="LiveId" clId="{18F5ED98-E741-4BE2-9B6A-8B13F8918B64}" dt="2025-08-21T06:46:02.656" v="116" actId="20577"/>
        <pc:sldMkLst>
          <pc:docMk/>
          <pc:sldMk cId="1471339291" sldId="844"/>
        </pc:sldMkLst>
        <pc:spChg chg="mod">
          <ac:chgData name="amjad alghamdi" userId="4eb6af1e02dd6e73" providerId="LiveId" clId="{18F5ED98-E741-4BE2-9B6A-8B13F8918B64}" dt="2025-08-20T15:20:20.623" v="91" actId="13926"/>
          <ac:spMkLst>
            <pc:docMk/>
            <pc:sldMk cId="1471339291" sldId="844"/>
            <ac:spMk id="15" creationId="{C26D9BF5-0324-DC84-9520-39B3F24DCD62}"/>
          </ac:spMkLst>
        </pc:spChg>
        <pc:spChg chg="mod">
          <ac:chgData name="amjad alghamdi" userId="4eb6af1e02dd6e73" providerId="LiveId" clId="{18F5ED98-E741-4BE2-9B6A-8B13F8918B64}" dt="2025-08-20T15:21:05.449" v="92" actId="20577"/>
          <ac:spMkLst>
            <pc:docMk/>
            <pc:sldMk cId="1471339291" sldId="844"/>
            <ac:spMk id="25" creationId="{C543EA03-0E6A-E778-F6B6-48CEDEC2CCFA}"/>
          </ac:spMkLst>
        </pc:spChg>
        <pc:spChg chg="mod">
          <ac:chgData name="amjad alghamdi" userId="4eb6af1e02dd6e73" providerId="LiveId" clId="{18F5ED98-E741-4BE2-9B6A-8B13F8918B64}" dt="2025-08-21T06:46:02.656" v="116" actId="20577"/>
          <ac:spMkLst>
            <pc:docMk/>
            <pc:sldMk cId="1471339291" sldId="844"/>
            <ac:spMk id="28" creationId="{4EFA7311-CDAE-D7F1-1AAB-1AA97E2FB0A4}"/>
          </ac:spMkLst>
        </pc:spChg>
        <pc:spChg chg="mod">
          <ac:chgData name="amjad alghamdi" userId="4eb6af1e02dd6e73" providerId="LiveId" clId="{18F5ED98-E741-4BE2-9B6A-8B13F8918B64}" dt="2025-08-20T15:00:37.041" v="64" actId="13926"/>
          <ac:spMkLst>
            <pc:docMk/>
            <pc:sldMk cId="1471339291" sldId="844"/>
            <ac:spMk id="31" creationId="{83355E08-A653-F1FF-0DC9-E60F25E2817B}"/>
          </ac:spMkLst>
        </pc:spChg>
      </pc:sldChg>
      <pc:sldChg chg="modSp mod">
        <pc:chgData name="amjad alghamdi" userId="4eb6af1e02dd6e73" providerId="LiveId" clId="{18F5ED98-E741-4BE2-9B6A-8B13F8918B64}" dt="2025-08-21T06:23:07.528" v="103" actId="1076"/>
        <pc:sldMkLst>
          <pc:docMk/>
          <pc:sldMk cId="525680385" sldId="866"/>
        </pc:sldMkLst>
        <pc:spChg chg="mod">
          <ac:chgData name="amjad alghamdi" userId="4eb6af1e02dd6e73" providerId="LiveId" clId="{18F5ED98-E741-4BE2-9B6A-8B13F8918B64}" dt="2025-08-21T06:23:07.528" v="103" actId="1076"/>
          <ac:spMkLst>
            <pc:docMk/>
            <pc:sldMk cId="525680385" sldId="866"/>
            <ac:spMk id="9" creationId="{B3ABD26D-223A-F14B-88DF-E94782237B5F}"/>
          </ac:spMkLst>
        </pc:spChg>
      </pc:sldChg>
      <pc:sldChg chg="modSp mod">
        <pc:chgData name="amjad alghamdi" userId="4eb6af1e02dd6e73" providerId="LiveId" clId="{18F5ED98-E741-4BE2-9B6A-8B13F8918B64}" dt="2025-08-21T06:45:16.936" v="115" actId="20577"/>
        <pc:sldMkLst>
          <pc:docMk/>
          <pc:sldMk cId="1904351610" sldId="873"/>
        </pc:sldMkLst>
        <pc:spChg chg="mod">
          <ac:chgData name="amjad alghamdi" userId="4eb6af1e02dd6e73" providerId="LiveId" clId="{18F5ED98-E741-4BE2-9B6A-8B13F8918B64}" dt="2025-08-21T06:45:16.936" v="115" actId="20577"/>
          <ac:spMkLst>
            <pc:docMk/>
            <pc:sldMk cId="1904351610" sldId="873"/>
            <ac:spMk id="6" creationId="{628D6A49-5FF7-95F0-9327-6741A7AA3C3A}"/>
          </ac:spMkLst>
        </pc:spChg>
      </pc:sldChg>
      <pc:sldChg chg="modSp mod">
        <pc:chgData name="amjad alghamdi" userId="4eb6af1e02dd6e73" providerId="LiveId" clId="{18F5ED98-E741-4BE2-9B6A-8B13F8918B64}" dt="2025-08-21T06:46:36.682" v="118" actId="20577"/>
        <pc:sldMkLst>
          <pc:docMk/>
          <pc:sldMk cId="1981102333" sldId="878"/>
        </pc:sldMkLst>
        <pc:spChg chg="mod">
          <ac:chgData name="amjad alghamdi" userId="4eb6af1e02dd6e73" providerId="LiveId" clId="{18F5ED98-E741-4BE2-9B6A-8B13F8918B64}" dt="2025-08-21T06:46:36.682" v="118" actId="20577"/>
          <ac:spMkLst>
            <pc:docMk/>
            <pc:sldMk cId="1981102333" sldId="878"/>
            <ac:spMk id="14" creationId="{1E0DFB3C-22E7-4AC7-1826-FEA052CE4A1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9152A-029F-4091-B1E3-48E6B073E068}" type="datetimeFigureOut">
              <a:rPr lang="en-US" smtClean="0"/>
              <a:t>8/21/2025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A50486-CC42-4A1E-AA1C-5A468524439E}" type="slidenum">
              <a:rPr lang="en-US" smtClean="0"/>
              <a:t>‹#›</a:t>
            </a:fld>
            <a:endParaRPr lang="en-US"/>
          </a:p>
        </p:txBody>
      </p:sp>
    </p:spTree>
    <p:extLst>
      <p:ext uri="{BB962C8B-B14F-4D97-AF65-F5344CB8AC3E}">
        <p14:creationId xmlns:p14="http://schemas.microsoft.com/office/powerpoint/2010/main" val="3411711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S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1455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855E-9EC4-8ABF-0361-A383BF2E5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BC8BE-FB81-D168-2439-0DA1AA1E7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046E0A-13CF-C850-1E5A-8EF63096256D}"/>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A8F7E5D-9E8B-301B-40EF-D69CC80761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4106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F5559-46CF-4DCA-1F6B-1CE4D7B46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781EC-AF5B-0014-395E-1AC2444CB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831996-6079-C2BA-0FF2-47FDC584E7E5}"/>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19507D82-B6B0-F5FB-C175-C7F522CD98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1020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360F5-3204-2D35-7A95-622F8E320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C7526-4840-1E15-5049-EB1B3049F6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41B63-769E-C6C7-3F35-D4F74538E6FD}"/>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72249D6-5BA5-064F-5DAB-D8A4763328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503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37C4F-4500-963C-0FB1-76D32234E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A8F0C-0877-749C-6F72-AC09A57E1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13B323-C9BD-9DBC-8BCB-35F7FBDEC4DE}"/>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54E7CB2E-096E-6D7F-3357-F71074A128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5196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FE448-C2AE-8D64-C992-545C9A441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B2EAD-E70B-83F5-70AB-4606EBC51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5D613F-49EB-19D8-4BE9-C8A2E1281201}"/>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33C33A09-8DF7-7703-BDFA-A69B690651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453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4494F-8E58-C7CE-2662-BA4172F7B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7AD7D-D2CC-56A2-1D11-E4C0CB7D7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6F008D-5CD6-8FCF-F092-37AA2A2E37DD}"/>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6BFABF5B-2130-E811-D09A-DDDB34E695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6934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99F54-6EDB-2651-E44E-516CE2C4B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6372F-7668-E91B-B923-6EE285180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4AC09-80BD-3548-923F-610B30B8FCC8}"/>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2E5A5BAA-9B89-E47C-00C6-AD4E7CD2A5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3799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987990"/>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1828800" y="5509360"/>
            <a:ext cx="8534400"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534" indent="0" algn="ctr">
              <a:buNone/>
              <a:defRPr>
                <a:solidFill>
                  <a:schemeClr val="tx1">
                    <a:tint val="75000"/>
                  </a:schemeClr>
                </a:solidFill>
              </a:defRPr>
            </a:lvl2pPr>
            <a:lvl3pPr marL="1219068" indent="0" algn="ctr">
              <a:buNone/>
              <a:defRPr>
                <a:solidFill>
                  <a:schemeClr val="tx1">
                    <a:tint val="75000"/>
                  </a:schemeClr>
                </a:solidFill>
              </a:defRPr>
            </a:lvl3pPr>
            <a:lvl4pPr marL="1828602" indent="0" algn="ctr">
              <a:buNone/>
              <a:defRPr>
                <a:solidFill>
                  <a:schemeClr val="tx1">
                    <a:tint val="75000"/>
                  </a:schemeClr>
                </a:solidFill>
              </a:defRPr>
            </a:lvl4pPr>
            <a:lvl5pPr marL="2438136" indent="0" algn="ctr">
              <a:buNone/>
              <a:defRPr>
                <a:solidFill>
                  <a:schemeClr val="tx1">
                    <a:tint val="75000"/>
                  </a:schemeClr>
                </a:solidFill>
              </a:defRPr>
            </a:lvl5pPr>
            <a:lvl6pPr marL="3047670" indent="0" algn="ctr">
              <a:buNone/>
              <a:defRPr>
                <a:solidFill>
                  <a:schemeClr val="tx1">
                    <a:tint val="75000"/>
                  </a:schemeClr>
                </a:solidFill>
              </a:defRPr>
            </a:lvl6pPr>
            <a:lvl7pPr marL="3657205" indent="0" algn="ctr">
              <a:buNone/>
              <a:defRPr>
                <a:solidFill>
                  <a:schemeClr val="tx1">
                    <a:tint val="75000"/>
                  </a:schemeClr>
                </a:solidFill>
              </a:defRPr>
            </a:lvl7pPr>
            <a:lvl8pPr marL="4266737" indent="0" algn="ctr">
              <a:buNone/>
              <a:defRPr>
                <a:solidFill>
                  <a:schemeClr val="tx1">
                    <a:tint val="75000"/>
                  </a:schemeClr>
                </a:solidFill>
              </a:defRPr>
            </a:lvl8pPr>
            <a:lvl9pPr marL="48762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pPr/>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92061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59" indent="0" algn="ctr">
              <a:buNone/>
              <a:defRPr>
                <a:solidFill>
                  <a:schemeClr val="tx1">
                    <a:tint val="75000"/>
                  </a:schemeClr>
                </a:solidFill>
              </a:defRPr>
            </a:lvl2pPr>
            <a:lvl3pPr marL="1219119" indent="0" algn="ctr">
              <a:buNone/>
              <a:defRPr>
                <a:solidFill>
                  <a:schemeClr val="tx1">
                    <a:tint val="75000"/>
                  </a:schemeClr>
                </a:solidFill>
              </a:defRPr>
            </a:lvl3pPr>
            <a:lvl4pPr marL="1828678" indent="0" algn="ctr">
              <a:buNone/>
              <a:defRPr>
                <a:solidFill>
                  <a:schemeClr val="tx1">
                    <a:tint val="75000"/>
                  </a:schemeClr>
                </a:solidFill>
              </a:defRPr>
            </a:lvl4pPr>
            <a:lvl5pPr marL="2438238" indent="0" algn="ctr">
              <a:buNone/>
              <a:defRPr>
                <a:solidFill>
                  <a:schemeClr val="tx1">
                    <a:tint val="75000"/>
                  </a:schemeClr>
                </a:solidFill>
              </a:defRPr>
            </a:lvl5pPr>
            <a:lvl6pPr marL="3047797" indent="0" algn="ctr">
              <a:buNone/>
              <a:defRPr>
                <a:solidFill>
                  <a:schemeClr val="tx1">
                    <a:tint val="75000"/>
                  </a:schemeClr>
                </a:solidFill>
              </a:defRPr>
            </a:lvl6pPr>
            <a:lvl7pPr marL="3657357" indent="0" algn="ctr">
              <a:buNone/>
              <a:defRPr>
                <a:solidFill>
                  <a:schemeClr val="tx1">
                    <a:tint val="75000"/>
                  </a:schemeClr>
                </a:solidFill>
              </a:defRPr>
            </a:lvl7pPr>
            <a:lvl8pPr marL="4266915" indent="0" algn="ctr">
              <a:buNone/>
              <a:defRPr>
                <a:solidFill>
                  <a:schemeClr val="tx1">
                    <a:tint val="75000"/>
                  </a:schemeClr>
                </a:solidFill>
              </a:defRPr>
            </a:lvl8pPr>
            <a:lvl9pPr marL="487647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D1176A7-B091-469C-82C8-89C693043C40}" type="datetimeFigureOut">
              <a:rPr lang="en-US" smtClean="0"/>
              <a:pPr/>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486974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pPr/>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006084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59" indent="0">
              <a:buNone/>
              <a:defRPr sz="2400">
                <a:solidFill>
                  <a:schemeClr val="tx1">
                    <a:tint val="75000"/>
                  </a:schemeClr>
                </a:solidFill>
              </a:defRPr>
            </a:lvl2pPr>
            <a:lvl3pPr marL="1219119" indent="0">
              <a:buNone/>
              <a:defRPr sz="2133">
                <a:solidFill>
                  <a:schemeClr val="tx1">
                    <a:tint val="75000"/>
                  </a:schemeClr>
                </a:solidFill>
              </a:defRPr>
            </a:lvl3pPr>
            <a:lvl4pPr marL="1828678" indent="0">
              <a:buNone/>
              <a:defRPr sz="1867">
                <a:solidFill>
                  <a:schemeClr val="tx1">
                    <a:tint val="75000"/>
                  </a:schemeClr>
                </a:solidFill>
              </a:defRPr>
            </a:lvl4pPr>
            <a:lvl5pPr marL="2438238" indent="0">
              <a:buNone/>
              <a:defRPr sz="1867">
                <a:solidFill>
                  <a:schemeClr val="tx1">
                    <a:tint val="75000"/>
                  </a:schemeClr>
                </a:solidFill>
              </a:defRPr>
            </a:lvl5pPr>
            <a:lvl6pPr marL="3047797" indent="0">
              <a:buNone/>
              <a:defRPr sz="1867">
                <a:solidFill>
                  <a:schemeClr val="tx1">
                    <a:tint val="75000"/>
                  </a:schemeClr>
                </a:solidFill>
              </a:defRPr>
            </a:lvl6pPr>
            <a:lvl7pPr marL="3657357" indent="0">
              <a:buNone/>
              <a:defRPr sz="1867">
                <a:solidFill>
                  <a:schemeClr val="tx1">
                    <a:tint val="75000"/>
                  </a:schemeClr>
                </a:solidFill>
              </a:defRPr>
            </a:lvl7pPr>
            <a:lvl8pPr marL="4266915" indent="0">
              <a:buNone/>
              <a:defRPr sz="1867">
                <a:solidFill>
                  <a:schemeClr val="tx1">
                    <a:tint val="75000"/>
                  </a:schemeClr>
                </a:solidFill>
              </a:defRPr>
            </a:lvl8pPr>
            <a:lvl9pPr marL="4876475"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1176A7-B091-469C-82C8-89C693043C40}" type="datetimeFigureOut">
              <a:rPr lang="en-US" smtClean="0"/>
              <a:pPr/>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2002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D1176A7-B091-469C-82C8-89C693043C40}" type="datetimeFigureOut">
              <a:rPr lang="en-US" smtClean="0"/>
              <a:pPr/>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04902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59" indent="0">
              <a:buNone/>
              <a:defRPr sz="2667" b="1"/>
            </a:lvl2pPr>
            <a:lvl3pPr marL="1219119" indent="0">
              <a:buNone/>
              <a:defRPr sz="2400" b="1"/>
            </a:lvl3pPr>
            <a:lvl4pPr marL="1828678" indent="0">
              <a:buNone/>
              <a:defRPr sz="2133" b="1"/>
            </a:lvl4pPr>
            <a:lvl5pPr marL="2438238" indent="0">
              <a:buNone/>
              <a:defRPr sz="2133" b="1"/>
            </a:lvl5pPr>
            <a:lvl6pPr marL="3047797" indent="0">
              <a:buNone/>
              <a:defRPr sz="2133" b="1"/>
            </a:lvl6pPr>
            <a:lvl7pPr marL="3657357" indent="0">
              <a:buNone/>
              <a:defRPr sz="2133" b="1"/>
            </a:lvl7pPr>
            <a:lvl8pPr marL="4266915" indent="0">
              <a:buNone/>
              <a:defRPr sz="2133" b="1"/>
            </a:lvl8pPr>
            <a:lvl9pPr marL="4876475"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3200" b="1"/>
            </a:lvl1pPr>
            <a:lvl2pPr marL="609559" indent="0">
              <a:buNone/>
              <a:defRPr sz="2667" b="1"/>
            </a:lvl2pPr>
            <a:lvl3pPr marL="1219119" indent="0">
              <a:buNone/>
              <a:defRPr sz="2400" b="1"/>
            </a:lvl3pPr>
            <a:lvl4pPr marL="1828678" indent="0">
              <a:buNone/>
              <a:defRPr sz="2133" b="1"/>
            </a:lvl4pPr>
            <a:lvl5pPr marL="2438238" indent="0">
              <a:buNone/>
              <a:defRPr sz="2133" b="1"/>
            </a:lvl5pPr>
            <a:lvl6pPr marL="3047797" indent="0">
              <a:buNone/>
              <a:defRPr sz="2133" b="1"/>
            </a:lvl6pPr>
            <a:lvl7pPr marL="3657357" indent="0">
              <a:buNone/>
              <a:defRPr sz="2133" b="1"/>
            </a:lvl7pPr>
            <a:lvl8pPr marL="4266915" indent="0">
              <a:buNone/>
              <a:defRPr sz="2133" b="1"/>
            </a:lvl8pPr>
            <a:lvl9pPr marL="4876475"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D1176A7-B091-469C-82C8-89C693043C40}" type="datetimeFigureOut">
              <a:rPr lang="en-US" smtClean="0"/>
              <a:pPr/>
              <a:t>8/21/2025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73137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tx1">
                    <a:lumMod val="65000"/>
                    <a:lumOff val="35000"/>
                  </a:schemeClr>
                </a:solidFill>
              </a:defRPr>
            </a:lvl1pPr>
          </a:lstStyle>
          <a:p>
            <a:r>
              <a:rPr lang="en-US" dirty="0"/>
              <a:t>Click to edit Master title style</a:t>
            </a:r>
          </a:p>
        </p:txBody>
      </p:sp>
    </p:spTree>
    <p:extLst>
      <p:ext uri="{BB962C8B-B14F-4D97-AF65-F5344CB8AC3E}">
        <p14:creationId xmlns:p14="http://schemas.microsoft.com/office/powerpoint/2010/main" val="3827658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dirty="0"/>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3538045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176A7-B091-469C-82C8-89C693043C40}" type="datetimeFigureOut">
              <a:rPr lang="en-US" smtClean="0"/>
              <a:pPr/>
              <a:t>8/21/2025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172892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Onl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a:extLst>
              <a:ext uri="{FF2B5EF4-FFF2-40B4-BE49-F238E27FC236}">
                <a16:creationId xmlns:a16="http://schemas.microsoft.com/office/drawing/2014/main" id="{A21A299E-7CAE-4C46-AB1D-C68244C3B1E5}"/>
              </a:ext>
            </a:extLst>
          </p:cNvPr>
          <p:cNvSpPr>
            <a:spLocks noGrp="1"/>
          </p:cNvSpPr>
          <p:nvPr>
            <p:ph type="title"/>
          </p:nvPr>
        </p:nvSpPr>
        <p:spPr>
          <a:xfrm>
            <a:off x="609600" y="274640"/>
            <a:ext cx="10972800" cy="715961"/>
          </a:xfrm>
        </p:spPr>
        <p:txBody>
          <a:bodyPr>
            <a:normAutofit/>
          </a:bodyPr>
          <a:lstStyle>
            <a:lvl1pPr algn="l">
              <a:defRPr sz="3733">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33060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1176A7-B091-469C-82C8-89C693043C40}" type="datetimeFigureOut">
              <a:rPr lang="en-US" smtClean="0"/>
              <a:pPr/>
              <a:t>8/21/2025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3067697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67"/>
            </a:lvl1pPr>
            <a:lvl2pPr marL="609559" indent="0">
              <a:buNone/>
              <a:defRPr sz="1600"/>
            </a:lvl2pPr>
            <a:lvl3pPr marL="1219119" indent="0">
              <a:buNone/>
              <a:defRPr sz="1333"/>
            </a:lvl3pPr>
            <a:lvl4pPr marL="1828678" indent="0">
              <a:buNone/>
              <a:defRPr sz="1200"/>
            </a:lvl4pPr>
            <a:lvl5pPr marL="2438238" indent="0">
              <a:buNone/>
              <a:defRPr sz="1200"/>
            </a:lvl5pPr>
            <a:lvl6pPr marL="3047797" indent="0">
              <a:buNone/>
              <a:defRPr sz="1200"/>
            </a:lvl6pPr>
            <a:lvl7pPr marL="3657357" indent="0">
              <a:buNone/>
              <a:defRPr sz="1200"/>
            </a:lvl7pPr>
            <a:lvl8pPr marL="4266915" indent="0">
              <a:buNone/>
              <a:defRPr sz="1200"/>
            </a:lvl8pPr>
            <a:lvl9pPr marL="487647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pPr/>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845455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59" indent="0">
              <a:buNone/>
              <a:defRPr sz="3733"/>
            </a:lvl2pPr>
            <a:lvl3pPr marL="1219119" indent="0">
              <a:buNone/>
              <a:defRPr sz="3200"/>
            </a:lvl3pPr>
            <a:lvl4pPr marL="1828678" indent="0">
              <a:buNone/>
              <a:defRPr sz="2667"/>
            </a:lvl4pPr>
            <a:lvl5pPr marL="2438238" indent="0">
              <a:buNone/>
              <a:defRPr sz="2667"/>
            </a:lvl5pPr>
            <a:lvl6pPr marL="3047797" indent="0">
              <a:buNone/>
              <a:defRPr sz="2667"/>
            </a:lvl6pPr>
            <a:lvl7pPr marL="3657357" indent="0">
              <a:buNone/>
              <a:defRPr sz="2667"/>
            </a:lvl7pPr>
            <a:lvl8pPr marL="4266915" indent="0">
              <a:buNone/>
              <a:defRPr sz="2667"/>
            </a:lvl8pPr>
            <a:lvl9pPr marL="4876475"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59" indent="0">
              <a:buNone/>
              <a:defRPr sz="1600"/>
            </a:lvl2pPr>
            <a:lvl3pPr marL="1219119" indent="0">
              <a:buNone/>
              <a:defRPr sz="1333"/>
            </a:lvl3pPr>
            <a:lvl4pPr marL="1828678" indent="0">
              <a:buNone/>
              <a:defRPr sz="1200"/>
            </a:lvl4pPr>
            <a:lvl5pPr marL="2438238" indent="0">
              <a:buNone/>
              <a:defRPr sz="1200"/>
            </a:lvl5pPr>
            <a:lvl6pPr marL="3047797" indent="0">
              <a:buNone/>
              <a:defRPr sz="1200"/>
            </a:lvl6pPr>
            <a:lvl7pPr marL="3657357" indent="0">
              <a:buNone/>
              <a:defRPr sz="1200"/>
            </a:lvl7pPr>
            <a:lvl8pPr marL="4266915" indent="0">
              <a:buNone/>
              <a:defRPr sz="1200"/>
            </a:lvl8pPr>
            <a:lvl9pPr marL="487647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FD1176A7-B091-469C-82C8-89C693043C40}" type="datetimeFigureOut">
              <a:rPr lang="en-US" smtClean="0"/>
              <a:pPr/>
              <a:t>8/21/2025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911337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pPr/>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48528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1176A7-B091-469C-82C8-89C693043C40}" type="datetimeFigureOut">
              <a:rPr lang="en-US" smtClean="0"/>
              <a:pPr/>
              <a:t>8/21/2025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667285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model2">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435127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4097041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tx1">
                    <a:lumMod val="65000"/>
                    <a:lumOff val="35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tx1">
                    <a:lumMod val="65000"/>
                    <a:lumOff val="35000"/>
                  </a:schemeClr>
                </a:solidFill>
              </a:defRPr>
            </a:lvl1pPr>
          </a:lstStyle>
          <a:p>
            <a:pPr lvl="0"/>
            <a:r>
              <a:rPr lang="en-US"/>
              <a:t>Subtitle</a:t>
            </a:r>
          </a:p>
        </p:txBody>
      </p:sp>
    </p:spTree>
    <p:extLst>
      <p:ext uri="{BB962C8B-B14F-4D97-AF65-F5344CB8AC3E}">
        <p14:creationId xmlns:p14="http://schemas.microsoft.com/office/powerpoint/2010/main" val="1524077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dirty="0"/>
          </a:p>
        </p:txBody>
      </p:sp>
    </p:spTree>
    <p:extLst>
      <p:ext uri="{BB962C8B-B14F-4D97-AF65-F5344CB8AC3E}">
        <p14:creationId xmlns:p14="http://schemas.microsoft.com/office/powerpoint/2010/main" val="801000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D1176A7-B091-469C-82C8-89C693043C40}" type="datetimeFigureOut">
              <a:rPr lang="en-US" smtClean="0"/>
              <a:pPr/>
              <a:t>8/21/2025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941724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073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F968-558A-3164-5904-E7B28619D5C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702CCED-9E3E-304D-D732-5D838AA6C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5347935-91E0-9F7D-CE28-ADA0B2FE8255}"/>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13C6F040-0351-49D1-ED44-12A4F1541EE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CBA0AB4D-83AA-B8B5-6A27-0F1BE9F8BF57}"/>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026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E00-6B26-D7A0-D2BC-8D9E9B552F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F3B6879F-B712-2563-4449-6DA3021264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F9C932-9507-0791-738B-A843A3BA2142}"/>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DF387372-DEB8-D8A1-737A-9C1856D4EDD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655A429E-9551-D071-1D0C-3B611D4918C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1049793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C71F-F9DC-71A0-020A-E5DD0016D24C}"/>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E620E068-1CA1-69FF-7960-F4C32C740C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FA92299E-FDCA-EFE5-CFB4-A404C6DB9B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36DFEC87-A168-673D-5022-FE38A3CF5DBD}"/>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6" name="Footer Placeholder 5">
            <a:extLst>
              <a:ext uri="{FF2B5EF4-FFF2-40B4-BE49-F238E27FC236}">
                <a16:creationId xmlns:a16="http://schemas.microsoft.com/office/drawing/2014/main" id="{EC844D38-0F98-98C0-EF8E-F8A676742A81}"/>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CA5A4-2238-58E1-6962-13F32253EAB1}"/>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8835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10F9-54BC-C6BD-B6F9-A174610221C6}"/>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2F8FFD9A-B842-DDF6-64A8-2EE3265A4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C41D0-6514-A2F2-59B9-A77CC0AF3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71B4B65A-518D-608C-6275-628BD25C6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BBB31-C671-D102-0CDA-6224894552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FA2A1D22-5A1E-5E68-AC88-680222590C93}"/>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8" name="Footer Placeholder 7">
            <a:extLst>
              <a:ext uri="{FF2B5EF4-FFF2-40B4-BE49-F238E27FC236}">
                <a16:creationId xmlns:a16="http://schemas.microsoft.com/office/drawing/2014/main" id="{17DEC400-26BC-A52F-8F6B-D2F90E057F30}"/>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524D3DBE-211F-55F3-1840-9500B57657F5}"/>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1991694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D2CC-A089-4D18-4C4A-1A82A69D6375}"/>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E90D0504-0ABA-0768-7655-75E79AC623FD}"/>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4" name="Footer Placeholder 3">
            <a:extLst>
              <a:ext uri="{FF2B5EF4-FFF2-40B4-BE49-F238E27FC236}">
                <a16:creationId xmlns:a16="http://schemas.microsoft.com/office/drawing/2014/main" id="{50E0BA6D-2A15-3E40-6974-E065E91D3F92}"/>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BD6A081A-EC0E-5521-2AAE-15642D02C8B8}"/>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249898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4D1283-E06F-BE1B-017A-1CB19482C03D}"/>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3" name="Footer Placeholder 2">
            <a:extLst>
              <a:ext uri="{FF2B5EF4-FFF2-40B4-BE49-F238E27FC236}">
                <a16:creationId xmlns:a16="http://schemas.microsoft.com/office/drawing/2014/main" id="{7F3B3C9D-5F80-6B95-ADA5-ADC4B05721E1}"/>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943BD98A-8B21-DCAE-72A1-86316513599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775904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EA2E6-D802-95C4-B85A-2258F6850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41752898-2F3D-76DD-AB6B-9F0D01B04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997A09C7-7D18-D27F-E571-C1C099D049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C92523-20F6-92A9-8F33-1755EDE0D7F8}"/>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6" name="Footer Placeholder 5">
            <a:extLst>
              <a:ext uri="{FF2B5EF4-FFF2-40B4-BE49-F238E27FC236}">
                <a16:creationId xmlns:a16="http://schemas.microsoft.com/office/drawing/2014/main" id="{F97D820A-6412-C30F-15D7-8841754D3F63}"/>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DC1DC9-FCB9-ECAA-32C4-13D8A82701C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928947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19E1-EA09-7907-A57C-C14E4BEB4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401AC4E6-75C4-7BA6-3D7B-C4CE9624E0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DD549D1E-3DA9-C419-64A2-C8E07EEEE9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91B5E-6419-5CCF-C7DB-107298A461D0}"/>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6" name="Footer Placeholder 5">
            <a:extLst>
              <a:ext uri="{FF2B5EF4-FFF2-40B4-BE49-F238E27FC236}">
                <a16:creationId xmlns:a16="http://schemas.microsoft.com/office/drawing/2014/main" id="{BE3AFAAA-6FC4-4C18-D2D3-A06682774620}"/>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B162E-D10D-4E6D-ACAB-E4FDA6ECC67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408193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1594-A9A8-6D50-7D0C-BDDB461407E5}"/>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FE41506F-1796-10C8-8388-D595229B3B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F209E3A-221F-A790-CAE4-57906D0B0AB5}"/>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7B54DE74-9B7B-5960-58BB-C82EB0B4153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E7DBC36D-AA69-2C1A-2DB7-7864D4D1D7ED}"/>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149648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25C51-5AF6-9346-D094-BB48A27D6E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4117273E-DF04-C118-4CE2-2FEADE00B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5B8B2A1-4CC6-B5DD-5AD0-5E64405A6E32}"/>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A7AD4E64-B862-366E-7E4D-0FD41FCC0F1E}"/>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909FD960-16DD-794E-E504-BA81828AA46C}"/>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3089961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165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F968-558A-3164-5904-E7B28619D5C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702CCED-9E3E-304D-D732-5D838AA6C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5347935-91E0-9F7D-CE28-ADA0B2FE8255}"/>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13C6F040-0351-49D1-ED44-12A4F1541EE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CBA0AB4D-83AA-B8B5-6A27-0F1BE9F8BF57}"/>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703369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E00-6B26-D7A0-D2BC-8D9E9B552F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F3B6879F-B712-2563-4449-6DA3021264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F9C932-9507-0791-738B-A843A3BA2142}"/>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DF387372-DEB8-D8A1-737A-9C1856D4EDD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655A429E-9551-D071-1D0C-3B611D4918C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6453192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C71F-F9DC-71A0-020A-E5DD0016D24C}"/>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E620E068-1CA1-69FF-7960-F4C32C740C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FA92299E-FDCA-EFE5-CFB4-A404C6DB9B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36DFEC87-A168-673D-5022-FE38A3CF5DBD}"/>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6" name="Footer Placeholder 5">
            <a:extLst>
              <a:ext uri="{FF2B5EF4-FFF2-40B4-BE49-F238E27FC236}">
                <a16:creationId xmlns:a16="http://schemas.microsoft.com/office/drawing/2014/main" id="{EC844D38-0F98-98C0-EF8E-F8A676742A81}"/>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CA5A4-2238-58E1-6962-13F32253EAB1}"/>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160308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10F9-54BC-C6BD-B6F9-A174610221C6}"/>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2F8FFD9A-B842-DDF6-64A8-2EE3265A4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C41D0-6514-A2F2-59B9-A77CC0AF3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71B4B65A-518D-608C-6275-628BD25C6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BBB31-C671-D102-0CDA-6224894552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FA2A1D22-5A1E-5E68-AC88-680222590C93}"/>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8" name="Footer Placeholder 7">
            <a:extLst>
              <a:ext uri="{FF2B5EF4-FFF2-40B4-BE49-F238E27FC236}">
                <a16:creationId xmlns:a16="http://schemas.microsoft.com/office/drawing/2014/main" id="{17DEC400-26BC-A52F-8F6B-D2F90E057F30}"/>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524D3DBE-211F-55F3-1840-9500B57657F5}"/>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3146774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D2CC-A089-4D18-4C4A-1A82A69D6375}"/>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E90D0504-0ABA-0768-7655-75E79AC623FD}"/>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4" name="Footer Placeholder 3">
            <a:extLst>
              <a:ext uri="{FF2B5EF4-FFF2-40B4-BE49-F238E27FC236}">
                <a16:creationId xmlns:a16="http://schemas.microsoft.com/office/drawing/2014/main" id="{50E0BA6D-2A15-3E40-6974-E065E91D3F92}"/>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BD6A081A-EC0E-5521-2AAE-15642D02C8B8}"/>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341042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4D1283-E06F-BE1B-017A-1CB19482C03D}"/>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3" name="Footer Placeholder 2">
            <a:extLst>
              <a:ext uri="{FF2B5EF4-FFF2-40B4-BE49-F238E27FC236}">
                <a16:creationId xmlns:a16="http://schemas.microsoft.com/office/drawing/2014/main" id="{7F3B3C9D-5F80-6B95-ADA5-ADC4B05721E1}"/>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943BD98A-8B21-DCAE-72A1-86316513599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1551219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EA2E6-D802-95C4-B85A-2258F6850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41752898-2F3D-76DD-AB6B-9F0D01B04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997A09C7-7D18-D27F-E571-C1C099D049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C92523-20F6-92A9-8F33-1755EDE0D7F8}"/>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6" name="Footer Placeholder 5">
            <a:extLst>
              <a:ext uri="{FF2B5EF4-FFF2-40B4-BE49-F238E27FC236}">
                <a16:creationId xmlns:a16="http://schemas.microsoft.com/office/drawing/2014/main" id="{F97D820A-6412-C30F-15D7-8841754D3F63}"/>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DC1DC9-FCB9-ECAA-32C4-13D8A82701C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3042132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19E1-EA09-7907-A57C-C14E4BEB4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401AC4E6-75C4-7BA6-3D7B-C4CE9624E0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DD549D1E-3DA9-C419-64A2-C8E07EEEE9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91B5E-6419-5CCF-C7DB-107298A461D0}"/>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6" name="Footer Placeholder 5">
            <a:extLst>
              <a:ext uri="{FF2B5EF4-FFF2-40B4-BE49-F238E27FC236}">
                <a16:creationId xmlns:a16="http://schemas.microsoft.com/office/drawing/2014/main" id="{BE3AFAAA-6FC4-4C18-D2D3-A06682774620}"/>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B162E-D10D-4E6D-ACAB-E4FDA6ECC67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217181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1594-A9A8-6D50-7D0C-BDDB461407E5}"/>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FE41506F-1796-10C8-8388-D595229B3B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F209E3A-221F-A790-CAE4-57906D0B0AB5}"/>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7B54DE74-9B7B-5960-58BB-C82EB0B4153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E7DBC36D-AA69-2C1A-2DB7-7864D4D1D7ED}"/>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4003055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25C51-5AF6-9346-D094-BB48A27D6E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4117273E-DF04-C118-4CE2-2FEADE00B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5B8B2A1-4CC6-B5DD-5AD0-5E64405A6E32}"/>
              </a:ext>
            </a:extLst>
          </p:cNvPr>
          <p:cNvSpPr>
            <a:spLocks noGrp="1"/>
          </p:cNvSpPr>
          <p:nvPr>
            <p:ph type="dt" sz="half" idx="10"/>
          </p:nvPr>
        </p:nvSpPr>
        <p:spPr/>
        <p:txBody>
          <a:body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A7AD4E64-B862-366E-7E4D-0FD41FCC0F1E}"/>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909FD960-16DD-794E-E504-BA81828AA46C}"/>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328185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0" cy="711081"/>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609600" y="1138425"/>
            <a:ext cx="10972800" cy="4987739"/>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6" tIns="45718" rIns="91436" bIns="45718" rtlCol="0" anchor="ctr"/>
          <a:lstStyle>
            <a:lvl1pPr algn="l">
              <a:defRPr sz="1600">
                <a:solidFill>
                  <a:schemeClr val="tx1">
                    <a:tint val="75000"/>
                  </a:schemeClr>
                </a:solidFill>
              </a:defRPr>
            </a:lvl1pPr>
          </a:lstStyle>
          <a:p>
            <a:fld id="{FD1176A7-B091-469C-82C8-89C693043C40}" type="datetimeFigureOut">
              <a:rPr lang="en-US" smtClean="0"/>
              <a:pPr/>
              <a:t>8/21/2025</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6" tIns="45718" rIns="91436" bIns="45718"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91436" tIns="45718" rIns="91436" bIns="45718" rtlCol="0" anchor="ctr"/>
          <a:lstStyle>
            <a:lvl1pPr algn="r">
              <a:defRPr sz="1600">
                <a:solidFill>
                  <a:schemeClr val="tx1">
                    <a:tint val="75000"/>
                  </a:schemeClr>
                </a:solidFill>
              </a:defRPr>
            </a:lvl1pPr>
          </a:lstStyle>
          <a:p>
            <a:fld id="{5939B1FA-81F2-4940-9AF3-5EAFB5D6669B}" type="slidenum">
              <a:rPr lang="en-US" smtClean="0"/>
              <a:pPr/>
              <a:t>‹#›</a:t>
            </a:fld>
            <a:endParaRPr lang="en-US"/>
          </a:p>
        </p:txBody>
      </p:sp>
    </p:spTree>
    <p:extLst>
      <p:ext uri="{BB962C8B-B14F-4D97-AF65-F5344CB8AC3E}">
        <p14:creationId xmlns:p14="http://schemas.microsoft.com/office/powerpoint/2010/main" val="2624800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1219119" rtl="0" eaLnBrk="1" latinLnBrk="0" hangingPunct="1">
        <a:spcBef>
          <a:spcPct val="0"/>
        </a:spcBef>
        <a:buNone/>
        <a:defRPr sz="3200" kern="1200">
          <a:solidFill>
            <a:schemeClr val="tx1">
              <a:lumMod val="65000"/>
              <a:lumOff val="35000"/>
            </a:schemeClr>
          </a:solidFill>
          <a:latin typeface="+mj-lt"/>
          <a:ea typeface="+mj-ea"/>
          <a:cs typeface="+mj-cs"/>
        </a:defRPr>
      </a:lvl1pPr>
    </p:titleStyle>
    <p:bodyStyle>
      <a:lvl1pPr marL="457170" indent="-457170" algn="l" defTabSz="1219119"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534" indent="-380974" algn="l" defTabSz="1219119"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898" indent="-304780" algn="l" defTabSz="1219119"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459" indent="-304780" algn="l" defTabSz="1219119"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3017" indent="-304780" algn="l" defTabSz="1219119"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576"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36"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95"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54"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9" rtl="0" eaLnBrk="1" latinLnBrk="0" hangingPunct="1">
        <a:defRPr sz="2400" kern="1200">
          <a:solidFill>
            <a:schemeClr val="tx1"/>
          </a:solidFill>
          <a:latin typeface="+mn-lt"/>
          <a:ea typeface="+mn-ea"/>
          <a:cs typeface="+mn-cs"/>
        </a:defRPr>
      </a:lvl1pPr>
      <a:lvl2pPr marL="609559" algn="l" defTabSz="1219119" rtl="0" eaLnBrk="1" latinLnBrk="0" hangingPunct="1">
        <a:defRPr sz="2400" kern="1200">
          <a:solidFill>
            <a:schemeClr val="tx1"/>
          </a:solidFill>
          <a:latin typeface="+mn-lt"/>
          <a:ea typeface="+mn-ea"/>
          <a:cs typeface="+mn-cs"/>
        </a:defRPr>
      </a:lvl2pPr>
      <a:lvl3pPr marL="1219119" algn="l" defTabSz="1219119" rtl="0" eaLnBrk="1" latinLnBrk="0" hangingPunct="1">
        <a:defRPr sz="2400" kern="1200">
          <a:solidFill>
            <a:schemeClr val="tx1"/>
          </a:solidFill>
          <a:latin typeface="+mn-lt"/>
          <a:ea typeface="+mn-ea"/>
          <a:cs typeface="+mn-cs"/>
        </a:defRPr>
      </a:lvl3pPr>
      <a:lvl4pPr marL="1828678" algn="l" defTabSz="1219119" rtl="0" eaLnBrk="1" latinLnBrk="0" hangingPunct="1">
        <a:defRPr sz="2400" kern="1200">
          <a:solidFill>
            <a:schemeClr val="tx1"/>
          </a:solidFill>
          <a:latin typeface="+mn-lt"/>
          <a:ea typeface="+mn-ea"/>
          <a:cs typeface="+mn-cs"/>
        </a:defRPr>
      </a:lvl4pPr>
      <a:lvl5pPr marL="2438238" algn="l" defTabSz="1219119" rtl="0" eaLnBrk="1" latinLnBrk="0" hangingPunct="1">
        <a:defRPr sz="2400" kern="1200">
          <a:solidFill>
            <a:schemeClr val="tx1"/>
          </a:solidFill>
          <a:latin typeface="+mn-lt"/>
          <a:ea typeface="+mn-ea"/>
          <a:cs typeface="+mn-cs"/>
        </a:defRPr>
      </a:lvl5pPr>
      <a:lvl6pPr marL="3047797" algn="l" defTabSz="1219119" rtl="0" eaLnBrk="1" latinLnBrk="0" hangingPunct="1">
        <a:defRPr sz="2400" kern="1200">
          <a:solidFill>
            <a:schemeClr val="tx1"/>
          </a:solidFill>
          <a:latin typeface="+mn-lt"/>
          <a:ea typeface="+mn-ea"/>
          <a:cs typeface="+mn-cs"/>
        </a:defRPr>
      </a:lvl6pPr>
      <a:lvl7pPr marL="3657357" algn="l" defTabSz="1219119" rtl="0" eaLnBrk="1" latinLnBrk="0" hangingPunct="1">
        <a:defRPr sz="2400" kern="1200">
          <a:solidFill>
            <a:schemeClr val="tx1"/>
          </a:solidFill>
          <a:latin typeface="+mn-lt"/>
          <a:ea typeface="+mn-ea"/>
          <a:cs typeface="+mn-cs"/>
        </a:defRPr>
      </a:lvl7pPr>
      <a:lvl8pPr marL="4266915" algn="l" defTabSz="1219119" rtl="0" eaLnBrk="1" latinLnBrk="0" hangingPunct="1">
        <a:defRPr sz="2400" kern="1200">
          <a:solidFill>
            <a:schemeClr val="tx1"/>
          </a:solidFill>
          <a:latin typeface="+mn-lt"/>
          <a:ea typeface="+mn-ea"/>
          <a:cs typeface="+mn-cs"/>
        </a:defRPr>
      </a:lvl8pPr>
      <a:lvl9pPr marL="4876475" algn="l" defTabSz="1219119"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D70FF-8A4B-2192-48C3-51F380BD9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010DC938-CC02-FE26-4751-B89A20E416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8478629D-65AE-833E-E4B9-2CDDCCEFAD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73A46B53-53A4-A4B1-B1E1-8E40B7B94D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4071AD26-064A-3975-5379-4255FF83F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6618AB-A980-1A4C-A806-1E2585C9C1CC}" type="slidenum">
              <a:rPr lang="en-SA" smtClean="0"/>
              <a:t>‹#›</a:t>
            </a:fld>
            <a:endParaRPr lang="en-SA"/>
          </a:p>
        </p:txBody>
      </p:sp>
    </p:spTree>
    <p:extLst>
      <p:ext uri="{BB962C8B-B14F-4D97-AF65-F5344CB8AC3E}">
        <p14:creationId xmlns:p14="http://schemas.microsoft.com/office/powerpoint/2010/main" val="9258012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D70FF-8A4B-2192-48C3-51F380BD9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010DC938-CC02-FE26-4751-B89A20E416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8478629D-65AE-833E-E4B9-2CDDCCEFAD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77460B-1AD2-A34D-BFCC-C2405DF409C7}" type="datetimeFigureOut">
              <a:rPr lang="en-SA" smtClean="0"/>
              <a:t>08/21/2025</a:t>
            </a:fld>
            <a:endParaRPr lang="en-SA"/>
          </a:p>
        </p:txBody>
      </p:sp>
      <p:sp>
        <p:nvSpPr>
          <p:cNvPr id="5" name="Footer Placeholder 4">
            <a:extLst>
              <a:ext uri="{FF2B5EF4-FFF2-40B4-BE49-F238E27FC236}">
                <a16:creationId xmlns:a16="http://schemas.microsoft.com/office/drawing/2014/main" id="{73A46B53-53A4-A4B1-B1E1-8E40B7B94D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4071AD26-064A-3975-5379-4255FF83F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6618AB-A980-1A4C-A806-1E2585C9C1CC}" type="slidenum">
              <a:rPr lang="en-SA" smtClean="0"/>
              <a:t>‹#›</a:t>
            </a:fld>
            <a:endParaRPr lang="en-SA"/>
          </a:p>
        </p:txBody>
      </p:sp>
    </p:spTree>
    <p:extLst>
      <p:ext uri="{BB962C8B-B14F-4D97-AF65-F5344CB8AC3E}">
        <p14:creationId xmlns:p14="http://schemas.microsoft.com/office/powerpoint/2010/main" val="52808091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image" Target="../media/image4.png"/><Relationship Id="rId7" Type="http://schemas.openxmlformats.org/officeDocument/2006/relationships/image" Target="../media/image9.svg"/><Relationship Id="rId12"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svg"/><Relationship Id="rId2"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Layout" Target="../slideLayouts/slideLayout16.xml"/><Relationship Id="rId6" Type="http://schemas.openxmlformats.org/officeDocument/2006/relationships/image" Target="../media/image6.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1.sv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D6134E-C9CF-FD39-9619-03A4CFE1B07C}"/>
              </a:ext>
            </a:extLst>
          </p:cNvPr>
          <p:cNvPicPr>
            <a:picLocks noChangeAspect="1"/>
          </p:cNvPicPr>
          <p:nvPr/>
        </p:nvPicPr>
        <p:blipFill>
          <a:blip r:embed="rId4"/>
          <a:stretch>
            <a:fillRect/>
          </a:stretch>
        </p:blipFill>
        <p:spPr>
          <a:xfrm>
            <a:off x="9932866" y="492035"/>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C462FC3B-D393-F1F6-A34E-9A330669708B}"/>
              </a:ext>
            </a:extLst>
          </p:cNvPr>
          <p:cNvPicPr>
            <a:picLocks noChangeAspect="1"/>
          </p:cNvPicPr>
          <p:nvPr/>
        </p:nvPicPr>
        <p:blipFill>
          <a:blip r:embed="rId5"/>
          <a:stretch>
            <a:fillRect/>
          </a:stretch>
        </p:blipFill>
        <p:spPr>
          <a:xfrm>
            <a:off x="10193521" y="1096946"/>
            <a:ext cx="1199845" cy="1297459"/>
          </a:xfrm>
          <a:prstGeom prst="rect">
            <a:avLst/>
          </a:prstGeom>
        </p:spPr>
      </p:pic>
      <p:sp>
        <p:nvSpPr>
          <p:cNvPr id="2" name="TextBox 1">
            <a:extLst>
              <a:ext uri="{FF2B5EF4-FFF2-40B4-BE49-F238E27FC236}">
                <a16:creationId xmlns:a16="http://schemas.microsoft.com/office/drawing/2014/main" id="{D20F5093-0C6D-DA52-BF77-29D22356718B}"/>
              </a:ext>
            </a:extLst>
          </p:cNvPr>
          <p:cNvSpPr txBox="1"/>
          <p:nvPr/>
        </p:nvSpPr>
        <p:spPr>
          <a:xfrm>
            <a:off x="690948" y="2247098"/>
            <a:ext cx="8848639" cy="181588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SA" sz="3600" dirty="0">
                <a:solidFill>
                  <a:prstClr val="white"/>
                </a:solidFill>
                <a:latin typeface="Aptos" panose="02110004020202020204"/>
                <a:cs typeface="IBM Plex Sans Arabic Medium" panose="020B0603050203000203" pitchFamily="34" charset="-78"/>
              </a:rPr>
              <a:t>تقرير دراسة لتبقى أطفال</a:t>
            </a:r>
            <a:endParaRPr lang="en-US" sz="3600" dirty="0">
              <a:solidFill>
                <a:prstClr val="white"/>
              </a:solidFill>
              <a:latin typeface="Aptos" panose="02110004020202020204"/>
              <a:cs typeface="IBM Plex Sans Arabic Medium" panose="020B0603050203000203"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cs typeface="IBM Plex Sans Arabic Medium" panose="020B0603050203000203" pitchFamily="34"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200" dirty="0">
                <a:solidFill>
                  <a:prstClr val="white"/>
                </a:solidFill>
                <a:latin typeface="Aptos" panose="02110004020202020204"/>
                <a:cs typeface="IBM Plex Sans Arabic Medium" panose="020B0603050203000203" pitchFamily="34" charset="-78"/>
              </a:rPr>
              <a:t>النتائج الرئيسية </a:t>
            </a:r>
            <a:endParaRPr lang="en-US" sz="4400" dirty="0">
              <a:solidFill>
                <a:prstClr val="white"/>
              </a:solidFill>
              <a:latin typeface="Aptos" panose="02110004020202020204"/>
              <a:cs typeface="IBM Plex Sans Arabic Medium" panose="020B0603050203000203" pitchFamily="34" charset="-78"/>
            </a:endParaRPr>
          </a:p>
        </p:txBody>
      </p:sp>
      <p:pic>
        <p:nvPicPr>
          <p:cNvPr id="3" name="Picture 2">
            <a:extLst>
              <a:ext uri="{FF2B5EF4-FFF2-40B4-BE49-F238E27FC236}">
                <a16:creationId xmlns:a16="http://schemas.microsoft.com/office/drawing/2014/main" id="{237EA550-30DF-DAA5-80D7-7F0DE8D4A07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28173" y="177815"/>
            <a:ext cx="2747379" cy="8336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5F38EBC-D848-2B56-E0D0-9C37D9731A45}"/>
              </a:ext>
            </a:extLst>
          </p:cNvPr>
          <p:cNvSpPr txBox="1"/>
          <p:nvPr/>
        </p:nvSpPr>
        <p:spPr>
          <a:xfrm>
            <a:off x="690948" y="6198781"/>
            <a:ext cx="2371229" cy="307777"/>
          </a:xfrm>
          <a:prstGeom prst="rect">
            <a:avLst/>
          </a:prstGeom>
          <a:noFill/>
        </p:spPr>
        <p:txBody>
          <a:bodyPr wrap="square" rtlCol="0">
            <a:spAutoFit/>
          </a:bodyPr>
          <a:lstStyle/>
          <a:p>
            <a:r>
              <a:rPr lang="en-US" sz="1400" dirty="0">
                <a:solidFill>
                  <a:prstClr val="white"/>
                </a:solidFill>
                <a:latin typeface="Aptos" panose="02110004020202020204"/>
                <a:cs typeface="IBM Plex Sans Arabic Medium" panose="020B0603050203000203" pitchFamily="34" charset="-78"/>
              </a:rPr>
              <a:t>27</a:t>
            </a:r>
            <a:r>
              <a:rPr lang="en-US" sz="1400" baseline="30000" dirty="0">
                <a:solidFill>
                  <a:prstClr val="white"/>
                </a:solidFill>
                <a:latin typeface="Aptos" panose="02110004020202020204"/>
                <a:cs typeface="IBM Plex Sans Arabic Medium" panose="020B0603050203000203" pitchFamily="34" charset="-78"/>
              </a:rPr>
              <a:t>th</a:t>
            </a:r>
            <a:r>
              <a:rPr lang="en-US" sz="1400" dirty="0">
                <a:solidFill>
                  <a:prstClr val="white"/>
                </a:solidFill>
                <a:latin typeface="Aptos" panose="02110004020202020204"/>
                <a:cs typeface="IBM Plex Sans Arabic Medium" panose="020B0603050203000203" pitchFamily="34" charset="-78"/>
              </a:rPr>
              <a:t>  July 2025  - </a:t>
            </a:r>
            <a:r>
              <a:rPr lang="en-US" sz="1400" dirty="0">
                <a:solidFill>
                  <a:schemeClr val="bg1"/>
                </a:solidFill>
              </a:rPr>
              <a:t>Version 1 </a:t>
            </a:r>
          </a:p>
        </p:txBody>
      </p:sp>
    </p:spTree>
    <p:extLst>
      <p:ext uri="{BB962C8B-B14F-4D97-AF65-F5344CB8AC3E}">
        <p14:creationId xmlns:p14="http://schemas.microsoft.com/office/powerpoint/2010/main" val="207517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3D1CBB7D-2403-DF2B-A40A-A2208893543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65C6CBF-9128-F6F6-7167-B78E81B780B0}"/>
              </a:ext>
            </a:extLst>
          </p:cNvPr>
          <p:cNvPicPr>
            <a:picLocks noChangeAspect="1"/>
          </p:cNvPicPr>
          <p:nvPr/>
        </p:nvPicPr>
        <p:blipFill>
          <a:blip r:embed="rId4"/>
          <a:stretch>
            <a:fillRect/>
          </a:stretch>
        </p:blipFill>
        <p:spPr>
          <a:xfrm>
            <a:off x="10149270" y="509130"/>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2CD05B0B-9F1F-D5C3-2BEC-F12D2E0E098C}"/>
              </a:ext>
            </a:extLst>
          </p:cNvPr>
          <p:cNvPicPr>
            <a:picLocks noChangeAspect="1"/>
          </p:cNvPicPr>
          <p:nvPr/>
        </p:nvPicPr>
        <p:blipFill>
          <a:blip r:embed="rId5"/>
          <a:stretch>
            <a:fillRect/>
          </a:stretch>
        </p:blipFill>
        <p:spPr>
          <a:xfrm>
            <a:off x="10409925" y="1114041"/>
            <a:ext cx="1199845" cy="1297459"/>
          </a:xfrm>
          <a:prstGeom prst="rect">
            <a:avLst/>
          </a:prstGeom>
        </p:spPr>
      </p:pic>
      <p:sp>
        <p:nvSpPr>
          <p:cNvPr id="15" name="TextBox 14">
            <a:extLst>
              <a:ext uri="{FF2B5EF4-FFF2-40B4-BE49-F238E27FC236}">
                <a16:creationId xmlns:a16="http://schemas.microsoft.com/office/drawing/2014/main" id="{C26D9BF5-0324-DC84-9520-39B3F24DCD62}"/>
              </a:ext>
            </a:extLst>
          </p:cNvPr>
          <p:cNvSpPr txBox="1"/>
          <p:nvPr/>
        </p:nvSpPr>
        <p:spPr>
          <a:xfrm>
            <a:off x="2637751" y="1909184"/>
            <a:ext cx="5652579" cy="369332"/>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مقدمة عن المشروع </a:t>
            </a:r>
            <a:endParaRPr kumimoji="0" lang="en-IN" b="1" i="0" u="none" strike="noStrike" kern="1200" cap="none" spc="0" normalizeH="0" baseline="0" noProof="0" dirty="0">
              <a:ln>
                <a:noFill/>
              </a:ln>
              <a:solidFill>
                <a:schemeClr val="bg1"/>
              </a:solidFill>
              <a:effectLst/>
              <a:highlight>
                <a:srgbClr val="00FF00"/>
              </a:highligh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C543EA03-0E6A-E778-F6B6-48CEDEC2CCFA}"/>
              </a:ext>
            </a:extLst>
          </p:cNvPr>
          <p:cNvSpPr txBox="1"/>
          <p:nvPr/>
        </p:nvSpPr>
        <p:spPr>
          <a:xfrm>
            <a:off x="2628791" y="2653875"/>
            <a:ext cx="5652579" cy="369332"/>
          </a:xfrm>
          <a:prstGeom prst="rect">
            <a:avLst/>
          </a:prstGeom>
          <a:noFill/>
        </p:spPr>
        <p:txBody>
          <a:bodyPr wrap="square" rtlCol="0">
            <a:spAutoFit/>
          </a:bodyPr>
          <a:lstStyle/>
          <a:p>
            <a:pPr marL="627063" lvl="0" indent="-627063" algn="r" rtl="1">
              <a:defRPr/>
            </a:pPr>
            <a:r>
              <a:rPr lang="ar-SA" b="1" dirty="0">
                <a:solidFill>
                  <a:prstClr val="white"/>
                </a:solidFill>
                <a:latin typeface="Aptos" panose="02110004020202020204"/>
                <a:cs typeface="IBM Plex Sans Arabic Medium" panose="020B0603050203000203" pitchFamily="34" charset="-78"/>
              </a:rPr>
              <a:t>مفهوم توفير الطاقة </a:t>
            </a:r>
            <a:endParaRPr lang="en-US" b="1" dirty="0">
              <a:solidFill>
                <a:prstClr val="white"/>
              </a:solidFill>
              <a:latin typeface="Aptos" panose="02110004020202020204"/>
              <a:cs typeface="IBM Plex Sans Arabic Medium" panose="020B0603050203000203" pitchFamily="34" charset="-78"/>
            </a:endParaRPr>
          </a:p>
        </p:txBody>
      </p:sp>
      <p:sp>
        <p:nvSpPr>
          <p:cNvPr id="26" name="TextBox 25">
            <a:extLst>
              <a:ext uri="{FF2B5EF4-FFF2-40B4-BE49-F238E27FC236}">
                <a16:creationId xmlns:a16="http://schemas.microsoft.com/office/drawing/2014/main" id="{20C01137-3786-08F0-EB15-6931F3E35E00}"/>
              </a:ext>
            </a:extLst>
          </p:cNvPr>
          <p:cNvSpPr txBox="1"/>
          <p:nvPr/>
        </p:nvSpPr>
        <p:spPr>
          <a:xfrm>
            <a:off x="8416266" y="2580103"/>
            <a:ext cx="527709" cy="461665"/>
          </a:xfrm>
          <a:prstGeom prst="rect">
            <a:avLst/>
          </a:prstGeom>
          <a:noFill/>
        </p:spPr>
        <p:txBody>
          <a:bodyPr wrap="non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02</a:t>
            </a:r>
          </a:p>
        </p:txBody>
      </p:sp>
      <p:sp>
        <p:nvSpPr>
          <p:cNvPr id="28" name="TextBox 27">
            <a:extLst>
              <a:ext uri="{FF2B5EF4-FFF2-40B4-BE49-F238E27FC236}">
                <a16:creationId xmlns:a16="http://schemas.microsoft.com/office/drawing/2014/main" id="{4EFA7311-CDAE-D7F1-1AAB-1AA97E2FB0A4}"/>
              </a:ext>
            </a:extLst>
          </p:cNvPr>
          <p:cNvSpPr txBox="1"/>
          <p:nvPr/>
        </p:nvSpPr>
        <p:spPr>
          <a:xfrm>
            <a:off x="2628791" y="3422524"/>
            <a:ext cx="5652579" cy="369332"/>
          </a:xfrm>
          <a:prstGeom prst="rect">
            <a:avLst/>
          </a:prstGeom>
          <a:noFill/>
        </p:spPr>
        <p:txBody>
          <a:bodyPr wrap="square" rtlCol="0">
            <a:spAutoFit/>
          </a:bodyPr>
          <a:lstStyle/>
          <a:p>
            <a:pPr lvl="0" algn="r" defTabSz="1218987" rtl="1">
              <a:defRPr/>
            </a:pPr>
            <a:r>
              <a:rPr lang="ar-SA" b="1" dirty="0">
                <a:solidFill>
                  <a:prstClr val="white"/>
                </a:solidFill>
                <a:latin typeface="Aptos" panose="02110004020202020204"/>
                <a:cs typeface="IBM Plex Sans Arabic Medium" panose="020B0603050203000203" pitchFamily="34" charset="-78"/>
              </a:rPr>
              <a:t>ردود الأفعال على الرسائل التواصلية </a:t>
            </a:r>
            <a:endParaRPr lang="en-IN" b="1" dirty="0">
              <a:solidFill>
                <a:prstClr val="white"/>
              </a:solidFill>
              <a:latin typeface="Aptos" panose="02110004020202020204"/>
              <a:cs typeface="IBM Plex Sans Arabic Medium" panose="020B0603050203000203" pitchFamily="34" charset="-78"/>
            </a:endParaRPr>
          </a:p>
        </p:txBody>
      </p:sp>
      <p:sp>
        <p:nvSpPr>
          <p:cNvPr id="29" name="TextBox 28">
            <a:extLst>
              <a:ext uri="{FF2B5EF4-FFF2-40B4-BE49-F238E27FC236}">
                <a16:creationId xmlns:a16="http://schemas.microsoft.com/office/drawing/2014/main" id="{08CC9D9F-08D3-7C40-7CAE-16828D72A1BE}"/>
              </a:ext>
            </a:extLst>
          </p:cNvPr>
          <p:cNvSpPr txBox="1"/>
          <p:nvPr/>
        </p:nvSpPr>
        <p:spPr>
          <a:xfrm>
            <a:off x="8416266" y="3404834"/>
            <a:ext cx="527709" cy="401399"/>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03</a:t>
            </a:r>
          </a:p>
        </p:txBody>
      </p:sp>
      <p:sp>
        <p:nvSpPr>
          <p:cNvPr id="31" name="TextBox 30">
            <a:extLst>
              <a:ext uri="{FF2B5EF4-FFF2-40B4-BE49-F238E27FC236}">
                <a16:creationId xmlns:a16="http://schemas.microsoft.com/office/drawing/2014/main" id="{83355E08-A653-F1FF-0DC9-E60F25E2817B}"/>
              </a:ext>
            </a:extLst>
          </p:cNvPr>
          <p:cNvSpPr txBox="1"/>
          <p:nvPr/>
        </p:nvSpPr>
        <p:spPr>
          <a:xfrm>
            <a:off x="1506018" y="4211517"/>
            <a:ext cx="6910248" cy="369332"/>
          </a:xfrm>
          <a:prstGeom prst="rect">
            <a:avLst/>
          </a:prstGeom>
          <a:noFill/>
        </p:spPr>
        <p:txBody>
          <a:bodyPr wrap="square" rtlCol="0">
            <a:spAutoFit/>
          </a:bodyPr>
          <a:lstStyle/>
          <a:p>
            <a:pPr algn="r" defTabSz="1218987" rtl="1">
              <a:defRPr/>
            </a:pPr>
            <a:r>
              <a:rPr lang="ar-SA" b="1" dirty="0">
                <a:solidFill>
                  <a:prstClr val="white"/>
                </a:solidFill>
                <a:latin typeface="Aptos" panose="02110004020202020204"/>
                <a:cs typeface="IBM Plex Sans Arabic Medium" panose="020B0603050203000203" pitchFamily="34" charset="-78"/>
              </a:rPr>
              <a:t>العناصر المشتركة وملخص ردود الأفعال اتجاه الفيديوهات </a:t>
            </a:r>
            <a:endParaRPr lang="en-IN" b="1" dirty="0">
              <a:solidFill>
                <a:prstClr val="white"/>
              </a:solidFill>
              <a:latin typeface="Aptos" panose="02110004020202020204"/>
              <a:cs typeface="IBM Plex Sans Arabic Medium" panose="020B0603050203000203" pitchFamily="34" charset="-78"/>
            </a:endParaRPr>
          </a:p>
        </p:txBody>
      </p:sp>
      <p:sp>
        <p:nvSpPr>
          <p:cNvPr id="32" name="TextBox 31">
            <a:extLst>
              <a:ext uri="{FF2B5EF4-FFF2-40B4-BE49-F238E27FC236}">
                <a16:creationId xmlns:a16="http://schemas.microsoft.com/office/drawing/2014/main" id="{34BC8EA1-56DC-8D21-4D3B-8A5A9F508504}"/>
              </a:ext>
            </a:extLst>
          </p:cNvPr>
          <p:cNvSpPr txBox="1"/>
          <p:nvPr/>
        </p:nvSpPr>
        <p:spPr>
          <a:xfrm>
            <a:off x="8416266" y="4199506"/>
            <a:ext cx="527709" cy="401399"/>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04</a:t>
            </a:r>
          </a:p>
        </p:txBody>
      </p:sp>
      <p:cxnSp>
        <p:nvCxnSpPr>
          <p:cNvPr id="39" name="Straight Connector 38">
            <a:extLst>
              <a:ext uri="{FF2B5EF4-FFF2-40B4-BE49-F238E27FC236}">
                <a16:creationId xmlns:a16="http://schemas.microsoft.com/office/drawing/2014/main" id="{C3191FB8-4AA7-98FA-7718-688EC1F935D6}"/>
              </a:ext>
            </a:extLst>
          </p:cNvPr>
          <p:cNvCxnSpPr>
            <a:cxnSpLocks/>
          </p:cNvCxnSpPr>
          <p:nvPr/>
        </p:nvCxnSpPr>
        <p:spPr>
          <a:xfrm>
            <a:off x="1362162" y="3218225"/>
            <a:ext cx="7714461" cy="0"/>
          </a:xfrm>
          <a:prstGeom prst="line">
            <a:avLst/>
          </a:prstGeom>
          <a:noFill/>
          <a:ln w="9525" cap="flat" cmpd="sng" algn="ctr">
            <a:solidFill>
              <a:schemeClr val="accent6">
                <a:lumMod val="40000"/>
                <a:lumOff val="60000"/>
              </a:schemeClr>
            </a:solidFill>
            <a:prstDash val="solid"/>
          </a:ln>
          <a:effectLst/>
        </p:spPr>
      </p:cxnSp>
      <p:cxnSp>
        <p:nvCxnSpPr>
          <p:cNvPr id="40" name="Straight Connector 39">
            <a:extLst>
              <a:ext uri="{FF2B5EF4-FFF2-40B4-BE49-F238E27FC236}">
                <a16:creationId xmlns:a16="http://schemas.microsoft.com/office/drawing/2014/main" id="{B641A76B-182A-B0E8-DD67-A14D6D33E1B5}"/>
              </a:ext>
            </a:extLst>
          </p:cNvPr>
          <p:cNvCxnSpPr>
            <a:cxnSpLocks/>
          </p:cNvCxnSpPr>
          <p:nvPr/>
        </p:nvCxnSpPr>
        <p:spPr>
          <a:xfrm>
            <a:off x="1362162" y="3992842"/>
            <a:ext cx="7714461" cy="0"/>
          </a:xfrm>
          <a:prstGeom prst="line">
            <a:avLst/>
          </a:prstGeom>
          <a:noFill/>
          <a:ln w="9525" cap="flat" cmpd="sng" algn="ctr">
            <a:solidFill>
              <a:schemeClr val="accent6">
                <a:lumMod val="40000"/>
                <a:lumOff val="60000"/>
              </a:schemeClr>
            </a:solidFill>
            <a:prstDash val="solid"/>
          </a:ln>
          <a:effectLst/>
        </p:spPr>
      </p:cxnSp>
      <p:cxnSp>
        <p:nvCxnSpPr>
          <p:cNvPr id="41" name="Straight Connector 40">
            <a:extLst>
              <a:ext uri="{FF2B5EF4-FFF2-40B4-BE49-F238E27FC236}">
                <a16:creationId xmlns:a16="http://schemas.microsoft.com/office/drawing/2014/main" id="{66F674F4-D3E2-F0C9-90B6-938A204C3A8D}"/>
              </a:ext>
            </a:extLst>
          </p:cNvPr>
          <p:cNvCxnSpPr>
            <a:cxnSpLocks/>
          </p:cNvCxnSpPr>
          <p:nvPr/>
        </p:nvCxnSpPr>
        <p:spPr>
          <a:xfrm>
            <a:off x="1362162" y="4746213"/>
            <a:ext cx="7714461" cy="0"/>
          </a:xfrm>
          <a:prstGeom prst="line">
            <a:avLst/>
          </a:prstGeom>
          <a:noFill/>
          <a:ln w="9525" cap="flat" cmpd="sng" algn="ctr">
            <a:solidFill>
              <a:schemeClr val="accent6">
                <a:lumMod val="40000"/>
                <a:lumOff val="60000"/>
              </a:schemeClr>
            </a:solidFill>
            <a:prstDash val="solid"/>
          </a:ln>
          <a:effectLst/>
        </p:spPr>
      </p:cxnSp>
      <p:sp>
        <p:nvSpPr>
          <p:cNvPr id="16" name="TextBox 15">
            <a:extLst>
              <a:ext uri="{FF2B5EF4-FFF2-40B4-BE49-F238E27FC236}">
                <a16:creationId xmlns:a16="http://schemas.microsoft.com/office/drawing/2014/main" id="{1AE94957-4B0F-6B4D-776E-FBB80ACAB969}"/>
              </a:ext>
            </a:extLst>
          </p:cNvPr>
          <p:cNvSpPr txBox="1"/>
          <p:nvPr/>
        </p:nvSpPr>
        <p:spPr>
          <a:xfrm>
            <a:off x="8416266" y="1891377"/>
            <a:ext cx="527709" cy="461665"/>
          </a:xfrm>
          <a:prstGeom prst="rect">
            <a:avLst/>
          </a:prstGeom>
          <a:noFill/>
        </p:spPr>
        <p:txBody>
          <a:bodyPr wrap="non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01</a:t>
            </a:r>
          </a:p>
        </p:txBody>
      </p:sp>
      <p:cxnSp>
        <p:nvCxnSpPr>
          <p:cNvPr id="17" name="Straight Connector 16">
            <a:extLst>
              <a:ext uri="{FF2B5EF4-FFF2-40B4-BE49-F238E27FC236}">
                <a16:creationId xmlns:a16="http://schemas.microsoft.com/office/drawing/2014/main" id="{171EEC48-B3B9-D6E0-63CB-B82E967FA7BD}"/>
              </a:ext>
            </a:extLst>
          </p:cNvPr>
          <p:cNvCxnSpPr>
            <a:cxnSpLocks/>
          </p:cNvCxnSpPr>
          <p:nvPr/>
        </p:nvCxnSpPr>
        <p:spPr>
          <a:xfrm>
            <a:off x="1362162" y="2457614"/>
            <a:ext cx="7714461" cy="0"/>
          </a:xfrm>
          <a:prstGeom prst="line">
            <a:avLst/>
          </a:prstGeom>
          <a:noFill/>
          <a:ln w="9525" cap="flat" cmpd="sng" algn="ctr">
            <a:solidFill>
              <a:schemeClr val="accent6">
                <a:lumMod val="40000"/>
                <a:lumOff val="60000"/>
              </a:schemeClr>
            </a:solidFill>
            <a:prstDash val="solid"/>
          </a:ln>
          <a:effectLst/>
        </p:spPr>
      </p:cxnSp>
      <p:cxnSp>
        <p:nvCxnSpPr>
          <p:cNvPr id="2" name="Straight Connector 1">
            <a:extLst>
              <a:ext uri="{FF2B5EF4-FFF2-40B4-BE49-F238E27FC236}">
                <a16:creationId xmlns:a16="http://schemas.microsoft.com/office/drawing/2014/main" id="{BB316080-0DDE-79CB-9927-C655AD508D99}"/>
              </a:ext>
            </a:extLst>
          </p:cNvPr>
          <p:cNvCxnSpPr>
            <a:cxnSpLocks/>
          </p:cNvCxnSpPr>
          <p:nvPr/>
        </p:nvCxnSpPr>
        <p:spPr>
          <a:xfrm>
            <a:off x="1362162" y="1770392"/>
            <a:ext cx="7714461" cy="0"/>
          </a:xfrm>
          <a:prstGeom prst="line">
            <a:avLst/>
          </a:prstGeom>
          <a:noFill/>
          <a:ln w="9525" cap="flat" cmpd="sng" algn="ctr">
            <a:solidFill>
              <a:schemeClr val="accent6">
                <a:lumMod val="40000"/>
                <a:lumOff val="60000"/>
              </a:schemeClr>
            </a:solidFill>
            <a:prstDash val="solid"/>
          </a:ln>
          <a:effectLst/>
        </p:spPr>
      </p:cxnSp>
    </p:spTree>
    <p:extLst>
      <p:ext uri="{BB962C8B-B14F-4D97-AF65-F5344CB8AC3E}">
        <p14:creationId xmlns:p14="http://schemas.microsoft.com/office/powerpoint/2010/main" val="147133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7A3EAC76-1652-4409-0290-2EA682D4FA0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A1DCF96-5298-60D7-1D48-3E284112148E}"/>
              </a:ext>
            </a:extLst>
          </p:cNvPr>
          <p:cNvPicPr>
            <a:picLocks noChangeAspect="1"/>
          </p:cNvPicPr>
          <p:nvPr/>
        </p:nvPicPr>
        <p:blipFill>
          <a:blip r:embed="rId4"/>
          <a:stretch>
            <a:fillRect/>
          </a:stretch>
        </p:blipFill>
        <p:spPr>
          <a:xfrm>
            <a:off x="9826539" y="1172520"/>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0401CACE-C996-462D-B646-E75CA5B48A0B}"/>
              </a:ext>
            </a:extLst>
          </p:cNvPr>
          <p:cNvPicPr>
            <a:picLocks noChangeAspect="1"/>
          </p:cNvPicPr>
          <p:nvPr/>
        </p:nvPicPr>
        <p:blipFill>
          <a:blip r:embed="rId5"/>
          <a:stretch>
            <a:fillRect/>
          </a:stretch>
        </p:blipFill>
        <p:spPr>
          <a:xfrm>
            <a:off x="10087194" y="1902941"/>
            <a:ext cx="1199845" cy="1297459"/>
          </a:xfrm>
          <a:prstGeom prst="rect">
            <a:avLst/>
          </a:prstGeom>
        </p:spPr>
      </p:pic>
      <p:sp>
        <p:nvSpPr>
          <p:cNvPr id="10" name="TextBox 9">
            <a:extLst>
              <a:ext uri="{FF2B5EF4-FFF2-40B4-BE49-F238E27FC236}">
                <a16:creationId xmlns:a16="http://schemas.microsoft.com/office/drawing/2014/main" id="{4BE46C98-8ED5-AEFA-5C02-299B04A7B4A4}"/>
              </a:ext>
            </a:extLst>
          </p:cNvPr>
          <p:cNvSpPr txBox="1"/>
          <p:nvPr/>
        </p:nvSpPr>
        <p:spPr>
          <a:xfrm>
            <a:off x="9272497" y="5869460"/>
            <a:ext cx="2108077" cy="30777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Loew Next Arabic" panose="020B0504030302020204" pitchFamily="34" charset="-78"/>
                <a:ea typeface="+mn-ea"/>
                <a:cs typeface="Loew Next Arabic" panose="020B0504030302020204" pitchFamily="34" charset="-78"/>
              </a:rPr>
              <a:t>www.taqa.gov.sa</a:t>
            </a:r>
            <a:endParaRPr kumimoji="0" lang="en-SA" sz="1400" b="0" i="0" u="none" strike="noStrike" kern="1200" cap="none" spc="0" normalizeH="0" baseline="0" noProof="0" dirty="0">
              <a:ln>
                <a:noFill/>
              </a:ln>
              <a:solidFill>
                <a:prstClr val="white"/>
              </a:solidFill>
              <a:effectLst/>
              <a:uLnTx/>
              <a:uFillTx/>
              <a:latin typeface="Loew Next Arabic" panose="020B0504030302020204" pitchFamily="34" charset="-78"/>
              <a:ea typeface="+mn-ea"/>
              <a:cs typeface="Loew Next Arabic" panose="020B0504030302020204" pitchFamily="34" charset="-78"/>
            </a:endParaRPr>
          </a:p>
        </p:txBody>
      </p:sp>
      <p:sp>
        <p:nvSpPr>
          <p:cNvPr id="2" name="TextBox 1">
            <a:extLst>
              <a:ext uri="{FF2B5EF4-FFF2-40B4-BE49-F238E27FC236}">
                <a16:creationId xmlns:a16="http://schemas.microsoft.com/office/drawing/2014/main" id="{DA329BDD-E23D-4651-7B0A-6B2A3EB77D8B}"/>
              </a:ext>
            </a:extLst>
          </p:cNvPr>
          <p:cNvSpPr txBox="1"/>
          <p:nvPr/>
        </p:nvSpPr>
        <p:spPr>
          <a:xfrm>
            <a:off x="2367062"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1. مقدمة عن المشروع </a:t>
            </a:r>
            <a:endParaRPr kumimoji="0" lang="en-US" sz="4400" b="0" i="0" u="none" strike="noStrike" kern="1200" cap="none" spc="0" normalizeH="0" baseline="0" noProof="0" dirty="0">
              <a:ln>
                <a:noFill/>
              </a:ln>
              <a:solidFill>
                <a:prstClr val="white"/>
              </a:solidFill>
              <a:effectLst/>
              <a:highlight>
                <a:srgbClr val="00FF00"/>
              </a:highlight>
              <a:uLnTx/>
              <a:uFillTx/>
              <a:latin typeface="Aptos" panose="02110004020202020204"/>
              <a:ea typeface="+mn-ea"/>
              <a:cs typeface="IBM Plex Sans Arabic Medium" panose="020B0603050203000203" pitchFamily="34" charset="-78"/>
            </a:endParaRPr>
          </a:p>
        </p:txBody>
      </p:sp>
    </p:spTree>
    <p:extLst>
      <p:ext uri="{BB962C8B-B14F-4D97-AF65-F5344CB8AC3E}">
        <p14:creationId xmlns:p14="http://schemas.microsoft.com/office/powerpoint/2010/main" val="1313394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B09E09-635F-3DD9-3B5C-61A1C7941C94}"/>
              </a:ext>
            </a:extLst>
          </p:cNvPr>
          <p:cNvSpPr txBox="1">
            <a:spLocks/>
          </p:cNvSpPr>
          <p:nvPr/>
        </p:nvSpPr>
        <p:spPr>
          <a:xfrm>
            <a:off x="8359303" y="451285"/>
            <a:ext cx="3832697" cy="6382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2800" dirty="0">
                <a:solidFill>
                  <a:schemeClr val="tx2"/>
                </a:solidFill>
                <a:ea typeface="+mn-ea"/>
                <a:cs typeface="Bahij TheSansArabic Plain" panose="02040503050201020203" pitchFamily="18" charset="-78"/>
              </a:rPr>
              <a:t>مقدمة للمشروع</a:t>
            </a:r>
            <a:endParaRPr lang="en-US" sz="2800" dirty="0">
              <a:solidFill>
                <a:schemeClr val="tx2"/>
              </a:solidFill>
              <a:ea typeface="+mn-ea"/>
              <a:cs typeface="Bahij TheSansArabic Plain" panose="02040503050201020203" pitchFamily="18" charset="-78"/>
            </a:endParaRPr>
          </a:p>
        </p:txBody>
      </p:sp>
      <p:sp>
        <p:nvSpPr>
          <p:cNvPr id="7" name="TextBox 6">
            <a:extLst>
              <a:ext uri="{FF2B5EF4-FFF2-40B4-BE49-F238E27FC236}">
                <a16:creationId xmlns:a16="http://schemas.microsoft.com/office/drawing/2014/main" id="{BF4B1FCB-238A-A308-2C4B-5FDFAF50AD75}"/>
              </a:ext>
            </a:extLst>
          </p:cNvPr>
          <p:cNvSpPr txBox="1"/>
          <p:nvPr/>
        </p:nvSpPr>
        <p:spPr>
          <a:xfrm>
            <a:off x="499730" y="1428303"/>
            <a:ext cx="11483163" cy="4659289"/>
          </a:xfrm>
          <a:prstGeom prst="rect">
            <a:avLst/>
          </a:prstGeom>
          <a:noFill/>
        </p:spPr>
        <p:txBody>
          <a:bodyPr wrap="square" rtlCol="0">
            <a:spAutoFit/>
          </a:bodyPr>
          <a:lstStyle/>
          <a:p>
            <a:pPr marL="285750" indent="-285750" algn="r" rtl="1">
              <a:lnSpc>
                <a:spcPct val="150000"/>
              </a:lnSpc>
              <a:buFont typeface="Wingdings" panose="05000000000000000000" pitchFamily="2" charset="2"/>
              <a:buChar char="§"/>
            </a:pPr>
            <a:r>
              <a:rPr lang="ar-SA" sz="2000" dirty="0">
                <a:solidFill>
                  <a:schemeClr val="tx1">
                    <a:lumMod val="85000"/>
                    <a:lumOff val="15000"/>
                  </a:schemeClr>
                </a:solidFill>
              </a:rPr>
              <a:t>تأتي دراسة "الاختبار ما قبل المفهوم " ضمن جهود "لتبقى" الهادفة إلى رفع الوعي بأهمية ترشيد استهلاك الطاقة وتعزيز الاستدامة في المجتمع السعودي.</a:t>
            </a:r>
          </a:p>
          <a:p>
            <a:pPr marL="285750" indent="-285750" algn="r" rtl="1">
              <a:lnSpc>
                <a:spcPct val="150000"/>
              </a:lnSpc>
              <a:buFont typeface="Wingdings" panose="05000000000000000000" pitchFamily="2" charset="2"/>
              <a:buChar char="§"/>
            </a:pPr>
            <a:r>
              <a:rPr lang="ar-SA" sz="2000" dirty="0">
                <a:solidFill>
                  <a:schemeClr val="tx1">
                    <a:lumMod val="85000"/>
                    <a:lumOff val="15000"/>
                  </a:schemeClr>
                </a:solidFill>
              </a:rPr>
              <a:t>ركزت هذه الدراسة التي أجريناها على تقييم المرحلة شبه النهائية لمحتوى الحملة الإعلانية بهدف فهم مستوى التأثير المتوقع للحملة والتأكد من تحقيق أهدافها بشكل فعال.</a:t>
            </a:r>
          </a:p>
          <a:p>
            <a:pPr marL="285750" indent="-285750" algn="r" rtl="1">
              <a:lnSpc>
                <a:spcPct val="150000"/>
              </a:lnSpc>
              <a:buFont typeface="Wingdings" panose="05000000000000000000" pitchFamily="2" charset="2"/>
              <a:buChar char="§"/>
            </a:pPr>
            <a:r>
              <a:rPr lang="ar-SA" sz="2000" b="1" dirty="0"/>
              <a:t>تهدف هذه الحملة تحديدًا إلى التوعية بالإجراءات التي يجب اتخاذها لتجنب المنتجات دون المستوى المطلوب والإجراءات التي تتخذها الجهات الحكومية المتعددة.</a:t>
            </a:r>
          </a:p>
          <a:p>
            <a:pPr marL="285750" indent="-285750" algn="r" rtl="1">
              <a:lnSpc>
                <a:spcPct val="150000"/>
              </a:lnSpc>
              <a:buFont typeface="Wingdings" panose="05000000000000000000" pitchFamily="2" charset="2"/>
              <a:buChar char="§"/>
            </a:pPr>
            <a:r>
              <a:rPr lang="ar-SA" sz="2000" dirty="0">
                <a:solidFill>
                  <a:schemeClr val="tx1">
                    <a:lumMod val="85000"/>
                    <a:lumOff val="15000"/>
                  </a:schemeClr>
                </a:solidFill>
              </a:rPr>
              <a:t>الهدف الأساسي هو تقييم فعالية الرسائل الإعلانية من خلال تقييم وضوح الرسالة، ودوافعها للسلوك المستهدف، وتوافقها مع الهوية البصرية للمجتمع.</a:t>
            </a:r>
          </a:p>
          <a:p>
            <a:pPr marL="285750" indent="-285750" algn="r" rtl="1">
              <a:lnSpc>
                <a:spcPct val="150000"/>
              </a:lnSpc>
              <a:buFont typeface="Wingdings" panose="05000000000000000000" pitchFamily="2" charset="2"/>
              <a:buChar char="§"/>
            </a:pPr>
            <a:r>
              <a:rPr lang="ar-SA" sz="2000" dirty="0">
                <a:solidFill>
                  <a:schemeClr val="tx1">
                    <a:lumMod val="85000"/>
                    <a:lumOff val="15000"/>
                  </a:schemeClr>
                </a:solidFill>
              </a:rPr>
              <a:t>وتتم هذه الدراسة من خلال عدة أنشطة تقييمية، بما في ذلك تقييم فهم الجمهور للمحتوى، وقياس ردود الفعل الفورية باستخدام تقنية تتبع العين، فضلاً عن مجموعات التركيز التي ستساهم في توفير رؤى أعمق حول تأثير الحملة وأهميتها للجمهور المستهدف.</a:t>
            </a:r>
            <a:endParaRPr lang="en-US" sz="2000" dirty="0">
              <a:solidFill>
                <a:schemeClr val="tx1">
                  <a:lumMod val="85000"/>
                  <a:lumOff val="15000"/>
                </a:schemeClr>
              </a:solidFill>
            </a:endParaRPr>
          </a:p>
        </p:txBody>
      </p:sp>
      <p:pic>
        <p:nvPicPr>
          <p:cNvPr id="8" name="Picture 7">
            <a:extLst>
              <a:ext uri="{FF2B5EF4-FFF2-40B4-BE49-F238E27FC236}">
                <a16:creationId xmlns:a16="http://schemas.microsoft.com/office/drawing/2014/main" id="{4B98FA0A-688C-7643-EC13-181B4FFE2F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684" y="365125"/>
            <a:ext cx="2103515" cy="638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8755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BB80A-F579-523F-4928-044A32358AA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3A4398A-0476-C61D-E8CF-00683BED7D72}"/>
              </a:ext>
            </a:extLst>
          </p:cNvPr>
          <p:cNvSpPr/>
          <p:nvPr/>
        </p:nvSpPr>
        <p:spPr>
          <a:xfrm>
            <a:off x="849992" y="4016801"/>
            <a:ext cx="10052900" cy="1735413"/>
          </a:xfrm>
          <a:prstGeom prst="rect">
            <a:avLst/>
          </a:prstGeom>
          <a:solidFill>
            <a:srgbClr val="B0B0B0">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r" rtl="1">
              <a:buFont typeface="Wingdings" panose="05000000000000000000" pitchFamily="2" charset="2"/>
              <a:buChar char="§"/>
            </a:pPr>
            <a:r>
              <a:rPr lang="ar-SA" b="1" dirty="0">
                <a:solidFill>
                  <a:schemeClr val="tx1">
                    <a:lumMod val="85000"/>
                    <a:lumOff val="15000"/>
                  </a:schemeClr>
                </a:solidFill>
              </a:rPr>
              <a:t>المنهجية الكمية: </a:t>
            </a:r>
            <a:r>
              <a:rPr lang="ar-SA" dirty="0">
                <a:solidFill>
                  <a:schemeClr val="tx1">
                    <a:lumMod val="85000"/>
                    <a:lumOff val="15000"/>
                  </a:schemeClr>
                </a:solidFill>
              </a:rPr>
              <a:t>نستخدم (تم استخدام) تقنية تتبع العين لرصد النقاط التي تجذب انتباه الجمهور أثناء مشاهدة الملصق، مما يساعد على فهم مسار العين وتحديد العناصر التي تؤثر بشكل أكبر على الانتباه. تُكمّل هذه التقنية الاستبيانات المستخدمة لجمع البيانات الكمية لقياس فهم الجمهور وانطباعاتهم عن الحملة.</a:t>
            </a:r>
            <a:endParaRPr lang="en-US" dirty="0">
              <a:solidFill>
                <a:schemeClr val="tx1">
                  <a:lumMod val="85000"/>
                  <a:lumOff val="15000"/>
                </a:schemeClr>
              </a:solidFill>
            </a:endParaRPr>
          </a:p>
          <a:p>
            <a:pPr algn="r"/>
            <a:endParaRPr lang="ar-SA" sz="1400" dirty="0">
              <a:solidFill>
                <a:srgbClr val="FF8F00"/>
              </a:solidFill>
              <a:latin typeface="Bahij TheSansArabic Plain" panose="02040503050201020203" pitchFamily="18" charset="-78"/>
              <a:ea typeface="Calibri" panose="020F0502020204030204" pitchFamily="34" charset="0"/>
              <a:cs typeface="Bahij TheSansArabic Plain" panose="02040503050201020203" pitchFamily="18" charset="-78"/>
            </a:endParaRPr>
          </a:p>
        </p:txBody>
      </p:sp>
      <p:sp>
        <p:nvSpPr>
          <p:cNvPr id="6" name="Title 1">
            <a:extLst>
              <a:ext uri="{FF2B5EF4-FFF2-40B4-BE49-F238E27FC236}">
                <a16:creationId xmlns:a16="http://schemas.microsoft.com/office/drawing/2014/main" id="{24D45DAF-85B5-C101-08F4-B258AEACC115}"/>
              </a:ext>
            </a:extLst>
          </p:cNvPr>
          <p:cNvSpPr txBox="1">
            <a:spLocks/>
          </p:cNvSpPr>
          <p:nvPr/>
        </p:nvSpPr>
        <p:spPr>
          <a:xfrm>
            <a:off x="7334655" y="560168"/>
            <a:ext cx="4931924" cy="8538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2800" dirty="0">
                <a:solidFill>
                  <a:schemeClr val="tx2"/>
                </a:solidFill>
                <a:ea typeface="+mn-ea"/>
                <a:cs typeface="Bahij TheSansArabic Plain" panose="02040503050201020203" pitchFamily="18" charset="-78"/>
              </a:rPr>
              <a:t>المنهجية المستخدمة</a:t>
            </a:r>
            <a:endParaRPr lang="en-US" sz="2800" dirty="0">
              <a:solidFill>
                <a:schemeClr val="tx2"/>
              </a:solidFill>
              <a:ea typeface="+mn-ea"/>
              <a:cs typeface="Bahij TheSansArabic Plain" panose="02040503050201020203" pitchFamily="18" charset="-78"/>
            </a:endParaRPr>
          </a:p>
        </p:txBody>
      </p:sp>
      <p:sp>
        <p:nvSpPr>
          <p:cNvPr id="2" name="Rectangle 1">
            <a:extLst>
              <a:ext uri="{FF2B5EF4-FFF2-40B4-BE49-F238E27FC236}">
                <a16:creationId xmlns:a16="http://schemas.microsoft.com/office/drawing/2014/main" id="{B7B9A007-025F-3DDB-2EEE-454D5ABB75F2}"/>
              </a:ext>
            </a:extLst>
          </p:cNvPr>
          <p:cNvSpPr/>
          <p:nvPr/>
        </p:nvSpPr>
        <p:spPr>
          <a:xfrm>
            <a:off x="892520" y="2104487"/>
            <a:ext cx="10052900" cy="1324513"/>
          </a:xfrm>
          <a:prstGeom prst="rect">
            <a:avLst/>
          </a:prstGeom>
          <a:solidFill>
            <a:srgbClr val="B0B0B0">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r" rtl="1">
              <a:lnSpc>
                <a:spcPct val="150000"/>
              </a:lnSpc>
              <a:buFont typeface="Wingdings" panose="05000000000000000000" pitchFamily="2" charset="2"/>
              <a:buChar char="§"/>
            </a:pPr>
            <a:r>
              <a:rPr lang="ar-SA" b="1" dirty="0">
                <a:solidFill>
                  <a:schemeClr val="tx1">
                    <a:lumMod val="85000"/>
                    <a:lumOff val="15000"/>
                  </a:schemeClr>
                </a:solidFill>
              </a:rPr>
              <a:t>المنهجية النوعية: </a:t>
            </a:r>
            <a:r>
              <a:rPr lang="ar-SA" dirty="0">
                <a:solidFill>
                  <a:schemeClr val="tx1">
                    <a:lumMod val="85000"/>
                    <a:lumOff val="15000"/>
                  </a:schemeClr>
                </a:solidFill>
              </a:rPr>
              <a:t>نستخدم منهجية مجموعات التركيز الموسعة لجمع آراء مفصلة من المشاركين حول الرسائل الإعلانية ووضوحها وتأثيرها. تُعقد هذه المجموعات بمشاركة عدد متنوع من الأفراد لضمان تمثيل جميع الفئات المستهدفة.</a:t>
            </a:r>
            <a:endParaRPr lang="en-US" dirty="0">
              <a:solidFill>
                <a:schemeClr val="tx1">
                  <a:lumMod val="85000"/>
                  <a:lumOff val="15000"/>
                </a:schemeClr>
              </a:solidFill>
            </a:endParaRPr>
          </a:p>
        </p:txBody>
      </p:sp>
      <p:sp>
        <p:nvSpPr>
          <p:cNvPr id="7" name="TextBox 6">
            <a:extLst>
              <a:ext uri="{FF2B5EF4-FFF2-40B4-BE49-F238E27FC236}">
                <a16:creationId xmlns:a16="http://schemas.microsoft.com/office/drawing/2014/main" id="{7F840EE0-C942-EFBF-9939-5E18E4AFE0BF}"/>
              </a:ext>
            </a:extLst>
          </p:cNvPr>
          <p:cNvSpPr txBox="1"/>
          <p:nvPr/>
        </p:nvSpPr>
        <p:spPr>
          <a:xfrm>
            <a:off x="-395056" y="5907706"/>
            <a:ext cx="10931915" cy="504305"/>
          </a:xfrm>
          <a:prstGeom prst="rect">
            <a:avLst/>
          </a:prstGeom>
          <a:noFill/>
        </p:spPr>
        <p:txBody>
          <a:bodyPr wrap="square" rtlCol="0">
            <a:spAutoFit/>
          </a:bodyPr>
          <a:lstStyle/>
          <a:p>
            <a:pPr algn="r" rtl="1">
              <a:lnSpc>
                <a:spcPct val="150000"/>
              </a:lnSpc>
            </a:pPr>
            <a:r>
              <a:rPr lang="ar-SA" sz="2000" dirty="0">
                <a:solidFill>
                  <a:schemeClr val="tx1">
                    <a:lumMod val="85000"/>
                    <a:lumOff val="15000"/>
                  </a:schemeClr>
                </a:solidFill>
              </a:rPr>
              <a:t>ملاحظة: تم مشاركة نتائج دراسة تتبع العين في تقرير منفصل</a:t>
            </a:r>
            <a:endParaRPr lang="en-US" sz="2000" dirty="0">
              <a:solidFill>
                <a:schemeClr val="tx1">
                  <a:lumMod val="85000"/>
                  <a:lumOff val="15000"/>
                </a:schemeClr>
              </a:solidFill>
            </a:endParaRPr>
          </a:p>
        </p:txBody>
      </p:sp>
      <p:sp>
        <p:nvSpPr>
          <p:cNvPr id="8" name="TextBox 7">
            <a:extLst>
              <a:ext uri="{FF2B5EF4-FFF2-40B4-BE49-F238E27FC236}">
                <a16:creationId xmlns:a16="http://schemas.microsoft.com/office/drawing/2014/main" id="{13A742BE-2109-688F-6403-F8C003EB7114}"/>
              </a:ext>
            </a:extLst>
          </p:cNvPr>
          <p:cNvSpPr txBox="1"/>
          <p:nvPr/>
        </p:nvSpPr>
        <p:spPr>
          <a:xfrm>
            <a:off x="2889114" y="1264544"/>
            <a:ext cx="8056306" cy="463075"/>
          </a:xfrm>
          <a:prstGeom prst="rect">
            <a:avLst/>
          </a:prstGeom>
          <a:noFill/>
        </p:spPr>
        <p:txBody>
          <a:bodyPr wrap="square">
            <a:spAutoFit/>
          </a:bodyPr>
          <a:lstStyle/>
          <a:p>
            <a:pPr marL="285750" indent="-285750" algn="r" rtl="1">
              <a:lnSpc>
                <a:spcPct val="150000"/>
              </a:lnSpc>
              <a:buFont typeface="Wingdings" panose="05000000000000000000" pitchFamily="2" charset="2"/>
              <a:buChar char="§"/>
            </a:pPr>
            <a:r>
              <a:rPr lang="ar-SA" sz="1800" dirty="0">
                <a:solidFill>
                  <a:schemeClr val="tx1">
                    <a:lumMod val="85000"/>
                    <a:lumOff val="15000"/>
                  </a:schemeClr>
                </a:solidFill>
              </a:rPr>
              <a:t>تعتمد هذه الدراسة على مزيج من المنهجيات النوعية والكمية للحصول على فهم شامل لتأثير الحملة.</a:t>
            </a:r>
            <a:endParaRPr lang="en-US" sz="1800" dirty="0">
              <a:solidFill>
                <a:schemeClr val="tx1">
                  <a:lumMod val="85000"/>
                  <a:lumOff val="15000"/>
                </a:schemeClr>
              </a:solidFill>
            </a:endParaRPr>
          </a:p>
        </p:txBody>
      </p:sp>
      <p:pic>
        <p:nvPicPr>
          <p:cNvPr id="5" name="Picture 4">
            <a:extLst>
              <a:ext uri="{FF2B5EF4-FFF2-40B4-BE49-F238E27FC236}">
                <a16:creationId xmlns:a16="http://schemas.microsoft.com/office/drawing/2014/main" id="{104AB154-1F6E-49B3-2D97-90F347FFE04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684" y="365125"/>
            <a:ext cx="2103515" cy="638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41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9D78C-979C-58DC-102F-6AFDAD9CBE6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95C42F3-ED69-9CA0-3310-0E830761F44B}"/>
              </a:ext>
            </a:extLst>
          </p:cNvPr>
          <p:cNvSpPr txBox="1">
            <a:spLocks/>
          </p:cNvSpPr>
          <p:nvPr/>
        </p:nvSpPr>
        <p:spPr>
          <a:xfrm>
            <a:off x="6846662" y="491264"/>
            <a:ext cx="5139903" cy="8538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2800" dirty="0">
                <a:solidFill>
                  <a:schemeClr val="tx2"/>
                </a:solidFill>
                <a:ea typeface="+mn-ea"/>
                <a:cs typeface="Bahij TheSansArabic Plain" panose="02040503050201020203" pitchFamily="18" charset="-78"/>
              </a:rPr>
              <a:t>تفاصيل الفئات المستهدفة والعينات</a:t>
            </a:r>
          </a:p>
        </p:txBody>
      </p:sp>
      <p:grpSp>
        <p:nvGrpSpPr>
          <p:cNvPr id="13" name="Group 12">
            <a:extLst>
              <a:ext uri="{FF2B5EF4-FFF2-40B4-BE49-F238E27FC236}">
                <a16:creationId xmlns:a16="http://schemas.microsoft.com/office/drawing/2014/main" id="{B79FE5CA-37DA-D613-015F-09A4B779EAAF}"/>
              </a:ext>
            </a:extLst>
          </p:cNvPr>
          <p:cNvGrpSpPr/>
          <p:nvPr/>
        </p:nvGrpSpPr>
        <p:grpSpPr>
          <a:xfrm>
            <a:off x="1884366" y="2005288"/>
            <a:ext cx="2113429" cy="1148831"/>
            <a:chOff x="3605784" y="2239267"/>
            <a:chExt cx="1217738" cy="981670"/>
          </a:xfrm>
          <a:solidFill>
            <a:srgbClr val="2DB463"/>
          </a:solidFill>
        </p:grpSpPr>
        <p:sp>
          <p:nvSpPr>
            <p:cNvPr id="14" name="Freeform 9">
              <a:extLst>
                <a:ext uri="{FF2B5EF4-FFF2-40B4-BE49-F238E27FC236}">
                  <a16:creationId xmlns:a16="http://schemas.microsoft.com/office/drawing/2014/main" id="{020022BE-CB96-1FA6-43E2-79EE1B365706}"/>
                </a:ext>
              </a:extLst>
            </p:cNvPr>
            <p:cNvSpPr/>
            <p:nvPr/>
          </p:nvSpPr>
          <p:spPr>
            <a:xfrm>
              <a:off x="3707035" y="2239267"/>
              <a:ext cx="1005351" cy="981670"/>
            </a:xfrm>
            <a:prstGeom prst="roundRect">
              <a:avLst/>
            </a:prstGeom>
            <a:grpFill/>
            <a:ln w="12700">
              <a:solidFill>
                <a:srgbClr val="2DB463"/>
              </a:solidFill>
              <a:miter lim="400000"/>
            </a:ln>
          </p:spPr>
          <p:txBody>
            <a:bodyPr lIns="22860" rIns="22860"/>
            <a:lstStyle/>
            <a:p>
              <a:pPr marL="0" marR="0" lvl="0" indent="0" algn="l" defTabSz="914217" rtl="0" eaLnBrk="1" fontAlgn="auto" latinLnBrk="0" hangingPunct="0">
                <a:lnSpc>
                  <a:spcPct val="100000"/>
                </a:lnSpc>
                <a:spcBef>
                  <a:spcPts val="0"/>
                </a:spcBef>
                <a:spcAft>
                  <a:spcPts val="0"/>
                </a:spcAft>
                <a:buClrTx/>
                <a:buSzTx/>
                <a:buFontTx/>
                <a:buNone/>
                <a:tabLst/>
                <a:defRPr/>
              </a:pPr>
              <a:endParaRPr kumimoji="0" sz="1600" b="0" i="0" u="none" strike="noStrike" kern="0" cap="none" spc="0" normalizeH="0" baseline="0" noProof="0" dirty="0">
                <a:ln>
                  <a:noFill/>
                </a:ln>
                <a:solidFill>
                  <a:srgbClr val="000000"/>
                </a:solidFill>
                <a:effectLst/>
                <a:uLnTx/>
                <a:uFillTx/>
                <a:latin typeface="Bahij TheSansArabic Light" panose="02040503050201020203" pitchFamily="18" charset="-78"/>
                <a:ea typeface="+mn-ea"/>
                <a:cs typeface="+mj-cs"/>
                <a:sym typeface="Calibri"/>
              </a:endParaRPr>
            </a:p>
          </p:txBody>
        </p:sp>
        <p:sp>
          <p:nvSpPr>
            <p:cNvPr id="15" name="TextBox 14">
              <a:extLst>
                <a:ext uri="{FF2B5EF4-FFF2-40B4-BE49-F238E27FC236}">
                  <a16:creationId xmlns:a16="http://schemas.microsoft.com/office/drawing/2014/main" id="{989DAA25-09F7-00B4-BEDC-F2B5783893EB}"/>
                </a:ext>
              </a:extLst>
            </p:cNvPr>
            <p:cNvSpPr txBox="1"/>
            <p:nvPr/>
          </p:nvSpPr>
          <p:spPr>
            <a:xfrm>
              <a:off x="3605784" y="2530432"/>
              <a:ext cx="1217738" cy="349166"/>
            </a:xfrm>
            <a:prstGeom prst="roundRect">
              <a:avLst/>
            </a:prstGeom>
            <a:noFill/>
            <a:ln>
              <a:noFill/>
            </a:ln>
          </p:spPr>
          <p:txBody>
            <a:bodyPr wrap="square">
              <a:spAutoFit/>
            </a:bodyPr>
            <a:lstStyle/>
            <a:p>
              <a:pPr marL="0" marR="0" lvl="0" indent="0" algn="ctr" defTabSz="1243941" rtl="1"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srgbClr val="FFFFFF"/>
                  </a:solidFill>
                  <a:effectLst/>
                  <a:uLnTx/>
                  <a:uFillTx/>
                  <a:latin typeface="Bahij TheSansArabic Plain" panose="02040503050201020203" pitchFamily="18" charset="-78"/>
                  <a:cs typeface="+mj-cs"/>
                </a:rPr>
                <a:t>الرياض</a:t>
              </a:r>
              <a:endParaRPr kumimoji="0" lang="en-US" b="1" i="0" u="none" strike="noStrike" kern="1200" cap="none" spc="0" normalizeH="0" baseline="0" noProof="0" dirty="0">
                <a:ln>
                  <a:noFill/>
                </a:ln>
                <a:solidFill>
                  <a:srgbClr val="FFFFFF"/>
                </a:solidFill>
                <a:effectLst/>
                <a:uLnTx/>
                <a:uFillTx/>
                <a:latin typeface="Bahij TheSansArabic Plain" panose="02040503050201020203" pitchFamily="18" charset="-78"/>
                <a:cs typeface="+mj-cs"/>
              </a:endParaRPr>
            </a:p>
          </p:txBody>
        </p:sp>
      </p:grpSp>
      <p:grpSp>
        <p:nvGrpSpPr>
          <p:cNvPr id="19" name="Group 18">
            <a:extLst>
              <a:ext uri="{FF2B5EF4-FFF2-40B4-BE49-F238E27FC236}">
                <a16:creationId xmlns:a16="http://schemas.microsoft.com/office/drawing/2014/main" id="{7A69EFD2-6EA0-B326-4477-F982AD664BD5}"/>
              </a:ext>
            </a:extLst>
          </p:cNvPr>
          <p:cNvGrpSpPr/>
          <p:nvPr/>
        </p:nvGrpSpPr>
        <p:grpSpPr>
          <a:xfrm>
            <a:off x="1051652" y="3131039"/>
            <a:ext cx="10724140" cy="307777"/>
            <a:chOff x="438912" y="3940831"/>
            <a:chExt cx="7739585" cy="222351"/>
          </a:xfrm>
        </p:grpSpPr>
        <p:cxnSp>
          <p:nvCxnSpPr>
            <p:cNvPr id="20" name="Straight Connector 19">
              <a:extLst>
                <a:ext uri="{FF2B5EF4-FFF2-40B4-BE49-F238E27FC236}">
                  <a16:creationId xmlns:a16="http://schemas.microsoft.com/office/drawing/2014/main" id="{C0075224-8990-6E0A-1BE2-B06861DC8579}"/>
                </a:ext>
              </a:extLst>
            </p:cNvPr>
            <p:cNvCxnSpPr>
              <a:cxnSpLocks/>
            </p:cNvCxnSpPr>
            <p:nvPr/>
          </p:nvCxnSpPr>
          <p:spPr>
            <a:xfrm>
              <a:off x="438912" y="4047045"/>
              <a:ext cx="7333955" cy="0"/>
            </a:xfrm>
            <a:prstGeom prst="line">
              <a:avLst/>
            </a:prstGeom>
            <a:ln w="12700">
              <a:solidFill>
                <a:srgbClr val="787C8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4A12FC50-F04D-03E4-1377-0C2757E765EE}"/>
                </a:ext>
              </a:extLst>
            </p:cNvPr>
            <p:cNvSpPr/>
            <p:nvPr/>
          </p:nvSpPr>
          <p:spPr>
            <a:xfrm>
              <a:off x="7024397" y="3957507"/>
              <a:ext cx="1153339" cy="188998"/>
            </a:xfrm>
            <a:prstGeom prst="rect">
              <a:avLst/>
            </a:prstGeom>
            <a:solidFill>
              <a:srgbClr val="DAFBE8"/>
            </a:solidFill>
          </p:spPr>
          <p:txBody>
            <a:bodyPr wrap="square" anchor="ctr">
              <a:spAutoFit/>
            </a:bodyPr>
            <a:lstStyle/>
            <a:p>
              <a:pPr lvl="0" algn="r" rtl="1">
                <a:spcBef>
                  <a:spcPts val="600"/>
                </a:spcBef>
                <a:defRPr/>
              </a:pPr>
              <a:r>
                <a:rPr lang="ar-SA" sz="1100" dirty="0">
                  <a:solidFill>
                    <a:schemeClr val="tx1">
                      <a:lumMod val="85000"/>
                      <a:lumOff val="15000"/>
                    </a:schemeClr>
                  </a:solidFill>
                </a:rPr>
                <a:t>آلية التقييم</a:t>
              </a:r>
              <a:endParaRPr lang="ar-LB" sz="1100" dirty="0">
                <a:solidFill>
                  <a:schemeClr val="tx1">
                    <a:lumMod val="85000"/>
                    <a:lumOff val="15000"/>
                  </a:schemeClr>
                </a:solidFill>
              </a:endParaRPr>
            </a:p>
          </p:txBody>
        </p:sp>
        <p:sp>
          <p:nvSpPr>
            <p:cNvPr id="3" name="Rectangle 2">
              <a:extLst>
                <a:ext uri="{FF2B5EF4-FFF2-40B4-BE49-F238E27FC236}">
                  <a16:creationId xmlns:a16="http://schemas.microsoft.com/office/drawing/2014/main" id="{959B0EFD-939B-D376-C571-93FDED976DEF}"/>
                </a:ext>
              </a:extLst>
            </p:cNvPr>
            <p:cNvSpPr/>
            <p:nvPr/>
          </p:nvSpPr>
          <p:spPr>
            <a:xfrm>
              <a:off x="7025158" y="3957507"/>
              <a:ext cx="1153339" cy="188998"/>
            </a:xfrm>
            <a:prstGeom prst="rect">
              <a:avLst/>
            </a:prstGeom>
            <a:solidFill>
              <a:srgbClr val="DAFBE8"/>
            </a:solidFill>
          </p:spPr>
          <p:txBody>
            <a:bodyPr wrap="square" anchor="ctr">
              <a:spAutoFit/>
            </a:bodyPr>
            <a:lstStyle/>
            <a:p>
              <a:pPr lvl="0" algn="r" rtl="1">
                <a:spcBef>
                  <a:spcPts val="600"/>
                </a:spcBef>
                <a:defRPr/>
              </a:pPr>
              <a:r>
                <a:rPr lang="ar-SA" sz="1100" dirty="0">
                  <a:solidFill>
                    <a:schemeClr val="tx1">
                      <a:lumMod val="85000"/>
                      <a:lumOff val="15000"/>
                    </a:schemeClr>
                  </a:solidFill>
                </a:rPr>
                <a:t>آلية التقييم</a:t>
              </a:r>
              <a:endParaRPr lang="ar-LB" sz="1100" dirty="0">
                <a:solidFill>
                  <a:schemeClr val="tx1">
                    <a:lumMod val="85000"/>
                    <a:lumOff val="15000"/>
                  </a:schemeClr>
                </a:solidFill>
              </a:endParaRPr>
            </a:p>
          </p:txBody>
        </p:sp>
        <p:sp>
          <p:nvSpPr>
            <p:cNvPr id="4" name="Rectangle 3">
              <a:extLst>
                <a:ext uri="{FF2B5EF4-FFF2-40B4-BE49-F238E27FC236}">
                  <a16:creationId xmlns:a16="http://schemas.microsoft.com/office/drawing/2014/main" id="{80239FAF-DC57-D3A9-314A-8182391E2F80}"/>
                </a:ext>
              </a:extLst>
            </p:cNvPr>
            <p:cNvSpPr/>
            <p:nvPr/>
          </p:nvSpPr>
          <p:spPr>
            <a:xfrm>
              <a:off x="6961544" y="3940831"/>
              <a:ext cx="1153339" cy="222351"/>
            </a:xfrm>
            <a:prstGeom prst="rect">
              <a:avLst/>
            </a:prstGeom>
            <a:solidFill>
              <a:srgbClr val="DAFBE8"/>
            </a:solidFill>
          </p:spPr>
          <p:txBody>
            <a:bodyPr wrap="square" anchor="ctr">
              <a:spAutoFit/>
            </a:bodyPr>
            <a:lstStyle/>
            <a:p>
              <a:pPr lvl="0" algn="r" rtl="1">
                <a:spcBef>
                  <a:spcPts val="600"/>
                </a:spcBef>
                <a:defRPr/>
              </a:pPr>
              <a:r>
                <a:rPr lang="ar-SA" sz="1400" dirty="0">
                  <a:solidFill>
                    <a:schemeClr val="tx1">
                      <a:lumMod val="85000"/>
                      <a:lumOff val="15000"/>
                    </a:schemeClr>
                  </a:solidFill>
                </a:rPr>
                <a:t>آلية التقييم</a:t>
              </a:r>
              <a:endParaRPr lang="ar-LB" sz="1400" dirty="0">
                <a:solidFill>
                  <a:schemeClr val="tx1">
                    <a:lumMod val="85000"/>
                    <a:lumOff val="15000"/>
                  </a:schemeClr>
                </a:solidFill>
              </a:endParaRPr>
            </a:p>
          </p:txBody>
        </p:sp>
      </p:grpSp>
      <p:sp>
        <p:nvSpPr>
          <p:cNvPr id="24" name="Callout: Down Arrow 23">
            <a:extLst>
              <a:ext uri="{FF2B5EF4-FFF2-40B4-BE49-F238E27FC236}">
                <a16:creationId xmlns:a16="http://schemas.microsoft.com/office/drawing/2014/main" id="{7D7AA009-E17D-0643-1C1C-041A7C5F00E4}"/>
              </a:ext>
            </a:extLst>
          </p:cNvPr>
          <p:cNvSpPr/>
          <p:nvPr/>
        </p:nvSpPr>
        <p:spPr>
          <a:xfrm>
            <a:off x="2941081" y="3483432"/>
            <a:ext cx="1111410" cy="892774"/>
          </a:xfrm>
          <a:prstGeom prst="downArrowCallout">
            <a:avLst/>
          </a:prstGeom>
          <a:solidFill>
            <a:srgbClr val="2DB463"/>
          </a:solidFill>
          <a:ln w="19050">
            <a:solidFill>
              <a:srgbClr val="2DB4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200" dirty="0">
                <a:latin typeface="Bahij TheSansArabic Bold" panose="02040503050201020203" pitchFamily="18" charset="-78"/>
                <a:cs typeface="+mj-cs"/>
              </a:rPr>
              <a:t>المجموعات المركزة</a:t>
            </a:r>
            <a:endParaRPr lang="en-US" sz="1200" dirty="0">
              <a:latin typeface="Bahij TheSansArabic Bold" panose="02040503050201020203" pitchFamily="18" charset="-78"/>
              <a:cs typeface="+mj-cs"/>
            </a:endParaRPr>
          </a:p>
        </p:txBody>
      </p:sp>
      <p:sp>
        <p:nvSpPr>
          <p:cNvPr id="28" name="Rectangle: Rounded Corners 27">
            <a:extLst>
              <a:ext uri="{FF2B5EF4-FFF2-40B4-BE49-F238E27FC236}">
                <a16:creationId xmlns:a16="http://schemas.microsoft.com/office/drawing/2014/main" id="{D5BC5BD0-E78A-DC73-14C7-5B9D64B22884}"/>
              </a:ext>
            </a:extLst>
          </p:cNvPr>
          <p:cNvSpPr/>
          <p:nvPr/>
        </p:nvSpPr>
        <p:spPr>
          <a:xfrm>
            <a:off x="3031162" y="4549014"/>
            <a:ext cx="1021329" cy="386351"/>
          </a:xfrm>
          <a:prstGeom prst="roundRect">
            <a:avLst/>
          </a:prstGeom>
          <a:solidFill>
            <a:srgbClr val="2DB463"/>
          </a:solidFill>
          <a:ln w="19050">
            <a:solidFill>
              <a:srgbClr val="2DB4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dirty="0">
                <a:latin typeface="Bahij TheSansArabic Bold" panose="02040503050201020203" pitchFamily="18" charset="-78"/>
                <a:cs typeface="+mj-cs"/>
              </a:rPr>
              <a:t>4</a:t>
            </a:r>
            <a:endParaRPr lang="en-US" sz="1400" dirty="0">
              <a:latin typeface="Bahij TheSansArabic Bold" panose="02040503050201020203" pitchFamily="18" charset="-78"/>
              <a:cs typeface="+mj-cs"/>
            </a:endParaRPr>
          </a:p>
        </p:txBody>
      </p:sp>
      <p:grpSp>
        <p:nvGrpSpPr>
          <p:cNvPr id="40" name="Group 39">
            <a:extLst>
              <a:ext uri="{FF2B5EF4-FFF2-40B4-BE49-F238E27FC236}">
                <a16:creationId xmlns:a16="http://schemas.microsoft.com/office/drawing/2014/main" id="{8EB27602-DA6C-F36C-CFBC-95458E5CE396}"/>
              </a:ext>
            </a:extLst>
          </p:cNvPr>
          <p:cNvGrpSpPr/>
          <p:nvPr/>
        </p:nvGrpSpPr>
        <p:grpSpPr>
          <a:xfrm>
            <a:off x="1051652" y="1550482"/>
            <a:ext cx="10677669" cy="276999"/>
            <a:chOff x="438912" y="3912658"/>
            <a:chExt cx="7706047" cy="200116"/>
          </a:xfrm>
        </p:grpSpPr>
        <p:cxnSp>
          <p:nvCxnSpPr>
            <p:cNvPr id="41" name="Straight Connector 40">
              <a:extLst>
                <a:ext uri="{FF2B5EF4-FFF2-40B4-BE49-F238E27FC236}">
                  <a16:creationId xmlns:a16="http://schemas.microsoft.com/office/drawing/2014/main" id="{DB00489A-3A77-E23A-CEB9-790DB338BAB1}"/>
                </a:ext>
              </a:extLst>
            </p:cNvPr>
            <p:cNvCxnSpPr>
              <a:cxnSpLocks/>
            </p:cNvCxnSpPr>
            <p:nvPr/>
          </p:nvCxnSpPr>
          <p:spPr>
            <a:xfrm>
              <a:off x="438912" y="4047045"/>
              <a:ext cx="7333955" cy="0"/>
            </a:xfrm>
            <a:prstGeom prst="line">
              <a:avLst/>
            </a:prstGeom>
            <a:ln w="12700">
              <a:solidFill>
                <a:srgbClr val="787C8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44BAE522-E15A-5B2E-19B9-1B82A733A556}"/>
                </a:ext>
              </a:extLst>
            </p:cNvPr>
            <p:cNvSpPr/>
            <p:nvPr/>
          </p:nvSpPr>
          <p:spPr>
            <a:xfrm>
              <a:off x="6961544" y="3912658"/>
              <a:ext cx="1183415" cy="200116"/>
            </a:xfrm>
            <a:prstGeom prst="rect">
              <a:avLst/>
            </a:prstGeom>
            <a:solidFill>
              <a:srgbClr val="DAFBE8"/>
            </a:solidFill>
          </p:spPr>
          <p:txBody>
            <a:bodyPr wrap="square" anchor="ctr">
              <a:spAutoFit/>
            </a:bodyPr>
            <a:lstStyle/>
            <a:p>
              <a:pPr lvl="1" algn="r" rtl="1">
                <a:spcBef>
                  <a:spcPts val="600"/>
                </a:spcBef>
                <a:defRPr/>
              </a:pPr>
              <a:r>
                <a:rPr lang="ar-SA" sz="1200" dirty="0">
                  <a:solidFill>
                    <a:schemeClr val="tx1">
                      <a:lumMod val="85000"/>
                      <a:lumOff val="15000"/>
                    </a:schemeClr>
                  </a:solidFill>
                </a:rPr>
                <a:t>الأهداف </a:t>
              </a:r>
            </a:p>
          </p:txBody>
        </p:sp>
      </p:grpSp>
      <p:grpSp>
        <p:nvGrpSpPr>
          <p:cNvPr id="43" name="Group 42">
            <a:extLst>
              <a:ext uri="{FF2B5EF4-FFF2-40B4-BE49-F238E27FC236}">
                <a16:creationId xmlns:a16="http://schemas.microsoft.com/office/drawing/2014/main" id="{4A98BBFC-C48F-3FF2-DA6C-43034657696F}"/>
              </a:ext>
            </a:extLst>
          </p:cNvPr>
          <p:cNvGrpSpPr/>
          <p:nvPr/>
        </p:nvGrpSpPr>
        <p:grpSpPr>
          <a:xfrm>
            <a:off x="1051652" y="4222329"/>
            <a:ext cx="10446590" cy="307777"/>
            <a:chOff x="427207" y="3935869"/>
            <a:chExt cx="7539278" cy="222351"/>
          </a:xfrm>
        </p:grpSpPr>
        <p:cxnSp>
          <p:nvCxnSpPr>
            <p:cNvPr id="44" name="Straight Connector 43">
              <a:extLst>
                <a:ext uri="{FF2B5EF4-FFF2-40B4-BE49-F238E27FC236}">
                  <a16:creationId xmlns:a16="http://schemas.microsoft.com/office/drawing/2014/main" id="{B886A6BE-ECF3-D1D9-92AC-574D058DED68}"/>
                </a:ext>
              </a:extLst>
            </p:cNvPr>
            <p:cNvCxnSpPr>
              <a:cxnSpLocks/>
            </p:cNvCxnSpPr>
            <p:nvPr/>
          </p:nvCxnSpPr>
          <p:spPr>
            <a:xfrm>
              <a:off x="427207" y="4047044"/>
              <a:ext cx="7345660" cy="1"/>
            </a:xfrm>
            <a:prstGeom prst="line">
              <a:avLst/>
            </a:prstGeom>
            <a:ln w="12700">
              <a:solidFill>
                <a:srgbClr val="787C8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36C63774-0B1B-6DCA-E946-260DD45F6562}"/>
                </a:ext>
              </a:extLst>
            </p:cNvPr>
            <p:cNvSpPr/>
            <p:nvPr/>
          </p:nvSpPr>
          <p:spPr>
            <a:xfrm>
              <a:off x="6961544" y="3935869"/>
              <a:ext cx="1004941" cy="222351"/>
            </a:xfrm>
            <a:prstGeom prst="rect">
              <a:avLst/>
            </a:prstGeom>
            <a:solidFill>
              <a:srgbClr val="DAFBE8"/>
            </a:solidFill>
          </p:spPr>
          <p:txBody>
            <a:bodyPr wrap="square" anchor="ctr">
              <a:spAutoFit/>
            </a:bodyPr>
            <a:lstStyle/>
            <a:p>
              <a:pPr algn="r" rtl="1">
                <a:spcBef>
                  <a:spcPts val="600"/>
                </a:spcBef>
                <a:defRPr/>
              </a:pPr>
              <a:r>
                <a:rPr lang="ar-SA" sz="1400" dirty="0">
                  <a:solidFill>
                    <a:schemeClr val="tx1">
                      <a:lumMod val="85000"/>
                      <a:lumOff val="15000"/>
                    </a:schemeClr>
                  </a:solidFill>
                </a:rPr>
                <a:t>حجم العينة </a:t>
              </a:r>
              <a:endParaRPr lang="ar-LB" sz="1400" dirty="0">
                <a:solidFill>
                  <a:schemeClr val="tx1">
                    <a:lumMod val="85000"/>
                    <a:lumOff val="15000"/>
                  </a:schemeClr>
                </a:solidFill>
              </a:endParaRPr>
            </a:p>
          </p:txBody>
        </p:sp>
      </p:grpSp>
      <p:grpSp>
        <p:nvGrpSpPr>
          <p:cNvPr id="61" name="Group 60">
            <a:extLst>
              <a:ext uri="{FF2B5EF4-FFF2-40B4-BE49-F238E27FC236}">
                <a16:creationId xmlns:a16="http://schemas.microsoft.com/office/drawing/2014/main" id="{F78445CC-34A6-E649-BE26-6937C3224959}"/>
              </a:ext>
            </a:extLst>
          </p:cNvPr>
          <p:cNvGrpSpPr/>
          <p:nvPr/>
        </p:nvGrpSpPr>
        <p:grpSpPr>
          <a:xfrm>
            <a:off x="4543273" y="1969731"/>
            <a:ext cx="2113429" cy="1148831"/>
            <a:chOff x="3605784" y="2239267"/>
            <a:chExt cx="1217738" cy="981670"/>
          </a:xfrm>
          <a:solidFill>
            <a:srgbClr val="36A39A"/>
          </a:solidFill>
        </p:grpSpPr>
        <p:sp>
          <p:nvSpPr>
            <p:cNvPr id="62" name="Freeform 9">
              <a:extLst>
                <a:ext uri="{FF2B5EF4-FFF2-40B4-BE49-F238E27FC236}">
                  <a16:creationId xmlns:a16="http://schemas.microsoft.com/office/drawing/2014/main" id="{1423591E-449F-E53D-731A-D0D32780F2A1}"/>
                </a:ext>
              </a:extLst>
            </p:cNvPr>
            <p:cNvSpPr/>
            <p:nvPr/>
          </p:nvSpPr>
          <p:spPr>
            <a:xfrm>
              <a:off x="3707035" y="2239267"/>
              <a:ext cx="1005351" cy="981670"/>
            </a:xfrm>
            <a:prstGeom prst="roundRect">
              <a:avLst/>
            </a:prstGeom>
            <a:grpFill/>
            <a:ln w="12700">
              <a:solidFill>
                <a:srgbClr val="36A39A"/>
              </a:solidFill>
              <a:miter lim="400000"/>
            </a:ln>
          </p:spPr>
          <p:txBody>
            <a:bodyPr lIns="22860" rIns="22860"/>
            <a:lstStyle/>
            <a:p>
              <a:pPr marL="0" marR="0" lvl="0" indent="0" algn="l" defTabSz="914217" rtl="0" eaLnBrk="1" fontAlgn="auto" latinLnBrk="0" hangingPunct="0">
                <a:lnSpc>
                  <a:spcPct val="100000"/>
                </a:lnSpc>
                <a:spcBef>
                  <a:spcPts val="0"/>
                </a:spcBef>
                <a:spcAft>
                  <a:spcPts val="0"/>
                </a:spcAft>
                <a:buClrTx/>
                <a:buSzTx/>
                <a:buFontTx/>
                <a:buNone/>
                <a:tabLst/>
                <a:defRPr/>
              </a:pPr>
              <a:endParaRPr kumimoji="0" sz="1600" b="0" i="0" u="none" strike="noStrike" kern="0" cap="none" spc="0" normalizeH="0" baseline="0" noProof="0" dirty="0">
                <a:ln>
                  <a:noFill/>
                </a:ln>
                <a:solidFill>
                  <a:srgbClr val="000000"/>
                </a:solidFill>
                <a:effectLst/>
                <a:uLnTx/>
                <a:uFillTx/>
                <a:latin typeface="Bahij TheSansArabic Light" panose="02040503050201020203" pitchFamily="18" charset="-78"/>
                <a:ea typeface="+mn-ea"/>
                <a:cs typeface="+mj-cs"/>
                <a:sym typeface="Calibri"/>
              </a:endParaRPr>
            </a:p>
          </p:txBody>
        </p:sp>
        <p:sp>
          <p:nvSpPr>
            <p:cNvPr id="63" name="TextBox 62">
              <a:extLst>
                <a:ext uri="{FF2B5EF4-FFF2-40B4-BE49-F238E27FC236}">
                  <a16:creationId xmlns:a16="http://schemas.microsoft.com/office/drawing/2014/main" id="{0643A18D-47A6-9C7B-1711-BB3F81E5434E}"/>
                </a:ext>
              </a:extLst>
            </p:cNvPr>
            <p:cNvSpPr txBox="1"/>
            <p:nvPr/>
          </p:nvSpPr>
          <p:spPr>
            <a:xfrm>
              <a:off x="3605784" y="2530432"/>
              <a:ext cx="1217738" cy="349166"/>
            </a:xfrm>
            <a:prstGeom prst="roundRect">
              <a:avLst/>
            </a:prstGeom>
            <a:noFill/>
            <a:ln>
              <a:noFill/>
            </a:ln>
          </p:spPr>
          <p:txBody>
            <a:bodyPr wrap="square">
              <a:spAutoFit/>
            </a:bodyPr>
            <a:lstStyle/>
            <a:p>
              <a:pPr marL="0" marR="0" lvl="0" indent="0" algn="ctr" defTabSz="1243941" rtl="1" eaLnBrk="1" fontAlgn="auto" latinLnBrk="0" hangingPunct="1">
                <a:lnSpc>
                  <a:spcPct val="100000"/>
                </a:lnSpc>
                <a:spcBef>
                  <a:spcPts val="0"/>
                </a:spcBef>
                <a:spcAft>
                  <a:spcPts val="0"/>
                </a:spcAft>
                <a:buClrTx/>
                <a:buSzTx/>
                <a:buFontTx/>
                <a:buNone/>
                <a:tabLst/>
                <a:defRPr/>
              </a:pPr>
              <a:r>
                <a:rPr lang="ar-SA" b="1" dirty="0">
                  <a:solidFill>
                    <a:srgbClr val="FFFFFF"/>
                  </a:solidFill>
                  <a:latin typeface="Bahij TheSansArabic Plain" panose="02040503050201020203" pitchFamily="18" charset="-78"/>
                  <a:cs typeface="+mj-cs"/>
                </a:rPr>
                <a:t>جدة</a:t>
              </a:r>
              <a:endParaRPr lang="en-US" b="1" dirty="0">
                <a:solidFill>
                  <a:srgbClr val="FFFFFF"/>
                </a:solidFill>
                <a:latin typeface="Bahij TheSansArabic Plain" panose="02040503050201020203" pitchFamily="18" charset="-78"/>
                <a:cs typeface="+mj-cs"/>
              </a:endParaRPr>
            </a:p>
          </p:txBody>
        </p:sp>
      </p:grpSp>
      <p:sp>
        <p:nvSpPr>
          <p:cNvPr id="64" name="Callout: Down Arrow 63">
            <a:extLst>
              <a:ext uri="{FF2B5EF4-FFF2-40B4-BE49-F238E27FC236}">
                <a16:creationId xmlns:a16="http://schemas.microsoft.com/office/drawing/2014/main" id="{BBAE3D22-0D5F-88C2-AA46-5A8C416E2B6E}"/>
              </a:ext>
            </a:extLst>
          </p:cNvPr>
          <p:cNvSpPr/>
          <p:nvPr/>
        </p:nvSpPr>
        <p:spPr>
          <a:xfrm>
            <a:off x="5735252" y="3508550"/>
            <a:ext cx="1111410" cy="867664"/>
          </a:xfrm>
          <a:prstGeom prst="downArrowCallout">
            <a:avLst/>
          </a:prstGeom>
          <a:solidFill>
            <a:srgbClr val="36A39A"/>
          </a:solidFill>
          <a:ln w="19050">
            <a:solidFill>
              <a:srgbClr val="36A3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200" dirty="0">
                <a:latin typeface="Bahij TheSansArabic Bold" panose="02040503050201020203" pitchFamily="18" charset="-78"/>
                <a:cs typeface="+mj-cs"/>
              </a:rPr>
              <a:t>المجموعات المركزة </a:t>
            </a:r>
            <a:endParaRPr lang="en-US" sz="1200" dirty="0">
              <a:latin typeface="Bahij TheSansArabic Bold" panose="02040503050201020203" pitchFamily="18" charset="-78"/>
              <a:cs typeface="+mj-cs"/>
            </a:endParaRPr>
          </a:p>
        </p:txBody>
      </p:sp>
      <p:sp>
        <p:nvSpPr>
          <p:cNvPr id="65" name="Rectangle: Rounded Corners 64">
            <a:extLst>
              <a:ext uri="{FF2B5EF4-FFF2-40B4-BE49-F238E27FC236}">
                <a16:creationId xmlns:a16="http://schemas.microsoft.com/office/drawing/2014/main" id="{961643F3-7F3C-635F-4867-3DFF90A60835}"/>
              </a:ext>
            </a:extLst>
          </p:cNvPr>
          <p:cNvSpPr/>
          <p:nvPr/>
        </p:nvSpPr>
        <p:spPr>
          <a:xfrm>
            <a:off x="5838493" y="4549014"/>
            <a:ext cx="1021329" cy="386351"/>
          </a:xfrm>
          <a:prstGeom prst="roundRect">
            <a:avLst/>
          </a:prstGeom>
          <a:solidFill>
            <a:srgbClr val="36A39A"/>
          </a:solidFill>
          <a:ln w="19050">
            <a:solidFill>
              <a:srgbClr val="36A3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dirty="0">
                <a:latin typeface="Bahij TheSansArabic Bold" panose="02040503050201020203" pitchFamily="18" charset="-78"/>
                <a:cs typeface="+mj-cs"/>
              </a:rPr>
              <a:t>3</a:t>
            </a:r>
            <a:endParaRPr lang="en-US" sz="1400" dirty="0">
              <a:latin typeface="Bahij TheSansArabic Bold" panose="02040503050201020203" pitchFamily="18" charset="-78"/>
              <a:cs typeface="+mj-cs"/>
            </a:endParaRPr>
          </a:p>
        </p:txBody>
      </p:sp>
      <p:grpSp>
        <p:nvGrpSpPr>
          <p:cNvPr id="66" name="Group 65">
            <a:extLst>
              <a:ext uri="{FF2B5EF4-FFF2-40B4-BE49-F238E27FC236}">
                <a16:creationId xmlns:a16="http://schemas.microsoft.com/office/drawing/2014/main" id="{0357EB8A-1F79-2FCD-620A-EF1345FB6DB5}"/>
              </a:ext>
            </a:extLst>
          </p:cNvPr>
          <p:cNvGrpSpPr/>
          <p:nvPr/>
        </p:nvGrpSpPr>
        <p:grpSpPr>
          <a:xfrm>
            <a:off x="7343882" y="1920185"/>
            <a:ext cx="2113429" cy="1148831"/>
            <a:chOff x="3605784" y="2239267"/>
            <a:chExt cx="1217738" cy="981670"/>
          </a:xfrm>
        </p:grpSpPr>
        <p:sp>
          <p:nvSpPr>
            <p:cNvPr id="67" name="Freeform 9">
              <a:extLst>
                <a:ext uri="{FF2B5EF4-FFF2-40B4-BE49-F238E27FC236}">
                  <a16:creationId xmlns:a16="http://schemas.microsoft.com/office/drawing/2014/main" id="{FC2A1043-02B4-0F31-ECE3-FACEB56EA870}"/>
                </a:ext>
              </a:extLst>
            </p:cNvPr>
            <p:cNvSpPr/>
            <p:nvPr/>
          </p:nvSpPr>
          <p:spPr>
            <a:xfrm>
              <a:off x="3707035" y="2239267"/>
              <a:ext cx="1005351" cy="981670"/>
            </a:xfrm>
            <a:prstGeom prst="roundRect">
              <a:avLst/>
            </a:prstGeom>
            <a:solidFill>
              <a:srgbClr val="28526C"/>
            </a:solidFill>
            <a:ln w="12700">
              <a:solidFill>
                <a:srgbClr val="28526C"/>
              </a:solidFill>
              <a:miter lim="400000"/>
            </a:ln>
          </p:spPr>
          <p:txBody>
            <a:bodyPr lIns="22860" rIns="22860"/>
            <a:lstStyle/>
            <a:p>
              <a:pPr marL="0" marR="0" lvl="0" indent="0" algn="l" defTabSz="914217" rtl="0" eaLnBrk="1" fontAlgn="auto" latinLnBrk="0" hangingPunct="0">
                <a:lnSpc>
                  <a:spcPct val="100000"/>
                </a:lnSpc>
                <a:spcBef>
                  <a:spcPts val="0"/>
                </a:spcBef>
                <a:spcAft>
                  <a:spcPts val="0"/>
                </a:spcAft>
                <a:buClrTx/>
                <a:buSzTx/>
                <a:buFontTx/>
                <a:buNone/>
                <a:tabLst/>
                <a:defRPr/>
              </a:pPr>
              <a:endParaRPr kumimoji="0" sz="1600" b="0" i="0" u="none" strike="noStrike" kern="0" cap="none" spc="0" normalizeH="0" baseline="0" noProof="0" dirty="0">
                <a:ln>
                  <a:noFill/>
                </a:ln>
                <a:solidFill>
                  <a:srgbClr val="000000"/>
                </a:solidFill>
                <a:effectLst/>
                <a:uLnTx/>
                <a:uFillTx/>
                <a:latin typeface="Bahij TheSansArabic Light" panose="02040503050201020203" pitchFamily="18" charset="-78"/>
                <a:ea typeface="+mn-ea"/>
                <a:cs typeface="+mj-cs"/>
                <a:sym typeface="Calibri"/>
              </a:endParaRPr>
            </a:p>
          </p:txBody>
        </p:sp>
        <p:sp>
          <p:nvSpPr>
            <p:cNvPr id="68" name="TextBox 67">
              <a:extLst>
                <a:ext uri="{FF2B5EF4-FFF2-40B4-BE49-F238E27FC236}">
                  <a16:creationId xmlns:a16="http://schemas.microsoft.com/office/drawing/2014/main" id="{7B961743-BA5D-9C36-EEFC-1503F0AA0161}"/>
                </a:ext>
              </a:extLst>
            </p:cNvPr>
            <p:cNvSpPr txBox="1"/>
            <p:nvPr/>
          </p:nvSpPr>
          <p:spPr>
            <a:xfrm>
              <a:off x="3605784" y="2530432"/>
              <a:ext cx="1217738" cy="349166"/>
            </a:xfrm>
            <a:prstGeom prst="roundRect">
              <a:avLst/>
            </a:prstGeom>
            <a:noFill/>
          </p:spPr>
          <p:txBody>
            <a:bodyPr wrap="square">
              <a:spAutoFit/>
            </a:bodyPr>
            <a:lstStyle/>
            <a:p>
              <a:pPr marL="0" marR="0" lvl="0" indent="0" algn="ctr" defTabSz="1243941" rtl="1" eaLnBrk="1" fontAlgn="auto" latinLnBrk="0" hangingPunct="1">
                <a:lnSpc>
                  <a:spcPct val="100000"/>
                </a:lnSpc>
                <a:spcBef>
                  <a:spcPts val="0"/>
                </a:spcBef>
                <a:spcAft>
                  <a:spcPts val="0"/>
                </a:spcAft>
                <a:buClrTx/>
                <a:buSzTx/>
                <a:buFontTx/>
                <a:buNone/>
                <a:tabLst/>
                <a:defRPr/>
              </a:pPr>
              <a:r>
                <a:rPr lang="ar-SA" b="1" dirty="0">
                  <a:solidFill>
                    <a:srgbClr val="FFFFFF"/>
                  </a:solidFill>
                  <a:latin typeface="Bahij TheSansArabic Plain" panose="02040503050201020203" pitchFamily="18" charset="-78"/>
                  <a:cs typeface="+mj-cs"/>
                </a:rPr>
                <a:t>الدمام</a:t>
              </a:r>
              <a:endParaRPr lang="en-US" b="1" dirty="0">
                <a:solidFill>
                  <a:srgbClr val="FFFFFF"/>
                </a:solidFill>
                <a:latin typeface="Bahij TheSansArabic Plain" panose="02040503050201020203" pitchFamily="18" charset="-78"/>
                <a:cs typeface="+mj-cs"/>
              </a:endParaRPr>
            </a:p>
          </p:txBody>
        </p:sp>
      </p:grpSp>
      <p:sp>
        <p:nvSpPr>
          <p:cNvPr id="69" name="Callout: Down Arrow 68">
            <a:extLst>
              <a:ext uri="{FF2B5EF4-FFF2-40B4-BE49-F238E27FC236}">
                <a16:creationId xmlns:a16="http://schemas.microsoft.com/office/drawing/2014/main" id="{F26E5CD4-2F38-0430-6825-A58457AA3643}"/>
              </a:ext>
            </a:extLst>
          </p:cNvPr>
          <p:cNvSpPr/>
          <p:nvPr/>
        </p:nvSpPr>
        <p:spPr>
          <a:xfrm>
            <a:off x="8606163" y="3439221"/>
            <a:ext cx="1111410" cy="936989"/>
          </a:xfrm>
          <a:prstGeom prst="downArrowCallout">
            <a:avLst/>
          </a:prstGeom>
          <a:solidFill>
            <a:srgbClr val="28526C"/>
          </a:solidFill>
          <a:ln w="19050">
            <a:solidFill>
              <a:srgbClr val="2852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1200" dirty="0">
                <a:latin typeface="Bahij TheSansArabic Bold" panose="02040503050201020203" pitchFamily="18" charset="-78"/>
                <a:cs typeface="+mj-cs"/>
              </a:rPr>
              <a:t>المجموعات المركزة</a:t>
            </a:r>
            <a:endParaRPr lang="en-US" sz="1200" dirty="0">
              <a:latin typeface="Bahij TheSansArabic Bold" panose="02040503050201020203" pitchFamily="18" charset="-78"/>
              <a:cs typeface="+mj-cs"/>
            </a:endParaRPr>
          </a:p>
        </p:txBody>
      </p:sp>
      <p:sp>
        <p:nvSpPr>
          <p:cNvPr id="70" name="Rectangle: Rounded Corners 69">
            <a:extLst>
              <a:ext uri="{FF2B5EF4-FFF2-40B4-BE49-F238E27FC236}">
                <a16:creationId xmlns:a16="http://schemas.microsoft.com/office/drawing/2014/main" id="{C0C323BB-A99B-CFA0-A37F-7A3827D3319D}"/>
              </a:ext>
            </a:extLst>
          </p:cNvPr>
          <p:cNvSpPr/>
          <p:nvPr/>
        </p:nvSpPr>
        <p:spPr>
          <a:xfrm>
            <a:off x="8650173" y="4581587"/>
            <a:ext cx="1021329" cy="386351"/>
          </a:xfrm>
          <a:prstGeom prst="roundRect">
            <a:avLst/>
          </a:prstGeom>
          <a:solidFill>
            <a:srgbClr val="28526C"/>
          </a:solidFill>
          <a:ln w="19050">
            <a:solidFill>
              <a:srgbClr val="2852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dirty="0">
                <a:latin typeface="Bahij TheSansArabic Bold" panose="02040503050201020203" pitchFamily="18" charset="-78"/>
                <a:cs typeface="+mj-cs"/>
              </a:rPr>
              <a:t>3</a:t>
            </a:r>
            <a:endParaRPr lang="en-US" sz="1400" dirty="0">
              <a:latin typeface="Bahij TheSansArabic Bold" panose="02040503050201020203" pitchFamily="18" charset="-78"/>
              <a:cs typeface="+mj-cs"/>
            </a:endParaRPr>
          </a:p>
        </p:txBody>
      </p:sp>
      <p:sp>
        <p:nvSpPr>
          <p:cNvPr id="102" name="Callout: Down Arrow 101">
            <a:extLst>
              <a:ext uri="{FF2B5EF4-FFF2-40B4-BE49-F238E27FC236}">
                <a16:creationId xmlns:a16="http://schemas.microsoft.com/office/drawing/2014/main" id="{4C9D7D6C-73AC-1065-F76A-A0EECF2A6985}"/>
              </a:ext>
            </a:extLst>
          </p:cNvPr>
          <p:cNvSpPr/>
          <p:nvPr/>
        </p:nvSpPr>
        <p:spPr>
          <a:xfrm>
            <a:off x="1749651" y="3494864"/>
            <a:ext cx="1111410" cy="867655"/>
          </a:xfrm>
          <a:prstGeom prst="downArrowCallout">
            <a:avLst/>
          </a:prstGeom>
          <a:solidFill>
            <a:srgbClr val="2DB463"/>
          </a:solidFill>
          <a:ln w="19050">
            <a:solidFill>
              <a:srgbClr val="2DB4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200" dirty="0">
                <a:latin typeface="Bahij TheSansArabic Bold" panose="02040503050201020203" pitchFamily="18" charset="-78"/>
                <a:cs typeface="+mj-cs"/>
              </a:rPr>
              <a:t>تتبع العين </a:t>
            </a:r>
            <a:endParaRPr lang="en-US" sz="1200" dirty="0">
              <a:latin typeface="Bahij TheSansArabic Bold" panose="02040503050201020203" pitchFamily="18" charset="-78"/>
              <a:cs typeface="+mj-cs"/>
            </a:endParaRPr>
          </a:p>
        </p:txBody>
      </p:sp>
      <p:sp>
        <p:nvSpPr>
          <p:cNvPr id="103" name="Callout: Down Arrow 102">
            <a:extLst>
              <a:ext uri="{FF2B5EF4-FFF2-40B4-BE49-F238E27FC236}">
                <a16:creationId xmlns:a16="http://schemas.microsoft.com/office/drawing/2014/main" id="{84DFF782-A51D-73FA-91D0-FBB5711D0647}"/>
              </a:ext>
            </a:extLst>
          </p:cNvPr>
          <p:cNvSpPr/>
          <p:nvPr/>
        </p:nvSpPr>
        <p:spPr>
          <a:xfrm>
            <a:off x="4488578" y="3508550"/>
            <a:ext cx="1111410" cy="867664"/>
          </a:xfrm>
          <a:prstGeom prst="downArrowCallout">
            <a:avLst/>
          </a:prstGeom>
          <a:solidFill>
            <a:srgbClr val="36A39A"/>
          </a:solidFill>
          <a:ln w="19050">
            <a:solidFill>
              <a:srgbClr val="36A3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1200" dirty="0">
                <a:latin typeface="Bahij TheSansArabic Bold" panose="02040503050201020203" pitchFamily="18" charset="-78"/>
                <a:cs typeface="+mj-cs"/>
              </a:rPr>
              <a:t>تتبع العين </a:t>
            </a:r>
            <a:endParaRPr lang="en-US" sz="1200" dirty="0">
              <a:latin typeface="Bahij TheSansArabic Bold" panose="02040503050201020203" pitchFamily="18" charset="-78"/>
              <a:cs typeface="+mj-cs"/>
            </a:endParaRPr>
          </a:p>
        </p:txBody>
      </p:sp>
      <p:sp>
        <p:nvSpPr>
          <p:cNvPr id="104" name="Callout: Down Arrow 103">
            <a:extLst>
              <a:ext uri="{FF2B5EF4-FFF2-40B4-BE49-F238E27FC236}">
                <a16:creationId xmlns:a16="http://schemas.microsoft.com/office/drawing/2014/main" id="{66385D3D-735F-C81C-BB94-B798280C7A41}"/>
              </a:ext>
            </a:extLst>
          </p:cNvPr>
          <p:cNvSpPr/>
          <p:nvPr/>
        </p:nvSpPr>
        <p:spPr>
          <a:xfrm>
            <a:off x="7289186" y="3429000"/>
            <a:ext cx="1111410" cy="947213"/>
          </a:xfrm>
          <a:prstGeom prst="downArrowCallout">
            <a:avLst/>
          </a:prstGeom>
          <a:solidFill>
            <a:srgbClr val="28526C"/>
          </a:solidFill>
          <a:ln w="19050">
            <a:solidFill>
              <a:srgbClr val="2852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1200" dirty="0">
                <a:latin typeface="Bahij TheSansArabic Bold" panose="02040503050201020203" pitchFamily="18" charset="-78"/>
                <a:cs typeface="+mj-cs"/>
              </a:rPr>
              <a:t>تتبع العين</a:t>
            </a:r>
            <a:endParaRPr lang="en-US" sz="1200" dirty="0">
              <a:latin typeface="Bahij TheSansArabic Bold" panose="02040503050201020203" pitchFamily="18" charset="-78"/>
              <a:cs typeface="+mj-cs"/>
            </a:endParaRPr>
          </a:p>
        </p:txBody>
      </p:sp>
      <p:sp>
        <p:nvSpPr>
          <p:cNvPr id="105" name="Rectangle: Rounded Corners 104">
            <a:extLst>
              <a:ext uri="{FF2B5EF4-FFF2-40B4-BE49-F238E27FC236}">
                <a16:creationId xmlns:a16="http://schemas.microsoft.com/office/drawing/2014/main" id="{825CB696-9B36-8A87-6D8A-9023E9BB0603}"/>
              </a:ext>
            </a:extLst>
          </p:cNvPr>
          <p:cNvSpPr/>
          <p:nvPr/>
        </p:nvSpPr>
        <p:spPr>
          <a:xfrm>
            <a:off x="1893567" y="4549014"/>
            <a:ext cx="1021329" cy="386351"/>
          </a:xfrm>
          <a:prstGeom prst="roundRect">
            <a:avLst/>
          </a:prstGeom>
          <a:solidFill>
            <a:srgbClr val="2DB463"/>
          </a:solidFill>
          <a:ln w="19050">
            <a:solidFill>
              <a:srgbClr val="2DB4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dirty="0">
                <a:latin typeface="Bahij TheSansArabic Bold" panose="02040503050201020203" pitchFamily="18" charset="-78"/>
                <a:cs typeface="+mj-cs"/>
              </a:rPr>
              <a:t>16</a:t>
            </a:r>
            <a:endParaRPr lang="en-US" sz="1400" dirty="0">
              <a:latin typeface="Bahij TheSansArabic Bold" panose="02040503050201020203" pitchFamily="18" charset="-78"/>
              <a:cs typeface="+mj-cs"/>
            </a:endParaRPr>
          </a:p>
        </p:txBody>
      </p:sp>
      <p:sp>
        <p:nvSpPr>
          <p:cNvPr id="106" name="Rectangle: Rounded Corners 105">
            <a:extLst>
              <a:ext uri="{FF2B5EF4-FFF2-40B4-BE49-F238E27FC236}">
                <a16:creationId xmlns:a16="http://schemas.microsoft.com/office/drawing/2014/main" id="{FF9B3D36-EEB0-44DA-2E37-35AA0C683EEA}"/>
              </a:ext>
            </a:extLst>
          </p:cNvPr>
          <p:cNvSpPr/>
          <p:nvPr/>
        </p:nvSpPr>
        <p:spPr>
          <a:xfrm>
            <a:off x="4578658" y="4549014"/>
            <a:ext cx="1021329" cy="386351"/>
          </a:xfrm>
          <a:prstGeom prst="roundRect">
            <a:avLst/>
          </a:prstGeom>
          <a:solidFill>
            <a:srgbClr val="36A39A"/>
          </a:solidFill>
          <a:ln w="19050">
            <a:solidFill>
              <a:srgbClr val="36A3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dirty="0">
                <a:latin typeface="Bahij TheSansArabic Bold" panose="02040503050201020203" pitchFamily="18" charset="-78"/>
                <a:cs typeface="+mj-cs"/>
              </a:rPr>
              <a:t>12</a:t>
            </a:r>
            <a:endParaRPr lang="en-US" sz="1400" dirty="0">
              <a:latin typeface="Bahij TheSansArabic Bold" panose="02040503050201020203" pitchFamily="18" charset="-78"/>
              <a:cs typeface="+mj-cs"/>
            </a:endParaRPr>
          </a:p>
        </p:txBody>
      </p:sp>
      <p:sp>
        <p:nvSpPr>
          <p:cNvPr id="107" name="Rectangle: Rounded Corners 106">
            <a:extLst>
              <a:ext uri="{FF2B5EF4-FFF2-40B4-BE49-F238E27FC236}">
                <a16:creationId xmlns:a16="http://schemas.microsoft.com/office/drawing/2014/main" id="{B0D5E19B-428A-9F95-D783-EE0194D9FD95}"/>
              </a:ext>
            </a:extLst>
          </p:cNvPr>
          <p:cNvSpPr/>
          <p:nvPr/>
        </p:nvSpPr>
        <p:spPr>
          <a:xfrm>
            <a:off x="7379267" y="4585522"/>
            <a:ext cx="1021329" cy="386351"/>
          </a:xfrm>
          <a:prstGeom prst="roundRect">
            <a:avLst/>
          </a:prstGeom>
          <a:solidFill>
            <a:srgbClr val="28526C"/>
          </a:solidFill>
          <a:ln w="19050">
            <a:solidFill>
              <a:srgbClr val="2852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sz="1400" dirty="0">
                <a:latin typeface="Bahij TheSansArabic Bold" panose="02040503050201020203" pitchFamily="18" charset="-78"/>
                <a:cs typeface="+mj-cs"/>
              </a:rPr>
              <a:t>12</a:t>
            </a:r>
            <a:endParaRPr lang="en-US" sz="1400" dirty="0">
              <a:latin typeface="Bahij TheSansArabic Bold" panose="02040503050201020203" pitchFamily="18" charset="-78"/>
              <a:cs typeface="+mj-cs"/>
            </a:endParaRPr>
          </a:p>
        </p:txBody>
      </p:sp>
      <p:sp>
        <p:nvSpPr>
          <p:cNvPr id="119" name="Rectangle: Rounded Corners 118">
            <a:extLst>
              <a:ext uri="{FF2B5EF4-FFF2-40B4-BE49-F238E27FC236}">
                <a16:creationId xmlns:a16="http://schemas.microsoft.com/office/drawing/2014/main" id="{6524515B-F64A-1A45-00DB-75AD29B32F5B}"/>
              </a:ext>
            </a:extLst>
          </p:cNvPr>
          <p:cNvSpPr/>
          <p:nvPr/>
        </p:nvSpPr>
        <p:spPr>
          <a:xfrm>
            <a:off x="7204836" y="6330309"/>
            <a:ext cx="4832501" cy="325131"/>
          </a:xfrm>
          <a:prstGeom prst="roundRect">
            <a:avLst/>
          </a:prstGeom>
          <a:solidFill>
            <a:srgbClr val="E4E5E4"/>
          </a:solidFill>
          <a:ln w="12700" cap="flat" cmpd="sng" algn="ctr">
            <a:noFill/>
            <a:prstDash val="solid"/>
            <a:miter lim="800000"/>
          </a:ln>
          <a:effectLst/>
        </p:spPr>
        <p:txBody>
          <a:bodyPr rtlCol="0" anchor="ctr"/>
          <a:lstStyle/>
          <a:p>
            <a:pPr lvl="0" algn="ctr" rtl="1">
              <a:defRPr/>
            </a:pPr>
            <a:r>
              <a:rPr lang="ar-SA" sz="1200" kern="0" dirty="0">
                <a:solidFill>
                  <a:srgbClr val="56585F">
                    <a:lumMod val="50000"/>
                  </a:srgbClr>
                </a:solidFill>
                <a:latin typeface="Bahij TheSansArabic Plain" panose="02040503050201020203" pitchFamily="18" charset="-78"/>
                <a:cs typeface="Bahij TheSansArabic Plain" panose="02040503050201020203" pitchFamily="18" charset="-78"/>
              </a:rPr>
              <a:t>ملحوظة: الفئة العمرية من 20 إلى 45 سنة للذكور والإناث</a:t>
            </a:r>
            <a:endParaRPr kumimoji="0" lang="en-US" sz="1200" b="0" i="0" u="none" strike="noStrike" kern="0" cap="none" spc="0" normalizeH="0" baseline="0" noProof="0" dirty="0">
              <a:ln>
                <a:noFill/>
              </a:ln>
              <a:solidFill>
                <a:srgbClr val="56585F">
                  <a:lumMod val="50000"/>
                </a:srgbClr>
              </a:solidFill>
              <a:effectLst/>
              <a:uLnTx/>
              <a:uFillTx/>
              <a:latin typeface="Bahij TheSansArabic Plain" panose="02040503050201020203" pitchFamily="18" charset="-78"/>
              <a:ea typeface="+mn-ea"/>
              <a:cs typeface="Bahij TheSansArabic Plain" panose="02040503050201020203" pitchFamily="18" charset="-78"/>
            </a:endParaRPr>
          </a:p>
        </p:txBody>
      </p:sp>
      <p:pic>
        <p:nvPicPr>
          <p:cNvPr id="5" name="Picture 4">
            <a:extLst>
              <a:ext uri="{FF2B5EF4-FFF2-40B4-BE49-F238E27FC236}">
                <a16:creationId xmlns:a16="http://schemas.microsoft.com/office/drawing/2014/main" id="{8837A095-3D19-A8D6-842D-88D63D65128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684" y="365125"/>
            <a:ext cx="2103515" cy="638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269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0B2E0FF8-2254-BF52-032C-439A5875E4D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9C352DE-70E6-572D-5162-9BC96CFDD695}"/>
              </a:ext>
            </a:extLst>
          </p:cNvPr>
          <p:cNvPicPr>
            <a:picLocks noChangeAspect="1"/>
          </p:cNvPicPr>
          <p:nvPr/>
        </p:nvPicPr>
        <p:blipFill>
          <a:blip r:embed="rId4"/>
          <a:stretch>
            <a:fillRect/>
          </a:stretch>
        </p:blipFill>
        <p:spPr>
          <a:xfrm>
            <a:off x="9826539" y="1172520"/>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6773C0A4-7C3A-F35C-4090-E4BA222FB56B}"/>
              </a:ext>
            </a:extLst>
          </p:cNvPr>
          <p:cNvPicPr>
            <a:picLocks noChangeAspect="1"/>
          </p:cNvPicPr>
          <p:nvPr/>
        </p:nvPicPr>
        <p:blipFill>
          <a:blip r:embed="rId5"/>
          <a:stretch>
            <a:fillRect/>
          </a:stretch>
        </p:blipFill>
        <p:spPr>
          <a:xfrm>
            <a:off x="10087194" y="1902941"/>
            <a:ext cx="1199845" cy="1297459"/>
          </a:xfrm>
          <a:prstGeom prst="rect">
            <a:avLst/>
          </a:prstGeom>
        </p:spPr>
      </p:pic>
      <p:sp>
        <p:nvSpPr>
          <p:cNvPr id="10" name="TextBox 9">
            <a:extLst>
              <a:ext uri="{FF2B5EF4-FFF2-40B4-BE49-F238E27FC236}">
                <a16:creationId xmlns:a16="http://schemas.microsoft.com/office/drawing/2014/main" id="{95F440DB-3CC6-82D1-47DC-B5BD44EAEEE5}"/>
              </a:ext>
            </a:extLst>
          </p:cNvPr>
          <p:cNvSpPr txBox="1"/>
          <p:nvPr/>
        </p:nvSpPr>
        <p:spPr>
          <a:xfrm>
            <a:off x="9272497" y="5869460"/>
            <a:ext cx="2108077" cy="30777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Loew Next Arabic" panose="020B0504030302020204" pitchFamily="34" charset="-78"/>
                <a:ea typeface="+mn-ea"/>
                <a:cs typeface="Loew Next Arabic" panose="020B0504030302020204" pitchFamily="34" charset="-78"/>
              </a:rPr>
              <a:t>www.taqa.gov.sa</a:t>
            </a:r>
            <a:endParaRPr kumimoji="0" lang="en-SA" sz="1400" b="0" i="0" u="none" strike="noStrike" kern="1200" cap="none" spc="0" normalizeH="0" baseline="0" noProof="0" dirty="0">
              <a:ln>
                <a:noFill/>
              </a:ln>
              <a:solidFill>
                <a:prstClr val="white"/>
              </a:solidFill>
              <a:effectLst/>
              <a:uLnTx/>
              <a:uFillTx/>
              <a:latin typeface="Loew Next Arabic" panose="020B0504030302020204" pitchFamily="34" charset="-78"/>
              <a:ea typeface="+mn-ea"/>
              <a:cs typeface="Loew Next Arabic" panose="020B0504030302020204" pitchFamily="34" charset="-78"/>
            </a:endParaRPr>
          </a:p>
        </p:txBody>
      </p:sp>
      <p:sp>
        <p:nvSpPr>
          <p:cNvPr id="2" name="TextBox 1">
            <a:extLst>
              <a:ext uri="{FF2B5EF4-FFF2-40B4-BE49-F238E27FC236}">
                <a16:creationId xmlns:a16="http://schemas.microsoft.com/office/drawing/2014/main" id="{23AB0DCC-4502-B14F-DE93-91C10E55F70B}"/>
              </a:ext>
            </a:extLst>
          </p:cNvPr>
          <p:cNvSpPr txBox="1"/>
          <p:nvPr/>
        </p:nvSpPr>
        <p:spPr>
          <a:xfrm>
            <a:off x="1676398" y="2046238"/>
            <a:ext cx="6382872" cy="769441"/>
          </a:xfrm>
          <a:prstGeom prst="rect">
            <a:avLst/>
          </a:prstGeom>
          <a:noFill/>
        </p:spPr>
        <p:txBody>
          <a:bodyPr wrap="square" rtlCol="0">
            <a:spAutoFit/>
          </a:bodyPr>
          <a:lstStyle/>
          <a:p>
            <a:pPr marL="627063" lvl="0" indent="-627063" algn="r" rtl="1">
              <a:defRPr/>
            </a:pPr>
            <a:r>
              <a:rPr lang="ar-SA" sz="4400" dirty="0">
                <a:solidFill>
                  <a:prstClr val="white"/>
                </a:solidFill>
                <a:cs typeface="IBM Plex Sans Arabic Medium" panose="020B0603050203000203" pitchFamily="34" charset="-78"/>
              </a:rPr>
              <a:t>النتائج الرئيسية</a:t>
            </a: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endParaRPr>
          </a:p>
        </p:txBody>
      </p:sp>
    </p:spTree>
    <p:extLst>
      <p:ext uri="{BB962C8B-B14F-4D97-AF65-F5344CB8AC3E}">
        <p14:creationId xmlns:p14="http://schemas.microsoft.com/office/powerpoint/2010/main" val="2001425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2E6C57C7-DB5D-166F-3134-3F2FE9C67FA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6624085-518F-AF01-7CA6-53C363A16C5C}"/>
              </a:ext>
            </a:extLst>
          </p:cNvPr>
          <p:cNvPicPr>
            <a:picLocks noChangeAspect="1"/>
          </p:cNvPicPr>
          <p:nvPr/>
        </p:nvPicPr>
        <p:blipFill>
          <a:blip r:embed="rId4"/>
          <a:stretch>
            <a:fillRect/>
          </a:stretch>
        </p:blipFill>
        <p:spPr>
          <a:xfrm>
            <a:off x="9826539" y="1172520"/>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DF3D0D2B-7BAB-E108-C60E-9CC48880C8A9}"/>
              </a:ext>
            </a:extLst>
          </p:cNvPr>
          <p:cNvPicPr>
            <a:picLocks noChangeAspect="1"/>
          </p:cNvPicPr>
          <p:nvPr/>
        </p:nvPicPr>
        <p:blipFill>
          <a:blip r:embed="rId5"/>
          <a:stretch>
            <a:fillRect/>
          </a:stretch>
        </p:blipFill>
        <p:spPr>
          <a:xfrm>
            <a:off x="10087194" y="1902941"/>
            <a:ext cx="1199845" cy="1297459"/>
          </a:xfrm>
          <a:prstGeom prst="rect">
            <a:avLst/>
          </a:prstGeom>
        </p:spPr>
      </p:pic>
      <p:sp>
        <p:nvSpPr>
          <p:cNvPr id="10" name="TextBox 9">
            <a:extLst>
              <a:ext uri="{FF2B5EF4-FFF2-40B4-BE49-F238E27FC236}">
                <a16:creationId xmlns:a16="http://schemas.microsoft.com/office/drawing/2014/main" id="{7A118AC6-2B13-226B-B491-B8639F8737A9}"/>
              </a:ext>
            </a:extLst>
          </p:cNvPr>
          <p:cNvSpPr txBox="1"/>
          <p:nvPr/>
        </p:nvSpPr>
        <p:spPr>
          <a:xfrm>
            <a:off x="9272497" y="5869460"/>
            <a:ext cx="2108077" cy="30777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Loew Next Arabic" panose="020B0504030302020204" pitchFamily="34" charset="-78"/>
                <a:ea typeface="+mn-ea"/>
                <a:cs typeface="Loew Next Arabic" panose="020B0504030302020204" pitchFamily="34" charset="-78"/>
              </a:rPr>
              <a:t>www.taqa.gov.sa</a:t>
            </a:r>
            <a:endParaRPr kumimoji="0" lang="en-SA" sz="1400" b="0" i="0" u="none" strike="noStrike" kern="1200" cap="none" spc="0" normalizeH="0" baseline="0" noProof="0" dirty="0">
              <a:ln>
                <a:noFill/>
              </a:ln>
              <a:solidFill>
                <a:prstClr val="white"/>
              </a:solidFill>
              <a:effectLst/>
              <a:uLnTx/>
              <a:uFillTx/>
              <a:latin typeface="Loew Next Arabic" panose="020B0504030302020204" pitchFamily="34" charset="-78"/>
              <a:ea typeface="+mn-ea"/>
              <a:cs typeface="Loew Next Arabic" panose="020B0504030302020204" pitchFamily="34" charset="-78"/>
            </a:endParaRPr>
          </a:p>
        </p:txBody>
      </p:sp>
      <p:sp>
        <p:nvSpPr>
          <p:cNvPr id="2" name="TextBox 1">
            <a:extLst>
              <a:ext uri="{FF2B5EF4-FFF2-40B4-BE49-F238E27FC236}">
                <a16:creationId xmlns:a16="http://schemas.microsoft.com/office/drawing/2014/main" id="{63001F86-1524-5B17-A74D-20DCB109F73A}"/>
              </a:ext>
            </a:extLst>
          </p:cNvPr>
          <p:cNvSpPr txBox="1"/>
          <p:nvPr/>
        </p:nvSpPr>
        <p:spPr>
          <a:xfrm>
            <a:off x="1676398" y="2046238"/>
            <a:ext cx="6382872" cy="769441"/>
          </a:xfrm>
          <a:prstGeom prst="rect">
            <a:avLst/>
          </a:prstGeom>
          <a:noFill/>
        </p:spPr>
        <p:txBody>
          <a:bodyPr wrap="square" rtlCol="0">
            <a:spAutoFit/>
          </a:bodyPr>
          <a:lstStyle/>
          <a:p>
            <a:pPr marL="539750" lvl="0" indent="-539750" algn="r" rtl="1">
              <a:defRPr/>
            </a:pPr>
            <a:r>
              <a:rPr lang="ar-SA" sz="4400" dirty="0">
                <a:solidFill>
                  <a:srgbClr val="FFFFFF"/>
                </a:solidFill>
                <a:cs typeface="IBM Plex Sans Arabic Medium" panose="020B0603050203000203" pitchFamily="34" charset="-78"/>
              </a:rPr>
              <a:t>2. مفهوم توفير الطاقة</a:t>
            </a:r>
            <a:endParaRPr kumimoji="0" lang="en-US" sz="4400" b="0" i="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endParaRPr>
          </a:p>
        </p:txBody>
      </p:sp>
    </p:spTree>
    <p:extLst>
      <p:ext uri="{BB962C8B-B14F-4D97-AF65-F5344CB8AC3E}">
        <p14:creationId xmlns:p14="http://schemas.microsoft.com/office/powerpoint/2010/main" val="4082807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925EE-8C46-202C-022C-D6238E1A074D}"/>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ar-SA" sz="2800" dirty="0">
                <a:solidFill>
                  <a:schemeClr val="tx2"/>
                </a:solidFill>
                <a:ea typeface="+mn-ea"/>
                <a:cs typeface="Bahij TheSansArabic Plain" panose="02040503050201020203" pitchFamily="18" charset="-78"/>
              </a:rPr>
              <a:t>مفهوم توفير الطاقة</a:t>
            </a:r>
            <a:endParaRPr lang="en-US" sz="28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266665FD-1271-5F73-FC98-AF4749629A2D}"/>
              </a:ext>
            </a:extLst>
          </p:cNvPr>
          <p:cNvGrpSpPr/>
          <p:nvPr/>
        </p:nvGrpSpPr>
        <p:grpSpPr>
          <a:xfrm>
            <a:off x="10980599" y="124310"/>
            <a:ext cx="982980" cy="1156686"/>
            <a:chOff x="10638890" y="223879"/>
            <a:chExt cx="1206400" cy="1578026"/>
          </a:xfrm>
        </p:grpSpPr>
        <p:pic>
          <p:nvPicPr>
            <p:cNvPr id="4" name="Picture 3">
              <a:extLst>
                <a:ext uri="{FF2B5EF4-FFF2-40B4-BE49-F238E27FC236}">
                  <a16:creationId xmlns:a16="http://schemas.microsoft.com/office/drawing/2014/main" id="{9110BF89-D079-A936-EF5D-CDD4ACDC3519}"/>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25FDF74E-B498-ADB9-F354-6C281C371826}"/>
                </a:ext>
              </a:extLst>
            </p:cNvPr>
            <p:cNvPicPr>
              <a:picLocks noChangeAspect="1"/>
            </p:cNvPicPr>
            <p:nvPr/>
          </p:nvPicPr>
          <p:blipFill>
            <a:blip r:embed="rId3"/>
            <a:stretch>
              <a:fillRect/>
            </a:stretch>
          </p:blipFill>
          <p:spPr>
            <a:xfrm>
              <a:off x="10854197" y="730181"/>
              <a:ext cx="991093" cy="1071724"/>
            </a:xfrm>
            <a:prstGeom prst="rect">
              <a:avLst/>
            </a:prstGeom>
          </p:spPr>
        </p:pic>
      </p:grpSp>
      <p:grpSp>
        <p:nvGrpSpPr>
          <p:cNvPr id="18" name="Group 17">
            <a:extLst>
              <a:ext uri="{FF2B5EF4-FFF2-40B4-BE49-F238E27FC236}">
                <a16:creationId xmlns:a16="http://schemas.microsoft.com/office/drawing/2014/main" id="{7F49C709-E1F6-7B0D-852E-C4F0675981F8}"/>
              </a:ext>
            </a:extLst>
          </p:cNvPr>
          <p:cNvGrpSpPr/>
          <p:nvPr/>
        </p:nvGrpSpPr>
        <p:grpSpPr>
          <a:xfrm>
            <a:off x="1128808" y="1025333"/>
            <a:ext cx="6181754" cy="5427655"/>
            <a:chOff x="4356433" y="948087"/>
            <a:chExt cx="6181754" cy="5427655"/>
          </a:xfrm>
        </p:grpSpPr>
        <p:sp>
          <p:nvSpPr>
            <p:cNvPr id="15" name="TextBox 14">
              <a:extLst>
                <a:ext uri="{FF2B5EF4-FFF2-40B4-BE49-F238E27FC236}">
                  <a16:creationId xmlns:a16="http://schemas.microsoft.com/office/drawing/2014/main" id="{60F9576C-EF43-7E0F-B247-5E67AB2AC3CD}"/>
                </a:ext>
              </a:extLst>
            </p:cNvPr>
            <p:cNvSpPr txBox="1"/>
            <p:nvPr/>
          </p:nvSpPr>
          <p:spPr>
            <a:xfrm>
              <a:off x="4356434" y="948087"/>
              <a:ext cx="6181753" cy="1013611"/>
            </a:xfrm>
            <a:prstGeom prst="rect">
              <a:avLst/>
            </a:prstGeom>
            <a:noFill/>
          </p:spPr>
          <p:txBody>
            <a:bodyPr wrap="square">
              <a:spAutoFit/>
            </a:bodyPr>
            <a:lstStyle/>
            <a:p>
              <a:pPr marL="355600" indent="-87313" algn="r" rtl="1">
                <a:lnSpc>
                  <a:spcPct val="90000"/>
                </a:lnSpc>
                <a:spcBef>
                  <a:spcPts val="1000"/>
                </a:spcBef>
              </a:pPr>
              <a:r>
                <a:rPr lang="ar-SA" sz="1200" i="1" dirty="0">
                  <a:solidFill>
                    <a:srgbClr val="6A788A"/>
                  </a:solidFill>
                  <a:latin typeface="Lato" panose="020F0502020204030203" pitchFamily="34" charset="0"/>
                </a:rPr>
                <a:t>توفير الطاقة يعني عدم تشغيل الكثير من المصابيح، وعدم تشغيل مكيف الهواء باستمرار. يكفي وجود مصباح واحد في الغرفة التي أجلس فيها.</a:t>
              </a:r>
            </a:p>
            <a:p>
              <a:pPr marL="355600" indent="-87313" algn="r" rtl="1">
                <a:lnSpc>
                  <a:spcPct val="90000"/>
                </a:lnSpc>
                <a:spcBef>
                  <a:spcPts val="1000"/>
                </a:spcBef>
              </a:pPr>
              <a:r>
                <a:rPr lang="ar-SA" sz="1200" i="1" dirty="0">
                  <a:solidFill>
                    <a:srgbClr val="6A788A"/>
                  </a:solidFill>
                  <a:latin typeface="Lato" panose="020F0502020204030203" pitchFamily="34" charset="0"/>
                </a:rPr>
                <a:t>"إطفاء المصابيح في الغرفة الخالية"</a:t>
              </a:r>
            </a:p>
            <a:p>
              <a:pPr marL="355600" indent="-87313" algn="r" rtl="1">
                <a:lnSpc>
                  <a:spcPct val="90000"/>
                </a:lnSpc>
                <a:spcBef>
                  <a:spcPts val="1000"/>
                </a:spcBef>
              </a:pPr>
              <a:r>
                <a:rPr lang="ar-SA" sz="1200" i="1" dirty="0">
                  <a:solidFill>
                    <a:srgbClr val="6A788A"/>
                  </a:solidFill>
                  <a:latin typeface="Lato" panose="020F0502020204030203" pitchFamily="34" charset="0"/>
                </a:rPr>
                <a:t>جميع الأطفال</a:t>
              </a:r>
              <a:endParaRPr lang="en-US" sz="1200" dirty="0">
                <a:solidFill>
                  <a:srgbClr val="6A788A"/>
                </a:solidFill>
                <a:latin typeface="Lato" panose="020F0502020204030203" pitchFamily="34" charset="0"/>
              </a:endParaRPr>
            </a:p>
          </p:txBody>
        </p:sp>
        <p:sp>
          <p:nvSpPr>
            <p:cNvPr id="17" name="TextBox 16">
              <a:extLst>
                <a:ext uri="{FF2B5EF4-FFF2-40B4-BE49-F238E27FC236}">
                  <a16:creationId xmlns:a16="http://schemas.microsoft.com/office/drawing/2014/main" id="{AFF5949B-9ABA-92A4-6247-DDF28D1A53D7}"/>
                </a:ext>
              </a:extLst>
            </p:cNvPr>
            <p:cNvSpPr txBox="1"/>
            <p:nvPr/>
          </p:nvSpPr>
          <p:spPr>
            <a:xfrm>
              <a:off x="4356433" y="4188808"/>
              <a:ext cx="6181752" cy="1110304"/>
            </a:xfrm>
            <a:prstGeom prst="rect">
              <a:avLst/>
            </a:prstGeom>
            <a:noFill/>
          </p:spPr>
          <p:txBody>
            <a:bodyPr wrap="square">
              <a:spAutoFit/>
            </a:bodyPr>
            <a:lstStyle/>
            <a:p>
              <a:pPr marL="355600" indent="-87313" algn="r" rtl="1">
                <a:lnSpc>
                  <a:spcPct val="90000"/>
                </a:lnSpc>
              </a:pPr>
              <a:r>
                <a:rPr lang="ar-SA" sz="1050" i="1" dirty="0">
                  <a:solidFill>
                    <a:srgbClr val="6A788A"/>
                  </a:solidFill>
                  <a:latin typeface="Lato" panose="020F0502020204030203" pitchFamily="34" charset="0"/>
                </a:rPr>
                <a:t>"[توفير الطاقة] يعني عدم إطفاء التلفاز عند مغادرة الغرفة."</a:t>
              </a:r>
            </a:p>
            <a:p>
              <a:pPr marL="355600" indent="-87313" algn="r" rtl="1">
                <a:lnSpc>
                  <a:spcPct val="90000"/>
                </a:lnSpc>
              </a:pPr>
              <a:r>
                <a:rPr lang="ar-SA" sz="1050" i="1" dirty="0">
                  <a:solidFill>
                    <a:srgbClr val="6A788A"/>
                  </a:solidFill>
                  <a:latin typeface="Lato" panose="020F0502020204030203" pitchFamily="34" charset="0"/>
                </a:rPr>
                <a:t>"هل توفير الكهرباء مهم، ولماذا؟"</a:t>
              </a:r>
            </a:p>
            <a:p>
              <a:pPr marL="355600" indent="-87313" algn="r" rtl="1">
                <a:lnSpc>
                  <a:spcPct val="90000"/>
                </a:lnSpc>
              </a:pPr>
              <a:r>
                <a:rPr lang="ar-SA" sz="1050" i="1" dirty="0">
                  <a:solidFill>
                    <a:srgbClr val="6A788A"/>
                  </a:solidFill>
                  <a:latin typeface="Lato" panose="020F0502020204030203" pitchFamily="34" charset="0"/>
                </a:rPr>
                <a:t>"إذن، الفاتورة ليست مرتفعة."</a:t>
              </a:r>
            </a:p>
            <a:p>
              <a:pPr marL="355600" indent="-87313" algn="r" rtl="1">
                <a:lnSpc>
                  <a:spcPct val="90000"/>
                </a:lnSpc>
              </a:pPr>
              <a:endParaRPr lang="ar-SA" sz="1050" i="1" dirty="0">
                <a:solidFill>
                  <a:srgbClr val="6A788A"/>
                </a:solidFill>
                <a:latin typeface="Lato" panose="020F0502020204030203" pitchFamily="34" charset="0"/>
              </a:endParaRPr>
            </a:p>
            <a:p>
              <a:pPr marL="355600" indent="-87313" algn="r" rtl="1">
                <a:lnSpc>
                  <a:spcPct val="90000"/>
                </a:lnSpc>
              </a:pPr>
              <a:r>
                <a:rPr lang="ar-SA" sz="1050" i="1" dirty="0">
                  <a:solidFill>
                    <a:srgbClr val="6A788A"/>
                  </a:solidFill>
                  <a:latin typeface="Lato" panose="020F0502020204030203" pitchFamily="34" charset="0"/>
                </a:rPr>
                <a:t>"توفير الكهرباء مهم... هذا يعني توفير المال. هدره حرام."</a:t>
              </a:r>
            </a:p>
            <a:p>
              <a:pPr marL="355600" indent="-87313" algn="r" rtl="1">
                <a:lnSpc>
                  <a:spcPct val="90000"/>
                </a:lnSpc>
              </a:pPr>
              <a:endParaRPr lang="ar-SA" sz="1050" i="1" dirty="0">
                <a:solidFill>
                  <a:srgbClr val="6A788A"/>
                </a:solidFill>
                <a:latin typeface="Lato" panose="020F0502020204030203" pitchFamily="34" charset="0"/>
              </a:endParaRPr>
            </a:p>
            <a:p>
              <a:pPr marL="355600" indent="-87313" algn="r" rtl="1">
                <a:lnSpc>
                  <a:spcPct val="90000"/>
                </a:lnSpc>
              </a:pPr>
              <a:r>
                <a:rPr lang="ar-SA" sz="1050" i="1" dirty="0">
                  <a:solidFill>
                    <a:srgbClr val="6A788A"/>
                  </a:solidFill>
                  <a:latin typeface="Lato" panose="020F0502020204030203" pitchFamily="34" charset="0"/>
                </a:rPr>
                <a:t>جميع الأطفال</a:t>
              </a:r>
              <a:endParaRPr lang="en-US" dirty="0"/>
            </a:p>
          </p:txBody>
        </p:sp>
        <p:sp>
          <p:nvSpPr>
            <p:cNvPr id="19" name="TextBox 18">
              <a:extLst>
                <a:ext uri="{FF2B5EF4-FFF2-40B4-BE49-F238E27FC236}">
                  <a16:creationId xmlns:a16="http://schemas.microsoft.com/office/drawing/2014/main" id="{1B2B776B-D91E-66EB-7B3E-05268E160C3B}"/>
                </a:ext>
              </a:extLst>
            </p:cNvPr>
            <p:cNvSpPr txBox="1"/>
            <p:nvPr/>
          </p:nvSpPr>
          <p:spPr>
            <a:xfrm>
              <a:off x="4356433" y="2085214"/>
              <a:ext cx="6181753" cy="1602490"/>
            </a:xfrm>
            <a:prstGeom prst="rect">
              <a:avLst/>
            </a:prstGeom>
            <a:noFill/>
          </p:spPr>
          <p:txBody>
            <a:bodyPr wrap="square">
              <a:spAutoFit/>
            </a:bodyPr>
            <a:lstStyle/>
            <a:p>
              <a:pPr marL="269875" indent="-1588" algn="r" rtl="1">
                <a:lnSpc>
                  <a:spcPct val="90000"/>
                </a:lnSpc>
                <a:spcBef>
                  <a:spcPts val="1000"/>
                </a:spcBef>
              </a:pPr>
              <a:r>
                <a:rPr lang="ar-SA" sz="1200" i="1" dirty="0">
                  <a:solidFill>
                    <a:srgbClr val="6A788A"/>
                  </a:solidFill>
                  <a:latin typeface="Lato" panose="020F0502020204030203" pitchFamily="34" charset="0"/>
                </a:rPr>
                <a:t>"نطفئ مكيفات الهواء عند الاستيقاظ صباحًا، ونطفئ الأنوار عند مغادرة الغرفة".</a:t>
              </a:r>
            </a:p>
            <a:p>
              <a:pPr marL="269875" indent="-1588" algn="r" rtl="1">
                <a:lnSpc>
                  <a:spcPct val="90000"/>
                </a:lnSpc>
                <a:spcBef>
                  <a:spcPts val="1000"/>
                </a:spcBef>
              </a:pPr>
              <a:r>
                <a:rPr lang="ar-SA" sz="1200" i="1" dirty="0">
                  <a:solidFill>
                    <a:srgbClr val="6A788A"/>
                  </a:solidFill>
                  <a:latin typeface="Lato" panose="020F0502020204030203" pitchFamily="34" charset="0"/>
                </a:rPr>
                <a:t>"نغلق صنبور المياه إذا لم نعد بحاجة للماء".</a:t>
              </a:r>
            </a:p>
            <a:p>
              <a:pPr marL="269875" indent="-1588" algn="r" rtl="1">
                <a:lnSpc>
                  <a:spcPct val="90000"/>
                </a:lnSpc>
                <a:spcBef>
                  <a:spcPts val="1000"/>
                </a:spcBef>
              </a:pPr>
              <a:r>
                <a:rPr lang="ar-SA" sz="1200" i="1" dirty="0">
                  <a:solidFill>
                    <a:srgbClr val="6A788A"/>
                  </a:solidFill>
                  <a:latin typeface="Lato" panose="020F0502020204030203" pitchFamily="34" charset="0"/>
                </a:rPr>
                <a:t>"عندما لا أكون في دورة المياه أطفئ المصباح. وعندما أدخل دورة المياه أشغله".</a:t>
              </a:r>
            </a:p>
            <a:p>
              <a:pPr marL="269875" indent="-1588" algn="r" rtl="1">
                <a:lnSpc>
                  <a:spcPct val="90000"/>
                </a:lnSpc>
                <a:spcBef>
                  <a:spcPts val="1000"/>
                </a:spcBef>
              </a:pPr>
              <a:r>
                <a:rPr lang="ar-SA" sz="1200" i="1" dirty="0">
                  <a:solidFill>
                    <a:srgbClr val="6A788A"/>
                  </a:solidFill>
                  <a:latin typeface="Lato" panose="020F0502020204030203" pitchFamily="34" charset="0"/>
                </a:rPr>
                <a:t>"على سبيل المثال، ألعب بلعبة سوني، وعندها ستكون متصلة بالكهرباء. عندما أنتهي، يجب أن أطفئها. عندما لا يكون هناك أحد في الغرفة، والضوء مضاء... يجب أن أطفئه".</a:t>
              </a:r>
            </a:p>
            <a:p>
              <a:pPr marL="269875" indent="-1588" algn="r" rtl="1">
                <a:lnSpc>
                  <a:spcPct val="90000"/>
                </a:lnSpc>
                <a:spcBef>
                  <a:spcPts val="1000"/>
                </a:spcBef>
              </a:pPr>
              <a:r>
                <a:rPr lang="ar-SA" sz="1200" i="1" dirty="0">
                  <a:solidFill>
                    <a:srgbClr val="6A788A"/>
                  </a:solidFill>
                  <a:latin typeface="Lato" panose="020F0502020204030203" pitchFamily="34" charset="0"/>
                </a:rPr>
                <a:t>جميع الأطفال</a:t>
              </a:r>
              <a:endParaRPr lang="en-US" sz="1200" i="1" dirty="0">
                <a:solidFill>
                  <a:srgbClr val="6A788A"/>
                </a:solidFill>
                <a:latin typeface="Lato" panose="020F0502020204030203" pitchFamily="34" charset="0"/>
              </a:endParaRPr>
            </a:p>
          </p:txBody>
        </p:sp>
        <p:sp>
          <p:nvSpPr>
            <p:cNvPr id="21" name="TextBox 20">
              <a:extLst>
                <a:ext uri="{FF2B5EF4-FFF2-40B4-BE49-F238E27FC236}">
                  <a16:creationId xmlns:a16="http://schemas.microsoft.com/office/drawing/2014/main" id="{7A0F6F3D-4C4D-3204-C9ED-6FB6DBC9E313}"/>
                </a:ext>
              </a:extLst>
            </p:cNvPr>
            <p:cNvSpPr txBox="1"/>
            <p:nvPr/>
          </p:nvSpPr>
          <p:spPr>
            <a:xfrm>
              <a:off x="4356434" y="5590655"/>
              <a:ext cx="6181752" cy="785087"/>
            </a:xfrm>
            <a:prstGeom prst="rect">
              <a:avLst/>
            </a:prstGeom>
            <a:noFill/>
          </p:spPr>
          <p:txBody>
            <a:bodyPr wrap="square">
              <a:spAutoFit/>
            </a:bodyPr>
            <a:lstStyle/>
            <a:p>
              <a:pPr marL="355600" indent="-87313" algn="r" rtl="1">
                <a:lnSpc>
                  <a:spcPct val="90000"/>
                </a:lnSpc>
                <a:spcBef>
                  <a:spcPts val="1000"/>
                </a:spcBef>
              </a:pPr>
              <a:r>
                <a:rPr lang="ar-SA" sz="1050" i="1" dirty="0">
                  <a:solidFill>
                    <a:srgbClr val="6A788A"/>
                  </a:solidFill>
                  <a:latin typeface="Lato" panose="020F0502020204030203" pitchFamily="34" charset="0"/>
                </a:rPr>
                <a:t>لتوفير الكهرباء في المنزل، بينما أفرش أسناني وأغرغر... أغلق الصنبور وأغرغر. وعندما أستحم، لا أستخدم الكثير من الماء.</a:t>
              </a:r>
            </a:p>
            <a:p>
              <a:pPr marL="355600" indent="-87313" algn="r" rtl="1">
                <a:lnSpc>
                  <a:spcPct val="90000"/>
                </a:lnSpc>
                <a:spcBef>
                  <a:spcPts val="1000"/>
                </a:spcBef>
              </a:pPr>
              <a:endParaRPr lang="ar-SA" sz="1050" i="1" dirty="0">
                <a:solidFill>
                  <a:srgbClr val="6A788A"/>
                </a:solidFill>
                <a:latin typeface="Lato" panose="020F0502020204030203" pitchFamily="34" charset="0"/>
              </a:endParaRPr>
            </a:p>
            <a:p>
              <a:pPr marL="355600" indent="-87313" algn="r" rtl="1">
                <a:lnSpc>
                  <a:spcPct val="90000"/>
                </a:lnSpc>
                <a:spcBef>
                  <a:spcPts val="1000"/>
                </a:spcBef>
              </a:pPr>
              <a:r>
                <a:rPr lang="ar-SA" sz="1050" i="1" dirty="0">
                  <a:solidFill>
                    <a:srgbClr val="6A788A"/>
                  </a:solidFill>
                  <a:latin typeface="Lato" panose="020F0502020204030203" pitchFamily="34" charset="0"/>
                </a:rPr>
                <a:t>فتيات من عمر 6 إلى 12 عامًا في الدمام</a:t>
              </a:r>
              <a:endParaRPr lang="en-US" sz="1050" dirty="0">
                <a:solidFill>
                  <a:srgbClr val="6A788A"/>
                </a:solidFill>
                <a:latin typeface="Lato" panose="020F0502020204030203" pitchFamily="34" charset="0"/>
              </a:endParaRPr>
            </a:p>
          </p:txBody>
        </p:sp>
      </p:grpSp>
      <p:grpSp>
        <p:nvGrpSpPr>
          <p:cNvPr id="16" name="Group 15">
            <a:extLst>
              <a:ext uri="{FF2B5EF4-FFF2-40B4-BE49-F238E27FC236}">
                <a16:creationId xmlns:a16="http://schemas.microsoft.com/office/drawing/2014/main" id="{491ACD2A-B005-96A1-6CDA-F98A1730EC10}"/>
              </a:ext>
            </a:extLst>
          </p:cNvPr>
          <p:cNvGrpSpPr/>
          <p:nvPr/>
        </p:nvGrpSpPr>
        <p:grpSpPr>
          <a:xfrm>
            <a:off x="8092662" y="578810"/>
            <a:ext cx="3222843" cy="5778341"/>
            <a:chOff x="804757" y="702653"/>
            <a:chExt cx="3222843" cy="5778341"/>
          </a:xfrm>
        </p:grpSpPr>
        <p:sp>
          <p:nvSpPr>
            <p:cNvPr id="6" name="TextBox 5">
              <a:extLst>
                <a:ext uri="{FF2B5EF4-FFF2-40B4-BE49-F238E27FC236}">
                  <a16:creationId xmlns:a16="http://schemas.microsoft.com/office/drawing/2014/main" id="{74285716-D1F5-1E66-3003-FAFB2A91B7D8}"/>
                </a:ext>
              </a:extLst>
            </p:cNvPr>
            <p:cNvSpPr txBox="1"/>
            <p:nvPr/>
          </p:nvSpPr>
          <p:spPr>
            <a:xfrm>
              <a:off x="804759" y="948087"/>
              <a:ext cx="3006843" cy="899964"/>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rtl="1">
                <a:spcAft>
                  <a:spcPts val="600"/>
                </a:spcAft>
              </a:pPr>
              <a:r>
                <a:rPr lang="ar-SA" dirty="0"/>
                <a:t>اختبار واضح جدًا لما يعنيه توفير الطاقة لجميع الأطفال</a:t>
              </a:r>
              <a:endParaRPr lang="en-US" dirty="0"/>
            </a:p>
          </p:txBody>
        </p:sp>
        <p:sp>
          <p:nvSpPr>
            <p:cNvPr id="7" name="TextBox 6">
              <a:extLst>
                <a:ext uri="{FF2B5EF4-FFF2-40B4-BE49-F238E27FC236}">
                  <a16:creationId xmlns:a16="http://schemas.microsoft.com/office/drawing/2014/main" id="{0F4A9A42-28DE-201E-6935-4CB6DA273E6C}"/>
                </a:ext>
              </a:extLst>
            </p:cNvPr>
            <p:cNvSpPr txBox="1"/>
            <p:nvPr/>
          </p:nvSpPr>
          <p:spPr>
            <a:xfrm>
              <a:off x="804758" y="2058203"/>
              <a:ext cx="3006843" cy="899964"/>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rtl="1">
                <a:spcAft>
                  <a:spcPts val="600"/>
                </a:spcAft>
              </a:pPr>
              <a:r>
                <a:rPr lang="ar-SA" dirty="0"/>
                <a:t>معرفة جيدة جدًا بالسلوكيات المرتبطة بتوفير الطاقة - ولكن في المنزل فقط</a:t>
              </a:r>
              <a:endParaRPr lang="en-US" dirty="0"/>
            </a:p>
          </p:txBody>
        </p:sp>
        <p:sp>
          <p:nvSpPr>
            <p:cNvPr id="8" name="TextBox 7">
              <a:extLst>
                <a:ext uri="{FF2B5EF4-FFF2-40B4-BE49-F238E27FC236}">
                  <a16:creationId xmlns:a16="http://schemas.microsoft.com/office/drawing/2014/main" id="{75594EE1-13CC-78D9-6710-0B5B5B0B8954}"/>
                </a:ext>
              </a:extLst>
            </p:cNvPr>
            <p:cNvSpPr txBox="1"/>
            <p:nvPr/>
          </p:nvSpPr>
          <p:spPr>
            <a:xfrm>
              <a:off x="804759" y="3216446"/>
              <a:ext cx="3006843" cy="899964"/>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rtl="1">
                <a:spcAft>
                  <a:spcPts val="600"/>
                </a:spcAft>
              </a:pPr>
              <a:r>
                <a:rPr lang="ar-SA" dirty="0"/>
                <a:t>بالنسبة للجميع، ينطبق توفير الطاقة على نوع محدود من الطاقة: الكهرباء. لا يوجد ذكر لأي طاقة أخرى.</a:t>
              </a:r>
              <a:endParaRPr lang="en-US" dirty="0"/>
            </a:p>
          </p:txBody>
        </p:sp>
        <p:sp>
          <p:nvSpPr>
            <p:cNvPr id="9" name="TextBox 8">
              <a:extLst>
                <a:ext uri="{FF2B5EF4-FFF2-40B4-BE49-F238E27FC236}">
                  <a16:creationId xmlns:a16="http://schemas.microsoft.com/office/drawing/2014/main" id="{A5F0E1BA-0F31-9664-9A9E-ED1BD42E1630}"/>
                </a:ext>
              </a:extLst>
            </p:cNvPr>
            <p:cNvSpPr txBox="1"/>
            <p:nvPr/>
          </p:nvSpPr>
          <p:spPr>
            <a:xfrm>
              <a:off x="804757" y="4398738"/>
              <a:ext cx="3006843" cy="899964"/>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rtl="1">
                <a:spcAft>
                  <a:spcPts val="600"/>
                </a:spcAft>
              </a:pPr>
              <a:r>
                <a:rPr lang="ar-SA" dirty="0"/>
                <a:t>بالنسبة لسؤال "لماذا هذا مهم؟"، الإجابة الوحيدة هي: المال.</a:t>
              </a:r>
              <a:endParaRPr lang="en-US" dirty="0"/>
            </a:p>
          </p:txBody>
        </p:sp>
        <p:pic>
          <p:nvPicPr>
            <p:cNvPr id="10" name="Graphic 9" descr="Badge with solid fill">
              <a:extLst>
                <a:ext uri="{FF2B5EF4-FFF2-40B4-BE49-F238E27FC236}">
                  <a16:creationId xmlns:a16="http://schemas.microsoft.com/office/drawing/2014/main" id="{6438FFBD-46AC-35D1-549C-764CE80AEF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95600" y="1877521"/>
              <a:ext cx="432000" cy="432000"/>
            </a:xfrm>
            <a:prstGeom prst="rect">
              <a:avLst/>
            </a:prstGeom>
            <a:effectLst/>
          </p:spPr>
        </p:pic>
        <p:pic>
          <p:nvPicPr>
            <p:cNvPr id="11" name="Graphic 10" descr="Badge 1 with solid fill">
              <a:extLst>
                <a:ext uri="{FF2B5EF4-FFF2-40B4-BE49-F238E27FC236}">
                  <a16:creationId xmlns:a16="http://schemas.microsoft.com/office/drawing/2014/main" id="{89D42344-1F87-7962-D5F6-1858522CE4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87088" y="702653"/>
              <a:ext cx="432000" cy="432000"/>
            </a:xfrm>
            <a:prstGeom prst="rect">
              <a:avLst/>
            </a:prstGeom>
            <a:effectLst/>
          </p:spPr>
        </p:pic>
        <p:pic>
          <p:nvPicPr>
            <p:cNvPr id="12" name="Graphic 11" descr="Badge 3 with solid fill">
              <a:extLst>
                <a:ext uri="{FF2B5EF4-FFF2-40B4-BE49-F238E27FC236}">
                  <a16:creationId xmlns:a16="http://schemas.microsoft.com/office/drawing/2014/main" id="{9FDB2458-83C6-EDBC-5BE5-B7C3B093CA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95600" y="2921772"/>
              <a:ext cx="432000" cy="432000"/>
            </a:xfrm>
            <a:prstGeom prst="rect">
              <a:avLst/>
            </a:prstGeom>
          </p:spPr>
        </p:pic>
        <p:pic>
          <p:nvPicPr>
            <p:cNvPr id="14" name="Graphic 13" descr="Badge 4 with solid fill">
              <a:extLst>
                <a:ext uri="{FF2B5EF4-FFF2-40B4-BE49-F238E27FC236}">
                  <a16:creationId xmlns:a16="http://schemas.microsoft.com/office/drawing/2014/main" id="{B4CCFB03-D21D-8462-620A-EBE875B92D5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595600" y="4200720"/>
              <a:ext cx="432000" cy="432000"/>
            </a:xfrm>
            <a:prstGeom prst="rect">
              <a:avLst/>
            </a:prstGeom>
          </p:spPr>
        </p:pic>
        <p:sp>
          <p:nvSpPr>
            <p:cNvPr id="20" name="TextBox 19">
              <a:extLst>
                <a:ext uri="{FF2B5EF4-FFF2-40B4-BE49-F238E27FC236}">
                  <a16:creationId xmlns:a16="http://schemas.microsoft.com/office/drawing/2014/main" id="{37E4D527-9463-D162-B966-3F4ECDD30A65}"/>
                </a:ext>
              </a:extLst>
            </p:cNvPr>
            <p:cNvSpPr txBox="1"/>
            <p:nvPr/>
          </p:nvSpPr>
          <p:spPr>
            <a:xfrm>
              <a:off x="804757" y="5581030"/>
              <a:ext cx="3006843" cy="899964"/>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rtl="1">
                <a:spcAft>
                  <a:spcPts val="600"/>
                </a:spcAft>
              </a:pPr>
              <a:r>
                <a:rPr lang="ar-SA" dirty="0"/>
                <a:t>ذكر بعض الأطفال أهمية توفير المياه أيضًا</a:t>
              </a:r>
              <a:endParaRPr lang="en-US" dirty="0"/>
            </a:p>
          </p:txBody>
        </p:sp>
        <p:pic>
          <p:nvPicPr>
            <p:cNvPr id="23" name="Graphic 22" descr="Badge 5 with solid fill">
              <a:extLst>
                <a:ext uri="{FF2B5EF4-FFF2-40B4-BE49-F238E27FC236}">
                  <a16:creationId xmlns:a16="http://schemas.microsoft.com/office/drawing/2014/main" id="{A78BC20D-B646-6E09-7370-CAE724DE1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595600" y="5424071"/>
              <a:ext cx="432000" cy="432000"/>
            </a:xfrm>
            <a:prstGeom prst="rect">
              <a:avLst/>
            </a:prstGeom>
          </p:spPr>
        </p:pic>
      </p:grpSp>
    </p:spTree>
    <p:extLst>
      <p:ext uri="{BB962C8B-B14F-4D97-AF65-F5344CB8AC3E}">
        <p14:creationId xmlns:p14="http://schemas.microsoft.com/office/powerpoint/2010/main" val="1842414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44BB8769-0B16-95AE-EFE9-1B9C775718A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A09B0B3-0598-375C-F659-9210309D9EEE}"/>
              </a:ext>
            </a:extLst>
          </p:cNvPr>
          <p:cNvPicPr>
            <a:picLocks noChangeAspect="1"/>
          </p:cNvPicPr>
          <p:nvPr/>
        </p:nvPicPr>
        <p:blipFill>
          <a:blip r:embed="rId4"/>
          <a:stretch>
            <a:fillRect/>
          </a:stretch>
        </p:blipFill>
        <p:spPr>
          <a:xfrm>
            <a:off x="9826539" y="1172520"/>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FD43E371-78C1-9015-03FC-2E8D1CAC0407}"/>
              </a:ext>
            </a:extLst>
          </p:cNvPr>
          <p:cNvPicPr>
            <a:picLocks noChangeAspect="1"/>
          </p:cNvPicPr>
          <p:nvPr/>
        </p:nvPicPr>
        <p:blipFill>
          <a:blip r:embed="rId5"/>
          <a:stretch>
            <a:fillRect/>
          </a:stretch>
        </p:blipFill>
        <p:spPr>
          <a:xfrm>
            <a:off x="10087194" y="1902941"/>
            <a:ext cx="1199845" cy="1297459"/>
          </a:xfrm>
          <a:prstGeom prst="rect">
            <a:avLst/>
          </a:prstGeom>
        </p:spPr>
      </p:pic>
      <p:sp>
        <p:nvSpPr>
          <p:cNvPr id="10" name="TextBox 9">
            <a:extLst>
              <a:ext uri="{FF2B5EF4-FFF2-40B4-BE49-F238E27FC236}">
                <a16:creationId xmlns:a16="http://schemas.microsoft.com/office/drawing/2014/main" id="{F9C900EC-C40F-514A-617F-A7A245257E09}"/>
              </a:ext>
            </a:extLst>
          </p:cNvPr>
          <p:cNvSpPr txBox="1"/>
          <p:nvPr/>
        </p:nvSpPr>
        <p:spPr>
          <a:xfrm>
            <a:off x="9272497" y="5869460"/>
            <a:ext cx="2108077" cy="30777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Loew Next Arabic" panose="020B0504030302020204" pitchFamily="34" charset="-78"/>
                <a:ea typeface="+mn-ea"/>
                <a:cs typeface="Loew Next Arabic" panose="020B0504030302020204" pitchFamily="34" charset="-78"/>
              </a:rPr>
              <a:t>www.taqa.gov.sa</a:t>
            </a:r>
            <a:endParaRPr kumimoji="0" lang="en-SA" sz="1400" b="0" i="0" u="none" strike="noStrike" kern="1200" cap="none" spc="0" normalizeH="0" baseline="0" noProof="0" dirty="0">
              <a:ln>
                <a:noFill/>
              </a:ln>
              <a:solidFill>
                <a:prstClr val="white"/>
              </a:solidFill>
              <a:effectLst/>
              <a:uLnTx/>
              <a:uFillTx/>
              <a:latin typeface="Loew Next Arabic" panose="020B0504030302020204" pitchFamily="34" charset="-78"/>
              <a:ea typeface="+mn-ea"/>
              <a:cs typeface="Loew Next Arabic" panose="020B0504030302020204" pitchFamily="34" charset="-78"/>
            </a:endParaRPr>
          </a:p>
        </p:txBody>
      </p:sp>
      <p:sp>
        <p:nvSpPr>
          <p:cNvPr id="2" name="TextBox 1">
            <a:extLst>
              <a:ext uri="{FF2B5EF4-FFF2-40B4-BE49-F238E27FC236}">
                <a16:creationId xmlns:a16="http://schemas.microsoft.com/office/drawing/2014/main" id="{95536EC6-F3DD-B433-5DCB-34A8D7932C3B}"/>
              </a:ext>
            </a:extLst>
          </p:cNvPr>
          <p:cNvSpPr txBox="1"/>
          <p:nvPr/>
        </p:nvSpPr>
        <p:spPr>
          <a:xfrm>
            <a:off x="1676397" y="2046238"/>
            <a:ext cx="7596099" cy="1446550"/>
          </a:xfrm>
          <a:prstGeom prst="rect">
            <a:avLst/>
          </a:prstGeom>
          <a:noFill/>
        </p:spPr>
        <p:txBody>
          <a:bodyPr wrap="square" rtlCol="0">
            <a:spAutoFit/>
          </a:bodyPr>
          <a:lstStyle/>
          <a:p>
            <a:pPr lvl="0" algn="r" defTabSz="1218987" rtl="1">
              <a:defRPr/>
            </a:pPr>
            <a:r>
              <a:rPr lang="ar-SA" sz="4400" dirty="0">
                <a:solidFill>
                  <a:srgbClr val="FFFFFF"/>
                </a:solidFill>
                <a:latin typeface="Calibri"/>
                <a:cs typeface="IBM Plex Sans Arabic Medium" panose="020B0603050203000203" pitchFamily="34" charset="-78"/>
              </a:rPr>
              <a:t>3.</a:t>
            </a:r>
            <a:r>
              <a:rPr lang="ar-SA" sz="4400" b="1" dirty="0">
                <a:solidFill>
                  <a:prstClr val="white"/>
                </a:solidFill>
                <a:latin typeface="Aptos" panose="02110004020202020204"/>
                <a:cs typeface="IBM Plex Sans Arabic Medium" panose="020B0603050203000203" pitchFamily="34" charset="-78"/>
              </a:rPr>
              <a:t> ردود الأفعال على الرسائل التواصلية </a:t>
            </a:r>
            <a:endParaRPr lang="en-IN" sz="4400" b="1" dirty="0">
              <a:solidFill>
                <a:prstClr val="white"/>
              </a:solidFill>
              <a:latin typeface="Aptos" panose="02110004020202020204"/>
              <a:cs typeface="IBM Plex Sans Arabic Medium" panose="020B0603050203000203" pitchFamily="34" charset="-78"/>
            </a:endParaRPr>
          </a:p>
          <a:p>
            <a:pPr marL="627063" marR="0" lvl="0" indent="-627063" algn="r" defTabSz="914400" rtl="1"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endParaRPr>
          </a:p>
        </p:txBody>
      </p:sp>
    </p:spTree>
    <p:extLst>
      <p:ext uri="{BB962C8B-B14F-4D97-AF65-F5344CB8AC3E}">
        <p14:creationId xmlns:p14="http://schemas.microsoft.com/office/powerpoint/2010/main" val="981629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D673F-D629-9767-B1D6-DBF9C2D248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FE8F3-DB17-9EC9-EC4F-A9B6F2E8567E}"/>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#1 سباق السيارات -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DD5BAD6F-CFEF-5568-45B3-4FE19AF28E43}"/>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026C9ACC-79FB-63F9-7B4A-949B2948962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55F1B0F4-92DE-EB04-0BCA-F02744EF32AB}"/>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7" name="TextBox 6">
            <a:extLst>
              <a:ext uri="{FF2B5EF4-FFF2-40B4-BE49-F238E27FC236}">
                <a16:creationId xmlns:a16="http://schemas.microsoft.com/office/drawing/2014/main" id="{8B4C6418-B03C-95D0-A30A-AA5002CB71D6}"/>
              </a:ext>
            </a:extLst>
          </p:cNvPr>
          <p:cNvSpPr txBox="1"/>
          <p:nvPr/>
        </p:nvSpPr>
        <p:spPr>
          <a:xfrm>
            <a:off x="1002931" y="919698"/>
            <a:ext cx="9913169" cy="994183"/>
          </a:xfrm>
          <a:prstGeom prst="rect">
            <a:avLst/>
          </a:prstGeom>
          <a:noFill/>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marL="0" indent="0" algn="r" rtl="1">
              <a:spcAft>
                <a:spcPts val="0"/>
              </a:spcAft>
              <a:buNone/>
            </a:pPr>
            <a:r>
              <a:rPr lang="ar-SA" sz="1600" b="1" dirty="0"/>
              <a:t>فهم واضح جدًا للإعداد والقصة للأطفال من جميع الأعمار:</a:t>
            </a:r>
            <a:endParaRPr lang="en-US" sz="1600" b="1" dirty="0"/>
          </a:p>
          <a:p>
            <a:pPr marL="1077913" indent="-342900" algn="r" rtl="1">
              <a:spcAft>
                <a:spcPts val="0"/>
              </a:spcAft>
              <a:buFont typeface="+mj-lt"/>
              <a:buAutoNum type="arabicPeriod"/>
            </a:pPr>
            <a:r>
              <a:rPr lang="ar-SA" b="1" dirty="0"/>
              <a:t>أربع سيارات تتسابق</a:t>
            </a:r>
            <a:r>
              <a:rPr lang="en-US" b="1" dirty="0"/>
              <a:t> </a:t>
            </a:r>
          </a:p>
          <a:p>
            <a:pPr marL="1077913" indent="-342900" algn="r" rtl="1">
              <a:spcAft>
                <a:spcPts val="0"/>
              </a:spcAft>
              <a:buFont typeface="+mj-lt"/>
              <a:buAutoNum type="arabicPeriod"/>
            </a:pPr>
            <a:r>
              <a:rPr lang="ar-SA" b="1" dirty="0"/>
              <a:t>هناك 4 ألوان مختلفة للتعرف عليها  ( ولكن التركبز العام على الأخضر والأحمر )</a:t>
            </a:r>
            <a:endParaRPr lang="en-US" b="1" dirty="0"/>
          </a:p>
          <a:p>
            <a:pPr marL="1077913" indent="-342900" algn="r" rtl="1">
              <a:spcAft>
                <a:spcPts val="0"/>
              </a:spcAft>
              <a:buFont typeface="+mj-lt"/>
              <a:buAutoNum type="arabicPeriod"/>
            </a:pPr>
            <a:r>
              <a:rPr lang="ar-SA" b="1" dirty="0"/>
              <a:t>في النهاية الأخضر ( البطل في القصة) ينال مكافئة ويربح السباق </a:t>
            </a:r>
            <a:r>
              <a:rPr lang="en-US" b="1" dirty="0"/>
              <a:t> </a:t>
            </a:r>
          </a:p>
        </p:txBody>
      </p:sp>
      <p:grpSp>
        <p:nvGrpSpPr>
          <p:cNvPr id="8" name="Group 7">
            <a:extLst>
              <a:ext uri="{FF2B5EF4-FFF2-40B4-BE49-F238E27FC236}">
                <a16:creationId xmlns:a16="http://schemas.microsoft.com/office/drawing/2014/main" id="{F68E46CF-F83D-67B3-AB0F-DF48826CEEAB}"/>
              </a:ext>
            </a:extLst>
          </p:cNvPr>
          <p:cNvGrpSpPr/>
          <p:nvPr/>
        </p:nvGrpSpPr>
        <p:grpSpPr>
          <a:xfrm>
            <a:off x="7985879" y="2271366"/>
            <a:ext cx="3421711" cy="4234327"/>
            <a:chOff x="1743941" y="2271366"/>
            <a:chExt cx="3421711" cy="4234327"/>
          </a:xfrm>
        </p:grpSpPr>
        <p:sp>
          <p:nvSpPr>
            <p:cNvPr id="19" name="TextBox 18">
              <a:extLst>
                <a:ext uri="{FF2B5EF4-FFF2-40B4-BE49-F238E27FC236}">
                  <a16:creationId xmlns:a16="http://schemas.microsoft.com/office/drawing/2014/main" id="{1EF4410B-EC8A-E4CB-DBCE-A4C3FD7BF76D}"/>
                </a:ext>
              </a:extLst>
            </p:cNvPr>
            <p:cNvSpPr txBox="1"/>
            <p:nvPr/>
          </p:nvSpPr>
          <p:spPr>
            <a:xfrm>
              <a:off x="1743941" y="5197643"/>
              <a:ext cx="3421711" cy="1308050"/>
            </a:xfrm>
            <a:prstGeom prst="rect">
              <a:avLst/>
            </a:prstGeom>
            <a:noFill/>
          </p:spPr>
          <p:txBody>
            <a:bodyPr wrap="square">
              <a:spAutoFit/>
            </a:bodyPr>
            <a:lstStyle/>
            <a:p>
              <a:pPr marL="355600" indent="-87313" algn="r" rtl="1">
                <a:lnSpc>
                  <a:spcPct val="90000"/>
                </a:lnSpc>
                <a:spcBef>
                  <a:spcPts val="1000"/>
                </a:spcBef>
              </a:pPr>
              <a:r>
                <a:rPr lang="en-US" sz="1200" i="1" dirty="0">
                  <a:solidFill>
                    <a:srgbClr val="6A788A"/>
                  </a:solidFill>
                  <a:latin typeface="Lato" panose="020F0502020204030203" pitchFamily="34" charset="0"/>
                </a:rPr>
                <a:t>“</a:t>
              </a:r>
              <a:r>
                <a:rPr lang="ar-SA" sz="1200" i="1" dirty="0">
                  <a:solidFill>
                    <a:srgbClr val="6A788A"/>
                  </a:solidFill>
                  <a:latin typeface="Lato" panose="020F0502020204030203" pitchFamily="34" charset="0"/>
                </a:rPr>
                <a:t>السيارة الحمراء، سرقوا الكهرباء وما استفادوا منها. فتحوا النوافذ، وانطفأ المكيف.</a:t>
              </a:r>
              <a:r>
                <a:rPr lang="en-US" sz="1200" i="1" dirty="0">
                  <a:solidFill>
                    <a:srgbClr val="6A788A"/>
                  </a:solidFill>
                  <a:latin typeface="Lato" panose="020F0502020204030203" pitchFamily="34" charset="0"/>
                </a:rPr>
                <a:t>”</a:t>
              </a:r>
              <a:endParaRPr lang="ar-SA" sz="1200" i="1" dirty="0">
                <a:solidFill>
                  <a:srgbClr val="6A788A"/>
                </a:solidFill>
                <a:latin typeface="Lato" panose="020F0502020204030203" pitchFamily="34" charset="0"/>
              </a:endParaRPr>
            </a:p>
            <a:p>
              <a:pPr marL="355600" indent="-87313" algn="r" rtl="1">
                <a:lnSpc>
                  <a:spcPct val="90000"/>
                </a:lnSpc>
                <a:spcBef>
                  <a:spcPts val="1000"/>
                </a:spcBef>
              </a:pPr>
              <a:r>
                <a:rPr lang="ar-SA" sz="1200" i="1" u="sng" dirty="0">
                  <a:solidFill>
                    <a:srgbClr val="6A788A"/>
                  </a:solidFill>
                  <a:latin typeface="Lato" panose="020F0502020204030203" pitchFamily="34" charset="0"/>
                </a:rPr>
                <a:t>بنت من ٦ إلى ٨ سنوات، جدة.</a:t>
              </a:r>
            </a:p>
            <a:p>
              <a:pPr marL="355600" indent="-87313" algn="r" rtl="1">
                <a:lnSpc>
                  <a:spcPct val="90000"/>
                </a:lnSpc>
                <a:spcBef>
                  <a:spcPts val="1000"/>
                </a:spcBef>
              </a:pPr>
              <a:r>
                <a:rPr lang="en-US" sz="1200" i="1" dirty="0">
                  <a:solidFill>
                    <a:srgbClr val="6A788A"/>
                  </a:solidFill>
                  <a:latin typeface="Lato" panose="020F0502020204030203" pitchFamily="34" charset="0"/>
                </a:rPr>
                <a:t>“</a:t>
              </a:r>
              <a:r>
                <a:rPr lang="ar-SA" sz="1200" i="1" dirty="0">
                  <a:solidFill>
                    <a:srgbClr val="6A788A"/>
                  </a:solidFill>
                  <a:latin typeface="Lato" panose="020F0502020204030203" pitchFamily="34" charset="0"/>
                </a:rPr>
                <a:t>كان يقود السيارة ثم تعطلت.</a:t>
              </a:r>
              <a:r>
                <a:rPr lang="en-US" sz="1200" i="1" dirty="0">
                  <a:solidFill>
                    <a:srgbClr val="6A788A"/>
                  </a:solidFill>
                  <a:latin typeface="Lato" panose="020F0502020204030203" pitchFamily="34" charset="0"/>
                </a:rPr>
                <a:t>”</a:t>
              </a:r>
              <a:endParaRPr lang="ar-SA" sz="1200" i="1" dirty="0">
                <a:solidFill>
                  <a:srgbClr val="6A788A"/>
                </a:solidFill>
                <a:latin typeface="Lato" panose="020F0502020204030203" pitchFamily="34" charset="0"/>
              </a:endParaRPr>
            </a:p>
            <a:p>
              <a:pPr marL="355600" indent="-87313" algn="r" rtl="1">
                <a:lnSpc>
                  <a:spcPct val="90000"/>
                </a:lnSpc>
                <a:spcBef>
                  <a:spcPts val="1000"/>
                </a:spcBef>
              </a:pPr>
              <a:r>
                <a:rPr lang="ar-SA" sz="1200" i="1" u="sng" dirty="0">
                  <a:solidFill>
                    <a:srgbClr val="6A788A"/>
                  </a:solidFill>
                  <a:latin typeface="Lato" panose="020F0502020204030203" pitchFamily="34" charset="0"/>
                </a:rPr>
                <a:t>ولد من ١١ حائل.</a:t>
              </a:r>
              <a:endParaRPr lang="en-US" sz="1200" i="1" u="sng" dirty="0">
                <a:solidFill>
                  <a:srgbClr val="6A788A"/>
                </a:solidFill>
                <a:latin typeface="Lato" panose="020F0502020204030203" pitchFamily="34" charset="0"/>
              </a:endParaRPr>
            </a:p>
          </p:txBody>
        </p:sp>
        <p:sp>
          <p:nvSpPr>
            <p:cNvPr id="12" name="TextBox 11">
              <a:extLst>
                <a:ext uri="{FF2B5EF4-FFF2-40B4-BE49-F238E27FC236}">
                  <a16:creationId xmlns:a16="http://schemas.microsoft.com/office/drawing/2014/main" id="{1507CBDE-364B-FA88-444F-A76F5F74B8E1}"/>
                </a:ext>
              </a:extLst>
            </p:cNvPr>
            <p:cNvSpPr txBox="1"/>
            <p:nvPr/>
          </p:nvSpPr>
          <p:spPr>
            <a:xfrm>
              <a:off x="1802245" y="2271366"/>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الأشرار </a:t>
              </a:r>
            </a:p>
            <a:p>
              <a:pPr algn="ctr" rtl="1"/>
              <a:r>
                <a:rPr lang="ar-SA" sz="1400" b="1" dirty="0">
                  <a:solidFill>
                    <a:srgbClr val="44546A"/>
                  </a:solidFill>
                </a:rPr>
                <a:t>( السيارة الحمراء )</a:t>
              </a:r>
              <a:endParaRPr lang="en-US" sz="1400" b="1" dirty="0">
                <a:solidFill>
                  <a:srgbClr val="44546A"/>
                </a:solidFill>
              </a:endParaRPr>
            </a:p>
          </p:txBody>
        </p:sp>
        <p:sp>
          <p:nvSpPr>
            <p:cNvPr id="14" name="TextBox 13">
              <a:extLst>
                <a:ext uri="{FF2B5EF4-FFF2-40B4-BE49-F238E27FC236}">
                  <a16:creationId xmlns:a16="http://schemas.microsoft.com/office/drawing/2014/main" id="{5DBDB739-FE97-BA84-0BD2-40B0087FB54C}"/>
                </a:ext>
              </a:extLst>
            </p:cNvPr>
            <p:cNvSpPr txBox="1"/>
            <p:nvPr/>
          </p:nvSpPr>
          <p:spPr>
            <a:xfrm>
              <a:off x="1802245" y="3124818"/>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t>تُظهر السيارة الحمراء سلوكيات سيئة</a:t>
              </a:r>
              <a:endParaRPr lang="ar-SA" sz="1400" dirty="0"/>
            </a:p>
            <a:p>
              <a:pPr marL="285750" indent="-285750" algn="r" rtl="1">
                <a:buFont typeface="Arial" panose="020B0604020202020204" pitchFamily="34" charset="0"/>
                <a:buChar char="•"/>
              </a:pPr>
              <a:r>
                <a:rPr lang="ar-SA" sz="1400" dirty="0"/>
                <a:t>تشغيل المكيّف على أقصى درجة.</a:t>
              </a:r>
            </a:p>
            <a:p>
              <a:pPr marL="285750" indent="-285750" algn="r" rtl="1">
                <a:buFont typeface="Arial" panose="020B0604020202020204" pitchFamily="34" charset="0"/>
                <a:buChar char="•"/>
              </a:pPr>
              <a:r>
                <a:rPr lang="ar-SA" sz="1400" dirty="0"/>
                <a:t>فتح النوافذ.</a:t>
              </a:r>
            </a:p>
            <a:p>
              <a:pPr marL="285750" indent="-285750" algn="r" rtl="1">
                <a:buFont typeface="Arial" panose="020B0604020202020204" pitchFamily="34" charset="0"/>
                <a:buChar char="•"/>
              </a:pPr>
              <a:r>
                <a:rPr lang="ar-SA" sz="1400" dirty="0"/>
                <a:t>القيادة بأقصى سرعة طوال السباق.</a:t>
              </a:r>
            </a:p>
            <a:p>
              <a:pPr marL="285750" indent="-285750" algn="r" rtl="1">
                <a:buFont typeface="Arial" panose="020B0604020202020204" pitchFamily="34" charset="0"/>
                <a:buChar char="•"/>
              </a:pPr>
              <a:r>
                <a:rPr lang="ar-SA" sz="1400" dirty="0"/>
                <a:t>الوميض والعبث بالأضواء.</a:t>
              </a:r>
            </a:p>
            <a:p>
              <a:pPr marL="285750" indent="-285750" algn="r" rtl="1">
                <a:buFont typeface="Arial" panose="020B0604020202020204" pitchFamily="34" charset="0"/>
                <a:buChar char="•"/>
              </a:pPr>
              <a:r>
                <a:rPr lang="ar-SA" sz="1400" dirty="0"/>
                <a:t>القيادة بتهور نحو الماء.</a:t>
              </a:r>
            </a:p>
            <a:p>
              <a:pPr marL="285750" indent="-285750" algn="r" rtl="1">
                <a:buFont typeface="Arial" panose="020B0604020202020204" pitchFamily="34" charset="0"/>
                <a:buChar char="•"/>
              </a:pPr>
              <a:r>
                <a:rPr lang="ar-SA" sz="1400" dirty="0"/>
                <a:t>تشغيل موسيقى صاخبة.</a:t>
              </a:r>
            </a:p>
            <a:p>
              <a:pPr marL="285750" indent="-285750" algn="r" rtl="1">
                <a:buFont typeface="Arial" panose="020B0604020202020204" pitchFamily="34" charset="0"/>
                <a:buChar char="•"/>
              </a:pPr>
              <a:endParaRPr lang="en-US" sz="1200" dirty="0">
                <a:solidFill>
                  <a:srgbClr val="44546A"/>
                </a:solidFill>
              </a:endParaRPr>
            </a:p>
          </p:txBody>
        </p:sp>
      </p:grpSp>
      <p:grpSp>
        <p:nvGrpSpPr>
          <p:cNvPr id="9" name="Group 8">
            <a:extLst>
              <a:ext uri="{FF2B5EF4-FFF2-40B4-BE49-F238E27FC236}">
                <a16:creationId xmlns:a16="http://schemas.microsoft.com/office/drawing/2014/main" id="{33127029-F207-4CE7-358C-9051657A66B6}"/>
              </a:ext>
            </a:extLst>
          </p:cNvPr>
          <p:cNvGrpSpPr/>
          <p:nvPr/>
        </p:nvGrpSpPr>
        <p:grpSpPr>
          <a:xfrm>
            <a:off x="5220699" y="2271366"/>
            <a:ext cx="1950285" cy="2738122"/>
            <a:chOff x="5220699" y="2271366"/>
            <a:chExt cx="1950285" cy="2738122"/>
          </a:xfrm>
        </p:grpSpPr>
        <p:sp>
          <p:nvSpPr>
            <p:cNvPr id="29" name="TextBox 28">
              <a:extLst>
                <a:ext uri="{FF2B5EF4-FFF2-40B4-BE49-F238E27FC236}">
                  <a16:creationId xmlns:a16="http://schemas.microsoft.com/office/drawing/2014/main" id="{ABEE822D-E026-6580-4778-4EBE81A1F3E5}"/>
                </a:ext>
              </a:extLst>
            </p:cNvPr>
            <p:cNvSpPr txBox="1"/>
            <p:nvPr/>
          </p:nvSpPr>
          <p:spPr>
            <a:xfrm>
              <a:off x="5245766" y="3124818"/>
              <a:ext cx="1925218" cy="1884670"/>
            </a:xfrm>
            <a:prstGeom prst="roundRect">
              <a:avLst>
                <a:gd name="adj" fmla="val 0"/>
              </a:avLst>
            </a:prstGeom>
            <a:solidFill>
              <a:schemeClr val="bg1"/>
            </a:solidFill>
            <a:ln>
              <a:noFill/>
            </a:ln>
            <a:effectLst/>
          </p:spPr>
          <p:txBody>
            <a:bodyPr wrap="square" anchor="t" anchorCtr="0">
              <a:noAutofit/>
            </a:bodyPr>
            <a:lstStyle/>
            <a:p>
              <a:pPr algn="ctr"/>
              <a:r>
                <a:rPr lang="ar-SA" sz="1600" dirty="0">
                  <a:solidFill>
                    <a:srgbClr val="44546A"/>
                  </a:solidFill>
                </a:rPr>
                <a:t>القصة بأكملها مبنية على تناقض واضح بين "الأخيار" و"الأشرار".</a:t>
              </a:r>
            </a:p>
            <a:p>
              <a:pPr algn="ctr"/>
              <a:endParaRPr lang="ar-SA" sz="1600" dirty="0">
                <a:solidFill>
                  <a:srgbClr val="44546A"/>
                </a:solidFill>
              </a:endParaRPr>
            </a:p>
            <a:p>
              <a:pPr algn="ctr"/>
              <a:r>
                <a:rPr lang="ar-SA" sz="1600" dirty="0">
                  <a:solidFill>
                    <a:srgbClr val="44546A"/>
                  </a:solidFill>
                </a:rPr>
                <a:t>يُميّز الأخيار والأشرار بوضوح برموز لونية، مما يُسهّل الفهم.</a:t>
              </a:r>
              <a:endParaRPr lang="en-US" sz="1600" dirty="0">
                <a:solidFill>
                  <a:srgbClr val="44546A"/>
                </a:solidFill>
              </a:endParaRPr>
            </a:p>
          </p:txBody>
        </p:sp>
        <p:sp>
          <p:nvSpPr>
            <p:cNvPr id="30" name="TextBox 29">
              <a:extLst>
                <a:ext uri="{FF2B5EF4-FFF2-40B4-BE49-F238E27FC236}">
                  <a16:creationId xmlns:a16="http://schemas.microsoft.com/office/drawing/2014/main" id="{732E438A-8F2E-CED1-79A9-DDF39168DECA}"/>
                </a:ext>
              </a:extLst>
            </p:cNvPr>
            <p:cNvSpPr txBox="1"/>
            <p:nvPr/>
          </p:nvSpPr>
          <p:spPr>
            <a:xfrm>
              <a:off x="5220699" y="2271366"/>
              <a:ext cx="1925218" cy="574971"/>
            </a:xfrm>
            <a:prstGeom prst="roundRect">
              <a:avLst>
                <a:gd name="adj" fmla="val 0"/>
              </a:avLst>
            </a:prstGeom>
            <a:solidFill>
              <a:schemeClr val="bg1"/>
            </a:solidFill>
            <a:ln>
              <a:noFill/>
            </a:ln>
            <a:effectLst/>
          </p:spPr>
          <p:txBody>
            <a:bodyPr wrap="square" anchor="t" anchorCtr="0">
              <a:noAutofit/>
            </a:bodyPr>
            <a:lstStyle/>
            <a:p>
              <a:pPr algn="ctr"/>
              <a:r>
                <a:rPr lang="ar-SA" sz="1600" b="1" dirty="0">
                  <a:solidFill>
                    <a:srgbClr val="44546A"/>
                  </a:solidFill>
                </a:rPr>
                <a:t>القصة مفهومة جدا </a:t>
              </a:r>
              <a:endParaRPr lang="en-US" sz="1600" b="1" dirty="0">
                <a:solidFill>
                  <a:srgbClr val="44546A"/>
                </a:solidFill>
              </a:endParaRPr>
            </a:p>
            <a:p>
              <a:pPr algn="ctr"/>
              <a:endParaRPr lang="en-US" sz="1200" dirty="0">
                <a:solidFill>
                  <a:srgbClr val="44546A"/>
                </a:solidFill>
              </a:endParaRPr>
            </a:p>
            <a:p>
              <a:pPr algn="ctr"/>
              <a:endParaRPr lang="en-US" sz="1400" dirty="0">
                <a:solidFill>
                  <a:srgbClr val="44546A"/>
                </a:solidFill>
              </a:endParaRPr>
            </a:p>
          </p:txBody>
        </p:sp>
      </p:grpSp>
      <p:grpSp>
        <p:nvGrpSpPr>
          <p:cNvPr id="10" name="Group 9">
            <a:extLst>
              <a:ext uri="{FF2B5EF4-FFF2-40B4-BE49-F238E27FC236}">
                <a16:creationId xmlns:a16="http://schemas.microsoft.com/office/drawing/2014/main" id="{60DA9D2C-4CFC-2A56-7247-5091E3C4C240}"/>
              </a:ext>
            </a:extLst>
          </p:cNvPr>
          <p:cNvGrpSpPr/>
          <p:nvPr/>
        </p:nvGrpSpPr>
        <p:grpSpPr>
          <a:xfrm>
            <a:off x="1478241" y="2271366"/>
            <a:ext cx="3383209" cy="4085585"/>
            <a:chOff x="7431420" y="2271366"/>
            <a:chExt cx="3383209" cy="4085585"/>
          </a:xfrm>
        </p:grpSpPr>
        <p:sp>
          <p:nvSpPr>
            <p:cNvPr id="26" name="TextBox 25">
              <a:extLst>
                <a:ext uri="{FF2B5EF4-FFF2-40B4-BE49-F238E27FC236}">
                  <a16:creationId xmlns:a16="http://schemas.microsoft.com/office/drawing/2014/main" id="{7E3DEE20-6A65-B5DA-CE6E-C25F53B21D51}"/>
                </a:ext>
              </a:extLst>
            </p:cNvPr>
            <p:cNvSpPr txBox="1"/>
            <p:nvPr/>
          </p:nvSpPr>
          <p:spPr>
            <a:xfrm>
              <a:off x="7431420" y="2271366"/>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latin typeface="+mj-lt"/>
                </a:rPr>
                <a:t>الاخيار </a:t>
              </a:r>
            </a:p>
            <a:p>
              <a:pPr algn="ctr" rtl="1"/>
              <a:r>
                <a:rPr lang="ar-SA" sz="1400" b="1" dirty="0">
                  <a:solidFill>
                    <a:srgbClr val="44546A"/>
                  </a:solidFill>
                  <a:latin typeface="+mj-lt"/>
                </a:rPr>
                <a:t>( السيارات الخضراء والصفراء )</a:t>
              </a:r>
              <a:endParaRPr lang="en-US" sz="1400" b="1" dirty="0">
                <a:solidFill>
                  <a:srgbClr val="44546A"/>
                </a:solidFill>
                <a:latin typeface="+mj-lt"/>
              </a:endParaRPr>
            </a:p>
          </p:txBody>
        </p:sp>
        <p:sp>
          <p:nvSpPr>
            <p:cNvPr id="28" name="TextBox 27">
              <a:extLst>
                <a:ext uri="{FF2B5EF4-FFF2-40B4-BE49-F238E27FC236}">
                  <a16:creationId xmlns:a16="http://schemas.microsoft.com/office/drawing/2014/main" id="{EC36FA3F-1BBF-9D72-C4C4-82855F4EB8E2}"/>
                </a:ext>
              </a:extLst>
            </p:cNvPr>
            <p:cNvSpPr txBox="1"/>
            <p:nvPr/>
          </p:nvSpPr>
          <p:spPr>
            <a:xfrm>
              <a:off x="7431420" y="3124818"/>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t>تُظهر السيارة الخضراء سلوكيات جيدة</a:t>
              </a:r>
              <a:endParaRPr lang="ar-SA" sz="1400" dirty="0"/>
            </a:p>
            <a:p>
              <a:pPr marL="285750" indent="-285750" algn="r" rtl="1">
                <a:buFont typeface="Arial" panose="020B0604020202020204" pitchFamily="34" charset="0"/>
                <a:buChar char="•"/>
              </a:pPr>
              <a:r>
                <a:rPr lang="ar-SA" sz="1400" dirty="0"/>
                <a:t>فحص الإطارات قبل الانطلاق.</a:t>
              </a:r>
            </a:p>
            <a:p>
              <a:pPr marL="285750" indent="-285750" algn="r" rtl="1">
                <a:buFont typeface="Arial" panose="020B0604020202020204" pitchFamily="34" charset="0"/>
                <a:buChar char="•"/>
              </a:pPr>
              <a:r>
                <a:rPr lang="ar-SA" sz="1400" dirty="0"/>
                <a:t>إبقاء النوافذ مغلقة / استخدام المروحة فقط.</a:t>
              </a:r>
            </a:p>
            <a:p>
              <a:pPr marL="285750" indent="-285750" algn="r" rtl="1">
                <a:buFont typeface="Arial" panose="020B0604020202020204" pitchFamily="34" charset="0"/>
                <a:buChar char="•"/>
              </a:pPr>
              <a:r>
                <a:rPr lang="ar-SA" sz="1400" dirty="0"/>
                <a:t>القيادة بسرعة مناسبة – بدون تجاوز السرعة.</a:t>
              </a:r>
            </a:p>
            <a:p>
              <a:pPr marL="285750" indent="-285750" algn="r" rtl="1">
                <a:buFont typeface="Arial" panose="020B0604020202020204" pitchFamily="34" charset="0"/>
                <a:buChar char="•"/>
              </a:pPr>
              <a:r>
                <a:rPr lang="ar-SA" sz="1400" dirty="0"/>
                <a:t>عدم القيادة نحو الماء.</a:t>
              </a:r>
            </a:p>
            <a:p>
              <a:pPr marL="285750" indent="-285750" algn="r" rtl="1">
                <a:buFont typeface="Arial" panose="020B0604020202020204" pitchFamily="34" charset="0"/>
                <a:buChar char="•"/>
              </a:pPr>
              <a:r>
                <a:rPr lang="ar-SA" sz="1400" dirty="0"/>
                <a:t>عدم الجدال أو التنمّر</a:t>
              </a:r>
              <a:r>
                <a:rPr lang="ar-SA" sz="1400" dirty="0">
                  <a:latin typeface="+mj-lt"/>
                </a:rPr>
                <a:t>.</a:t>
              </a:r>
            </a:p>
            <a:p>
              <a:pPr marL="285750" indent="-285750" algn="r" rtl="1">
                <a:buFont typeface="Arial" panose="020B0604020202020204" pitchFamily="34" charset="0"/>
                <a:buChar char="•"/>
              </a:pPr>
              <a:endParaRPr lang="en-US" sz="1400" dirty="0">
                <a:solidFill>
                  <a:srgbClr val="FF0000"/>
                </a:solidFill>
              </a:endParaRPr>
            </a:p>
          </p:txBody>
        </p:sp>
        <p:sp>
          <p:nvSpPr>
            <p:cNvPr id="6" name="TextBox 5">
              <a:extLst>
                <a:ext uri="{FF2B5EF4-FFF2-40B4-BE49-F238E27FC236}">
                  <a16:creationId xmlns:a16="http://schemas.microsoft.com/office/drawing/2014/main" id="{8BD655C5-23F5-7540-B286-653FDF660B49}"/>
                </a:ext>
              </a:extLst>
            </p:cNvPr>
            <p:cNvSpPr txBox="1"/>
            <p:nvPr/>
          </p:nvSpPr>
          <p:spPr>
            <a:xfrm>
              <a:off x="7431420" y="5152775"/>
              <a:ext cx="3383209" cy="1204176"/>
            </a:xfrm>
            <a:prstGeom prst="rect">
              <a:avLst/>
            </a:prstGeom>
            <a:noFill/>
          </p:spPr>
          <p:txBody>
            <a:bodyPr wrap="square">
              <a:spAutoFit/>
            </a:bodyPr>
            <a:lstStyle/>
            <a:p>
              <a:pPr marL="355600" indent="-87313" algn="r" rtl="1">
                <a:lnSpc>
                  <a:spcPct val="90000"/>
                </a:lnSpc>
                <a:spcBef>
                  <a:spcPts val="1000"/>
                </a:spcBef>
              </a:pPr>
              <a:r>
                <a:rPr lang="ar-SA" sz="1050" i="1" dirty="0">
                  <a:solidFill>
                    <a:srgbClr val="6A788A"/>
                  </a:solidFill>
                  <a:latin typeface="Lato" panose="020F0502020204030203" pitchFamily="34" charset="0"/>
                </a:rPr>
                <a:t>كان سلوك الشاب الأصفر جيدًا. لم يُسرّعوا كثيرًا، وفاز بالسباق.</a:t>
              </a:r>
            </a:p>
            <a:p>
              <a:pPr marL="355600" indent="-87313" algn="r" rtl="1">
                <a:lnSpc>
                  <a:spcPct val="90000"/>
                </a:lnSpc>
                <a:spcBef>
                  <a:spcPts val="1000"/>
                </a:spcBef>
              </a:pPr>
              <a:r>
                <a:rPr lang="ar-SA" sz="1050" i="1" u="sng" dirty="0">
                  <a:solidFill>
                    <a:srgbClr val="6A788A"/>
                  </a:solidFill>
                  <a:latin typeface="Lato" panose="020F0502020204030203" pitchFamily="34" charset="0"/>
                </a:rPr>
                <a:t>ولد ١١_حائل</a:t>
              </a:r>
            </a:p>
            <a:p>
              <a:pPr marL="355600" indent="-87313" algn="r" rtl="1">
                <a:lnSpc>
                  <a:spcPct val="90000"/>
                </a:lnSpc>
                <a:spcBef>
                  <a:spcPts val="1000"/>
                </a:spcBef>
              </a:pPr>
              <a:r>
                <a:rPr lang="ar-SA" sz="1050" i="1" dirty="0">
                  <a:solidFill>
                    <a:srgbClr val="6A788A"/>
                  </a:solidFill>
                  <a:latin typeface="Lato" panose="020F0502020204030203" pitchFamily="34" charset="0"/>
                </a:rPr>
                <a:t>ألا نُهدر مكيف الهواء، وألا نُسرع مع السيارات وأن لا تفحط. كما أنهم يفحصون إطاراتهم.</a:t>
              </a:r>
            </a:p>
            <a:p>
              <a:pPr marL="355600" indent="-87313" algn="r" rtl="1">
                <a:lnSpc>
                  <a:spcPct val="90000"/>
                </a:lnSpc>
                <a:spcBef>
                  <a:spcPts val="1000"/>
                </a:spcBef>
              </a:pPr>
              <a:r>
                <a:rPr lang="ar-SA" sz="1050" i="1" u="sng" dirty="0">
                  <a:solidFill>
                    <a:srgbClr val="6A788A"/>
                  </a:solidFill>
                  <a:latin typeface="Lato" panose="020F0502020204030203" pitchFamily="34" charset="0"/>
                </a:rPr>
                <a:t>فتاة ٩-١٢_الرياض</a:t>
              </a:r>
              <a:endParaRPr lang="en-US" sz="1050" i="1" u="sng" dirty="0">
                <a:solidFill>
                  <a:srgbClr val="6A788A"/>
                </a:solidFill>
                <a:latin typeface="Lato" panose="020F0502020204030203" pitchFamily="34" charset="0"/>
              </a:endParaRPr>
            </a:p>
          </p:txBody>
        </p:sp>
      </p:grpSp>
    </p:spTree>
    <p:extLst>
      <p:ext uri="{BB962C8B-B14F-4D97-AF65-F5344CB8AC3E}">
        <p14:creationId xmlns:p14="http://schemas.microsoft.com/office/powerpoint/2010/main" val="447856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D3A64-CBF8-B431-14CA-017D58471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F28F88-E9C5-A5BC-C66C-ED13189F1A83}"/>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#1 سباق السيارات – فهم الرسالة </a:t>
            </a:r>
            <a:endParaRPr lang="en-US" sz="2400" dirty="0">
              <a:solidFill>
                <a:schemeClr val="tx2"/>
              </a:solidFill>
              <a:cs typeface="Bahij TheSansArabic Plain" panose="02040503050201020203" pitchFamily="18" charset="-78"/>
            </a:endParaRPr>
          </a:p>
        </p:txBody>
      </p:sp>
      <p:grpSp>
        <p:nvGrpSpPr>
          <p:cNvPr id="3" name="Group 2">
            <a:extLst>
              <a:ext uri="{FF2B5EF4-FFF2-40B4-BE49-F238E27FC236}">
                <a16:creationId xmlns:a16="http://schemas.microsoft.com/office/drawing/2014/main" id="{0E4CF714-B103-3A55-2241-F453099FCC45}"/>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DEE82E68-7F4B-DC1A-0D4C-FF86175D6B5F}"/>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213FA6B0-9442-8422-BEBB-B23FF20CB00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6" name="TextBox 15">
            <a:extLst>
              <a:ext uri="{FF2B5EF4-FFF2-40B4-BE49-F238E27FC236}">
                <a16:creationId xmlns:a16="http://schemas.microsoft.com/office/drawing/2014/main" id="{B5F8BE19-9F5F-94BC-8541-712F8A0F3529}"/>
              </a:ext>
            </a:extLst>
          </p:cNvPr>
          <p:cNvSpPr txBox="1"/>
          <p:nvPr/>
        </p:nvSpPr>
        <p:spPr>
          <a:xfrm>
            <a:off x="821631" y="2515587"/>
            <a:ext cx="4349749" cy="3914918"/>
          </a:xfrm>
          <a:prstGeom prst="rect">
            <a:avLst/>
          </a:prstGeom>
          <a:noFill/>
        </p:spPr>
        <p:txBody>
          <a:bodyPr wrap="square">
            <a:spAutoFit/>
          </a:bodyPr>
          <a:lstStyle/>
          <a:p>
            <a:pPr marL="355600" indent="-87313" algn="r" rtl="1">
              <a:lnSpc>
                <a:spcPct val="90000"/>
              </a:lnSpc>
            </a:pPr>
            <a:r>
              <a:rPr lang="ar-SA" sz="1200" i="1" dirty="0">
                <a:solidFill>
                  <a:srgbClr val="6A788A"/>
                </a:solidFill>
                <a:latin typeface="Lato" panose="020F0502020204030203" pitchFamily="34" charset="0"/>
              </a:rPr>
              <a:t>ما كان لازم أحط أغراض كثيرة في صندوق السيارة عشان أسرع.</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ما فهمته من الفيديو أنه ما يستهلك طاقة كبيرة، والمكيف شغال، وهو كان يلعب بريموت المكيف "الأحمر".</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بنت ٩_الدمام</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ما كان لازم تستهلك بنزين كثير، ما تسرع، وما تزيد السرعة.</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أزيد السرعة تدريجيًا لتوفير الوقود.</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ما كان لازم أسوق بالماء.</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بنات ٩-١٢_الرياض</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ما كان لازم أسوق بسرعة عشان ما يخلص الوقود.</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بنات ٦-٨_الرياض</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عندما تسرع وتفتح الشباك، يخلص البنزين أسرع، وينطفي هواء المكيف. وتتعطل السيارة.</a:t>
            </a:r>
          </a:p>
          <a:p>
            <a:pPr marL="355600" indent="-87313" algn="r" rtl="1">
              <a:lnSpc>
                <a:spcPct val="90000"/>
              </a:lnSpc>
            </a:pPr>
            <a:endParaRPr lang="ar-SA" sz="1200" i="1" dirty="0">
              <a:solidFill>
                <a:srgbClr val="6A788A"/>
              </a:solidFill>
              <a:latin typeface="Lato" panose="020F0502020204030203" pitchFamily="34" charset="0"/>
            </a:endParaRPr>
          </a:p>
          <a:p>
            <a:pPr marL="355600" indent="-87313" algn="r" rtl="1">
              <a:lnSpc>
                <a:spcPct val="90000"/>
              </a:lnSpc>
            </a:pPr>
            <a:r>
              <a:rPr lang="ar-SA" sz="1200" i="1" dirty="0">
                <a:solidFill>
                  <a:srgbClr val="6A788A"/>
                </a:solidFill>
                <a:latin typeface="Lato" panose="020F0502020204030203" pitchFamily="34" charset="0"/>
              </a:rPr>
              <a:t>بنت ٧_أبها</a:t>
            </a:r>
            <a:endParaRPr lang="en-US" sz="1200" dirty="0">
              <a:solidFill>
                <a:srgbClr val="6A788A"/>
              </a:solidFill>
              <a:latin typeface="Lato" panose="020F0502020204030203" pitchFamily="34" charset="0"/>
            </a:endParaRPr>
          </a:p>
        </p:txBody>
      </p:sp>
      <p:sp>
        <p:nvSpPr>
          <p:cNvPr id="6" name="TextBox 5">
            <a:extLst>
              <a:ext uri="{FF2B5EF4-FFF2-40B4-BE49-F238E27FC236}">
                <a16:creationId xmlns:a16="http://schemas.microsoft.com/office/drawing/2014/main" id="{B78CED06-DC80-8C6E-7D68-78BA4859FBB1}"/>
              </a:ext>
            </a:extLst>
          </p:cNvPr>
          <p:cNvSpPr txBox="1"/>
          <p:nvPr/>
        </p:nvSpPr>
        <p:spPr>
          <a:xfrm>
            <a:off x="3634309" y="798938"/>
            <a:ext cx="7424838" cy="1345602"/>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algn="r" rtl="1">
              <a:spcBef>
                <a:spcPts val="0"/>
              </a:spcBef>
              <a:spcAft>
                <a:spcPts val="0"/>
              </a:spcAft>
            </a:pPr>
            <a:r>
              <a:rPr lang="ar-SA" dirty="0"/>
              <a:t>الرسائل الرئيسية تدور حول السلوكيات الجيدة والسيئة عند الحديث عن سلوكيات محددة.</a:t>
            </a:r>
          </a:p>
          <a:p>
            <a:pPr algn="r" rtl="1">
              <a:spcBef>
                <a:spcPts val="0"/>
              </a:spcBef>
              <a:spcAft>
                <a:spcPts val="0"/>
              </a:spcAft>
            </a:pPr>
            <a:endParaRPr lang="ar-SA" dirty="0"/>
          </a:p>
          <a:p>
            <a:pPr algn="r" rtl="1">
              <a:spcBef>
                <a:spcPts val="0"/>
              </a:spcBef>
              <a:spcAft>
                <a:spcPts val="0"/>
              </a:spcAft>
            </a:pPr>
            <a:r>
              <a:rPr lang="ar-SA" dirty="0"/>
              <a:t>على الرغم من أن السرد جذاب جدًا للأطفال، إلا أن هذه السلوكيات المحددة قد لا تنطبق على حياتهم اليومية.</a:t>
            </a:r>
          </a:p>
          <a:p>
            <a:pPr algn="r" rtl="1">
              <a:spcBef>
                <a:spcPts val="0"/>
              </a:spcBef>
              <a:spcAft>
                <a:spcPts val="0"/>
              </a:spcAft>
            </a:pPr>
            <a:endParaRPr lang="ar-SA" dirty="0"/>
          </a:p>
          <a:p>
            <a:pPr algn="r" rtl="1">
              <a:spcBef>
                <a:spcPts val="0"/>
              </a:spcBef>
              <a:spcAft>
                <a:spcPts val="0"/>
              </a:spcAft>
            </a:pPr>
            <a:r>
              <a:rPr lang="ar-SA" dirty="0"/>
              <a:t>رسالة توفير الطاقة مفهومة، لكنها في الغالب غير مباشرة وأضعف نسبيًا كرسالة عامة مقارنة بـ "السلوكيات الجيدة" و"السيئة".</a:t>
            </a:r>
            <a:endParaRPr lang="en-US" dirty="0"/>
          </a:p>
        </p:txBody>
      </p:sp>
      <p:grpSp>
        <p:nvGrpSpPr>
          <p:cNvPr id="7" name="Group 6">
            <a:extLst>
              <a:ext uri="{FF2B5EF4-FFF2-40B4-BE49-F238E27FC236}">
                <a16:creationId xmlns:a16="http://schemas.microsoft.com/office/drawing/2014/main" id="{405B4F17-A591-09DD-4484-1534D5E2B6F0}"/>
              </a:ext>
            </a:extLst>
          </p:cNvPr>
          <p:cNvGrpSpPr/>
          <p:nvPr/>
        </p:nvGrpSpPr>
        <p:grpSpPr>
          <a:xfrm flipH="1">
            <a:off x="6524425" y="2654955"/>
            <a:ext cx="5374655" cy="2831721"/>
            <a:chOff x="621884" y="2664302"/>
            <a:chExt cx="5374655" cy="2831721"/>
          </a:xfrm>
        </p:grpSpPr>
        <p:sp>
          <p:nvSpPr>
            <p:cNvPr id="10" name="TextBox 9">
              <a:extLst>
                <a:ext uri="{FF2B5EF4-FFF2-40B4-BE49-F238E27FC236}">
                  <a16:creationId xmlns:a16="http://schemas.microsoft.com/office/drawing/2014/main" id="{F23C0AB3-F282-EA6C-D97F-82B3E0A459B0}"/>
                </a:ext>
              </a:extLst>
            </p:cNvPr>
            <p:cNvSpPr txBox="1"/>
            <p:nvPr/>
          </p:nvSpPr>
          <p:spPr>
            <a:xfrm>
              <a:off x="1204913" y="2664302"/>
              <a:ext cx="1942548" cy="81202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إظهار السلوكيات الجيدة</a:t>
              </a:r>
              <a:endParaRPr lang="en-US" sz="1200" b="1" dirty="0">
                <a:solidFill>
                  <a:srgbClr val="44546A"/>
                </a:solidFill>
              </a:endParaRPr>
            </a:p>
          </p:txBody>
        </p:sp>
        <p:sp>
          <p:nvSpPr>
            <p:cNvPr id="11" name="TextBox 10">
              <a:extLst>
                <a:ext uri="{FF2B5EF4-FFF2-40B4-BE49-F238E27FC236}">
                  <a16:creationId xmlns:a16="http://schemas.microsoft.com/office/drawing/2014/main" id="{66120CD3-7581-0094-3F51-BC2BBD36BE31}"/>
                </a:ext>
              </a:extLst>
            </p:cNvPr>
            <p:cNvSpPr txBox="1"/>
            <p:nvPr/>
          </p:nvSpPr>
          <p:spPr>
            <a:xfrm>
              <a:off x="1204913" y="4684002"/>
              <a:ext cx="1942548" cy="81202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إظهار السلوكيات السيئة</a:t>
              </a:r>
              <a:endParaRPr lang="en-US" sz="1200" b="1" dirty="0">
                <a:solidFill>
                  <a:srgbClr val="44546A"/>
                </a:solidFill>
              </a:endParaRPr>
            </a:p>
          </p:txBody>
        </p:sp>
        <p:sp>
          <p:nvSpPr>
            <p:cNvPr id="18" name="Arrow: Bent 17">
              <a:extLst>
                <a:ext uri="{FF2B5EF4-FFF2-40B4-BE49-F238E27FC236}">
                  <a16:creationId xmlns:a16="http://schemas.microsoft.com/office/drawing/2014/main" id="{98CBFB4E-CE27-3434-9EC9-80B8F7CF646E}"/>
                </a:ext>
              </a:extLst>
            </p:cNvPr>
            <p:cNvSpPr/>
            <p:nvPr/>
          </p:nvSpPr>
          <p:spPr>
            <a:xfrm rot="16200000" flipV="1">
              <a:off x="1658917" y="3364776"/>
              <a:ext cx="505072" cy="819825"/>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3" name="Arrow: Bent 22">
              <a:extLst>
                <a:ext uri="{FF2B5EF4-FFF2-40B4-BE49-F238E27FC236}">
                  <a16:creationId xmlns:a16="http://schemas.microsoft.com/office/drawing/2014/main" id="{1A4DBF3D-EEE1-F755-9703-8CC9CE79323F}"/>
                </a:ext>
              </a:extLst>
            </p:cNvPr>
            <p:cNvSpPr/>
            <p:nvPr/>
          </p:nvSpPr>
          <p:spPr>
            <a:xfrm rot="5400000">
              <a:off x="1658917" y="3950313"/>
              <a:ext cx="505072" cy="819825"/>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7" name="TextBox 16">
              <a:extLst>
                <a:ext uri="{FF2B5EF4-FFF2-40B4-BE49-F238E27FC236}">
                  <a16:creationId xmlns:a16="http://schemas.microsoft.com/office/drawing/2014/main" id="{E6C7D3D4-A1E1-D7E8-59A9-9EF2BBC70AB9}"/>
                </a:ext>
              </a:extLst>
            </p:cNvPr>
            <p:cNvSpPr txBox="1"/>
            <p:nvPr/>
          </p:nvSpPr>
          <p:spPr>
            <a:xfrm>
              <a:off x="621884" y="3755753"/>
              <a:ext cx="1020201" cy="619944"/>
            </a:xfrm>
            <a:prstGeom prst="roundRect">
              <a:avLst>
                <a:gd name="adj" fmla="val 18545"/>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المعارضة الأساسية</a:t>
              </a:r>
              <a:endParaRPr lang="en-US" sz="1200" b="1" dirty="0">
                <a:solidFill>
                  <a:srgbClr val="44546A"/>
                </a:solidFill>
              </a:endParaRPr>
            </a:p>
          </p:txBody>
        </p:sp>
        <p:sp>
          <p:nvSpPr>
            <p:cNvPr id="25" name="Arrow: Bent 24">
              <a:extLst>
                <a:ext uri="{FF2B5EF4-FFF2-40B4-BE49-F238E27FC236}">
                  <a16:creationId xmlns:a16="http://schemas.microsoft.com/office/drawing/2014/main" id="{08EC09B2-4833-9482-D3F3-22B649B68170}"/>
                </a:ext>
              </a:extLst>
            </p:cNvPr>
            <p:cNvSpPr/>
            <p:nvPr/>
          </p:nvSpPr>
          <p:spPr>
            <a:xfrm flipV="1">
              <a:off x="4027117" y="3260337"/>
              <a:ext cx="505072" cy="819825"/>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6" name="Arrow: Bent 25">
              <a:extLst>
                <a:ext uri="{FF2B5EF4-FFF2-40B4-BE49-F238E27FC236}">
                  <a16:creationId xmlns:a16="http://schemas.microsoft.com/office/drawing/2014/main" id="{693A6A40-3ED9-AF94-F04F-9C8E8E839DE5}"/>
                </a:ext>
              </a:extLst>
            </p:cNvPr>
            <p:cNvSpPr/>
            <p:nvPr/>
          </p:nvSpPr>
          <p:spPr>
            <a:xfrm>
              <a:off x="4036742" y="4072358"/>
              <a:ext cx="505072" cy="819825"/>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TextBox 12">
              <a:extLst>
                <a:ext uri="{FF2B5EF4-FFF2-40B4-BE49-F238E27FC236}">
                  <a16:creationId xmlns:a16="http://schemas.microsoft.com/office/drawing/2014/main" id="{A1FE14FF-45FA-D8B8-D0C1-09D3919CB8D4}"/>
                </a:ext>
              </a:extLst>
            </p:cNvPr>
            <p:cNvSpPr txBox="1"/>
            <p:nvPr/>
          </p:nvSpPr>
          <p:spPr>
            <a:xfrm>
              <a:off x="3263115" y="2664302"/>
              <a:ext cx="1308885" cy="81202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يتم مكافئته</a:t>
              </a:r>
              <a:r>
                <a:rPr lang="en-US" sz="1200" b="1" dirty="0">
                  <a:solidFill>
                    <a:srgbClr val="44546A"/>
                  </a:solidFill>
                </a:rPr>
                <a:t> </a:t>
              </a:r>
            </a:p>
          </p:txBody>
        </p:sp>
        <p:sp>
          <p:nvSpPr>
            <p:cNvPr id="15" name="TextBox 14">
              <a:extLst>
                <a:ext uri="{FF2B5EF4-FFF2-40B4-BE49-F238E27FC236}">
                  <a16:creationId xmlns:a16="http://schemas.microsoft.com/office/drawing/2014/main" id="{06DF3FFD-D7F2-FD53-2722-D890E601E766}"/>
                </a:ext>
              </a:extLst>
            </p:cNvPr>
            <p:cNvSpPr txBox="1"/>
            <p:nvPr/>
          </p:nvSpPr>
          <p:spPr>
            <a:xfrm>
              <a:off x="3263115" y="4684002"/>
              <a:ext cx="1308885" cy="81202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يعاقب</a:t>
              </a:r>
              <a:endParaRPr lang="en-US" sz="1200" b="1" dirty="0">
                <a:solidFill>
                  <a:srgbClr val="44546A"/>
                </a:solidFill>
              </a:endParaRPr>
            </a:p>
          </p:txBody>
        </p:sp>
        <p:sp>
          <p:nvSpPr>
            <p:cNvPr id="28" name="TextBox 27">
              <a:extLst>
                <a:ext uri="{FF2B5EF4-FFF2-40B4-BE49-F238E27FC236}">
                  <a16:creationId xmlns:a16="http://schemas.microsoft.com/office/drawing/2014/main" id="{1340AE0C-75DD-3BEB-C86F-10C503750CAB}"/>
                </a:ext>
              </a:extLst>
            </p:cNvPr>
            <p:cNvSpPr txBox="1"/>
            <p:nvPr/>
          </p:nvSpPr>
          <p:spPr>
            <a:xfrm>
              <a:off x="4572000" y="3740281"/>
              <a:ext cx="1424539" cy="619944"/>
            </a:xfrm>
            <a:prstGeom prst="roundRect">
              <a:avLst>
                <a:gd name="adj" fmla="val 18545"/>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رسالة حول توفير الطاقة</a:t>
              </a:r>
              <a:endParaRPr lang="en-US" sz="1200" b="1" dirty="0">
                <a:solidFill>
                  <a:srgbClr val="44546A"/>
                </a:solidFill>
              </a:endParaRPr>
            </a:p>
          </p:txBody>
        </p:sp>
      </p:grpSp>
    </p:spTree>
    <p:extLst>
      <p:ext uri="{BB962C8B-B14F-4D97-AF65-F5344CB8AC3E}">
        <p14:creationId xmlns:p14="http://schemas.microsoft.com/office/powerpoint/2010/main" val="487070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084CC-4B68-6DC1-9D0E-048CE0128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6795FD-771A-229E-4D6E-F11E2721D6BD}"/>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#2 الفتاة مع المصباح -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85195F96-2212-681B-1C0A-947CA3289357}"/>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099D81A7-CA09-D41F-89E8-D6AAFACFBE2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44D9B618-6860-9FFF-A470-91E8459FE81B}"/>
                </a:ext>
              </a:extLst>
            </p:cNvPr>
            <p:cNvPicPr>
              <a:picLocks noChangeAspect="1"/>
            </p:cNvPicPr>
            <p:nvPr/>
          </p:nvPicPr>
          <p:blipFill>
            <a:blip r:embed="rId3"/>
            <a:stretch>
              <a:fillRect/>
            </a:stretch>
          </p:blipFill>
          <p:spPr>
            <a:xfrm>
              <a:off x="10854197" y="730181"/>
              <a:ext cx="991093" cy="1071724"/>
            </a:xfrm>
            <a:prstGeom prst="rect">
              <a:avLst/>
            </a:prstGeom>
          </p:spPr>
        </p:pic>
      </p:grpSp>
      <p:grpSp>
        <p:nvGrpSpPr>
          <p:cNvPr id="12" name="Group 11">
            <a:extLst>
              <a:ext uri="{FF2B5EF4-FFF2-40B4-BE49-F238E27FC236}">
                <a16:creationId xmlns:a16="http://schemas.microsoft.com/office/drawing/2014/main" id="{BDE2323E-155A-51FA-19D7-03CCA67DA73B}"/>
              </a:ext>
            </a:extLst>
          </p:cNvPr>
          <p:cNvGrpSpPr/>
          <p:nvPr/>
        </p:nvGrpSpPr>
        <p:grpSpPr>
          <a:xfrm>
            <a:off x="4529524" y="1255892"/>
            <a:ext cx="3233184" cy="5379920"/>
            <a:chOff x="4529524" y="1255892"/>
            <a:chExt cx="3233184" cy="5379920"/>
          </a:xfrm>
        </p:grpSpPr>
        <p:sp>
          <p:nvSpPr>
            <p:cNvPr id="8" name="TextBox 7">
              <a:extLst>
                <a:ext uri="{FF2B5EF4-FFF2-40B4-BE49-F238E27FC236}">
                  <a16:creationId xmlns:a16="http://schemas.microsoft.com/office/drawing/2014/main" id="{F88DB3B3-737B-9F31-A0FE-32C72D3AD1B4}"/>
                </a:ext>
              </a:extLst>
            </p:cNvPr>
            <p:cNvSpPr txBox="1"/>
            <p:nvPr/>
          </p:nvSpPr>
          <p:spPr>
            <a:xfrm>
              <a:off x="4629756" y="1497800"/>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المصباح كشخصية متحركة</a:t>
              </a:r>
              <a:endParaRPr lang="en-US" sz="1400" b="1" dirty="0">
                <a:solidFill>
                  <a:srgbClr val="44546A"/>
                </a:solidFill>
              </a:endParaRPr>
            </a:p>
          </p:txBody>
        </p:sp>
        <p:sp>
          <p:nvSpPr>
            <p:cNvPr id="9" name="TextBox 8">
              <a:extLst>
                <a:ext uri="{FF2B5EF4-FFF2-40B4-BE49-F238E27FC236}">
                  <a16:creationId xmlns:a16="http://schemas.microsoft.com/office/drawing/2014/main" id="{B3ABD26D-223A-F14B-88DF-E94782237B5F}"/>
                </a:ext>
              </a:extLst>
            </p:cNvPr>
            <p:cNvSpPr txBox="1"/>
            <p:nvPr/>
          </p:nvSpPr>
          <p:spPr>
            <a:xfrm>
              <a:off x="4629756" y="2727934"/>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solidFill>
                    <a:srgbClr val="44546A"/>
                  </a:solidFill>
                </a:rPr>
                <a:t>فهمٌ أكثر إسقاطية</a:t>
              </a:r>
            </a:p>
            <a:p>
              <a:pPr algn="ctr" rtl="1"/>
              <a:endParaRPr lang="ar-SA" sz="1400" b="1" dirty="0">
                <a:solidFill>
                  <a:srgbClr val="44546A"/>
                </a:solidFill>
              </a:endParaRPr>
            </a:p>
            <a:p>
              <a:pPr algn="r" rtl="1"/>
              <a:r>
                <a:rPr lang="ar-SA" sz="1400" b="1" dirty="0">
                  <a:solidFill>
                    <a:srgbClr val="44546A"/>
                  </a:solidFill>
                </a:rPr>
                <a:t>المصباح لا يعمل لأنه مُتعب:</a:t>
              </a:r>
            </a:p>
            <a:p>
              <a:pPr marL="285750" indent="-285750" algn="r" rtl="1">
                <a:buFont typeface="Courier New" panose="02070309020205020404" pitchFamily="49" charset="0"/>
                <a:buChar char="o"/>
              </a:pPr>
              <a:r>
                <a:rPr lang="ar-SA" sz="1400" b="1" dirty="0">
                  <a:solidFill>
                    <a:srgbClr val="44546A"/>
                  </a:solidFill>
                </a:rPr>
                <a:t>المصباح مُستنفد</a:t>
              </a:r>
            </a:p>
            <a:p>
              <a:pPr marL="285750" indent="-285750" algn="r" rtl="1">
                <a:buFont typeface="Courier New" panose="02070309020205020404" pitchFamily="49" charset="0"/>
                <a:buChar char="o"/>
              </a:pPr>
              <a:r>
                <a:rPr lang="ar-SA" sz="1400" b="1" dirty="0">
                  <a:solidFill>
                    <a:srgbClr val="44546A"/>
                  </a:solidFill>
                </a:rPr>
                <a:t>يجب أن يُريح</a:t>
              </a:r>
            </a:p>
            <a:p>
              <a:pPr marL="285750" indent="-285750" algn="r" rtl="1">
                <a:buFont typeface="Courier New" panose="02070309020205020404" pitchFamily="49" charset="0"/>
                <a:buChar char="o"/>
              </a:pPr>
              <a:r>
                <a:rPr lang="ar-SA" sz="1400" b="1" dirty="0">
                  <a:solidFill>
                    <a:srgbClr val="44546A"/>
                  </a:solidFill>
                </a:rPr>
                <a:t>يجب العناية به جيدًا</a:t>
              </a:r>
              <a:endParaRPr lang="en-US" sz="1200" dirty="0">
                <a:solidFill>
                  <a:srgbClr val="44546A"/>
                </a:solidFill>
              </a:endParaRPr>
            </a:p>
          </p:txBody>
        </p:sp>
        <p:pic>
          <p:nvPicPr>
            <p:cNvPr id="13" name="Graphic 12" descr="Badge with solid fill">
              <a:extLst>
                <a:ext uri="{FF2B5EF4-FFF2-40B4-BE49-F238E27FC236}">
                  <a16:creationId xmlns:a16="http://schemas.microsoft.com/office/drawing/2014/main" id="{11597DDF-9F21-87C1-A239-38FA3B0C3F8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6779" y="1255892"/>
              <a:ext cx="432000" cy="432000"/>
            </a:xfrm>
            <a:prstGeom prst="rect">
              <a:avLst/>
            </a:prstGeom>
            <a:effectLst/>
          </p:spPr>
        </p:pic>
        <p:sp>
          <p:nvSpPr>
            <p:cNvPr id="16" name="TextBox 15">
              <a:extLst>
                <a:ext uri="{FF2B5EF4-FFF2-40B4-BE49-F238E27FC236}">
                  <a16:creationId xmlns:a16="http://schemas.microsoft.com/office/drawing/2014/main" id="{105D99A1-BDA4-38B7-0E8F-67ADC25E87FC}"/>
                </a:ext>
              </a:extLst>
            </p:cNvPr>
            <p:cNvSpPr txBox="1"/>
            <p:nvPr/>
          </p:nvSpPr>
          <p:spPr>
            <a:xfrm>
              <a:off x="4529524" y="4738882"/>
              <a:ext cx="3132952" cy="1896930"/>
            </a:xfrm>
            <a:prstGeom prst="rect">
              <a:avLst/>
            </a:prstGeom>
            <a:noFill/>
          </p:spPr>
          <p:txBody>
            <a:bodyPr wrap="square">
              <a:spAutoFit/>
            </a:bodyPr>
            <a:lstStyle/>
            <a:p>
              <a:pPr marL="268288" algn="r" rtl="1">
                <a:lnSpc>
                  <a:spcPct val="90000"/>
                </a:lnSpc>
                <a:spcBef>
                  <a:spcPts val="1000"/>
                </a:spcBef>
              </a:pPr>
              <a:r>
                <a:rPr lang="ar-SA" sz="1050" i="1" dirty="0">
                  <a:solidFill>
                    <a:srgbClr val="6A788A"/>
                  </a:solidFill>
                  <a:latin typeface="Lato" panose="020F0502020204030203" pitchFamily="34" charset="0"/>
                </a:rPr>
                <a:t>كان المصباح نائمًا، فحاولت الفتاة إيقاظه.</a:t>
              </a:r>
            </a:p>
            <a:p>
              <a:pPr marL="268288" algn="r" rtl="1">
                <a:lnSpc>
                  <a:spcPct val="90000"/>
                </a:lnSpc>
                <a:spcBef>
                  <a:spcPts val="1000"/>
                </a:spcBef>
              </a:pPr>
              <a:r>
                <a:rPr lang="ar-SA" sz="1050" i="1" dirty="0">
                  <a:solidFill>
                    <a:srgbClr val="6A788A"/>
                  </a:solidFill>
                  <a:latin typeface="Lato" panose="020F0502020204030203" pitchFamily="34" charset="0"/>
                </a:rPr>
                <a:t>فتاة من ٦ إلى ١٢ عامًا، الدمام.</a:t>
              </a:r>
            </a:p>
            <a:p>
              <a:pPr marL="268288" algn="r" rtl="1">
                <a:lnSpc>
                  <a:spcPct val="90000"/>
                </a:lnSpc>
                <a:spcBef>
                  <a:spcPts val="1000"/>
                </a:spcBef>
              </a:pPr>
              <a:endParaRPr lang="ar-SA" sz="1050" i="1" dirty="0">
                <a:solidFill>
                  <a:srgbClr val="6A788A"/>
                </a:solidFill>
                <a:latin typeface="Lato" panose="020F0502020204030203" pitchFamily="34" charset="0"/>
              </a:endParaRPr>
            </a:p>
            <a:p>
              <a:pPr marL="268288" algn="r" rtl="1">
                <a:lnSpc>
                  <a:spcPct val="90000"/>
                </a:lnSpc>
                <a:spcBef>
                  <a:spcPts val="1000"/>
                </a:spcBef>
              </a:pPr>
              <a:r>
                <a:rPr lang="ar-SA" sz="1050" i="1" dirty="0">
                  <a:solidFill>
                    <a:srgbClr val="6A788A"/>
                  </a:solidFill>
                  <a:latin typeface="Lato" panose="020F0502020204030203" pitchFamily="34" charset="0"/>
                </a:rPr>
                <a:t>فهمتُ أنها أرادت ترك المصباح يرتاح بعد أن أفرطت في استخدامه.</a:t>
              </a:r>
            </a:p>
            <a:p>
              <a:pPr marL="268288" algn="r" rtl="1">
                <a:lnSpc>
                  <a:spcPct val="90000"/>
                </a:lnSpc>
                <a:spcBef>
                  <a:spcPts val="1000"/>
                </a:spcBef>
              </a:pPr>
              <a:r>
                <a:rPr lang="ar-SA" sz="1050" i="1" dirty="0">
                  <a:solidFill>
                    <a:srgbClr val="6A788A"/>
                  </a:solidFill>
                  <a:latin typeface="Lato" panose="020F0502020204030203" pitchFamily="34" charset="0"/>
                </a:rPr>
                <a:t>عندما أفرطت في استخدام المصباح، أراد أن يرتاح ويستعيد طاقته.</a:t>
              </a:r>
            </a:p>
            <a:p>
              <a:pPr marL="268288" algn="r" rtl="1">
                <a:lnSpc>
                  <a:spcPct val="90000"/>
                </a:lnSpc>
                <a:spcBef>
                  <a:spcPts val="1000"/>
                </a:spcBef>
              </a:pPr>
              <a:r>
                <a:rPr lang="ar-SA" sz="1050" i="1" dirty="0">
                  <a:solidFill>
                    <a:srgbClr val="6A788A"/>
                  </a:solidFill>
                  <a:latin typeface="Lato" panose="020F0502020204030203" pitchFamily="34" charset="0"/>
                </a:rPr>
                <a:t>أولاد من ٦ إلى ٨ أعوام، الرياض.</a:t>
              </a:r>
              <a:endParaRPr lang="en-US" sz="1050" dirty="0">
                <a:solidFill>
                  <a:srgbClr val="6A788A"/>
                </a:solidFill>
                <a:latin typeface="Lato" panose="020F0502020204030203" pitchFamily="34" charset="0"/>
              </a:endParaRPr>
            </a:p>
          </p:txBody>
        </p:sp>
        <p:sp>
          <p:nvSpPr>
            <p:cNvPr id="17" name="TextBox 16">
              <a:extLst>
                <a:ext uri="{FF2B5EF4-FFF2-40B4-BE49-F238E27FC236}">
                  <a16:creationId xmlns:a16="http://schemas.microsoft.com/office/drawing/2014/main" id="{3E3889C3-03E4-C95B-9D89-9EA63960F8A3}"/>
                </a:ext>
              </a:extLst>
            </p:cNvPr>
            <p:cNvSpPr txBox="1"/>
            <p:nvPr/>
          </p:nvSpPr>
          <p:spPr>
            <a:xfrm>
              <a:off x="4629756" y="2186015"/>
              <a:ext cx="3132952" cy="405656"/>
            </a:xfrm>
            <a:prstGeom prst="roundRect">
              <a:avLst>
                <a:gd name="adj" fmla="val 0"/>
              </a:avLst>
            </a:prstGeom>
            <a:solidFill>
              <a:srgbClr val="A68F54"/>
            </a:solidFill>
            <a:ln>
              <a:noFill/>
            </a:ln>
            <a:effectLst/>
          </p:spPr>
          <p:txBody>
            <a:bodyPr wrap="square" anchor="ctr" anchorCtr="0">
              <a:noAutofit/>
            </a:bodyPr>
            <a:lstStyle/>
            <a:p>
              <a:pPr algn="ctr"/>
              <a:r>
                <a:rPr lang="ar-SA" sz="1400" b="1" dirty="0">
                  <a:solidFill>
                    <a:schemeClr val="bg1"/>
                  </a:solidFill>
                </a:rPr>
                <a:t>أكثر بالنسبة لي اعمار 9-6</a:t>
              </a:r>
              <a:endParaRPr lang="en-US" sz="1400" b="1" dirty="0">
                <a:solidFill>
                  <a:schemeClr val="bg1"/>
                </a:solidFill>
              </a:endParaRPr>
            </a:p>
          </p:txBody>
        </p:sp>
      </p:grpSp>
      <p:grpSp>
        <p:nvGrpSpPr>
          <p:cNvPr id="7" name="Group 6">
            <a:extLst>
              <a:ext uri="{FF2B5EF4-FFF2-40B4-BE49-F238E27FC236}">
                <a16:creationId xmlns:a16="http://schemas.microsoft.com/office/drawing/2014/main" id="{31DF0FA7-B834-7615-5E62-C15DD4D45B84}"/>
              </a:ext>
            </a:extLst>
          </p:cNvPr>
          <p:cNvGrpSpPr/>
          <p:nvPr/>
        </p:nvGrpSpPr>
        <p:grpSpPr>
          <a:xfrm>
            <a:off x="8492229" y="1338137"/>
            <a:ext cx="3381483" cy="4960830"/>
            <a:chOff x="591191" y="1255892"/>
            <a:chExt cx="3381483" cy="4960830"/>
          </a:xfrm>
        </p:grpSpPr>
        <p:sp>
          <p:nvSpPr>
            <p:cNvPr id="20" name="TextBox 19">
              <a:extLst>
                <a:ext uri="{FF2B5EF4-FFF2-40B4-BE49-F238E27FC236}">
                  <a16:creationId xmlns:a16="http://schemas.microsoft.com/office/drawing/2014/main" id="{A713337D-6F39-9573-336D-1BA55F673155}"/>
                </a:ext>
              </a:extLst>
            </p:cNvPr>
            <p:cNvSpPr txBox="1"/>
            <p:nvPr/>
          </p:nvSpPr>
          <p:spPr>
            <a:xfrm>
              <a:off x="839722" y="1497800"/>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سلوك الفتاة السيئة</a:t>
              </a:r>
              <a:endParaRPr lang="en-US" sz="1400" b="1" dirty="0">
                <a:solidFill>
                  <a:srgbClr val="44546A"/>
                </a:solidFill>
              </a:endParaRPr>
            </a:p>
          </p:txBody>
        </p:sp>
        <p:sp>
          <p:nvSpPr>
            <p:cNvPr id="21" name="TextBox 20">
              <a:extLst>
                <a:ext uri="{FF2B5EF4-FFF2-40B4-BE49-F238E27FC236}">
                  <a16:creationId xmlns:a16="http://schemas.microsoft.com/office/drawing/2014/main" id="{066F249D-44FA-1838-5AB4-FF90C2E02948}"/>
                </a:ext>
              </a:extLst>
            </p:cNvPr>
            <p:cNvSpPr txBox="1"/>
            <p:nvPr/>
          </p:nvSpPr>
          <p:spPr>
            <a:xfrm>
              <a:off x="839722" y="2697762"/>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solidFill>
                    <a:srgbClr val="44546A"/>
                  </a:solidFill>
                </a:rPr>
                <a:t>قفز الفتاة على السرير سلوكٌ سيئٌ يلاحظه الأطفال الصغار. </a:t>
              </a:r>
            </a:p>
            <a:p>
              <a:pPr algn="ctr" rtl="1"/>
              <a:endParaRPr lang="ar-SA" sz="1400" b="1" dirty="0">
                <a:solidFill>
                  <a:srgbClr val="44546A"/>
                </a:solidFill>
              </a:endParaRPr>
            </a:p>
            <a:p>
              <a:pPr marL="285750" indent="-285750" algn="ctr" rtl="1">
                <a:buFont typeface="Arial" panose="020B0604020202020204" pitchFamily="34" charset="0"/>
                <a:buChar char="•"/>
              </a:pPr>
              <a:r>
                <a:rPr lang="ar-SA" sz="1400" b="1" dirty="0">
                  <a:solidFill>
                    <a:srgbClr val="44546A"/>
                  </a:solidFill>
                </a:rPr>
                <a:t>تُذكّر آداب الفتاة الأطفال الصغار بما يُقال لهم من قِبل والديهم</a:t>
              </a:r>
              <a:r>
                <a:rPr lang="ar-SA" sz="1400" b="1">
                  <a:solidFill>
                    <a:srgbClr val="44546A"/>
                  </a:solidFill>
                </a:rPr>
                <a:t>. </a:t>
              </a:r>
              <a:endParaRPr lang="ar-SA" sz="1400" b="1" dirty="0">
                <a:solidFill>
                  <a:srgbClr val="44546A"/>
                </a:solidFill>
              </a:endParaRPr>
            </a:p>
            <a:p>
              <a:pPr marL="285750" indent="-285750" algn="ctr" rtl="1">
                <a:buFont typeface="Arial" panose="020B0604020202020204" pitchFamily="34" charset="0"/>
                <a:buChar char="•"/>
              </a:pPr>
              <a:r>
                <a:rPr lang="ar-SA" sz="1400" b="1" dirty="0">
                  <a:solidFill>
                    <a:srgbClr val="44546A"/>
                  </a:solidFill>
                </a:rPr>
                <a:t>ركّز الأطفال الأكبر سنًا على الرسالة والقصة أكثر.</a:t>
              </a:r>
              <a:endParaRPr lang="en-US" sz="1400" b="1" dirty="0">
                <a:solidFill>
                  <a:srgbClr val="44546A"/>
                </a:solidFill>
              </a:endParaRPr>
            </a:p>
          </p:txBody>
        </p:sp>
        <p:sp>
          <p:nvSpPr>
            <p:cNvPr id="22" name="TextBox 21">
              <a:extLst>
                <a:ext uri="{FF2B5EF4-FFF2-40B4-BE49-F238E27FC236}">
                  <a16:creationId xmlns:a16="http://schemas.microsoft.com/office/drawing/2014/main" id="{EC9853C9-63D0-06F3-1145-6C39D070425D}"/>
                </a:ext>
              </a:extLst>
            </p:cNvPr>
            <p:cNvSpPr txBox="1"/>
            <p:nvPr/>
          </p:nvSpPr>
          <p:spPr>
            <a:xfrm>
              <a:off x="839722" y="2186015"/>
              <a:ext cx="3132952" cy="405656"/>
            </a:xfrm>
            <a:prstGeom prst="roundRect">
              <a:avLst>
                <a:gd name="adj" fmla="val 0"/>
              </a:avLst>
            </a:prstGeom>
            <a:solidFill>
              <a:srgbClr val="A68F54"/>
            </a:solidFill>
            <a:ln>
              <a:noFill/>
            </a:ln>
            <a:effectLst/>
          </p:spPr>
          <p:txBody>
            <a:bodyPr wrap="square" anchor="ctr" anchorCtr="0">
              <a:noAutofit/>
            </a:bodyPr>
            <a:lstStyle/>
            <a:p>
              <a:pPr algn="ctr"/>
              <a:r>
                <a:rPr lang="ar-SA" sz="1400" b="1" dirty="0">
                  <a:solidFill>
                    <a:schemeClr val="bg1"/>
                  </a:solidFill>
                </a:rPr>
                <a:t>أكثر بالنسبة لي اعمار 9-6</a:t>
              </a:r>
              <a:endParaRPr lang="en-US" sz="1400" b="1" dirty="0">
                <a:solidFill>
                  <a:schemeClr val="bg1"/>
                </a:solidFill>
              </a:endParaRPr>
            </a:p>
          </p:txBody>
        </p:sp>
        <p:sp>
          <p:nvSpPr>
            <p:cNvPr id="23" name="TextBox 22">
              <a:extLst>
                <a:ext uri="{FF2B5EF4-FFF2-40B4-BE49-F238E27FC236}">
                  <a16:creationId xmlns:a16="http://schemas.microsoft.com/office/drawing/2014/main" id="{161E7374-F251-7E26-DA69-E4E2B7AD86CE}"/>
                </a:ext>
              </a:extLst>
            </p:cNvPr>
            <p:cNvSpPr txBox="1"/>
            <p:nvPr/>
          </p:nvSpPr>
          <p:spPr>
            <a:xfrm>
              <a:off x="591191" y="4738882"/>
              <a:ext cx="3132952" cy="1477840"/>
            </a:xfrm>
            <a:prstGeom prst="rect">
              <a:avLst/>
            </a:prstGeom>
            <a:noFill/>
          </p:spPr>
          <p:txBody>
            <a:bodyPr wrap="square">
              <a:spAutoFit/>
            </a:bodyPr>
            <a:lstStyle/>
            <a:p>
              <a:pPr marL="355600" indent="-87313" algn="r" rtl="1">
                <a:lnSpc>
                  <a:spcPct val="90000"/>
                </a:lnSpc>
                <a:spcBef>
                  <a:spcPts val="1000"/>
                </a:spcBef>
              </a:pPr>
              <a:r>
                <a:rPr lang="ar-SA" sz="1050" i="1" dirty="0">
                  <a:solidFill>
                    <a:srgbClr val="6A788A"/>
                  </a:solidFill>
                  <a:latin typeface="Lato" panose="020F0502020204030203" pitchFamily="34" charset="0"/>
                </a:rPr>
                <a:t>كانت تقفز على السرير. هذا سلوك سيء.</a:t>
              </a:r>
            </a:p>
            <a:p>
              <a:pPr marL="355600" indent="-87313" algn="r" rtl="1">
                <a:lnSpc>
                  <a:spcPct val="90000"/>
                </a:lnSpc>
                <a:spcBef>
                  <a:spcPts val="1000"/>
                </a:spcBef>
              </a:pPr>
              <a:r>
                <a:rPr lang="ar-SA" sz="1050" i="1" dirty="0">
                  <a:solidFill>
                    <a:srgbClr val="6A788A"/>
                  </a:solidFill>
                  <a:latin typeface="Lato" panose="020F0502020204030203" pitchFamily="34" charset="0"/>
                </a:rPr>
                <a:t>فتاة من ٦ إلى ٨ سنوات، جدة</a:t>
              </a:r>
            </a:p>
            <a:p>
              <a:pPr marL="355600" indent="-87313" algn="r" rtl="1">
                <a:lnSpc>
                  <a:spcPct val="90000"/>
                </a:lnSpc>
                <a:spcBef>
                  <a:spcPts val="1000"/>
                </a:spcBef>
              </a:pPr>
              <a:endParaRPr lang="ar-SA" sz="1050" i="1" dirty="0">
                <a:solidFill>
                  <a:srgbClr val="6A788A"/>
                </a:solidFill>
                <a:latin typeface="Lato" panose="020F0502020204030203" pitchFamily="34" charset="0"/>
              </a:endParaRPr>
            </a:p>
            <a:p>
              <a:pPr marL="355600" indent="-87313" algn="r" rtl="1">
                <a:lnSpc>
                  <a:spcPct val="90000"/>
                </a:lnSpc>
                <a:spcBef>
                  <a:spcPts val="1000"/>
                </a:spcBef>
              </a:pPr>
              <a:r>
                <a:rPr lang="ar-SA" sz="1050" i="1" dirty="0">
                  <a:solidFill>
                    <a:srgbClr val="6A788A"/>
                  </a:solidFill>
                  <a:latin typeface="Lato" panose="020F0502020204030203" pitchFamily="34" charset="0"/>
                </a:rPr>
                <a:t>لديها سلوكيات سيئة. كانت تقفز على السرير. قد تسقط، وقد تتلف المرتبة.</a:t>
              </a:r>
            </a:p>
            <a:p>
              <a:pPr marL="355600" indent="-87313" algn="r" rtl="1">
                <a:lnSpc>
                  <a:spcPct val="90000"/>
                </a:lnSpc>
                <a:spcBef>
                  <a:spcPts val="1000"/>
                </a:spcBef>
              </a:pPr>
              <a:r>
                <a:rPr lang="ar-SA" sz="1050" i="1" dirty="0">
                  <a:solidFill>
                    <a:srgbClr val="6A788A"/>
                  </a:solidFill>
                  <a:latin typeface="Lato" panose="020F0502020204030203" pitchFamily="34" charset="0"/>
                </a:rPr>
                <a:t>فتاة من ٦ إلى ١٢ سنة، أبها</a:t>
              </a:r>
              <a:endParaRPr lang="en-US" sz="1050" dirty="0">
                <a:solidFill>
                  <a:srgbClr val="6A788A"/>
                </a:solidFill>
                <a:latin typeface="Lato" panose="020F0502020204030203" pitchFamily="34" charset="0"/>
              </a:endParaRPr>
            </a:p>
          </p:txBody>
        </p:sp>
        <p:pic>
          <p:nvPicPr>
            <p:cNvPr id="15" name="Graphic 14" descr="Badge 1 with solid fill">
              <a:extLst>
                <a:ext uri="{FF2B5EF4-FFF2-40B4-BE49-F238E27FC236}">
                  <a16:creationId xmlns:a16="http://schemas.microsoft.com/office/drawing/2014/main" id="{61C1B189-2A60-AFFB-0E68-9EAF77D138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20493" y="1255892"/>
              <a:ext cx="432000" cy="432000"/>
            </a:xfrm>
            <a:prstGeom prst="rect">
              <a:avLst/>
            </a:prstGeom>
            <a:effectLst/>
          </p:spPr>
        </p:pic>
      </p:grpSp>
      <p:grpSp>
        <p:nvGrpSpPr>
          <p:cNvPr id="14" name="Group 13">
            <a:extLst>
              <a:ext uri="{FF2B5EF4-FFF2-40B4-BE49-F238E27FC236}">
                <a16:creationId xmlns:a16="http://schemas.microsoft.com/office/drawing/2014/main" id="{C6A5FF15-2787-E31B-1E90-76EC6079907D}"/>
              </a:ext>
            </a:extLst>
          </p:cNvPr>
          <p:cNvGrpSpPr/>
          <p:nvPr/>
        </p:nvGrpSpPr>
        <p:grpSpPr>
          <a:xfrm>
            <a:off x="526223" y="1255892"/>
            <a:ext cx="3166072" cy="5106255"/>
            <a:chOff x="8386670" y="1255892"/>
            <a:chExt cx="3166072" cy="5106255"/>
          </a:xfrm>
        </p:grpSpPr>
        <p:sp>
          <p:nvSpPr>
            <p:cNvPr id="10" name="TextBox 9">
              <a:extLst>
                <a:ext uri="{FF2B5EF4-FFF2-40B4-BE49-F238E27FC236}">
                  <a16:creationId xmlns:a16="http://schemas.microsoft.com/office/drawing/2014/main" id="{0145861C-9D88-0015-3F03-95EA31DA5D6A}"/>
                </a:ext>
              </a:extLst>
            </p:cNvPr>
            <p:cNvSpPr txBox="1"/>
            <p:nvPr/>
          </p:nvSpPr>
          <p:spPr>
            <a:xfrm>
              <a:off x="8419790" y="1497800"/>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المصباح هو عنصر</a:t>
              </a:r>
              <a:endParaRPr lang="en-US" sz="1400" b="1" dirty="0">
                <a:solidFill>
                  <a:srgbClr val="44546A"/>
                </a:solidFill>
              </a:endParaRPr>
            </a:p>
          </p:txBody>
        </p:sp>
        <p:sp>
          <p:nvSpPr>
            <p:cNvPr id="11" name="TextBox 10">
              <a:extLst>
                <a:ext uri="{FF2B5EF4-FFF2-40B4-BE49-F238E27FC236}">
                  <a16:creationId xmlns:a16="http://schemas.microsoft.com/office/drawing/2014/main" id="{A6E8EFA9-5722-7B80-5470-769D6C4BDE8F}"/>
                </a:ext>
              </a:extLst>
            </p:cNvPr>
            <p:cNvSpPr txBox="1"/>
            <p:nvPr/>
          </p:nvSpPr>
          <p:spPr>
            <a:xfrm>
              <a:off x="8419790" y="2697762"/>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solidFill>
                    <a:srgbClr val="44546A"/>
                  </a:solidFill>
                </a:rPr>
                <a:t>قراءة وظيفية</a:t>
              </a:r>
            </a:p>
            <a:p>
              <a:pPr algn="r" rtl="1"/>
              <a:endParaRPr lang="ar-SA" sz="1400" b="1" dirty="0">
                <a:solidFill>
                  <a:srgbClr val="44546A"/>
                </a:solidFill>
              </a:endParaRPr>
            </a:p>
            <a:p>
              <a:pPr algn="r" rtl="1"/>
              <a:r>
                <a:rPr lang="ar-SA" sz="1400" b="1" dirty="0">
                  <a:solidFill>
                    <a:srgbClr val="44546A"/>
                  </a:solidFill>
                </a:rPr>
                <a:t>المصباح لا يعمل لأسباب وظيفية:</a:t>
              </a:r>
            </a:p>
            <a:p>
              <a:pPr marL="285750" indent="-285750" algn="r" rtl="1">
                <a:buFont typeface="Arial" panose="020B0604020202020204" pitchFamily="34" charset="0"/>
                <a:buChar char="•"/>
              </a:pPr>
              <a:r>
                <a:rPr lang="ar-SA" sz="1400" b="1" dirty="0">
                  <a:solidFill>
                    <a:srgbClr val="44546A"/>
                  </a:solidFill>
                </a:rPr>
                <a:t>تم استخدامه لفترة طويلة: قد يكون تالفًا</a:t>
              </a:r>
            </a:p>
            <a:p>
              <a:pPr marL="285750" indent="-285750" algn="r" rtl="1">
                <a:buFont typeface="Arial" panose="020B0604020202020204" pitchFamily="34" charset="0"/>
                <a:buChar char="•"/>
              </a:pPr>
              <a:r>
                <a:rPr lang="ar-SA" sz="1400" b="1" dirty="0">
                  <a:solidFill>
                    <a:srgbClr val="44546A"/>
                  </a:solidFill>
                </a:rPr>
                <a:t>نفدت البطارية</a:t>
              </a:r>
            </a:p>
            <a:p>
              <a:pPr marL="285750" indent="-285750" algn="r" rtl="1">
                <a:buFont typeface="Arial" panose="020B0604020202020204" pitchFamily="34" charset="0"/>
                <a:buChar char="•"/>
              </a:pPr>
              <a:r>
                <a:rPr lang="ar-SA" sz="1400" b="1" dirty="0">
                  <a:solidFill>
                    <a:srgbClr val="44546A"/>
                  </a:solidFill>
                </a:rPr>
                <a:t>انقطع التيار الكهربائي</a:t>
              </a:r>
              <a:endParaRPr lang="en-US" sz="1200" dirty="0">
                <a:solidFill>
                  <a:srgbClr val="44546A"/>
                </a:solidFill>
              </a:endParaRPr>
            </a:p>
          </p:txBody>
        </p:sp>
        <p:sp>
          <p:nvSpPr>
            <p:cNvPr id="18" name="TextBox 17">
              <a:extLst>
                <a:ext uri="{FF2B5EF4-FFF2-40B4-BE49-F238E27FC236}">
                  <a16:creationId xmlns:a16="http://schemas.microsoft.com/office/drawing/2014/main" id="{DD89EC30-625A-DD9A-EC21-311F2FEC0FC2}"/>
                </a:ext>
              </a:extLst>
            </p:cNvPr>
            <p:cNvSpPr txBox="1"/>
            <p:nvPr/>
          </p:nvSpPr>
          <p:spPr>
            <a:xfrm>
              <a:off x="8419790" y="2182438"/>
              <a:ext cx="3132952" cy="405656"/>
            </a:xfrm>
            <a:prstGeom prst="roundRect">
              <a:avLst>
                <a:gd name="adj" fmla="val 0"/>
              </a:avLst>
            </a:prstGeom>
            <a:solidFill>
              <a:srgbClr val="A68F54"/>
            </a:solidFill>
            <a:ln>
              <a:noFill/>
            </a:ln>
            <a:effectLst/>
          </p:spPr>
          <p:txBody>
            <a:bodyPr wrap="square" anchor="ctr" anchorCtr="0">
              <a:noAutofit/>
            </a:bodyPr>
            <a:lstStyle>
              <a:defPPr>
                <a:defRPr lang="en-US"/>
              </a:defPPr>
              <a:lvl1pPr algn="ctr">
                <a:defRPr sz="1400" b="1">
                  <a:solidFill>
                    <a:schemeClr val="bg1"/>
                  </a:solidFill>
                </a:defRPr>
              </a:lvl1pPr>
            </a:lstStyle>
            <a:p>
              <a:pPr rtl="1"/>
              <a:r>
                <a:rPr lang="ar-SA" dirty="0"/>
                <a:t>للمستجيبين من عمر 9 إلى 12 سنة وبعض المستجيبين الأصغر سنًا</a:t>
              </a:r>
              <a:endParaRPr lang="en-US" dirty="0"/>
            </a:p>
          </p:txBody>
        </p:sp>
        <p:sp>
          <p:nvSpPr>
            <p:cNvPr id="19" name="TextBox 18">
              <a:extLst>
                <a:ext uri="{FF2B5EF4-FFF2-40B4-BE49-F238E27FC236}">
                  <a16:creationId xmlns:a16="http://schemas.microsoft.com/office/drawing/2014/main" id="{2CFA1029-ED27-F40D-CEF7-F7DBDA66C5FC}"/>
                </a:ext>
              </a:extLst>
            </p:cNvPr>
            <p:cNvSpPr txBox="1"/>
            <p:nvPr/>
          </p:nvSpPr>
          <p:spPr>
            <a:xfrm>
              <a:off x="8386670" y="4738882"/>
              <a:ext cx="3132952" cy="1623265"/>
            </a:xfrm>
            <a:prstGeom prst="rect">
              <a:avLst/>
            </a:prstGeom>
            <a:noFill/>
          </p:spPr>
          <p:txBody>
            <a:bodyPr wrap="square">
              <a:spAutoFit/>
            </a:bodyPr>
            <a:lstStyle/>
            <a:p>
              <a:pPr marL="268288" algn="r" rtl="1">
                <a:lnSpc>
                  <a:spcPct val="90000"/>
                </a:lnSpc>
                <a:spcBef>
                  <a:spcPts val="1000"/>
                </a:spcBef>
              </a:pPr>
              <a:r>
                <a:rPr lang="ar-SA" sz="1050" i="1" dirty="0">
                  <a:solidFill>
                    <a:srgbClr val="6A788A"/>
                  </a:solidFill>
                  <a:latin typeface="Lato" panose="020F0502020204030203" pitchFamily="34" charset="0"/>
                </a:rPr>
                <a:t>إذا تركتُ المصباح مضاءً لفترة طويلة، ثم عندما أريد تشغيله مرة أخرى، فقد أجده تالفًا.</a:t>
              </a:r>
            </a:p>
            <a:p>
              <a:pPr marL="268288" algn="r" rtl="1">
                <a:lnSpc>
                  <a:spcPct val="90000"/>
                </a:lnSpc>
                <a:spcBef>
                  <a:spcPts val="1000"/>
                </a:spcBef>
              </a:pPr>
              <a:r>
                <a:rPr lang="ar-SA" sz="1050" i="1" dirty="0">
                  <a:solidFill>
                    <a:srgbClr val="6A788A"/>
                  </a:solidFill>
                  <a:latin typeface="Lato" panose="020F0502020204030203" pitchFamily="34" charset="0"/>
                </a:rPr>
                <a:t>فتاة من ٦ إلى ٨ سنوات، جدة</a:t>
              </a:r>
            </a:p>
            <a:p>
              <a:pPr marL="268288" algn="r" rtl="1">
                <a:lnSpc>
                  <a:spcPct val="90000"/>
                </a:lnSpc>
                <a:spcBef>
                  <a:spcPts val="1000"/>
                </a:spcBef>
              </a:pPr>
              <a:endParaRPr lang="ar-SA" sz="1050" i="1" dirty="0">
                <a:solidFill>
                  <a:srgbClr val="6A788A"/>
                </a:solidFill>
                <a:latin typeface="Lato" panose="020F0502020204030203" pitchFamily="34" charset="0"/>
              </a:endParaRPr>
            </a:p>
            <a:p>
              <a:pPr marL="268288" algn="r" rtl="1">
                <a:lnSpc>
                  <a:spcPct val="90000"/>
                </a:lnSpc>
                <a:spcBef>
                  <a:spcPts val="1000"/>
                </a:spcBef>
              </a:pPr>
              <a:r>
                <a:rPr lang="ar-SA" sz="1050" i="1" dirty="0">
                  <a:solidFill>
                    <a:srgbClr val="6A788A"/>
                  </a:solidFill>
                  <a:latin typeface="Lato" panose="020F0502020204030203" pitchFamily="34" charset="0"/>
                </a:rPr>
                <a:t>"ظل المصباح مضاءً لفترة أطول. سيتلف، أو قد تنفجر بطاريته."</a:t>
              </a:r>
            </a:p>
            <a:p>
              <a:pPr marL="268288" algn="r" rtl="1">
                <a:lnSpc>
                  <a:spcPct val="90000"/>
                </a:lnSpc>
                <a:spcBef>
                  <a:spcPts val="1000"/>
                </a:spcBef>
              </a:pPr>
              <a:r>
                <a:rPr lang="ar-SA" sz="1050" i="1" dirty="0">
                  <a:solidFill>
                    <a:srgbClr val="6A788A"/>
                  </a:solidFill>
                  <a:latin typeface="Lato" panose="020F0502020204030203" pitchFamily="34" charset="0"/>
                </a:rPr>
                <a:t>فتيات من ٩ إلى ١٢ سنة، الرياض</a:t>
              </a:r>
              <a:endParaRPr lang="en-US" sz="1050" dirty="0">
                <a:solidFill>
                  <a:srgbClr val="6A788A"/>
                </a:solidFill>
                <a:latin typeface="Lato" panose="020F0502020204030203" pitchFamily="34" charset="0"/>
              </a:endParaRPr>
            </a:p>
          </p:txBody>
        </p:sp>
        <p:pic>
          <p:nvPicPr>
            <p:cNvPr id="25" name="Graphic 24" descr="Badge 3 with solid fill">
              <a:extLst>
                <a:ext uri="{FF2B5EF4-FFF2-40B4-BE49-F238E27FC236}">
                  <a16:creationId xmlns:a16="http://schemas.microsoft.com/office/drawing/2014/main" id="{428CD3D3-AEA4-1A1D-CEC0-45C833BB373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52546" y="1255892"/>
              <a:ext cx="432000" cy="432000"/>
            </a:xfrm>
            <a:prstGeom prst="rect">
              <a:avLst/>
            </a:prstGeom>
          </p:spPr>
        </p:pic>
      </p:grpSp>
      <p:cxnSp>
        <p:nvCxnSpPr>
          <p:cNvPr id="27" name="Straight Connector 26">
            <a:extLst>
              <a:ext uri="{FF2B5EF4-FFF2-40B4-BE49-F238E27FC236}">
                <a16:creationId xmlns:a16="http://schemas.microsoft.com/office/drawing/2014/main" id="{F21BED3F-C002-AA2C-36AE-AB7AD84FE171}"/>
              </a:ext>
            </a:extLst>
          </p:cNvPr>
          <p:cNvCxnSpPr/>
          <p:nvPr/>
        </p:nvCxnSpPr>
        <p:spPr>
          <a:xfrm>
            <a:off x="8332607" y="1497800"/>
            <a:ext cx="0" cy="3147461"/>
          </a:xfrm>
          <a:prstGeom prst="line">
            <a:avLst/>
          </a:prstGeom>
          <a:ln>
            <a:solidFill>
              <a:srgbClr val="655968"/>
            </a:solidFill>
          </a:ln>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E88EB8F8-6014-390A-B932-5DAA20549262}"/>
              </a:ext>
            </a:extLst>
          </p:cNvPr>
          <p:cNvSpPr txBox="1"/>
          <p:nvPr/>
        </p:nvSpPr>
        <p:spPr>
          <a:xfrm>
            <a:off x="3915824" y="1683258"/>
            <a:ext cx="560823" cy="389513"/>
          </a:xfrm>
          <a:prstGeom prst="ellipse">
            <a:avLst/>
          </a:prstGeom>
          <a:noFill/>
          <a:ln>
            <a:solidFill>
              <a:srgbClr val="A68F54"/>
            </a:solidFill>
          </a:ln>
        </p:spPr>
        <p:txBody>
          <a:bodyPr wrap="square" rtlCol="0">
            <a:spAutoFit/>
          </a:bodyPr>
          <a:lstStyle/>
          <a:p>
            <a:pPr algn="ctr"/>
            <a:r>
              <a:rPr lang="en-US" sz="1200" b="1" dirty="0">
                <a:solidFill>
                  <a:schemeClr val="tx1">
                    <a:lumMod val="65000"/>
                    <a:lumOff val="35000"/>
                  </a:schemeClr>
                </a:solidFill>
              </a:rPr>
              <a:t>OR</a:t>
            </a:r>
          </a:p>
        </p:txBody>
      </p:sp>
    </p:spTree>
    <p:extLst>
      <p:ext uri="{BB962C8B-B14F-4D97-AF65-F5344CB8AC3E}">
        <p14:creationId xmlns:p14="http://schemas.microsoft.com/office/powerpoint/2010/main" val="525680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FA7B6-5D14-3F28-D220-E8942AF57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5EB1D-31AD-DAD6-74CD-A74BEF01E605}"/>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#2 الفتاة مع المصباح – فهم الرسالة </a:t>
            </a:r>
            <a:endParaRPr lang="en-US" sz="2400" dirty="0">
              <a:solidFill>
                <a:schemeClr val="tx2"/>
              </a:solidFill>
              <a:cs typeface="Bahij TheSansArabic Plain" panose="02040503050201020203" pitchFamily="18" charset="-78"/>
            </a:endParaRPr>
          </a:p>
        </p:txBody>
      </p:sp>
      <p:grpSp>
        <p:nvGrpSpPr>
          <p:cNvPr id="3" name="Group 2">
            <a:extLst>
              <a:ext uri="{FF2B5EF4-FFF2-40B4-BE49-F238E27FC236}">
                <a16:creationId xmlns:a16="http://schemas.microsoft.com/office/drawing/2014/main" id="{7429A994-D251-C6F0-64D6-1206BE239FAB}"/>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C54D7BCF-29A3-E0D1-8C20-257DA761BC5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64A14800-767F-F117-8F70-7649233FED4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6" name="TextBox 15">
            <a:extLst>
              <a:ext uri="{FF2B5EF4-FFF2-40B4-BE49-F238E27FC236}">
                <a16:creationId xmlns:a16="http://schemas.microsoft.com/office/drawing/2014/main" id="{C8B7F92A-FE07-ED00-21F0-DAF5C706F090}"/>
              </a:ext>
            </a:extLst>
          </p:cNvPr>
          <p:cNvSpPr txBox="1"/>
          <p:nvPr/>
        </p:nvSpPr>
        <p:spPr>
          <a:xfrm>
            <a:off x="506382" y="2737385"/>
            <a:ext cx="4349749" cy="4120615"/>
          </a:xfrm>
          <a:prstGeom prst="rect">
            <a:avLst/>
          </a:prstGeom>
          <a:noFill/>
        </p:spPr>
        <p:txBody>
          <a:bodyPr wrap="square">
            <a:spAutoFit/>
          </a:bodyPr>
          <a:lstStyle/>
          <a:p>
            <a:pPr marL="355600" indent="-87313" algn="r" rtl="1">
              <a:lnSpc>
                <a:spcPct val="90000"/>
              </a:lnSpc>
              <a:spcBef>
                <a:spcPts val="1000"/>
              </a:spcBef>
            </a:pPr>
            <a:r>
              <a:rPr lang="ar-SA" sz="1050" i="1" dirty="0">
                <a:solidFill>
                  <a:srgbClr val="6A788A"/>
                </a:solidFill>
                <a:latin typeface="Lato" panose="020F0502020204030203" pitchFamily="34" charset="0"/>
              </a:rPr>
              <a:t>تحكي قصة فتاة استيقظت فجأةً وأضاءت المصباح وواصلت يومها. غادرت الغرفة ونسيت إطفاء المصباح. بدأ المصباح يرتعش قليلاً، وعندما عادت الفتاة، رأت المصباح وحاولت مساعدتها. لكنها أدركت أن عليها إطفائه لمساعدتها. ثم استيقظت في اليوم التالي ولم تشعل المصباح، بل استخدمت ضوء الشمس بدلاً منه.</a:t>
            </a:r>
          </a:p>
          <a:p>
            <a:pPr marL="355600" indent="-87313" algn="r" rtl="1">
              <a:lnSpc>
                <a:spcPct val="90000"/>
              </a:lnSpc>
              <a:spcBef>
                <a:spcPts val="1000"/>
              </a:spcBef>
            </a:pPr>
            <a:r>
              <a:rPr lang="ar-SA" sz="1050" i="1" dirty="0">
                <a:solidFill>
                  <a:srgbClr val="6A788A"/>
                </a:solidFill>
                <a:latin typeface="Lato" panose="020F0502020204030203" pitchFamily="34" charset="0"/>
              </a:rPr>
              <a:t>فتاة_10_حائل</a:t>
            </a:r>
          </a:p>
          <a:p>
            <a:pPr marL="355600" indent="-87313" algn="r" rtl="1">
              <a:lnSpc>
                <a:spcPct val="90000"/>
              </a:lnSpc>
              <a:spcBef>
                <a:spcPts val="1000"/>
              </a:spcBef>
            </a:pPr>
            <a:endParaRPr lang="ar-SA" sz="1050" i="1" dirty="0">
              <a:solidFill>
                <a:srgbClr val="6A788A"/>
              </a:solidFill>
              <a:latin typeface="Lato" panose="020F0502020204030203" pitchFamily="34" charset="0"/>
            </a:endParaRPr>
          </a:p>
          <a:p>
            <a:pPr marL="355600" indent="-87313" algn="r" rtl="1">
              <a:lnSpc>
                <a:spcPct val="90000"/>
              </a:lnSpc>
              <a:spcBef>
                <a:spcPts val="1000"/>
              </a:spcBef>
            </a:pPr>
            <a:r>
              <a:rPr lang="ar-SA" sz="1050" i="1" dirty="0">
                <a:solidFill>
                  <a:srgbClr val="6A788A"/>
                </a:solidFill>
                <a:latin typeface="Lato" panose="020F0502020204030203" pitchFamily="34" charset="0"/>
              </a:rPr>
              <a:t>أن الإفراط في استخدام الكهرباء حرام، كأن تشعل المصباح وتتركه مضاءً دون استخدامه.</a:t>
            </a:r>
          </a:p>
          <a:p>
            <a:pPr marL="355600" indent="-87313" algn="r" rtl="1">
              <a:lnSpc>
                <a:spcPct val="90000"/>
              </a:lnSpc>
              <a:spcBef>
                <a:spcPts val="1000"/>
              </a:spcBef>
            </a:pPr>
            <a:r>
              <a:rPr lang="ar-SA" sz="1050" i="1" dirty="0">
                <a:solidFill>
                  <a:srgbClr val="6A788A"/>
                </a:solidFill>
                <a:latin typeface="Lato" panose="020F0502020204030203" pitchFamily="34" charset="0"/>
              </a:rPr>
              <a:t>فتاة_6-8_جدة</a:t>
            </a:r>
          </a:p>
          <a:p>
            <a:pPr marL="355600" indent="-87313" algn="r" rtl="1">
              <a:lnSpc>
                <a:spcPct val="90000"/>
              </a:lnSpc>
              <a:spcBef>
                <a:spcPts val="1000"/>
              </a:spcBef>
            </a:pPr>
            <a:endParaRPr lang="ar-SA" sz="1050" i="1" dirty="0">
              <a:solidFill>
                <a:srgbClr val="6A788A"/>
              </a:solidFill>
              <a:latin typeface="Lato" panose="020F0502020204030203" pitchFamily="34" charset="0"/>
            </a:endParaRPr>
          </a:p>
          <a:p>
            <a:pPr marL="355600" indent="-87313" algn="r" rtl="1">
              <a:lnSpc>
                <a:spcPct val="90000"/>
              </a:lnSpc>
              <a:spcBef>
                <a:spcPts val="1000"/>
              </a:spcBef>
            </a:pPr>
            <a:r>
              <a:rPr lang="ar-SA" sz="1050" i="1" dirty="0">
                <a:solidFill>
                  <a:srgbClr val="6A788A"/>
                </a:solidFill>
                <a:latin typeface="Lato" panose="020F0502020204030203" pitchFamily="34" charset="0"/>
              </a:rPr>
              <a:t>عندما استيقظت الفتاة، أضاءت المصباح وكان وقت الظهيرة. ما كان ينبغي لها أن تشعله إلا في الليل.</a:t>
            </a:r>
          </a:p>
          <a:p>
            <a:pPr marL="355600" indent="-87313" algn="r" rtl="1">
              <a:lnSpc>
                <a:spcPct val="90000"/>
              </a:lnSpc>
              <a:spcBef>
                <a:spcPts val="1000"/>
              </a:spcBef>
            </a:pPr>
            <a:r>
              <a:rPr lang="ar-SA" sz="1050" i="1" dirty="0">
                <a:solidFill>
                  <a:srgbClr val="6A788A"/>
                </a:solidFill>
                <a:latin typeface="Lato" panose="020F0502020204030203" pitchFamily="34" charset="0"/>
              </a:rPr>
              <a:t>أولاد_6-8_الرياض</a:t>
            </a:r>
          </a:p>
          <a:p>
            <a:pPr marL="355600" indent="-87313" algn="r" rtl="1">
              <a:lnSpc>
                <a:spcPct val="90000"/>
              </a:lnSpc>
              <a:spcBef>
                <a:spcPts val="1000"/>
              </a:spcBef>
            </a:pPr>
            <a:endParaRPr lang="ar-SA" sz="1050" i="1" dirty="0">
              <a:solidFill>
                <a:srgbClr val="6A788A"/>
              </a:solidFill>
              <a:latin typeface="Lato" panose="020F0502020204030203" pitchFamily="34" charset="0"/>
            </a:endParaRPr>
          </a:p>
          <a:p>
            <a:pPr marL="355600" indent="-87313" algn="r" rtl="1">
              <a:lnSpc>
                <a:spcPct val="90000"/>
              </a:lnSpc>
              <a:spcBef>
                <a:spcPts val="1000"/>
              </a:spcBef>
            </a:pPr>
            <a:r>
              <a:rPr lang="ar-SA" sz="1050" i="1" dirty="0">
                <a:solidFill>
                  <a:srgbClr val="6A788A"/>
                </a:solidFill>
                <a:latin typeface="Lato" panose="020F0502020204030203" pitchFamily="34" charset="0"/>
              </a:rPr>
              <a:t>ظلت الكهرباء تعمل طوال الصباح حتى نفدت طاقتها. عندما أطفأت المصباح، استعاد بعض طاقته.</a:t>
            </a:r>
          </a:p>
          <a:p>
            <a:pPr marL="355600" indent="-87313" algn="r" rtl="1">
              <a:lnSpc>
                <a:spcPct val="90000"/>
              </a:lnSpc>
              <a:spcBef>
                <a:spcPts val="1000"/>
              </a:spcBef>
            </a:pPr>
            <a:r>
              <a:rPr lang="ar-SA" sz="1050" i="1" dirty="0">
                <a:solidFill>
                  <a:srgbClr val="6A788A"/>
                </a:solidFill>
                <a:latin typeface="Lato" panose="020F0502020204030203" pitchFamily="34" charset="0"/>
              </a:rPr>
              <a:t>تركت المصباح مضاءً ولم تستخدمه، فانطفأ المصباح وتوقف عن العمل. ثم تم إصلاح كابل المصباح، وعمل بشكل جيد.</a:t>
            </a:r>
          </a:p>
          <a:p>
            <a:pPr marL="355600" indent="-87313" algn="r" rtl="1">
              <a:lnSpc>
                <a:spcPct val="90000"/>
              </a:lnSpc>
              <a:spcBef>
                <a:spcPts val="1000"/>
              </a:spcBef>
            </a:pPr>
            <a:r>
              <a:rPr lang="ar-SA" sz="1050" i="1" dirty="0">
                <a:solidFill>
                  <a:srgbClr val="6A788A"/>
                </a:solidFill>
                <a:latin typeface="Lato" panose="020F0502020204030203" pitchFamily="34" charset="0"/>
              </a:rPr>
              <a:t>أولاد من الصف السادس إلى الثامن، الرياض</a:t>
            </a:r>
            <a:endParaRPr lang="en-US" sz="1050" i="1" dirty="0">
              <a:solidFill>
                <a:srgbClr val="6A788A"/>
              </a:solidFill>
              <a:latin typeface="Lato" panose="020F0502020204030203" pitchFamily="34" charset="0"/>
            </a:endParaRPr>
          </a:p>
        </p:txBody>
      </p:sp>
      <p:sp>
        <p:nvSpPr>
          <p:cNvPr id="6" name="TextBox 5">
            <a:extLst>
              <a:ext uri="{FF2B5EF4-FFF2-40B4-BE49-F238E27FC236}">
                <a16:creationId xmlns:a16="http://schemas.microsoft.com/office/drawing/2014/main" id="{354786B2-C962-0C72-7E81-16CCB68CF95E}"/>
              </a:ext>
            </a:extLst>
          </p:cNvPr>
          <p:cNvSpPr txBox="1"/>
          <p:nvPr/>
        </p:nvSpPr>
        <p:spPr>
          <a:xfrm>
            <a:off x="516004" y="863493"/>
            <a:ext cx="10793680" cy="1623265"/>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algn="r" rtl="1">
              <a:spcAft>
                <a:spcPts val="0"/>
              </a:spcAft>
            </a:pPr>
            <a:r>
              <a:rPr lang="ar-SA" dirty="0"/>
              <a:t>الرسالة المتعلقة بتوفير الطاقة مفهومة جيدًا من قبل جميع الأطفال</a:t>
            </a:r>
          </a:p>
          <a:p>
            <a:pPr algn="r" rtl="1">
              <a:spcAft>
                <a:spcPts val="0"/>
              </a:spcAft>
            </a:pPr>
            <a:r>
              <a:rPr lang="ar-SA" dirty="0"/>
              <a:t>هناك بعض الفروق الدقيقة اعتمادًا على العمر:</a:t>
            </a:r>
            <a:r>
              <a:rPr lang="en-US" dirty="0"/>
              <a:t> </a:t>
            </a:r>
          </a:p>
          <a:p>
            <a:pPr marL="800100" lvl="1" indent="-342900" algn="r" rtl="1">
              <a:spcBef>
                <a:spcPts val="600"/>
              </a:spcBef>
              <a:buFont typeface="+mj-lt"/>
              <a:buAutoNum type="arabicPeriod"/>
            </a:pPr>
            <a:r>
              <a:rPr lang="ar-SA" sz="1400" dirty="0">
                <a:solidFill>
                  <a:srgbClr val="44546A"/>
                </a:solidFill>
                <a:latin typeface="+mj-lt"/>
                <a:ea typeface="+mj-ea"/>
                <a:cs typeface="+mj-cs"/>
              </a:rPr>
              <a:t>جميع الأطفال الأكبر سنًا وبعض الأطفال الأصغر سنًا يفهمون بوضوح رسالة توفير الطاقة.</a:t>
            </a:r>
          </a:p>
          <a:p>
            <a:pPr marL="800100" lvl="1" indent="-342900" algn="r" rtl="1">
              <a:spcBef>
                <a:spcPts val="600"/>
              </a:spcBef>
              <a:buFont typeface="+mj-lt"/>
              <a:buAutoNum type="arabicPeriod"/>
            </a:pPr>
            <a:r>
              <a:rPr lang="ar-SA" sz="1400" dirty="0">
                <a:solidFill>
                  <a:srgbClr val="44546A"/>
                </a:solidFill>
                <a:latin typeface="+mj-lt"/>
                <a:ea typeface="+mj-ea"/>
                <a:cs typeface="+mj-cs"/>
              </a:rPr>
              <a:t> بعض الأطفال الأصغر سنًا يفهمون الفكرة العامة من خلال قراءة أبسط للرسالة، مع بعض الرسائل الطفيلية التي تقفز على السرير.</a:t>
            </a:r>
          </a:p>
          <a:p>
            <a:pPr lvl="1" algn="r" rtl="1">
              <a:spcBef>
                <a:spcPts val="600"/>
              </a:spcBef>
            </a:pPr>
            <a:r>
              <a:rPr lang="ar-SA" sz="1400" dirty="0">
                <a:solidFill>
                  <a:srgbClr val="44546A"/>
                </a:solidFill>
                <a:latin typeface="+mj-lt"/>
                <a:ea typeface="+mj-ea"/>
                <a:cs typeface="+mj-cs"/>
              </a:rPr>
              <a:t>بشكل عام، تسلسل القصة والرسالة واضحان جدًا</a:t>
            </a:r>
          </a:p>
        </p:txBody>
      </p:sp>
      <p:grpSp>
        <p:nvGrpSpPr>
          <p:cNvPr id="7" name="Group 6">
            <a:extLst>
              <a:ext uri="{FF2B5EF4-FFF2-40B4-BE49-F238E27FC236}">
                <a16:creationId xmlns:a16="http://schemas.microsoft.com/office/drawing/2014/main" id="{36E6C11D-8E2B-5F2C-9F03-E1E2FE57CD69}"/>
              </a:ext>
            </a:extLst>
          </p:cNvPr>
          <p:cNvGrpSpPr/>
          <p:nvPr/>
        </p:nvGrpSpPr>
        <p:grpSpPr>
          <a:xfrm>
            <a:off x="9204356" y="2844959"/>
            <a:ext cx="2694724" cy="3239061"/>
            <a:chOff x="516004" y="3036610"/>
            <a:chExt cx="2694724" cy="3239061"/>
          </a:xfrm>
        </p:grpSpPr>
        <p:sp>
          <p:nvSpPr>
            <p:cNvPr id="12" name="TextBox 11">
              <a:extLst>
                <a:ext uri="{FF2B5EF4-FFF2-40B4-BE49-F238E27FC236}">
                  <a16:creationId xmlns:a16="http://schemas.microsoft.com/office/drawing/2014/main" id="{1B2D9619-DA85-B4A2-330E-3FFEA8E07781}"/>
                </a:ext>
              </a:extLst>
            </p:cNvPr>
            <p:cNvSpPr txBox="1"/>
            <p:nvPr/>
          </p:nvSpPr>
          <p:spPr>
            <a:xfrm>
              <a:off x="800652" y="3036611"/>
              <a:ext cx="2410076"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1. تركت الفتاة الضوء مضاءً طوال الليل</a:t>
              </a:r>
              <a:endParaRPr lang="en-US" sz="1200" b="1" dirty="0">
                <a:solidFill>
                  <a:srgbClr val="44546A"/>
                </a:solidFill>
              </a:endParaRPr>
            </a:p>
          </p:txBody>
        </p:sp>
        <p:sp>
          <p:nvSpPr>
            <p:cNvPr id="14" name="TextBox 13">
              <a:extLst>
                <a:ext uri="{FF2B5EF4-FFF2-40B4-BE49-F238E27FC236}">
                  <a16:creationId xmlns:a16="http://schemas.microsoft.com/office/drawing/2014/main" id="{4AEE42D6-C4EB-83C1-CAEC-46065880407C}"/>
                </a:ext>
              </a:extLst>
            </p:cNvPr>
            <p:cNvSpPr txBox="1"/>
            <p:nvPr/>
          </p:nvSpPr>
          <p:spPr>
            <a:xfrm>
              <a:off x="800652" y="3914113"/>
              <a:ext cx="2410076"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2. في الصباح، المصباح لا يعمل بعد الآن/مكسور</a:t>
              </a:r>
              <a:endParaRPr lang="en-US" sz="1200" b="1" dirty="0">
                <a:solidFill>
                  <a:srgbClr val="44546A"/>
                </a:solidFill>
              </a:endParaRPr>
            </a:p>
          </p:txBody>
        </p:sp>
        <p:sp>
          <p:nvSpPr>
            <p:cNvPr id="20" name="TextBox 19">
              <a:extLst>
                <a:ext uri="{FF2B5EF4-FFF2-40B4-BE49-F238E27FC236}">
                  <a16:creationId xmlns:a16="http://schemas.microsoft.com/office/drawing/2014/main" id="{F1139F14-17D6-DEB5-62B4-5784B17B20F2}"/>
                </a:ext>
              </a:extLst>
            </p:cNvPr>
            <p:cNvSpPr txBox="1"/>
            <p:nvPr/>
          </p:nvSpPr>
          <p:spPr>
            <a:xfrm>
              <a:off x="800652" y="4791615"/>
              <a:ext cx="2410076"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3. في الليل، تطفئ المصباح</a:t>
              </a:r>
              <a:endParaRPr lang="en-US" sz="1200" b="1" dirty="0">
                <a:solidFill>
                  <a:srgbClr val="44546A"/>
                </a:solidFill>
              </a:endParaRPr>
            </a:p>
          </p:txBody>
        </p:sp>
        <p:sp>
          <p:nvSpPr>
            <p:cNvPr id="21" name="TextBox 20">
              <a:extLst>
                <a:ext uri="{FF2B5EF4-FFF2-40B4-BE49-F238E27FC236}">
                  <a16:creationId xmlns:a16="http://schemas.microsoft.com/office/drawing/2014/main" id="{654654F4-AC05-A0E3-0767-E7830C74F6C9}"/>
                </a:ext>
              </a:extLst>
            </p:cNvPr>
            <p:cNvSpPr txBox="1"/>
            <p:nvPr/>
          </p:nvSpPr>
          <p:spPr>
            <a:xfrm>
              <a:off x="800652" y="5669118"/>
              <a:ext cx="2410076"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4. في صباح اليوم التالي، يعمل المصباح بشكل صحيح</a:t>
              </a:r>
              <a:endParaRPr lang="en-US" sz="1200" b="1" dirty="0">
                <a:solidFill>
                  <a:srgbClr val="44546A"/>
                </a:solidFill>
              </a:endParaRPr>
            </a:p>
          </p:txBody>
        </p:sp>
        <p:sp>
          <p:nvSpPr>
            <p:cNvPr id="22" name="Arrow: Down 21">
              <a:extLst>
                <a:ext uri="{FF2B5EF4-FFF2-40B4-BE49-F238E27FC236}">
                  <a16:creationId xmlns:a16="http://schemas.microsoft.com/office/drawing/2014/main" id="{199F4EA7-E34C-6DC2-6AB8-AD7F8AB9377F}"/>
                </a:ext>
              </a:extLst>
            </p:cNvPr>
            <p:cNvSpPr/>
            <p:nvPr/>
          </p:nvSpPr>
          <p:spPr>
            <a:xfrm>
              <a:off x="516004" y="3036610"/>
              <a:ext cx="220318" cy="3239061"/>
            </a:xfrm>
            <a:prstGeom prst="down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24" name="TextBox 23">
            <a:extLst>
              <a:ext uri="{FF2B5EF4-FFF2-40B4-BE49-F238E27FC236}">
                <a16:creationId xmlns:a16="http://schemas.microsoft.com/office/drawing/2014/main" id="{F579B033-DA5C-DAA6-51B3-90DA6F838829}"/>
              </a:ext>
            </a:extLst>
          </p:cNvPr>
          <p:cNvSpPr txBox="1"/>
          <p:nvPr/>
        </p:nvSpPr>
        <p:spPr>
          <a:xfrm>
            <a:off x="5261222" y="2737705"/>
            <a:ext cx="3132952" cy="3724518"/>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solidFill>
                  <a:srgbClr val="44546A"/>
                </a:solidFill>
              </a:rPr>
              <a:t>تُفهم الرسالة بوضوح من خلال عرض بسيط لتأثير هدر الطاقة.</a:t>
            </a:r>
          </a:p>
          <a:p>
            <a:pPr algn="ctr" rtl="1"/>
            <a:endParaRPr lang="ar-SA" sz="1400" b="1" dirty="0">
              <a:solidFill>
                <a:srgbClr val="44546A"/>
              </a:solidFill>
            </a:endParaRPr>
          </a:p>
          <a:p>
            <a:pPr marL="182880" indent="-285750" algn="r" rtl="1">
              <a:buFont typeface="Arial" panose="020B0604020202020204" pitchFamily="34" charset="0"/>
              <a:buChar char="•"/>
            </a:pPr>
            <a:r>
              <a:rPr lang="ar-SA" sz="1400" b="1" dirty="0">
                <a:solidFill>
                  <a:srgbClr val="44546A"/>
                </a:solidFill>
              </a:rPr>
              <a:t>يجب إطفاء الضوء أثناء النهار عند وجود ضوء النهار.</a:t>
            </a:r>
          </a:p>
          <a:p>
            <a:pPr marL="182880" indent="-285750" algn="r" rtl="1">
              <a:buFont typeface="Arial" panose="020B0604020202020204" pitchFamily="34" charset="0"/>
              <a:buChar char="•"/>
            </a:pPr>
            <a:endParaRPr lang="ar-SA" sz="1400" b="1" dirty="0">
              <a:solidFill>
                <a:srgbClr val="44546A"/>
              </a:solidFill>
            </a:endParaRPr>
          </a:p>
          <a:p>
            <a:pPr marL="182880" indent="-285750" algn="r" rtl="1">
              <a:buFont typeface="Arial" panose="020B0604020202020204" pitchFamily="34" charset="0"/>
              <a:buChar char="•"/>
            </a:pPr>
            <a:r>
              <a:rPr lang="ar-SA" sz="1400" b="1" dirty="0">
                <a:solidFill>
                  <a:srgbClr val="44546A"/>
                </a:solidFill>
              </a:rPr>
              <a:t>يجب إطفاء الضوء عند عدم التواجد في الغرفة.</a:t>
            </a:r>
          </a:p>
          <a:p>
            <a:pPr marL="182880" indent="-285750" algn="r" rtl="1">
              <a:buFont typeface="Arial" panose="020B0604020202020204" pitchFamily="34" charset="0"/>
              <a:buChar char="•"/>
            </a:pPr>
            <a:endParaRPr lang="ar-SA" sz="1400" b="1" dirty="0">
              <a:solidFill>
                <a:srgbClr val="44546A"/>
              </a:solidFill>
            </a:endParaRPr>
          </a:p>
          <a:p>
            <a:pPr marL="182880" indent="-285750" algn="r" rtl="1">
              <a:buFont typeface="Arial" panose="020B0604020202020204" pitchFamily="34" charset="0"/>
              <a:buChar char="•"/>
            </a:pPr>
            <a:r>
              <a:rPr lang="ar-SA" sz="1400" b="1" dirty="0">
                <a:solidFill>
                  <a:srgbClr val="44546A"/>
                </a:solidFill>
              </a:rPr>
              <a:t>يجب استخدام الضوء فقط عند الحاجة.</a:t>
            </a:r>
          </a:p>
          <a:p>
            <a:pPr marL="182880" indent="-285750" algn="r" rtl="1">
              <a:buFont typeface="Arial" panose="020B0604020202020204" pitchFamily="34" charset="0"/>
              <a:buChar char="•"/>
            </a:pPr>
            <a:endParaRPr lang="ar-SA" sz="1400" b="1" dirty="0">
              <a:solidFill>
                <a:srgbClr val="44546A"/>
              </a:solidFill>
            </a:endParaRPr>
          </a:p>
          <a:p>
            <a:pPr marL="182880" indent="-285750" algn="r" rtl="1">
              <a:buFont typeface="Arial" panose="020B0604020202020204" pitchFamily="34" charset="0"/>
              <a:buChar char="•"/>
            </a:pPr>
            <a:r>
              <a:rPr lang="ar-SA" sz="1400" b="1" dirty="0">
                <a:solidFill>
                  <a:srgbClr val="44546A"/>
                </a:solidFill>
              </a:rPr>
              <a:t>استخدم ضوء الشمس، كلما أمكن، بدلاً من استخدام الضوء (بضع مرات).</a:t>
            </a:r>
          </a:p>
          <a:p>
            <a:pPr marL="182880" indent="-285750" algn="r" rtl="1">
              <a:buFont typeface="Arial" panose="020B0604020202020204" pitchFamily="34" charset="0"/>
              <a:buChar char="•"/>
            </a:pPr>
            <a:endParaRPr lang="ar-SA" sz="1400" b="1" dirty="0">
              <a:solidFill>
                <a:srgbClr val="44546A"/>
              </a:solidFill>
            </a:endParaRPr>
          </a:p>
          <a:p>
            <a:pPr marL="182880" indent="-285750" algn="r" rtl="1">
              <a:buFont typeface="Arial" panose="020B0604020202020204" pitchFamily="34" charset="0"/>
              <a:buChar char="•"/>
            </a:pPr>
            <a:r>
              <a:rPr lang="ar-SA" sz="1400" b="1" dirty="0">
                <a:solidFill>
                  <a:srgbClr val="44546A"/>
                </a:solidFill>
              </a:rPr>
              <a:t>الإفراط في استخدام الضوء يكلف الكثير من المال (بضع مرات - الأطفال الصغار).</a:t>
            </a:r>
            <a:endParaRPr lang="en-US" sz="1200" dirty="0">
              <a:solidFill>
                <a:srgbClr val="44546A"/>
              </a:solidFill>
            </a:endParaRPr>
          </a:p>
          <a:p>
            <a:pPr marL="285750" indent="-285750">
              <a:buFont typeface="Arial" panose="020B0604020202020204" pitchFamily="34" charset="0"/>
              <a:buChar char="•"/>
            </a:pPr>
            <a:endParaRPr lang="en-US" sz="1200" b="1" dirty="0">
              <a:solidFill>
                <a:srgbClr val="44546A"/>
              </a:solidFill>
            </a:endParaRPr>
          </a:p>
        </p:txBody>
      </p:sp>
    </p:spTree>
    <p:extLst>
      <p:ext uri="{BB962C8B-B14F-4D97-AF65-F5344CB8AC3E}">
        <p14:creationId xmlns:p14="http://schemas.microsoft.com/office/powerpoint/2010/main" val="2320792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9D632-C1F6-8857-EBF2-88BCBC79D68C}"/>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#3 ممثلة أفلام الحقيقية -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FB0A7B3B-0B10-2AD4-CCE5-FEED340588E9}"/>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3344CF01-C89D-9760-C5E5-E70B02C0AED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690F11C2-DF23-D914-EEF4-31CC5BA35F0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8" name="TextBox 7">
            <a:extLst>
              <a:ext uri="{FF2B5EF4-FFF2-40B4-BE49-F238E27FC236}">
                <a16:creationId xmlns:a16="http://schemas.microsoft.com/office/drawing/2014/main" id="{0D8857C0-787C-156B-1A9E-17083DE4BC98}"/>
              </a:ext>
            </a:extLst>
          </p:cNvPr>
          <p:cNvSpPr txBox="1"/>
          <p:nvPr/>
        </p:nvSpPr>
        <p:spPr>
          <a:xfrm>
            <a:off x="1139415" y="778380"/>
            <a:ext cx="9913169" cy="785569"/>
          </a:xfrm>
          <a:prstGeom prst="rect">
            <a:avLst/>
          </a:prstGeom>
          <a:noFill/>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marL="0" indent="0" algn="r" rtl="1">
              <a:spcAft>
                <a:spcPts val="0"/>
              </a:spcAft>
              <a:buNone/>
            </a:pPr>
            <a:r>
              <a:rPr lang="ar-SA" b="1" dirty="0"/>
              <a:t>قصة بسيطة جدًا ومباشرة وواضحة: لا يوجد أي لبس أو فهم خاطئ على الإطلاق</a:t>
            </a:r>
            <a:endParaRPr lang="en-US" b="1" dirty="0"/>
          </a:p>
        </p:txBody>
      </p:sp>
      <p:sp>
        <p:nvSpPr>
          <p:cNvPr id="13" name="TextBox 12">
            <a:extLst>
              <a:ext uri="{FF2B5EF4-FFF2-40B4-BE49-F238E27FC236}">
                <a16:creationId xmlns:a16="http://schemas.microsoft.com/office/drawing/2014/main" id="{B50F98CD-8810-F893-3E1A-31B9761326B5}"/>
              </a:ext>
            </a:extLst>
          </p:cNvPr>
          <p:cNvSpPr txBox="1"/>
          <p:nvPr/>
        </p:nvSpPr>
        <p:spPr>
          <a:xfrm>
            <a:off x="7489708" y="1670706"/>
            <a:ext cx="2367813"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الفتاة الرئيسية التي تمثل</a:t>
            </a:r>
            <a:endParaRPr lang="en-US" sz="1400" b="1" dirty="0">
              <a:solidFill>
                <a:srgbClr val="44546A"/>
              </a:solidFill>
            </a:endParaRPr>
          </a:p>
        </p:txBody>
      </p:sp>
      <p:sp>
        <p:nvSpPr>
          <p:cNvPr id="14" name="TextBox 13">
            <a:extLst>
              <a:ext uri="{FF2B5EF4-FFF2-40B4-BE49-F238E27FC236}">
                <a16:creationId xmlns:a16="http://schemas.microsoft.com/office/drawing/2014/main" id="{350C115A-E7B1-DD79-7F36-7D3C44427549}"/>
              </a:ext>
            </a:extLst>
          </p:cNvPr>
          <p:cNvSpPr txBox="1"/>
          <p:nvPr/>
        </p:nvSpPr>
        <p:spPr>
          <a:xfrm>
            <a:off x="4371472" y="1699928"/>
            <a:ext cx="2367813"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إنها تذهب لتصحيح السلوكيات</a:t>
            </a:r>
            <a:endParaRPr lang="en-US" sz="1400" b="1" dirty="0">
              <a:solidFill>
                <a:srgbClr val="44546A"/>
              </a:solidFill>
            </a:endParaRPr>
          </a:p>
        </p:txBody>
      </p:sp>
      <p:sp>
        <p:nvSpPr>
          <p:cNvPr id="15" name="TextBox 14">
            <a:extLst>
              <a:ext uri="{FF2B5EF4-FFF2-40B4-BE49-F238E27FC236}">
                <a16:creationId xmlns:a16="http://schemas.microsoft.com/office/drawing/2014/main" id="{0864214D-BBD1-1190-4830-203BB75FA681}"/>
              </a:ext>
            </a:extLst>
          </p:cNvPr>
          <p:cNvSpPr txBox="1"/>
          <p:nvPr/>
        </p:nvSpPr>
        <p:spPr>
          <a:xfrm>
            <a:off x="1322669" y="1670706"/>
            <a:ext cx="2367813"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إنهم جميعا يفعلون الشيء الصحيح معًا</a:t>
            </a:r>
            <a:endParaRPr lang="en-US" sz="1400" b="1" dirty="0">
              <a:solidFill>
                <a:srgbClr val="44546A"/>
              </a:solidFill>
            </a:endParaRPr>
          </a:p>
        </p:txBody>
      </p:sp>
      <p:sp>
        <p:nvSpPr>
          <p:cNvPr id="16" name="TextBox 15">
            <a:extLst>
              <a:ext uri="{FF2B5EF4-FFF2-40B4-BE49-F238E27FC236}">
                <a16:creationId xmlns:a16="http://schemas.microsoft.com/office/drawing/2014/main" id="{C1402953-FE37-AC85-8625-A1FA681C4F60}"/>
              </a:ext>
            </a:extLst>
          </p:cNvPr>
          <p:cNvSpPr txBox="1"/>
          <p:nvPr/>
        </p:nvSpPr>
        <p:spPr>
          <a:xfrm>
            <a:off x="7305218" y="4304194"/>
            <a:ext cx="2552303" cy="2162130"/>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marL="87313" algn="r" rtl="1">
              <a:spcBef>
                <a:spcPts val="600"/>
              </a:spcBef>
            </a:pPr>
            <a:r>
              <a:rPr lang="ar-SA" dirty="0"/>
              <a:t>هذه الفتاة تُمثّل مع شباب البوم. إنها ابنة عم عامر.</a:t>
            </a:r>
          </a:p>
          <a:p>
            <a:pPr marL="87313" algn="r" rtl="1">
              <a:spcBef>
                <a:spcPts val="600"/>
              </a:spcBef>
            </a:pPr>
            <a:r>
              <a:rPr lang="ar-SA" dirty="0"/>
              <a:t>أولاد من ٦ إلى ٨ سنوات - الرياض</a:t>
            </a:r>
          </a:p>
          <a:p>
            <a:pPr marL="87313" algn="r" rtl="1">
              <a:spcBef>
                <a:spcPts val="600"/>
              </a:spcBef>
            </a:pPr>
            <a:endParaRPr lang="ar-SA" dirty="0"/>
          </a:p>
          <a:p>
            <a:pPr marL="87313" algn="r" rtl="1">
              <a:spcBef>
                <a:spcPts val="600"/>
              </a:spcBef>
            </a:pPr>
            <a:r>
              <a:rPr lang="ar-SA" dirty="0"/>
              <a:t>أحب قناتهم. لا أعرف اسمها، لكنني شاهدت فيديوهاتها على يوتيوب.</a:t>
            </a:r>
          </a:p>
          <a:p>
            <a:pPr marL="87313" algn="r" rtl="1">
              <a:spcBef>
                <a:spcPts val="600"/>
              </a:spcBef>
            </a:pPr>
            <a:r>
              <a:rPr lang="ar-SA" dirty="0"/>
              <a:t>حتى الكبار يشاهدون فيديوهاتها، إنها رائعة.</a:t>
            </a:r>
          </a:p>
          <a:p>
            <a:pPr marL="87313" algn="r" rtl="1">
              <a:spcBef>
                <a:spcPts val="600"/>
              </a:spcBef>
            </a:pPr>
            <a:r>
              <a:rPr lang="ar-SA" dirty="0"/>
              <a:t>بنات من ٦ إلى ٨ سنوات - جدة</a:t>
            </a:r>
          </a:p>
          <a:p>
            <a:pPr marL="87313" algn="r" rtl="1">
              <a:spcBef>
                <a:spcPts val="600"/>
              </a:spcBef>
            </a:pPr>
            <a:endParaRPr lang="ar-SA" dirty="0"/>
          </a:p>
          <a:p>
            <a:pPr marL="87313" algn="r" rtl="1">
              <a:spcBef>
                <a:spcPts val="600"/>
              </a:spcBef>
            </a:pPr>
            <a:r>
              <a:rPr lang="ar-SA" dirty="0"/>
              <a:t>أحبها، إنها قناة مروة عبد العزيز.</a:t>
            </a:r>
          </a:p>
          <a:p>
            <a:pPr marL="87313" algn="r" rtl="1">
              <a:spcBef>
                <a:spcPts val="600"/>
              </a:spcBef>
            </a:pPr>
            <a:r>
              <a:rPr lang="ar-SA" dirty="0"/>
              <a:t>أولاد وبنات من ٦ إلى ١٢ سنة - جدة</a:t>
            </a:r>
            <a:endParaRPr lang="en-US" dirty="0"/>
          </a:p>
        </p:txBody>
      </p:sp>
      <p:sp>
        <p:nvSpPr>
          <p:cNvPr id="17" name="TextBox 16">
            <a:extLst>
              <a:ext uri="{FF2B5EF4-FFF2-40B4-BE49-F238E27FC236}">
                <a16:creationId xmlns:a16="http://schemas.microsoft.com/office/drawing/2014/main" id="{571F9609-9C89-C030-74CA-78A4758CB20E}"/>
              </a:ext>
            </a:extLst>
          </p:cNvPr>
          <p:cNvSpPr txBox="1"/>
          <p:nvPr/>
        </p:nvSpPr>
        <p:spPr>
          <a:xfrm>
            <a:off x="1249676" y="2386629"/>
            <a:ext cx="8622558" cy="405656"/>
          </a:xfrm>
          <a:prstGeom prst="roundRect">
            <a:avLst>
              <a:gd name="adj" fmla="val 0"/>
            </a:avLst>
          </a:prstGeom>
          <a:solidFill>
            <a:srgbClr val="A68F54"/>
          </a:solidFill>
          <a:ln>
            <a:noFill/>
          </a:ln>
          <a:effectLst/>
        </p:spPr>
        <p:txBody>
          <a:bodyPr wrap="square" anchor="ctr" anchorCtr="0">
            <a:noAutofit/>
          </a:bodyPr>
          <a:lstStyle/>
          <a:p>
            <a:pPr algn="ctr" rtl="1"/>
            <a:r>
              <a:rPr lang="ar-SA" sz="1400" b="1" dirty="0">
                <a:solidFill>
                  <a:schemeClr val="bg1"/>
                </a:solidFill>
              </a:rPr>
              <a:t>لكلا الشباب و البنات </a:t>
            </a:r>
            <a:endParaRPr lang="en-US" sz="1400" b="1" dirty="0">
              <a:solidFill>
                <a:schemeClr val="bg1"/>
              </a:solidFill>
            </a:endParaRPr>
          </a:p>
        </p:txBody>
      </p:sp>
      <p:sp>
        <p:nvSpPr>
          <p:cNvPr id="18" name="TextBox 17">
            <a:extLst>
              <a:ext uri="{FF2B5EF4-FFF2-40B4-BE49-F238E27FC236}">
                <a16:creationId xmlns:a16="http://schemas.microsoft.com/office/drawing/2014/main" id="{7F0406C2-D965-9FC7-F832-E00A36F0F58D}"/>
              </a:ext>
            </a:extLst>
          </p:cNvPr>
          <p:cNvSpPr txBox="1"/>
          <p:nvPr/>
        </p:nvSpPr>
        <p:spPr>
          <a:xfrm>
            <a:off x="4360315" y="2891436"/>
            <a:ext cx="2378969" cy="1335900"/>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b="1" dirty="0">
                <a:solidFill>
                  <a:srgbClr val="44546A"/>
                </a:solidFill>
              </a:rPr>
              <a:t>الفتاة تُشغّل الكهرباء وتُطفِئها</a:t>
            </a:r>
          </a:p>
          <a:p>
            <a:pPr marL="285750" indent="-285750" algn="r" rtl="1">
              <a:buFont typeface="Arial" panose="020B0604020202020204" pitchFamily="34" charset="0"/>
              <a:buChar char="•"/>
            </a:pPr>
            <a:endParaRPr lang="ar-SA" sz="1200" b="1" dirty="0">
              <a:solidFill>
                <a:srgbClr val="44546A"/>
              </a:solidFill>
            </a:endParaRPr>
          </a:p>
          <a:p>
            <a:pPr marL="285750" indent="-285750" algn="r" rtl="1">
              <a:buFont typeface="Arial" panose="020B0604020202020204" pitchFamily="34" charset="0"/>
              <a:buChar char="•"/>
            </a:pPr>
            <a:r>
              <a:rPr lang="ar-SA" sz="1200" b="1" dirty="0">
                <a:solidFill>
                  <a:srgbClr val="44546A"/>
                </a:solidFill>
              </a:rPr>
              <a:t>الضوء مُضاء نهارًا</a:t>
            </a:r>
          </a:p>
          <a:p>
            <a:pPr marL="285750" indent="-285750" algn="r" rtl="1">
              <a:buFont typeface="Arial" panose="020B0604020202020204" pitchFamily="34" charset="0"/>
              <a:buChar char="•"/>
            </a:pPr>
            <a:endParaRPr lang="ar-SA" sz="1200" b="1" dirty="0">
              <a:solidFill>
                <a:srgbClr val="44546A"/>
              </a:solidFill>
            </a:endParaRPr>
          </a:p>
          <a:p>
            <a:pPr marL="285750" indent="-285750" algn="r" rtl="1">
              <a:buFont typeface="Arial" panose="020B0604020202020204" pitchFamily="34" charset="0"/>
              <a:buChar char="•"/>
            </a:pPr>
            <a:r>
              <a:rPr lang="ar-SA" sz="1200" b="1" dirty="0">
                <a:solidFill>
                  <a:srgbClr val="44546A"/>
                </a:solidFill>
              </a:rPr>
              <a:t>إطفاء الضوء تحت الشرفة</a:t>
            </a:r>
            <a:endParaRPr lang="en-US" sz="1200" b="1" dirty="0">
              <a:solidFill>
                <a:srgbClr val="44546A"/>
              </a:solidFill>
            </a:endParaRPr>
          </a:p>
        </p:txBody>
      </p:sp>
      <p:sp>
        <p:nvSpPr>
          <p:cNvPr id="20" name="TextBox 19">
            <a:extLst>
              <a:ext uri="{FF2B5EF4-FFF2-40B4-BE49-F238E27FC236}">
                <a16:creationId xmlns:a16="http://schemas.microsoft.com/office/drawing/2014/main" id="{35E6DC5E-8EE4-12C9-1FE5-717FDFCCF473}"/>
              </a:ext>
            </a:extLst>
          </p:cNvPr>
          <p:cNvSpPr txBox="1"/>
          <p:nvPr/>
        </p:nvSpPr>
        <p:spPr>
          <a:xfrm>
            <a:off x="1311513" y="2916842"/>
            <a:ext cx="2378969" cy="1335900"/>
          </a:xfrm>
          <a:prstGeom prst="roundRect">
            <a:avLst>
              <a:gd name="adj" fmla="val 0"/>
            </a:avLst>
          </a:prstGeom>
          <a:solidFill>
            <a:schemeClr val="bg1"/>
          </a:solidFill>
          <a:ln>
            <a:noFill/>
          </a:ln>
          <a:effectLst/>
        </p:spPr>
        <p:txBody>
          <a:bodyPr wrap="square" anchor="t" anchorCtr="0">
            <a:noAutofit/>
          </a:bodyPr>
          <a:lstStyle/>
          <a:p>
            <a:pPr algn="ctr" rtl="1"/>
            <a:r>
              <a:rPr lang="ar-SA" sz="1200" b="1" dirty="0">
                <a:solidFill>
                  <a:srgbClr val="44546A"/>
                </a:solidFill>
              </a:rPr>
              <a:t>القبول الفوري لما يجب فعله:</a:t>
            </a:r>
          </a:p>
          <a:p>
            <a:pPr algn="r" rtl="1"/>
            <a:endParaRPr lang="ar-SA" sz="1200" b="1" dirty="0">
              <a:solidFill>
                <a:srgbClr val="44546A"/>
              </a:solidFill>
            </a:endParaRPr>
          </a:p>
          <a:p>
            <a:pPr marL="171450" indent="-171450" algn="r" rtl="1">
              <a:buFont typeface="Arial" panose="020B0604020202020204" pitchFamily="34" charset="0"/>
              <a:buChar char="•"/>
            </a:pPr>
            <a:r>
              <a:rPr lang="ar-SA" sz="1200" b="1" dirty="0">
                <a:solidFill>
                  <a:srgbClr val="44546A"/>
                </a:solidFill>
              </a:rPr>
              <a:t>لا أحكام</a:t>
            </a:r>
          </a:p>
          <a:p>
            <a:pPr marL="171450" indent="-171450" algn="r" rtl="1">
              <a:buFont typeface="Arial" panose="020B0604020202020204" pitchFamily="34" charset="0"/>
              <a:buChar char="•"/>
            </a:pPr>
            <a:endParaRPr lang="ar-SA" sz="1200" b="1" dirty="0">
              <a:solidFill>
                <a:srgbClr val="44546A"/>
              </a:solidFill>
            </a:endParaRPr>
          </a:p>
          <a:p>
            <a:pPr marL="171450" indent="-171450" algn="r" rtl="1">
              <a:buFont typeface="Arial" panose="020B0604020202020204" pitchFamily="34" charset="0"/>
              <a:buChar char="•"/>
            </a:pPr>
            <a:r>
              <a:rPr lang="ar-SA" sz="1200" b="1" dirty="0">
                <a:solidFill>
                  <a:srgbClr val="44546A"/>
                </a:solidFill>
              </a:rPr>
              <a:t>لا تمييز بين الأطفال الصالحين والأشرار</a:t>
            </a:r>
            <a:endParaRPr lang="en-US" sz="1200" b="1" dirty="0">
              <a:solidFill>
                <a:srgbClr val="44546A"/>
              </a:solidFill>
            </a:endParaRPr>
          </a:p>
        </p:txBody>
      </p:sp>
      <p:sp>
        <p:nvSpPr>
          <p:cNvPr id="21" name="TextBox 20">
            <a:extLst>
              <a:ext uri="{FF2B5EF4-FFF2-40B4-BE49-F238E27FC236}">
                <a16:creationId xmlns:a16="http://schemas.microsoft.com/office/drawing/2014/main" id="{0ED85EF2-2B85-D191-91CE-15AA5FA3B4AF}"/>
              </a:ext>
            </a:extLst>
          </p:cNvPr>
          <p:cNvSpPr txBox="1"/>
          <p:nvPr/>
        </p:nvSpPr>
        <p:spPr>
          <a:xfrm>
            <a:off x="1322669" y="4377299"/>
            <a:ext cx="2367814" cy="2025170"/>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marL="87313" algn="r" rtl="1"/>
            <a:r>
              <a:rPr lang="ar-SA" dirty="0"/>
              <a:t>هذه الفتاة تُمثّل مع شباب البوم. إنها ابنة عم عامر.</a:t>
            </a:r>
          </a:p>
          <a:p>
            <a:pPr marL="87313" algn="r" rtl="1"/>
            <a:endParaRPr lang="ar-SA" dirty="0"/>
          </a:p>
          <a:p>
            <a:pPr marL="87313" algn="r" rtl="1"/>
            <a:r>
              <a:rPr lang="ar-SA" dirty="0"/>
              <a:t>أولاد_٦-٨_الرياض</a:t>
            </a:r>
          </a:p>
          <a:p>
            <a:pPr marL="87313" algn="r" rtl="1"/>
            <a:endParaRPr lang="ar-SA" dirty="0"/>
          </a:p>
          <a:p>
            <a:pPr marL="87313" algn="r" rtl="1"/>
            <a:r>
              <a:rPr lang="ar-SA" dirty="0"/>
              <a:t>أحب قناتهم. لا أعرف اسمها، لكنني شاهدت فيديوهاتها على يوتيوب.</a:t>
            </a:r>
          </a:p>
          <a:p>
            <a:pPr marL="87313" algn="r" rtl="1"/>
            <a:endParaRPr lang="ar-SA" dirty="0"/>
          </a:p>
          <a:p>
            <a:pPr marL="87313" algn="r" rtl="1"/>
            <a:r>
              <a:rPr lang="ar-SA" dirty="0"/>
              <a:t>ولد_١٠_أبها</a:t>
            </a:r>
            <a:endParaRPr lang="en-US" dirty="0"/>
          </a:p>
        </p:txBody>
      </p:sp>
      <p:sp>
        <p:nvSpPr>
          <p:cNvPr id="22" name="TextBox 21">
            <a:extLst>
              <a:ext uri="{FF2B5EF4-FFF2-40B4-BE49-F238E27FC236}">
                <a16:creationId xmlns:a16="http://schemas.microsoft.com/office/drawing/2014/main" id="{C9DD9460-1E60-3B5C-8E12-D07F4F9BF111}"/>
              </a:ext>
            </a:extLst>
          </p:cNvPr>
          <p:cNvSpPr txBox="1"/>
          <p:nvPr/>
        </p:nvSpPr>
        <p:spPr>
          <a:xfrm>
            <a:off x="4347413" y="4315267"/>
            <a:ext cx="2367814" cy="646331"/>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marL="87313" algn="r" rtl="1">
              <a:lnSpc>
                <a:spcPct val="100000"/>
              </a:lnSpc>
            </a:pPr>
            <a:r>
              <a:rPr lang="ar-SA" sz="1200" dirty="0"/>
              <a:t>أعجبني وجود فتاة تفتح النافذة لدخول ضوء الشمس، لكن لم يعجبني وجود فتاة تلعب بالأضواء بإطفائها وتشغيلها.</a:t>
            </a:r>
            <a:endParaRPr lang="en-US" sz="1200" dirty="0"/>
          </a:p>
        </p:txBody>
      </p:sp>
      <p:sp>
        <p:nvSpPr>
          <p:cNvPr id="24" name="TextBox 23">
            <a:extLst>
              <a:ext uri="{FF2B5EF4-FFF2-40B4-BE49-F238E27FC236}">
                <a16:creationId xmlns:a16="http://schemas.microsoft.com/office/drawing/2014/main" id="{2B5A4026-41BB-7A13-BC03-8298ECE96B87}"/>
              </a:ext>
            </a:extLst>
          </p:cNvPr>
          <p:cNvSpPr txBox="1"/>
          <p:nvPr/>
        </p:nvSpPr>
        <p:spPr>
          <a:xfrm>
            <a:off x="7478552" y="2904015"/>
            <a:ext cx="2378969" cy="1335900"/>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b="1" dirty="0">
                <a:solidFill>
                  <a:srgbClr val="44546A"/>
                </a:solidFill>
              </a:rPr>
              <a:t>الفتاة مشهورة ومعروفة لدى معظم الأطفال.</a:t>
            </a:r>
          </a:p>
          <a:p>
            <a:pPr marL="285750" indent="-285750" algn="r" rtl="1">
              <a:buFont typeface="Arial" panose="020B0604020202020204" pitchFamily="34" charset="0"/>
              <a:buChar char="•"/>
            </a:pPr>
            <a:endParaRPr lang="ar-SA" sz="1200" b="1" dirty="0">
              <a:solidFill>
                <a:srgbClr val="44546A"/>
              </a:solidFill>
            </a:endParaRPr>
          </a:p>
          <a:p>
            <a:pPr marL="285750" indent="-285750" algn="r" rtl="1">
              <a:buFont typeface="Arial" panose="020B0604020202020204" pitchFamily="34" charset="0"/>
              <a:buChar char="•"/>
            </a:pPr>
            <a:r>
              <a:rPr lang="ar-SA" sz="1200" b="1" dirty="0">
                <a:solidFill>
                  <a:srgbClr val="44546A"/>
                </a:solidFill>
              </a:rPr>
              <a:t>تثير مشاعر إيجابية وتواصلًا فوريًا.</a:t>
            </a:r>
            <a:endParaRPr lang="en-US" sz="1200" b="1" dirty="0">
              <a:solidFill>
                <a:srgbClr val="44546A"/>
              </a:solidFill>
            </a:endParaRPr>
          </a:p>
        </p:txBody>
      </p:sp>
    </p:spTree>
    <p:extLst>
      <p:ext uri="{BB962C8B-B14F-4D97-AF65-F5344CB8AC3E}">
        <p14:creationId xmlns:p14="http://schemas.microsoft.com/office/powerpoint/2010/main" val="3297621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7B455-5EA0-5F5E-A52E-CDD2A142C2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1AE4A-A66D-1DB3-E8BF-9BB403EC3DC3}"/>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#3 ممثلة أفلام الحقيقة – فهم الرسالة</a:t>
            </a:r>
            <a:endParaRPr lang="en-US" sz="2400" dirty="0">
              <a:solidFill>
                <a:schemeClr val="tx2"/>
              </a:solidFill>
              <a:cs typeface="Bahij TheSansArabic Plain" panose="02040503050201020203" pitchFamily="18" charset="-78"/>
            </a:endParaRPr>
          </a:p>
        </p:txBody>
      </p:sp>
      <p:grpSp>
        <p:nvGrpSpPr>
          <p:cNvPr id="3" name="Group 2">
            <a:extLst>
              <a:ext uri="{FF2B5EF4-FFF2-40B4-BE49-F238E27FC236}">
                <a16:creationId xmlns:a16="http://schemas.microsoft.com/office/drawing/2014/main" id="{EFD08C2B-E27B-BB6D-9831-D6FE1F6CFDD4}"/>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A73FFF62-2C9F-FDAE-97C2-CD3857DE3013}"/>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ECDED1F7-77CC-50CB-186B-5F152845E69A}"/>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6" name="TextBox 5">
            <a:extLst>
              <a:ext uri="{FF2B5EF4-FFF2-40B4-BE49-F238E27FC236}">
                <a16:creationId xmlns:a16="http://schemas.microsoft.com/office/drawing/2014/main" id="{D39CCE08-BE36-4CB4-1759-D55793E0B505}"/>
              </a:ext>
            </a:extLst>
          </p:cNvPr>
          <p:cNvSpPr txBox="1"/>
          <p:nvPr/>
        </p:nvSpPr>
        <p:spPr>
          <a:xfrm>
            <a:off x="4398215" y="1119368"/>
            <a:ext cx="6693318" cy="860271"/>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algn="r" rtl="1">
              <a:spcAft>
                <a:spcPts val="0"/>
              </a:spcAft>
            </a:pPr>
            <a:r>
              <a:rPr lang="ar-SA" sz="1600" dirty="0"/>
              <a:t>رسالة واضحة ومباشرة حول عدم إهدار الطاقة</a:t>
            </a:r>
          </a:p>
          <a:p>
            <a:pPr algn="r" rtl="1">
              <a:spcAft>
                <a:spcPts val="0"/>
              </a:spcAft>
            </a:pPr>
            <a:r>
              <a:rPr lang="ar-SA" sz="1600" dirty="0"/>
              <a:t> لا رسائل مُشتتة أو مُزعجة. </a:t>
            </a:r>
          </a:p>
          <a:p>
            <a:pPr algn="r" rtl="1">
              <a:spcAft>
                <a:spcPts val="0"/>
              </a:spcAft>
            </a:pPr>
            <a:r>
              <a:rPr lang="ar-SA" sz="1600" dirty="0"/>
              <a:t>جميع الأطفال - من مختلف الأعمار والأجناس والأماكن - يفهمون الرسالة جيدًا.</a:t>
            </a:r>
            <a:endParaRPr lang="en-US" sz="1600" dirty="0"/>
          </a:p>
        </p:txBody>
      </p:sp>
      <p:sp>
        <p:nvSpPr>
          <p:cNvPr id="9" name="TextBox 8">
            <a:extLst>
              <a:ext uri="{FF2B5EF4-FFF2-40B4-BE49-F238E27FC236}">
                <a16:creationId xmlns:a16="http://schemas.microsoft.com/office/drawing/2014/main" id="{7D31989E-79B4-BFCE-7DEA-2C1BA3773F60}"/>
              </a:ext>
            </a:extLst>
          </p:cNvPr>
          <p:cNvSpPr txBox="1"/>
          <p:nvPr/>
        </p:nvSpPr>
        <p:spPr>
          <a:xfrm>
            <a:off x="4933790" y="3154427"/>
            <a:ext cx="3132952" cy="1889516"/>
          </a:xfrm>
          <a:prstGeom prst="roundRect">
            <a:avLst>
              <a:gd name="adj" fmla="val 0"/>
            </a:avLst>
          </a:prstGeom>
          <a:solidFill>
            <a:schemeClr val="bg1"/>
          </a:solidFill>
          <a:ln>
            <a:noFill/>
          </a:ln>
          <a:effectLst/>
        </p:spPr>
        <p:txBody>
          <a:bodyPr wrap="square" anchor="t" anchorCtr="0">
            <a:noAutofit/>
          </a:bodyPr>
          <a:lstStyle/>
          <a:p>
            <a:pPr algn="ctr"/>
            <a:r>
              <a:rPr lang="ar-SA" sz="1400" b="1" dirty="0">
                <a:solidFill>
                  <a:srgbClr val="44546A"/>
                </a:solidFill>
              </a:rPr>
              <a:t>تُشير الفتاة التي تُمثل المشهد إلى السلوكيات السيئة التي تُهدر الطاقة.</a:t>
            </a:r>
          </a:p>
          <a:p>
            <a:pPr algn="ctr"/>
            <a:endParaRPr lang="ar-SA" sz="1400" b="1" dirty="0">
              <a:solidFill>
                <a:srgbClr val="44546A"/>
              </a:solidFill>
            </a:endParaRPr>
          </a:p>
          <a:p>
            <a:pPr algn="ctr"/>
            <a:r>
              <a:rPr lang="ar-SA" sz="1400" b="1" dirty="0">
                <a:solidFill>
                  <a:srgbClr val="44546A"/>
                </a:solidFill>
              </a:rPr>
              <a:t>تجتمع مع جميع صديقاتها.</a:t>
            </a:r>
            <a:endParaRPr lang="en-US" sz="1200" b="1" dirty="0">
              <a:solidFill>
                <a:srgbClr val="44546A"/>
              </a:solidFill>
            </a:endParaRPr>
          </a:p>
        </p:txBody>
      </p:sp>
      <p:sp>
        <p:nvSpPr>
          <p:cNvPr id="12" name="TextBox 11">
            <a:extLst>
              <a:ext uri="{FF2B5EF4-FFF2-40B4-BE49-F238E27FC236}">
                <a16:creationId xmlns:a16="http://schemas.microsoft.com/office/drawing/2014/main" id="{21CBE6A1-6110-452F-3C70-DF42DAD7821E}"/>
              </a:ext>
            </a:extLst>
          </p:cNvPr>
          <p:cNvSpPr txBox="1"/>
          <p:nvPr/>
        </p:nvSpPr>
        <p:spPr>
          <a:xfrm>
            <a:off x="0" y="2909501"/>
            <a:ext cx="4689758" cy="3659976"/>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marL="274320" algn="r" rtl="1"/>
            <a:r>
              <a:rPr lang="ar-SA" sz="1100" dirty="0"/>
              <a:t>السلوك الصحيح هو إطفاء المصابيح نهارًا. السلوك السيئ هو عندما أضاءت مصباح الحديقة نهارًا ولم تكن هناك حاجة لذلك.</a:t>
            </a:r>
          </a:p>
          <a:p>
            <a:pPr marL="274320" algn="r" rtl="1"/>
            <a:r>
              <a:rPr lang="ar-SA" sz="1100" dirty="0"/>
              <a:t>تعلمتُ ألا نستخدم الكثير من الكهرباء نهارًا عند سطوع الشمس! قبل الخروج من المنزل، يجب أن أطفئ جميع المصابيح.</a:t>
            </a:r>
          </a:p>
          <a:p>
            <a:pPr marL="274320" algn="r" rtl="1"/>
            <a:r>
              <a:rPr lang="ar-SA" sz="1100" dirty="0"/>
              <a:t>فتاة من 9 إلى 10 سنوات في جدة.</a:t>
            </a:r>
          </a:p>
          <a:p>
            <a:pPr marL="274320" algn="r" rtl="1"/>
            <a:endParaRPr lang="ar-SA" sz="1100" dirty="0"/>
          </a:p>
          <a:p>
            <a:pPr marL="274320" algn="r" rtl="1"/>
            <a:r>
              <a:rPr lang="ar-SA" sz="1100" dirty="0"/>
              <a:t>شاهدتُ فيديو لشخصيات تستخدم الأشياء بحكمة، وعليكِ أن تكوني مثلهم. فتاة تلعب بالمصابيح... قالت لها: "لماذا تلعبين بالمصابيح؟".</a:t>
            </a:r>
          </a:p>
          <a:p>
            <a:pPr marL="274320" algn="r" rtl="1"/>
            <a:r>
              <a:rPr lang="ar-SA" sz="1100" dirty="0"/>
              <a:t>فتاة من 9 إلى 10 سنوات في الدمام.</a:t>
            </a:r>
          </a:p>
          <a:p>
            <a:pPr marL="274320" algn="r" rtl="1"/>
            <a:endParaRPr lang="ar-SA" sz="1100" dirty="0"/>
          </a:p>
          <a:p>
            <a:pPr marL="274320" algn="r" rtl="1"/>
            <a:r>
              <a:rPr lang="ar-SA" sz="1100" dirty="0"/>
              <a:t>هذا سلوك خاطئ، على الفتاة أن تقول لها: "ليس من الجيد تشغيله وإطفائه".</a:t>
            </a:r>
          </a:p>
          <a:p>
            <a:pPr marL="274320" algn="r" rtl="1"/>
            <a:r>
              <a:rPr lang="ar-SA" sz="1100" dirty="0"/>
              <a:t>أبها، صبية عمرها ٨ سنوات، قالت لهم: سننفق الكثير من المال. دخلت الفتاة وقالت: "أضيئوا المصابيح هنا أيضًا".</a:t>
            </a:r>
          </a:p>
          <a:p>
            <a:pPr marL="274320" algn="r" rtl="1"/>
            <a:r>
              <a:rPr lang="ar-SA" sz="1100" dirty="0"/>
              <a:t>قالت لهم: لا تُبذروا المال، إنه حرام.</a:t>
            </a:r>
          </a:p>
          <a:p>
            <a:pPr marL="274320" algn="r" rtl="1"/>
            <a:r>
              <a:rPr lang="ar-SA" sz="1100" dirty="0"/>
              <a:t>فتاة عمرها ٦-٨ سنوات، جدة</a:t>
            </a:r>
            <a:endParaRPr lang="en-US" sz="1100" i="0" dirty="0"/>
          </a:p>
        </p:txBody>
      </p:sp>
      <p:sp>
        <p:nvSpPr>
          <p:cNvPr id="7" name="TextBox 6">
            <a:extLst>
              <a:ext uri="{FF2B5EF4-FFF2-40B4-BE49-F238E27FC236}">
                <a16:creationId xmlns:a16="http://schemas.microsoft.com/office/drawing/2014/main" id="{604A2FE1-7F9D-CDD6-1DAA-45AE0E36934D}"/>
              </a:ext>
            </a:extLst>
          </p:cNvPr>
          <p:cNvSpPr txBox="1"/>
          <p:nvPr/>
        </p:nvSpPr>
        <p:spPr>
          <a:xfrm>
            <a:off x="8802500" y="3358720"/>
            <a:ext cx="2597067"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r" rtl="1"/>
            <a:r>
              <a:rPr lang="ar-SA" sz="1200" b="1" dirty="0">
                <a:solidFill>
                  <a:srgbClr val="44546A"/>
                </a:solidFill>
              </a:rPr>
              <a:t>1. ينبغي إطفاء الضوء أثناء النهار.</a:t>
            </a:r>
            <a:endParaRPr lang="en-US" sz="1200" b="1" dirty="0">
              <a:solidFill>
                <a:srgbClr val="44546A"/>
              </a:solidFill>
            </a:endParaRPr>
          </a:p>
        </p:txBody>
      </p:sp>
      <p:sp>
        <p:nvSpPr>
          <p:cNvPr id="8" name="TextBox 7">
            <a:extLst>
              <a:ext uri="{FF2B5EF4-FFF2-40B4-BE49-F238E27FC236}">
                <a16:creationId xmlns:a16="http://schemas.microsoft.com/office/drawing/2014/main" id="{321470AB-9F84-D364-C79B-B63F406CDFDA}"/>
              </a:ext>
            </a:extLst>
          </p:cNvPr>
          <p:cNvSpPr txBox="1"/>
          <p:nvPr/>
        </p:nvSpPr>
        <p:spPr>
          <a:xfrm>
            <a:off x="8802500" y="4544232"/>
            <a:ext cx="2597067"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r" rtl="1"/>
            <a:r>
              <a:rPr lang="ar-SA" sz="1200" b="1" dirty="0">
                <a:solidFill>
                  <a:srgbClr val="44546A"/>
                </a:solidFill>
              </a:rPr>
              <a:t>2. لا تلعب بالكهرباء</a:t>
            </a:r>
            <a:endParaRPr lang="en-US" sz="1200" b="1" dirty="0">
              <a:solidFill>
                <a:srgbClr val="44546A"/>
              </a:solidFill>
            </a:endParaRPr>
          </a:p>
        </p:txBody>
      </p:sp>
      <p:sp>
        <p:nvSpPr>
          <p:cNvPr id="11" name="Arrow: Bent 10">
            <a:extLst>
              <a:ext uri="{FF2B5EF4-FFF2-40B4-BE49-F238E27FC236}">
                <a16:creationId xmlns:a16="http://schemas.microsoft.com/office/drawing/2014/main" id="{EB594664-BC8E-2134-8762-327AD606C64A}"/>
              </a:ext>
            </a:extLst>
          </p:cNvPr>
          <p:cNvSpPr/>
          <p:nvPr/>
        </p:nvSpPr>
        <p:spPr>
          <a:xfrm flipH="1" flipV="1">
            <a:off x="11452826" y="4619491"/>
            <a:ext cx="505072" cy="424452"/>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 name="Arrow: Bent 9">
            <a:extLst>
              <a:ext uri="{FF2B5EF4-FFF2-40B4-BE49-F238E27FC236}">
                <a16:creationId xmlns:a16="http://schemas.microsoft.com/office/drawing/2014/main" id="{B7145E31-1E23-14EF-45BA-9352F7B77B85}"/>
              </a:ext>
            </a:extLst>
          </p:cNvPr>
          <p:cNvSpPr/>
          <p:nvPr/>
        </p:nvSpPr>
        <p:spPr>
          <a:xfrm flipH="1" flipV="1">
            <a:off x="11407590" y="3378035"/>
            <a:ext cx="505072" cy="424452"/>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TextBox 12">
            <a:extLst>
              <a:ext uri="{FF2B5EF4-FFF2-40B4-BE49-F238E27FC236}">
                <a16:creationId xmlns:a16="http://schemas.microsoft.com/office/drawing/2014/main" id="{D9C1202D-F2B2-1CBE-B620-EC4FCC68E999}"/>
              </a:ext>
            </a:extLst>
          </p:cNvPr>
          <p:cNvSpPr txBox="1"/>
          <p:nvPr/>
        </p:nvSpPr>
        <p:spPr>
          <a:xfrm>
            <a:off x="8810523" y="5688033"/>
            <a:ext cx="2597067"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r" rtl="1"/>
            <a:r>
              <a:rPr lang="ar-SA" sz="1200" b="1" dirty="0">
                <a:solidFill>
                  <a:srgbClr val="44546A"/>
                </a:solidFill>
              </a:rPr>
              <a:t>3. لا تهدر الكهرباء</a:t>
            </a:r>
            <a:endParaRPr lang="en-US" sz="1200" b="1" dirty="0">
              <a:solidFill>
                <a:srgbClr val="44546A"/>
              </a:solidFill>
            </a:endParaRPr>
          </a:p>
        </p:txBody>
      </p:sp>
      <p:sp>
        <p:nvSpPr>
          <p:cNvPr id="14" name="Arrow: Bent 13">
            <a:extLst>
              <a:ext uri="{FF2B5EF4-FFF2-40B4-BE49-F238E27FC236}">
                <a16:creationId xmlns:a16="http://schemas.microsoft.com/office/drawing/2014/main" id="{F0982BAD-B2AB-C0D3-5937-E204FAFF7085}"/>
              </a:ext>
            </a:extLst>
          </p:cNvPr>
          <p:cNvSpPr/>
          <p:nvPr/>
        </p:nvSpPr>
        <p:spPr>
          <a:xfrm flipH="1" flipV="1">
            <a:off x="11452826" y="5763292"/>
            <a:ext cx="505072" cy="424452"/>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Tree>
    <p:extLst>
      <p:ext uri="{BB962C8B-B14F-4D97-AF65-F5344CB8AC3E}">
        <p14:creationId xmlns:p14="http://schemas.microsoft.com/office/powerpoint/2010/main" val="775982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BAB2B3-A2D9-9A2B-D05D-4407C28128BF}"/>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3C7F3B4D-3A70-16E6-F57E-A21E9E1B79C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555BEB14-5191-170B-83B7-BE2D86376E5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D3FF03FA-9120-7C9F-EB41-E642003CAA33}"/>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#4 ما هي الطاقة - التفاعلات العامة والفهم</a:t>
            </a:r>
            <a:endParaRPr lang="en-US" sz="2400" dirty="0">
              <a:solidFill>
                <a:schemeClr val="tx2"/>
              </a:solidFill>
              <a:cs typeface="Bahij TheSansArabic Plain" panose="02040503050201020203" pitchFamily="18" charset="-78"/>
            </a:endParaRPr>
          </a:p>
        </p:txBody>
      </p:sp>
      <p:sp>
        <p:nvSpPr>
          <p:cNvPr id="15" name="TextBox 14">
            <a:extLst>
              <a:ext uri="{FF2B5EF4-FFF2-40B4-BE49-F238E27FC236}">
                <a16:creationId xmlns:a16="http://schemas.microsoft.com/office/drawing/2014/main" id="{0BFF8211-07A9-0BF3-CF1A-BBE9BDE95434}"/>
              </a:ext>
            </a:extLst>
          </p:cNvPr>
          <p:cNvSpPr txBox="1"/>
          <p:nvPr/>
        </p:nvSpPr>
        <p:spPr>
          <a:xfrm>
            <a:off x="949140" y="957712"/>
            <a:ext cx="9913169" cy="392785"/>
          </a:xfrm>
          <a:prstGeom prst="rect">
            <a:avLst/>
          </a:prstGeom>
          <a:noFill/>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marL="0" indent="0" algn="r" rtl="1">
              <a:spcAft>
                <a:spcPts val="0"/>
              </a:spcAft>
              <a:buNone/>
            </a:pPr>
            <a:r>
              <a:rPr lang="ar-SA" b="1" dirty="0"/>
              <a:t>هناك عنصران رئيسيان يظهران بقوة وإيجابية باعتبارهما الإدراك الرئيسي - مع ردود فعل مماثلة في جميع الأعمار</a:t>
            </a:r>
            <a:endParaRPr lang="en-US" b="1" dirty="0"/>
          </a:p>
        </p:txBody>
      </p:sp>
      <p:sp>
        <p:nvSpPr>
          <p:cNvPr id="6" name="TextBox 5">
            <a:extLst>
              <a:ext uri="{FF2B5EF4-FFF2-40B4-BE49-F238E27FC236}">
                <a16:creationId xmlns:a16="http://schemas.microsoft.com/office/drawing/2014/main" id="{25385C9D-D3D3-4933-955E-4044BFE54B98}"/>
              </a:ext>
            </a:extLst>
          </p:cNvPr>
          <p:cNvSpPr txBox="1"/>
          <p:nvPr/>
        </p:nvSpPr>
        <p:spPr>
          <a:xfrm>
            <a:off x="978841" y="1595756"/>
            <a:ext cx="3786681"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معلومات ودروس جديدة حول مصادر الطاقة واستخداماتها</a:t>
            </a:r>
            <a:endParaRPr lang="en-US" sz="1400" b="1" dirty="0">
              <a:solidFill>
                <a:srgbClr val="44546A"/>
              </a:solidFill>
            </a:endParaRPr>
          </a:p>
        </p:txBody>
      </p:sp>
      <p:sp>
        <p:nvSpPr>
          <p:cNvPr id="8" name="TextBox 7">
            <a:extLst>
              <a:ext uri="{FF2B5EF4-FFF2-40B4-BE49-F238E27FC236}">
                <a16:creationId xmlns:a16="http://schemas.microsoft.com/office/drawing/2014/main" id="{38826E6A-5106-BE95-0B03-746E6079BDC5}"/>
              </a:ext>
            </a:extLst>
          </p:cNvPr>
          <p:cNvSpPr txBox="1"/>
          <p:nvPr/>
        </p:nvSpPr>
        <p:spPr>
          <a:xfrm>
            <a:off x="978841" y="2327178"/>
            <a:ext cx="3786681" cy="405656"/>
          </a:xfrm>
          <a:prstGeom prst="roundRect">
            <a:avLst>
              <a:gd name="adj" fmla="val 0"/>
            </a:avLst>
          </a:prstGeom>
          <a:solidFill>
            <a:srgbClr val="A68F54"/>
          </a:solidFill>
          <a:ln>
            <a:noFill/>
          </a:ln>
          <a:effectLst/>
        </p:spPr>
        <p:txBody>
          <a:bodyPr wrap="square" anchor="ctr" anchorCtr="0">
            <a:noAutofit/>
          </a:bodyPr>
          <a:lstStyle>
            <a:defPPr>
              <a:defRPr lang="en-US"/>
            </a:defPPr>
            <a:lvl1pPr algn="ctr">
              <a:defRPr sz="1400" b="1">
                <a:solidFill>
                  <a:schemeClr val="bg1"/>
                </a:solidFill>
              </a:defRPr>
            </a:lvl1pPr>
          </a:lstStyle>
          <a:p>
            <a:pPr rtl="1"/>
            <a:r>
              <a:rPr lang="ar-SA" dirty="0"/>
              <a:t>ردود فعل مماثلة في جميع الأعمار</a:t>
            </a:r>
            <a:endParaRPr lang="en-US" dirty="0"/>
          </a:p>
        </p:txBody>
      </p:sp>
      <p:sp>
        <p:nvSpPr>
          <p:cNvPr id="13" name="TextBox 12">
            <a:extLst>
              <a:ext uri="{FF2B5EF4-FFF2-40B4-BE49-F238E27FC236}">
                <a16:creationId xmlns:a16="http://schemas.microsoft.com/office/drawing/2014/main" id="{BA6BABCA-5EBC-F869-577F-AB54D933AB1E}"/>
              </a:ext>
            </a:extLst>
          </p:cNvPr>
          <p:cNvSpPr txBox="1"/>
          <p:nvPr/>
        </p:nvSpPr>
        <p:spPr>
          <a:xfrm>
            <a:off x="994138" y="2889285"/>
            <a:ext cx="3840480" cy="246888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solidFill>
                  <a:srgbClr val="44546A"/>
                </a:solidFill>
              </a:rPr>
              <a:t>معلومات عن جميع مصادر الطاقة المتاحة.</a:t>
            </a:r>
          </a:p>
          <a:p>
            <a:pPr algn="ctr" rtl="1"/>
            <a:endParaRPr lang="ar-SA" sz="1400" b="1" dirty="0">
              <a:solidFill>
                <a:srgbClr val="44546A"/>
              </a:solidFill>
            </a:endParaRPr>
          </a:p>
          <a:p>
            <a:pPr algn="r" rtl="1">
              <a:buFont typeface="Arial" panose="020B0604020202020204" pitchFamily="34" charset="0"/>
              <a:buChar char="•"/>
            </a:pPr>
            <a:r>
              <a:rPr lang="ar-SA" sz="1400" b="1" dirty="0">
                <a:solidFill>
                  <a:srgbClr val="44546A"/>
                </a:solidFill>
              </a:rPr>
              <a:t>الطاقات المتجددة وغير المتجددة</a:t>
            </a:r>
          </a:p>
          <a:p>
            <a:pPr algn="r" rtl="1">
              <a:buFont typeface="Arial" panose="020B0604020202020204" pitchFamily="34" charset="0"/>
              <a:buChar char="•"/>
            </a:pPr>
            <a:r>
              <a:rPr lang="ar-SA" sz="1400" b="1" dirty="0">
                <a:solidFill>
                  <a:srgbClr val="44546A"/>
                </a:solidFill>
              </a:rPr>
              <a:t>الطاقة الكهرومائية (الشلال)</a:t>
            </a:r>
          </a:p>
          <a:p>
            <a:pPr algn="r" rtl="1">
              <a:buFont typeface="Arial" panose="020B0604020202020204" pitchFamily="34" charset="0"/>
              <a:buChar char="•"/>
            </a:pPr>
            <a:r>
              <a:rPr lang="ar-SA" sz="1400" b="1" dirty="0">
                <a:solidFill>
                  <a:srgbClr val="44546A"/>
                </a:solidFill>
              </a:rPr>
              <a:t>البنزين</a:t>
            </a:r>
          </a:p>
          <a:p>
            <a:pPr algn="r" rtl="1">
              <a:buFont typeface="Arial" panose="020B0604020202020204" pitchFamily="34" charset="0"/>
              <a:buChar char="•"/>
            </a:pPr>
            <a:r>
              <a:rPr lang="ar-SA" sz="1400" b="1" dirty="0">
                <a:solidFill>
                  <a:srgbClr val="44546A"/>
                </a:solidFill>
              </a:rPr>
              <a:t>طاقة البترول من باطن الأرض، النفط</a:t>
            </a:r>
          </a:p>
          <a:p>
            <a:pPr algn="r" rtl="1">
              <a:buFont typeface="Arial" panose="020B0604020202020204" pitchFamily="34" charset="0"/>
              <a:buChar char="•"/>
            </a:pPr>
            <a:r>
              <a:rPr lang="ar-SA" sz="1400" b="1" dirty="0">
                <a:solidFill>
                  <a:srgbClr val="44546A"/>
                </a:solidFill>
              </a:rPr>
              <a:t>الطاقة الشمسية</a:t>
            </a:r>
          </a:p>
          <a:p>
            <a:pPr algn="r" rtl="1">
              <a:buFont typeface="Arial" panose="020B0604020202020204" pitchFamily="34" charset="0"/>
              <a:buChar char="•"/>
            </a:pPr>
            <a:r>
              <a:rPr lang="ar-SA" sz="1400" b="1" dirty="0">
                <a:solidFill>
                  <a:srgbClr val="44546A"/>
                </a:solidFill>
              </a:rPr>
              <a:t>الطاقة السينمائية</a:t>
            </a:r>
          </a:p>
          <a:p>
            <a:pPr algn="r" rtl="1">
              <a:buFont typeface="Arial" panose="020B0604020202020204" pitchFamily="34" charset="0"/>
              <a:buChar char="•"/>
            </a:pPr>
            <a:r>
              <a:rPr lang="ar-SA" sz="1400" b="1" dirty="0">
                <a:solidFill>
                  <a:srgbClr val="44546A"/>
                </a:solidFill>
              </a:rPr>
              <a:t>طاقة الرياح</a:t>
            </a:r>
          </a:p>
          <a:p>
            <a:pPr algn="r" rtl="1">
              <a:buFont typeface="Arial" panose="020B0604020202020204" pitchFamily="34" charset="0"/>
              <a:buChar char="•"/>
            </a:pPr>
            <a:r>
              <a:rPr lang="ar-SA" sz="1400" b="1" dirty="0">
                <a:solidFill>
                  <a:srgbClr val="44546A"/>
                </a:solidFill>
              </a:rPr>
              <a:t>شرح مع أمثلة على الاستخدام</a:t>
            </a:r>
          </a:p>
          <a:p>
            <a:pPr algn="r" rtl="1">
              <a:buFont typeface="Arial" panose="020B0604020202020204" pitchFamily="34" charset="0"/>
              <a:buChar char="•"/>
            </a:pPr>
            <a:r>
              <a:rPr lang="ar-SA" sz="1400" b="1" dirty="0">
                <a:solidFill>
                  <a:srgbClr val="44546A"/>
                </a:solidFill>
              </a:rPr>
              <a:t>السيارات (البنزين)، الكهرباء المنزلية، إلخ.</a:t>
            </a:r>
            <a:endParaRPr lang="en-US" sz="1200" dirty="0">
              <a:solidFill>
                <a:srgbClr val="44546A"/>
              </a:solidFill>
            </a:endParaRPr>
          </a:p>
        </p:txBody>
      </p:sp>
      <p:sp>
        <p:nvSpPr>
          <p:cNvPr id="22" name="TextBox 21">
            <a:extLst>
              <a:ext uri="{FF2B5EF4-FFF2-40B4-BE49-F238E27FC236}">
                <a16:creationId xmlns:a16="http://schemas.microsoft.com/office/drawing/2014/main" id="{800FB53F-2BCB-53EE-0BD8-9207B7934141}"/>
              </a:ext>
            </a:extLst>
          </p:cNvPr>
          <p:cNvSpPr txBox="1"/>
          <p:nvPr/>
        </p:nvSpPr>
        <p:spPr>
          <a:xfrm>
            <a:off x="706517" y="5428566"/>
            <a:ext cx="5389483" cy="1058751"/>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algn="r" rtl="1"/>
            <a:r>
              <a:rPr lang="ar-SA" dirty="0"/>
              <a:t>يُعلّمك عن مصدر الطاقة. - فتى من ٦ إلى ٨ سنوات من الرياض.</a:t>
            </a:r>
          </a:p>
          <a:p>
            <a:pPr algn="r" rtl="1"/>
            <a:r>
              <a:rPr lang="ar-SA" dirty="0"/>
              <a:t>- فهمتُ كيف نستخدم الطاقة. - فتاة من ٦ إلى ٨ سنوات من جدة.</a:t>
            </a:r>
          </a:p>
          <a:p>
            <a:pPr algn="r" rtl="1"/>
            <a:r>
              <a:rPr lang="ar-SA" dirty="0"/>
              <a:t>- يُبيّن لك مصدر الطاقة: من الغاز، والنفط، والطاقة الشمسية، وطاقة الماء والرياح. - فتاة من ٩ إلى ١٢ سنة من جدة.</a:t>
            </a:r>
          </a:p>
          <a:p>
            <a:pPr algn="r" rtl="1"/>
            <a:r>
              <a:rPr lang="ar-SA" dirty="0"/>
              <a:t>- هناك شيء يُسمى "الشلال" يُعطي الطاقة! - فتى من حائل.</a:t>
            </a:r>
            <a:endParaRPr lang="en-US" dirty="0"/>
          </a:p>
        </p:txBody>
      </p:sp>
      <p:grpSp>
        <p:nvGrpSpPr>
          <p:cNvPr id="9" name="Group 8">
            <a:extLst>
              <a:ext uri="{FF2B5EF4-FFF2-40B4-BE49-F238E27FC236}">
                <a16:creationId xmlns:a16="http://schemas.microsoft.com/office/drawing/2014/main" id="{05F5DBE6-7D51-00F6-A6A1-06FCEA1367DE}"/>
              </a:ext>
            </a:extLst>
          </p:cNvPr>
          <p:cNvGrpSpPr/>
          <p:nvPr/>
        </p:nvGrpSpPr>
        <p:grpSpPr>
          <a:xfrm>
            <a:off x="7411183" y="1595756"/>
            <a:ext cx="4017687" cy="4701073"/>
            <a:chOff x="804569" y="1816778"/>
            <a:chExt cx="4017687" cy="4701073"/>
          </a:xfrm>
        </p:grpSpPr>
        <p:sp>
          <p:nvSpPr>
            <p:cNvPr id="7" name="TextBox 6">
              <a:extLst>
                <a:ext uri="{FF2B5EF4-FFF2-40B4-BE49-F238E27FC236}">
                  <a16:creationId xmlns:a16="http://schemas.microsoft.com/office/drawing/2014/main" id="{BF119775-780E-2D73-FEC2-7E391AF898A1}"/>
                </a:ext>
              </a:extLst>
            </p:cNvPr>
            <p:cNvSpPr txBox="1"/>
            <p:nvPr/>
          </p:nvSpPr>
          <p:spPr>
            <a:xfrm>
              <a:off x="1035574" y="3110307"/>
              <a:ext cx="3786681" cy="2356845"/>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solidFill>
                    <a:srgbClr val="44546A"/>
                  </a:solidFill>
                </a:rPr>
                <a:t>مُعلّم ودود يتكيّف مع فضول الأطفال.</a:t>
              </a:r>
            </a:p>
            <a:p>
              <a:pPr marL="285750" indent="-285750" algn="r" rtl="1">
                <a:buFont typeface="Arial" panose="020B0604020202020204" pitchFamily="34" charset="0"/>
                <a:buChar char="•"/>
              </a:pPr>
              <a:endParaRPr lang="ar-SA" sz="1400" b="1" dirty="0">
                <a:solidFill>
                  <a:srgbClr val="44546A"/>
                </a:solidFill>
              </a:endParaRPr>
            </a:p>
            <a:p>
              <a:pPr marL="285750" indent="-285750" algn="r" rtl="1">
                <a:buFont typeface="Arial" panose="020B0604020202020204" pitchFamily="34" charset="0"/>
                <a:buChar char="•"/>
              </a:pPr>
              <a:r>
                <a:rPr lang="ar-SA" sz="1400" b="1" dirty="0">
                  <a:solidFill>
                    <a:srgbClr val="44546A"/>
                  </a:solidFill>
                </a:rPr>
                <a:t>يشرح ويُقدّم المعلومات.</a:t>
              </a:r>
            </a:p>
            <a:p>
              <a:pPr marL="285750" indent="-285750" algn="r" rtl="1">
                <a:buFont typeface="Arial" panose="020B0604020202020204" pitchFamily="34" charset="0"/>
                <a:buChar char="•"/>
              </a:pPr>
              <a:r>
                <a:rPr lang="ar-SA" sz="1400" b="1" dirty="0">
                  <a:solidFill>
                    <a:srgbClr val="44546A"/>
                  </a:solidFill>
                </a:rPr>
                <a:t>مصمم بوضوح للأطفال.</a:t>
              </a:r>
            </a:p>
            <a:p>
              <a:pPr marL="285750" indent="-285750" algn="r" rtl="1">
                <a:buFont typeface="Arial" panose="020B0604020202020204" pitchFamily="34" charset="0"/>
                <a:buChar char="•"/>
              </a:pPr>
              <a:r>
                <a:rPr lang="ar-SA" sz="1400" b="1" dirty="0">
                  <a:solidFill>
                    <a:srgbClr val="44546A"/>
                  </a:solidFill>
                </a:rPr>
                <a:t>يُعلّم الأطفال بطريقة جديدة ومُكيّفة.</a:t>
              </a:r>
            </a:p>
            <a:p>
              <a:pPr marL="285750" indent="-285750" algn="r" rtl="1">
                <a:buFont typeface="Arial" panose="020B0604020202020204" pitchFamily="34" charset="0"/>
                <a:buChar char="•"/>
              </a:pPr>
              <a:r>
                <a:rPr lang="ar-SA" sz="1400" b="1" dirty="0">
                  <a:solidFill>
                    <a:srgbClr val="44546A"/>
                  </a:solidFill>
                </a:rPr>
                <a:t>يُقدّم معلومات جديدة أو يُحدّث المعارف الموجودة.</a:t>
              </a:r>
              <a:endParaRPr lang="en-US" sz="1200" dirty="0">
                <a:solidFill>
                  <a:srgbClr val="44546A"/>
                </a:solidFill>
              </a:endParaRPr>
            </a:p>
          </p:txBody>
        </p:sp>
        <p:sp>
          <p:nvSpPr>
            <p:cNvPr id="12" name="TextBox 11">
              <a:extLst>
                <a:ext uri="{FF2B5EF4-FFF2-40B4-BE49-F238E27FC236}">
                  <a16:creationId xmlns:a16="http://schemas.microsoft.com/office/drawing/2014/main" id="{D7429AC1-91DE-F433-6AC3-31B0D353307C}"/>
                </a:ext>
              </a:extLst>
            </p:cNvPr>
            <p:cNvSpPr txBox="1"/>
            <p:nvPr/>
          </p:nvSpPr>
          <p:spPr>
            <a:xfrm>
              <a:off x="1035575" y="1816778"/>
              <a:ext cx="3786681"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شخصية الروبوت - تعليم عن الطاقة</a:t>
              </a:r>
              <a:endParaRPr lang="en-US" sz="1400" b="1" dirty="0">
                <a:solidFill>
                  <a:srgbClr val="44546A"/>
                </a:solidFill>
              </a:endParaRPr>
            </a:p>
          </p:txBody>
        </p:sp>
        <p:sp>
          <p:nvSpPr>
            <p:cNvPr id="14" name="TextBox 13">
              <a:extLst>
                <a:ext uri="{FF2B5EF4-FFF2-40B4-BE49-F238E27FC236}">
                  <a16:creationId xmlns:a16="http://schemas.microsoft.com/office/drawing/2014/main" id="{7BCA3530-BA84-668B-E3D5-B81891519369}"/>
                </a:ext>
              </a:extLst>
            </p:cNvPr>
            <p:cNvSpPr txBox="1"/>
            <p:nvPr/>
          </p:nvSpPr>
          <p:spPr>
            <a:xfrm>
              <a:off x="1035575" y="2548200"/>
              <a:ext cx="3786681" cy="405656"/>
            </a:xfrm>
            <a:prstGeom prst="roundRect">
              <a:avLst>
                <a:gd name="adj" fmla="val 0"/>
              </a:avLst>
            </a:prstGeom>
            <a:solidFill>
              <a:srgbClr val="A68F54"/>
            </a:solidFill>
            <a:ln>
              <a:noFill/>
            </a:ln>
            <a:effectLst/>
          </p:spPr>
          <p:txBody>
            <a:bodyPr wrap="square" anchor="ctr" anchorCtr="0">
              <a:noAutofit/>
            </a:bodyPr>
            <a:lstStyle>
              <a:defPPr>
                <a:defRPr lang="en-US"/>
              </a:defPPr>
              <a:lvl1pPr algn="ctr">
                <a:defRPr sz="1400" b="1">
                  <a:solidFill>
                    <a:schemeClr val="bg1"/>
                  </a:solidFill>
                </a:defRPr>
              </a:lvl1pPr>
            </a:lstStyle>
            <a:p>
              <a:pPr rtl="1"/>
              <a:r>
                <a:rPr lang="ar-SA" dirty="0"/>
                <a:t>ردود فعل مماثلة في جميع الأعمار</a:t>
              </a:r>
              <a:endParaRPr lang="en-US" dirty="0"/>
            </a:p>
          </p:txBody>
        </p:sp>
        <p:sp>
          <p:nvSpPr>
            <p:cNvPr id="24" name="TextBox 23">
              <a:extLst>
                <a:ext uri="{FF2B5EF4-FFF2-40B4-BE49-F238E27FC236}">
                  <a16:creationId xmlns:a16="http://schemas.microsoft.com/office/drawing/2014/main" id="{BBA60FDA-F391-B0DC-D740-8638398F0F87}"/>
                </a:ext>
              </a:extLst>
            </p:cNvPr>
            <p:cNvSpPr txBox="1"/>
            <p:nvPr/>
          </p:nvSpPr>
          <p:spPr>
            <a:xfrm>
              <a:off x="804569" y="5732764"/>
              <a:ext cx="4017686" cy="785087"/>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algn="r" rtl="1"/>
              <a:r>
                <a:rPr lang="ar-SA" dirty="0"/>
                <a:t>كان الروبوت لطيفًا، ولو كان ولدًا/بنتًا لكان لطيفًا أيضًا.</a:t>
              </a:r>
            </a:p>
            <a:p>
              <a:pPr algn="r" rtl="1"/>
              <a:endParaRPr lang="ar-SA" dirty="0"/>
            </a:p>
            <a:p>
              <a:pPr algn="r" rtl="1"/>
              <a:r>
                <a:rPr lang="ar-SA" dirty="0"/>
                <a:t>فتاة من ٦ إلى ٨ سنوات، جدة</a:t>
              </a:r>
              <a:endParaRPr lang="en-US" dirty="0"/>
            </a:p>
          </p:txBody>
        </p:sp>
      </p:grpSp>
      <p:sp>
        <p:nvSpPr>
          <p:cNvPr id="18" name="Arrow: Right 17">
            <a:extLst>
              <a:ext uri="{FF2B5EF4-FFF2-40B4-BE49-F238E27FC236}">
                <a16:creationId xmlns:a16="http://schemas.microsoft.com/office/drawing/2014/main" id="{0E549407-A5F9-1736-2772-A20CE6E62ACF}"/>
              </a:ext>
            </a:extLst>
          </p:cNvPr>
          <p:cNvSpPr/>
          <p:nvPr/>
        </p:nvSpPr>
        <p:spPr>
          <a:xfrm flipH="1">
            <a:off x="5880372" y="3169371"/>
            <a:ext cx="792480" cy="392785"/>
          </a:xfrm>
          <a:prstGeom prst="righ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9" name="Arrow: Right 18">
            <a:extLst>
              <a:ext uri="{FF2B5EF4-FFF2-40B4-BE49-F238E27FC236}">
                <a16:creationId xmlns:a16="http://schemas.microsoft.com/office/drawing/2014/main" id="{13DAE69D-4A76-CA18-1606-A756BE2D429C}"/>
              </a:ext>
            </a:extLst>
          </p:cNvPr>
          <p:cNvSpPr/>
          <p:nvPr/>
        </p:nvSpPr>
        <p:spPr>
          <a:xfrm flipH="1">
            <a:off x="5880372" y="3916131"/>
            <a:ext cx="792480" cy="392785"/>
          </a:xfrm>
          <a:prstGeom prst="righ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0" name="Arrow: Right 19">
            <a:extLst>
              <a:ext uri="{FF2B5EF4-FFF2-40B4-BE49-F238E27FC236}">
                <a16:creationId xmlns:a16="http://schemas.microsoft.com/office/drawing/2014/main" id="{E4519A1C-6C24-B99F-8A87-D35C19D1A04C}"/>
              </a:ext>
            </a:extLst>
          </p:cNvPr>
          <p:cNvSpPr/>
          <p:nvPr/>
        </p:nvSpPr>
        <p:spPr>
          <a:xfrm flipH="1">
            <a:off x="5880372" y="4662891"/>
            <a:ext cx="792480" cy="392785"/>
          </a:xfrm>
          <a:prstGeom prst="righ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 name="Arrow: Right 10">
            <a:extLst>
              <a:ext uri="{FF2B5EF4-FFF2-40B4-BE49-F238E27FC236}">
                <a16:creationId xmlns:a16="http://schemas.microsoft.com/office/drawing/2014/main" id="{A5BA9599-8C31-B67A-D976-4D6A3793A4A3}"/>
              </a:ext>
            </a:extLst>
          </p:cNvPr>
          <p:cNvSpPr/>
          <p:nvPr/>
        </p:nvSpPr>
        <p:spPr>
          <a:xfrm flipH="1">
            <a:off x="5880372" y="1734628"/>
            <a:ext cx="792480" cy="392785"/>
          </a:xfrm>
          <a:prstGeom prst="righ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1" name="Arrow: Right 20">
            <a:extLst>
              <a:ext uri="{FF2B5EF4-FFF2-40B4-BE49-F238E27FC236}">
                <a16:creationId xmlns:a16="http://schemas.microsoft.com/office/drawing/2014/main" id="{FD20E42E-761F-745A-1B41-62813804ADE5}"/>
              </a:ext>
            </a:extLst>
          </p:cNvPr>
          <p:cNvSpPr/>
          <p:nvPr/>
        </p:nvSpPr>
        <p:spPr>
          <a:xfrm flipH="1">
            <a:off x="5880372" y="2481388"/>
            <a:ext cx="792480" cy="392785"/>
          </a:xfrm>
          <a:prstGeom prst="righ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Tree>
    <p:extLst>
      <p:ext uri="{BB962C8B-B14F-4D97-AF65-F5344CB8AC3E}">
        <p14:creationId xmlns:p14="http://schemas.microsoft.com/office/powerpoint/2010/main" val="2259120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2EEB2-A542-4BAD-BF8C-FD1264E3C06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F4346EB-43B0-A200-CFD5-2B45173D7977}"/>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4DCDB71-EFF5-6EE0-684C-A73631621C7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B54FF0B-0E96-1491-5E4A-A1C054A7F8E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174F9D44-E972-63A6-4AD3-7FFFF0C394F4}"/>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#4 ما هي الطاقة – فهم الرسالة</a:t>
            </a:r>
            <a:endParaRPr lang="en-US" sz="2400" dirty="0">
              <a:solidFill>
                <a:schemeClr val="tx2"/>
              </a:solidFill>
              <a:cs typeface="Bahij TheSansArabic Plain" panose="02040503050201020203" pitchFamily="18" charset="-78"/>
            </a:endParaRPr>
          </a:p>
          <a:p>
            <a:endParaRPr lang="en-US" sz="2400" dirty="0">
              <a:solidFill>
                <a:schemeClr val="tx2"/>
              </a:solidFill>
              <a:cs typeface="Bahij TheSansArabic Plain" panose="02040503050201020203" pitchFamily="18" charset="-78"/>
            </a:endParaRPr>
          </a:p>
          <a:p>
            <a:endParaRPr lang="en-US" sz="2400" dirty="0">
              <a:solidFill>
                <a:schemeClr val="tx2"/>
              </a:solidFill>
              <a:ea typeface="+mn-ea"/>
              <a:cs typeface="Bahij TheSansArabic Plain" panose="02040503050201020203" pitchFamily="18" charset="-78"/>
            </a:endParaRPr>
          </a:p>
        </p:txBody>
      </p:sp>
      <p:sp>
        <p:nvSpPr>
          <p:cNvPr id="6" name="TextBox 5">
            <a:extLst>
              <a:ext uri="{FF2B5EF4-FFF2-40B4-BE49-F238E27FC236}">
                <a16:creationId xmlns:a16="http://schemas.microsoft.com/office/drawing/2014/main" id="{ABF25DDB-941B-CD43-EBB3-97157E8ED439}"/>
              </a:ext>
            </a:extLst>
          </p:cNvPr>
          <p:cNvSpPr txBox="1"/>
          <p:nvPr/>
        </p:nvSpPr>
        <p:spPr>
          <a:xfrm>
            <a:off x="3054488" y="896275"/>
            <a:ext cx="8146733" cy="1678418"/>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marL="91440" algn="r" rtl="1"/>
            <a:r>
              <a:rPr lang="ar-SA" dirty="0"/>
              <a:t>الانطباع العام للفيديو إيجابي للغاية، وقد تفاعل الأطفال معه بشكل إيجابي من خلال التعلم والروبوت.</a:t>
            </a:r>
          </a:p>
          <a:p>
            <a:pPr marL="91440" algn="r" rtl="1"/>
            <a:r>
              <a:rPr lang="ar-SA" dirty="0"/>
              <a:t>مع ذلك، فإن رسالة توفير الطاقة مُعاد إيصالها إلى حد ما، ولكن بشكل طفيف فقط. إنها مُخففة جدًا مقارنةً بتعلم جميع مصادر الطاقة واستخداماتها، والذي يبدو أكثر إثارة.</a:t>
            </a:r>
          </a:p>
          <a:p>
            <a:pPr marL="91440" algn="r" rtl="1"/>
            <a:r>
              <a:rPr lang="ar-SA" dirty="0"/>
              <a:t>نسبة إعادة إيصال رسالة توفير الطاقة مقابل التعلمات الأخرى هي حوالي ١ إلى ٥ - في أحسن الأحوال.</a:t>
            </a:r>
            <a:endParaRPr lang="en-US" dirty="0"/>
          </a:p>
        </p:txBody>
      </p:sp>
      <p:sp>
        <p:nvSpPr>
          <p:cNvPr id="9" name="TextBox 8">
            <a:extLst>
              <a:ext uri="{FF2B5EF4-FFF2-40B4-BE49-F238E27FC236}">
                <a16:creationId xmlns:a16="http://schemas.microsoft.com/office/drawing/2014/main" id="{CE1E3A63-C8C4-08B2-D0AC-C81D556CE724}"/>
              </a:ext>
            </a:extLst>
          </p:cNvPr>
          <p:cNvSpPr txBox="1"/>
          <p:nvPr/>
        </p:nvSpPr>
        <p:spPr>
          <a:xfrm>
            <a:off x="48490" y="3084371"/>
            <a:ext cx="5410307" cy="3410677"/>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algn="r" rtl="1"/>
            <a:r>
              <a:rPr lang="ar-SA" dirty="0"/>
              <a:t>يُظهر لك مصدر الطاقة: من الغاز، ومن النفط، ومن الطاقة الشمسية، ومن الماء، وطاقة الرياح.</a:t>
            </a:r>
          </a:p>
          <a:p>
            <a:pPr algn="r" rtl="1"/>
            <a:r>
              <a:rPr lang="ar-SA" dirty="0"/>
              <a:t>قال إن كل ما نقوم به يحتاج إلى طاقة، لذا علينا تقليل استهلاكنا قدر الإمكان لضمان استمراره.</a:t>
            </a:r>
          </a:p>
          <a:p>
            <a:pPr algn="r" rtl="1"/>
            <a:endParaRPr lang="ar-SA" dirty="0"/>
          </a:p>
          <a:p>
            <a:pPr algn="r" rtl="1"/>
            <a:r>
              <a:rPr lang="ar-SA" dirty="0"/>
              <a:t>أولاد 9-12_الرياض</a:t>
            </a:r>
          </a:p>
          <a:p>
            <a:pPr algn="r" rtl="1"/>
            <a:endParaRPr lang="ar-SA" dirty="0"/>
          </a:p>
          <a:p>
            <a:pPr algn="r" rtl="1"/>
            <a:r>
              <a:rPr lang="ar-SA" dirty="0"/>
              <a:t>الكهرباء مهمة جدًا! الآن، أنت في السعودية، ويمكنك الاتصال بشخص ما في الولايات المتحدة عبر مكالمات الفيديو والصوت. بالطبع، يجب عليك شحن هاتفك، والشاحن يحتاج إلى طاقة، والطاقة ستشحن هاتفك وستستخدمه للاتصال به! أولاد من ٩ إلى ١٢ عامًا، الرياض</a:t>
            </a:r>
          </a:p>
          <a:p>
            <a:pPr algn="r" rtl="1"/>
            <a:r>
              <a:rPr lang="ar-SA" dirty="0"/>
              <a:t>"لا يُمكنك العيش بدون طاقة، فالطاقة تُحرك السيارة، وتُستخدم في المطاعم، وفي المنزل أيضًا. هذا ما فهمته! هذا يعني أننا لا نستطيع العيش بدون طاقة!</a:t>
            </a:r>
          </a:p>
          <a:p>
            <a:pPr algn="r" rtl="1"/>
            <a:r>
              <a:rPr lang="ar-SA" dirty="0"/>
              <a:t>هناك طاقة الشمس التي تُضيء المصابيح المتوفرة خارج المنزل... البحر والنباتات.</a:t>
            </a:r>
          </a:p>
          <a:p>
            <a:pPr algn="r" rtl="1"/>
            <a:r>
              <a:rPr lang="ar-SA" dirty="0"/>
              <a:t>أولاد من ٩ إلى ١٢ عامًا، الرياض</a:t>
            </a:r>
          </a:p>
          <a:p>
            <a:pPr algn="r" rtl="1"/>
            <a:r>
              <a:rPr lang="ar-SA" dirty="0"/>
              <a:t>"وقال أيضًا إن الطاقة شيء نحتاجه في حياتنا، لذا ادخرها."</a:t>
            </a:r>
          </a:p>
          <a:p>
            <a:pPr algn="r" rtl="1"/>
            <a:r>
              <a:rPr lang="ar-SA" dirty="0"/>
              <a:t>بنت من ٨ أعوام، أبها</a:t>
            </a:r>
            <a:endParaRPr lang="en-US" i="0" dirty="0"/>
          </a:p>
        </p:txBody>
      </p:sp>
      <p:sp>
        <p:nvSpPr>
          <p:cNvPr id="20" name="TextBox 19">
            <a:extLst>
              <a:ext uri="{FF2B5EF4-FFF2-40B4-BE49-F238E27FC236}">
                <a16:creationId xmlns:a16="http://schemas.microsoft.com/office/drawing/2014/main" id="{BEC6589F-9681-38EB-979C-5BE4D362D0FC}"/>
              </a:ext>
            </a:extLst>
          </p:cNvPr>
          <p:cNvSpPr txBox="1"/>
          <p:nvPr/>
        </p:nvSpPr>
        <p:spPr>
          <a:xfrm>
            <a:off x="5417029" y="3084371"/>
            <a:ext cx="2245075" cy="3320792"/>
          </a:xfrm>
          <a:prstGeom prst="roundRect">
            <a:avLst>
              <a:gd name="adj" fmla="val 0"/>
            </a:avLst>
          </a:prstGeom>
          <a:solidFill>
            <a:schemeClr val="bg1"/>
          </a:solidFill>
          <a:ln>
            <a:noFill/>
          </a:ln>
          <a:effectLst/>
        </p:spPr>
        <p:txBody>
          <a:bodyPr wrap="square" anchor="t" anchorCtr="0">
            <a:noAutofit/>
          </a:bodyPr>
          <a:lstStyle/>
          <a:p>
            <a:pPr marL="285750" indent="-285750" algn="ctr" rtl="1">
              <a:buFont typeface="Arial" panose="020B0604020202020204" pitchFamily="34" charset="0"/>
              <a:buChar char="•"/>
            </a:pPr>
            <a:endParaRPr lang="ar-SA" sz="1400" b="1" dirty="0">
              <a:solidFill>
                <a:srgbClr val="44546A"/>
              </a:solidFill>
            </a:endParaRPr>
          </a:p>
          <a:p>
            <a:pPr marL="285750" indent="-285750" algn="ctr" rtl="1">
              <a:buFont typeface="Arial" panose="020B0604020202020204" pitchFamily="34" charset="0"/>
              <a:buChar char="•"/>
            </a:pPr>
            <a:endParaRPr lang="ar-SA" sz="1400" b="1" dirty="0">
              <a:solidFill>
                <a:srgbClr val="44546A"/>
              </a:solidFill>
            </a:endParaRPr>
          </a:p>
          <a:p>
            <a:pPr marL="285750" indent="-285750" algn="ctr" rtl="1">
              <a:buFont typeface="Arial" panose="020B0604020202020204" pitchFamily="34" charset="0"/>
              <a:buChar char="•"/>
            </a:pPr>
            <a:r>
              <a:rPr lang="ar-SA" sz="1400" b="1" dirty="0">
                <a:solidFill>
                  <a:srgbClr val="44546A"/>
                </a:solidFill>
              </a:rPr>
              <a:t>رسائل توفير الطاقة مُهمَلة.</a:t>
            </a:r>
          </a:p>
          <a:p>
            <a:pPr marL="285750" indent="-285750" algn="ctr" rtl="1">
              <a:buFont typeface="Arial" panose="020B0604020202020204" pitchFamily="34" charset="0"/>
              <a:buChar char="•"/>
            </a:pPr>
            <a:endParaRPr lang="ar-SA" sz="1400" b="1" dirty="0">
              <a:solidFill>
                <a:srgbClr val="44546A"/>
              </a:solidFill>
            </a:endParaRPr>
          </a:p>
          <a:p>
            <a:pPr marL="285750" indent="-285750" algn="ctr" rtl="1">
              <a:buFont typeface="Arial" panose="020B0604020202020204" pitchFamily="34" charset="0"/>
              <a:buChar char="•"/>
            </a:pPr>
            <a:r>
              <a:rPr lang="ar-SA" sz="1400" b="1" dirty="0">
                <a:solidFill>
                  <a:srgbClr val="44546A"/>
                </a:solidFill>
              </a:rPr>
              <a:t>يبدو أن التعلم في جوانب أخرى أكثر تشويقًا.</a:t>
            </a:r>
          </a:p>
          <a:p>
            <a:pPr marL="285750" indent="-285750" algn="ctr" rtl="1">
              <a:buFont typeface="Arial" panose="020B0604020202020204" pitchFamily="34" charset="0"/>
              <a:buChar char="•"/>
            </a:pPr>
            <a:endParaRPr lang="ar-SA" sz="1400" b="1" dirty="0">
              <a:solidFill>
                <a:srgbClr val="44546A"/>
              </a:solidFill>
            </a:endParaRPr>
          </a:p>
          <a:p>
            <a:pPr marL="285750" indent="-285750" algn="ctr" rtl="1">
              <a:buFont typeface="Arial" panose="020B0604020202020204" pitchFamily="34" charset="0"/>
              <a:buChar char="•"/>
            </a:pPr>
            <a:r>
              <a:rPr lang="ar-SA" sz="1400" b="1" dirty="0">
                <a:solidFill>
                  <a:srgbClr val="44546A"/>
                </a:solidFill>
              </a:rPr>
              <a:t>لا يوجد عرض توضيحي واضح حول توفير الطاقة.</a:t>
            </a:r>
          </a:p>
          <a:p>
            <a:pPr marL="285750" indent="-285750" algn="ctr" rtl="1">
              <a:buFont typeface="Arial" panose="020B0604020202020204" pitchFamily="34" charset="0"/>
              <a:buChar char="•"/>
            </a:pPr>
            <a:endParaRPr lang="ar-SA" sz="1400" b="1" dirty="0">
              <a:solidFill>
                <a:srgbClr val="44546A"/>
              </a:solidFill>
            </a:endParaRPr>
          </a:p>
          <a:p>
            <a:pPr marL="285750" indent="-285750" algn="ctr" rtl="1">
              <a:buFont typeface="Arial" panose="020B0604020202020204" pitchFamily="34" charset="0"/>
              <a:buChar char="•"/>
            </a:pPr>
            <a:r>
              <a:rPr lang="ar-SA" sz="1400" b="1" dirty="0">
                <a:solidFill>
                  <a:srgbClr val="44546A"/>
                </a:solidFill>
              </a:rPr>
              <a:t>لا يُجدي نفعًا من خلال الرسوم التوضيحية أو القصص التي تُمكّن الأطفال من التفاعل معها.</a:t>
            </a:r>
            <a:endParaRPr lang="en-US" sz="1200" b="1" dirty="0">
              <a:solidFill>
                <a:srgbClr val="44546A"/>
              </a:solidFill>
            </a:endParaRPr>
          </a:p>
        </p:txBody>
      </p:sp>
      <p:sp>
        <p:nvSpPr>
          <p:cNvPr id="12" name="TextBox 11">
            <a:extLst>
              <a:ext uri="{FF2B5EF4-FFF2-40B4-BE49-F238E27FC236}">
                <a16:creationId xmlns:a16="http://schemas.microsoft.com/office/drawing/2014/main" id="{80CE7039-CBAD-A9FB-B0A0-142A533359CC}"/>
              </a:ext>
            </a:extLst>
          </p:cNvPr>
          <p:cNvSpPr txBox="1"/>
          <p:nvPr/>
        </p:nvSpPr>
        <p:spPr>
          <a:xfrm>
            <a:off x="8077387" y="5378699"/>
            <a:ext cx="1149707"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200" b="1" dirty="0">
                <a:solidFill>
                  <a:srgbClr val="44546A"/>
                </a:solidFill>
              </a:rPr>
              <a:t>3. أمر واجب</a:t>
            </a:r>
            <a:endParaRPr lang="en-US" sz="1200" b="1" dirty="0">
              <a:solidFill>
                <a:srgbClr val="44546A"/>
              </a:solidFill>
            </a:endParaRPr>
          </a:p>
        </p:txBody>
      </p:sp>
      <p:sp>
        <p:nvSpPr>
          <p:cNvPr id="17" name="Arrow: Bent 16">
            <a:extLst>
              <a:ext uri="{FF2B5EF4-FFF2-40B4-BE49-F238E27FC236}">
                <a16:creationId xmlns:a16="http://schemas.microsoft.com/office/drawing/2014/main" id="{4970F1CD-15E2-AA1B-20F3-3CB0CFF82B2A}"/>
              </a:ext>
            </a:extLst>
          </p:cNvPr>
          <p:cNvSpPr/>
          <p:nvPr/>
        </p:nvSpPr>
        <p:spPr>
          <a:xfrm flipH="1" flipV="1">
            <a:off x="11197630" y="3557745"/>
            <a:ext cx="505072" cy="424452"/>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8" name="Arrow: Bent 17">
            <a:extLst>
              <a:ext uri="{FF2B5EF4-FFF2-40B4-BE49-F238E27FC236}">
                <a16:creationId xmlns:a16="http://schemas.microsoft.com/office/drawing/2014/main" id="{8383E399-CA89-B554-AE6C-557634FDA616}"/>
              </a:ext>
            </a:extLst>
          </p:cNvPr>
          <p:cNvSpPr/>
          <p:nvPr/>
        </p:nvSpPr>
        <p:spPr>
          <a:xfrm flipH="1" flipV="1">
            <a:off x="11246658" y="4468222"/>
            <a:ext cx="505072" cy="424452"/>
          </a:xfrm>
          <a:prstGeom prst="bentArrow">
            <a:avLst/>
          </a:prstGeom>
          <a:solidFill>
            <a:srgbClr val="CBBD99"/>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9" name="Arrow: Bent 18">
            <a:extLst>
              <a:ext uri="{FF2B5EF4-FFF2-40B4-BE49-F238E27FC236}">
                <a16:creationId xmlns:a16="http://schemas.microsoft.com/office/drawing/2014/main" id="{C59039BF-F1C1-5FA8-3305-3B9205C760B8}"/>
              </a:ext>
            </a:extLst>
          </p:cNvPr>
          <p:cNvSpPr/>
          <p:nvPr/>
        </p:nvSpPr>
        <p:spPr>
          <a:xfrm flipH="1" flipV="1">
            <a:off x="11226864" y="5576905"/>
            <a:ext cx="524865" cy="424452"/>
          </a:xfrm>
          <a:prstGeom prst="bentArrow">
            <a:avLst/>
          </a:prstGeom>
          <a:solidFill>
            <a:srgbClr val="DFD6BF"/>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8" name="TextBox 7">
            <a:extLst>
              <a:ext uri="{FF2B5EF4-FFF2-40B4-BE49-F238E27FC236}">
                <a16:creationId xmlns:a16="http://schemas.microsoft.com/office/drawing/2014/main" id="{11B77507-B1C6-ABA1-6F0F-E7892785D47E}"/>
              </a:ext>
            </a:extLst>
          </p:cNvPr>
          <p:cNvSpPr txBox="1"/>
          <p:nvPr/>
        </p:nvSpPr>
        <p:spPr>
          <a:xfrm>
            <a:off x="8067039" y="3379853"/>
            <a:ext cx="1149707"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200" b="1" dirty="0">
                <a:solidFill>
                  <a:srgbClr val="44546A"/>
                </a:solidFill>
              </a:rPr>
              <a:t>1. التعليمية</a:t>
            </a:r>
            <a:endParaRPr lang="en-US" sz="1200" b="1" dirty="0">
              <a:solidFill>
                <a:srgbClr val="44546A"/>
              </a:solidFill>
            </a:endParaRPr>
          </a:p>
        </p:txBody>
      </p:sp>
      <p:sp>
        <p:nvSpPr>
          <p:cNvPr id="16" name="TextBox 15">
            <a:extLst>
              <a:ext uri="{FF2B5EF4-FFF2-40B4-BE49-F238E27FC236}">
                <a16:creationId xmlns:a16="http://schemas.microsoft.com/office/drawing/2014/main" id="{D028C99A-7749-1CD4-F3A5-4CA7DDD6553C}"/>
              </a:ext>
            </a:extLst>
          </p:cNvPr>
          <p:cNvSpPr txBox="1"/>
          <p:nvPr/>
        </p:nvSpPr>
        <p:spPr>
          <a:xfrm>
            <a:off x="8067040" y="4379276"/>
            <a:ext cx="1149707"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200" b="1" dirty="0">
                <a:solidFill>
                  <a:srgbClr val="44546A"/>
                </a:solidFill>
              </a:rPr>
              <a:t>2. التعليمية</a:t>
            </a:r>
            <a:endParaRPr lang="en-US" sz="1200" b="1" dirty="0">
              <a:solidFill>
                <a:srgbClr val="44546A"/>
              </a:solidFill>
            </a:endParaRPr>
          </a:p>
        </p:txBody>
      </p:sp>
      <p:sp>
        <p:nvSpPr>
          <p:cNvPr id="21" name="TextBox 20">
            <a:extLst>
              <a:ext uri="{FF2B5EF4-FFF2-40B4-BE49-F238E27FC236}">
                <a16:creationId xmlns:a16="http://schemas.microsoft.com/office/drawing/2014/main" id="{5AC14B39-F7D3-E1D7-C10C-A45C8E053C2D}"/>
              </a:ext>
            </a:extLst>
          </p:cNvPr>
          <p:cNvSpPr txBox="1"/>
          <p:nvPr/>
        </p:nvSpPr>
        <p:spPr>
          <a:xfrm>
            <a:off x="9334592" y="3429000"/>
            <a:ext cx="1863038"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r>
              <a:rPr lang="ar-SA" sz="1200" b="1" dirty="0">
                <a:solidFill>
                  <a:srgbClr val="44546A"/>
                </a:solidFill>
              </a:rPr>
              <a:t>جميع مصادر الطاقة واستخداماتها</a:t>
            </a:r>
            <a:endParaRPr lang="en-US" sz="1200" b="1" dirty="0">
              <a:solidFill>
                <a:srgbClr val="44546A"/>
              </a:solidFill>
            </a:endParaRPr>
          </a:p>
        </p:txBody>
      </p:sp>
      <p:sp>
        <p:nvSpPr>
          <p:cNvPr id="22" name="TextBox 21">
            <a:extLst>
              <a:ext uri="{FF2B5EF4-FFF2-40B4-BE49-F238E27FC236}">
                <a16:creationId xmlns:a16="http://schemas.microsoft.com/office/drawing/2014/main" id="{4AC53707-D409-2688-D4E2-64EC108E8738}"/>
              </a:ext>
            </a:extLst>
          </p:cNvPr>
          <p:cNvSpPr txBox="1"/>
          <p:nvPr/>
        </p:nvSpPr>
        <p:spPr>
          <a:xfrm>
            <a:off x="9334592" y="4379276"/>
            <a:ext cx="1863038"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r>
              <a:rPr lang="ar-SA" sz="1200" b="1" dirty="0">
                <a:solidFill>
                  <a:srgbClr val="44546A"/>
                </a:solidFill>
              </a:rPr>
              <a:t>كل ما نقوم به يحتاج إلى طاقة</a:t>
            </a:r>
            <a:endParaRPr lang="en-US" sz="1200" b="1" dirty="0">
              <a:solidFill>
                <a:srgbClr val="44546A"/>
              </a:solidFill>
            </a:endParaRPr>
          </a:p>
        </p:txBody>
      </p:sp>
      <p:sp>
        <p:nvSpPr>
          <p:cNvPr id="23" name="TextBox 22">
            <a:extLst>
              <a:ext uri="{FF2B5EF4-FFF2-40B4-BE49-F238E27FC236}">
                <a16:creationId xmlns:a16="http://schemas.microsoft.com/office/drawing/2014/main" id="{3E698A88-3F1D-697E-2206-E55FB6F3790A}"/>
              </a:ext>
            </a:extLst>
          </p:cNvPr>
          <p:cNvSpPr txBox="1"/>
          <p:nvPr/>
        </p:nvSpPr>
        <p:spPr>
          <a:xfrm>
            <a:off x="9334592" y="5378699"/>
            <a:ext cx="1863038"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r>
              <a:rPr lang="ar-SA" sz="1200" b="1" dirty="0">
                <a:solidFill>
                  <a:srgbClr val="44546A"/>
                </a:solidFill>
              </a:rPr>
              <a:t>علينا توفير الطاقة</a:t>
            </a:r>
            <a:endParaRPr lang="en-US" sz="1200" b="1" dirty="0">
              <a:solidFill>
                <a:srgbClr val="44546A"/>
              </a:solidFill>
            </a:endParaRPr>
          </a:p>
        </p:txBody>
      </p:sp>
    </p:spTree>
    <p:extLst>
      <p:ext uri="{BB962C8B-B14F-4D97-AF65-F5344CB8AC3E}">
        <p14:creationId xmlns:p14="http://schemas.microsoft.com/office/powerpoint/2010/main" val="1319632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E857CC-6184-AE4F-3533-C8E78C604475}"/>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90F98FE6-334C-F361-35BB-3F70E92D2E7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DCA33BDA-2815-C9AD-4955-2BF338CE3482}"/>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5E02B00E-2596-0C73-46DE-D2EEE095201E}"/>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#5 الصاروخ- ردود الفعل العامة والفهم</a:t>
            </a:r>
            <a:endParaRPr lang="en-US" sz="2400" dirty="0">
              <a:solidFill>
                <a:schemeClr val="tx2"/>
              </a:solidFill>
              <a:ea typeface="+mn-ea"/>
              <a:cs typeface="Bahij TheSansArabic Plain" panose="02040503050201020203" pitchFamily="18" charset="-78"/>
            </a:endParaRPr>
          </a:p>
        </p:txBody>
      </p:sp>
      <p:sp>
        <p:nvSpPr>
          <p:cNvPr id="10" name="TextBox 9">
            <a:extLst>
              <a:ext uri="{FF2B5EF4-FFF2-40B4-BE49-F238E27FC236}">
                <a16:creationId xmlns:a16="http://schemas.microsoft.com/office/drawing/2014/main" id="{670B0422-4167-233B-A428-0949AE975511}"/>
              </a:ext>
            </a:extLst>
          </p:cNvPr>
          <p:cNvSpPr txBox="1"/>
          <p:nvPr/>
        </p:nvSpPr>
        <p:spPr>
          <a:xfrm>
            <a:off x="881765" y="774831"/>
            <a:ext cx="9913169" cy="785569"/>
          </a:xfrm>
          <a:prstGeom prst="rect">
            <a:avLst/>
          </a:prstGeom>
          <a:noFill/>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algn="r" rtl="1">
              <a:spcAft>
                <a:spcPts val="0"/>
              </a:spcAft>
              <a:buFont typeface="Arial" panose="020B0604020202020204" pitchFamily="34" charset="0"/>
              <a:buChar char="•"/>
            </a:pPr>
            <a:r>
              <a:rPr lang="ar-SA" b="1" dirty="0"/>
              <a:t>القصة كاملة واضحة، رغم أنها كانت تُعتبر طويلة جدًا: هذا أقرب إلى برنامج رسوم متحركة. </a:t>
            </a:r>
          </a:p>
          <a:p>
            <a:pPr algn="r" rtl="1">
              <a:spcAft>
                <a:spcPts val="0"/>
              </a:spcAft>
              <a:buFont typeface="Arial" panose="020B0604020202020204" pitchFamily="34" charset="0"/>
              <a:buChar char="•"/>
            </a:pPr>
            <a:r>
              <a:rPr lang="ar-SA" b="1" dirty="0"/>
              <a:t>ونتيجةً لذلك، هناك العديد من العناصر القصصية التي تجذب انتباه الأطفال وتشتت انتباههم عن الرسالة الأساسية حول الطاقة.</a:t>
            </a:r>
            <a:endParaRPr lang="en-US" b="1" dirty="0"/>
          </a:p>
        </p:txBody>
      </p:sp>
      <p:sp>
        <p:nvSpPr>
          <p:cNvPr id="14" name="TextBox 13">
            <a:extLst>
              <a:ext uri="{FF2B5EF4-FFF2-40B4-BE49-F238E27FC236}">
                <a16:creationId xmlns:a16="http://schemas.microsoft.com/office/drawing/2014/main" id="{1E0DFB3C-22E7-4AC7-1826-FEA052CE4A1D}"/>
              </a:ext>
            </a:extLst>
          </p:cNvPr>
          <p:cNvSpPr txBox="1"/>
          <p:nvPr/>
        </p:nvSpPr>
        <p:spPr>
          <a:xfrm>
            <a:off x="6803639" y="1747470"/>
            <a:ext cx="804145" cy="574971"/>
          </a:xfrm>
          <a:prstGeom prst="ellipse">
            <a:avLst/>
          </a:prstGeom>
          <a:noFill/>
          <a:ln>
            <a:solidFill>
              <a:srgbClr val="A68F54"/>
            </a:solidFill>
          </a:ln>
        </p:spPr>
        <p:txBody>
          <a:bodyPr wrap="square" rtlCol="0" anchor="ctr" anchorCtr="0">
            <a:noAutofit/>
          </a:bodyPr>
          <a:lstStyle/>
          <a:p>
            <a:pPr algn="ctr" rtl="1"/>
            <a:r>
              <a:rPr lang="ar-SA" sz="1600" b="1" dirty="0">
                <a:solidFill>
                  <a:schemeClr val="tx1">
                    <a:lumMod val="65000"/>
                    <a:lumOff val="35000"/>
                  </a:schemeClr>
                </a:solidFill>
              </a:rPr>
              <a:t>و لكن</a:t>
            </a:r>
            <a:endParaRPr lang="en-US" sz="1600" b="1" dirty="0">
              <a:solidFill>
                <a:schemeClr val="tx1">
                  <a:lumMod val="65000"/>
                  <a:lumOff val="35000"/>
                </a:schemeClr>
              </a:solidFill>
              <a:highlight>
                <a:srgbClr val="FFFF00"/>
              </a:highlight>
            </a:endParaRPr>
          </a:p>
        </p:txBody>
      </p:sp>
      <p:grpSp>
        <p:nvGrpSpPr>
          <p:cNvPr id="7" name="Group 6">
            <a:extLst>
              <a:ext uri="{FF2B5EF4-FFF2-40B4-BE49-F238E27FC236}">
                <a16:creationId xmlns:a16="http://schemas.microsoft.com/office/drawing/2014/main" id="{15AFEE25-77E1-4DA9-872B-9070A2A501C1}"/>
              </a:ext>
            </a:extLst>
          </p:cNvPr>
          <p:cNvGrpSpPr/>
          <p:nvPr/>
        </p:nvGrpSpPr>
        <p:grpSpPr>
          <a:xfrm>
            <a:off x="346710" y="1710906"/>
            <a:ext cx="6294425" cy="4858571"/>
            <a:chOff x="5728303" y="1710906"/>
            <a:chExt cx="6294425" cy="4858571"/>
          </a:xfrm>
        </p:grpSpPr>
        <p:sp>
          <p:nvSpPr>
            <p:cNvPr id="13" name="TextBox 12">
              <a:extLst>
                <a:ext uri="{FF2B5EF4-FFF2-40B4-BE49-F238E27FC236}">
                  <a16:creationId xmlns:a16="http://schemas.microsoft.com/office/drawing/2014/main" id="{0ED290C8-CBB6-F1A0-AD1B-79DE1FB10E39}"/>
                </a:ext>
              </a:extLst>
            </p:cNvPr>
            <p:cNvSpPr txBox="1"/>
            <p:nvPr/>
          </p:nvSpPr>
          <p:spPr>
            <a:xfrm>
              <a:off x="6003186" y="1710906"/>
              <a:ext cx="5769720"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هناك العديد من الاستنتاجات حول الرسالة والقصد منه</a:t>
              </a:r>
              <a:endParaRPr lang="en-US" sz="1400" b="1" dirty="0">
                <a:solidFill>
                  <a:srgbClr val="44546A"/>
                </a:solidFill>
              </a:endParaRPr>
            </a:p>
          </p:txBody>
        </p:sp>
        <p:sp>
          <p:nvSpPr>
            <p:cNvPr id="15" name="TextBox 14">
              <a:extLst>
                <a:ext uri="{FF2B5EF4-FFF2-40B4-BE49-F238E27FC236}">
                  <a16:creationId xmlns:a16="http://schemas.microsoft.com/office/drawing/2014/main" id="{0A1F4A24-0200-2C04-3F34-4AD03043B84F}"/>
                </a:ext>
              </a:extLst>
            </p:cNvPr>
            <p:cNvSpPr txBox="1"/>
            <p:nvPr/>
          </p:nvSpPr>
          <p:spPr>
            <a:xfrm>
              <a:off x="9381218" y="2594286"/>
              <a:ext cx="2641510" cy="3831835"/>
            </a:xfrm>
            <a:prstGeom prst="roundRect">
              <a:avLst>
                <a:gd name="adj" fmla="val 0"/>
              </a:avLst>
            </a:prstGeom>
            <a:solidFill>
              <a:schemeClr val="bg1"/>
            </a:solidFill>
            <a:ln>
              <a:noFill/>
            </a:ln>
            <a:effectLst/>
          </p:spPr>
          <p:txBody>
            <a:bodyPr wrap="square" anchor="t" anchorCtr="0">
              <a:noAutofit/>
            </a:bodyPr>
            <a:lstStyle/>
            <a:p>
              <a:pPr algn="r" rtl="1"/>
              <a:r>
                <a:rPr lang="ar-SA" sz="1400" b="1" dirty="0">
                  <a:solidFill>
                    <a:srgbClr val="44546A"/>
                  </a:solidFill>
                </a:rPr>
                <a:t>رسائل كثيرة حول ما هو صحيح وما هو غير صحيح</a:t>
              </a:r>
            </a:p>
            <a:p>
              <a:pPr algn="r" rtl="1">
                <a:lnSpc>
                  <a:spcPct val="150000"/>
                </a:lnSpc>
              </a:pPr>
              <a:r>
                <a:rPr lang="ar-SA" sz="1400" b="1" dirty="0">
                  <a:solidFill>
                    <a:srgbClr val="44546A"/>
                  </a:solidFill>
                </a:rPr>
                <a:t>ما هو الخطأ/ما لا يجب فعله</a:t>
              </a:r>
            </a:p>
            <a:p>
              <a:pPr marL="285750" indent="-285750" algn="r" rtl="1">
                <a:lnSpc>
                  <a:spcPct val="150000"/>
                </a:lnSpc>
                <a:buFont typeface="Arial" panose="020B0604020202020204" pitchFamily="34" charset="0"/>
                <a:buChar char="•"/>
              </a:pPr>
              <a:r>
                <a:rPr lang="ar-SA" sz="1400" dirty="0">
                  <a:solidFill>
                    <a:srgbClr val="44546A"/>
                  </a:solidFill>
                </a:rPr>
                <a:t>الكذب</a:t>
              </a:r>
            </a:p>
            <a:p>
              <a:pPr marL="285750" indent="-285750" algn="r" rtl="1">
                <a:lnSpc>
                  <a:spcPct val="150000"/>
                </a:lnSpc>
                <a:buFont typeface="Arial" panose="020B0604020202020204" pitchFamily="34" charset="0"/>
                <a:buChar char="•"/>
              </a:pPr>
              <a:r>
                <a:rPr lang="ar-SA" sz="1400" dirty="0">
                  <a:solidFill>
                    <a:srgbClr val="44546A"/>
                  </a:solidFill>
                </a:rPr>
                <a:t>التنمر على الآخرين</a:t>
              </a:r>
            </a:p>
            <a:p>
              <a:pPr marL="285750" indent="-285750" algn="r" rtl="1">
                <a:lnSpc>
                  <a:spcPct val="150000"/>
                </a:lnSpc>
                <a:buFont typeface="Arial" panose="020B0604020202020204" pitchFamily="34" charset="0"/>
                <a:buChar char="•"/>
              </a:pPr>
              <a:r>
                <a:rPr lang="ar-SA" sz="1400" dirty="0">
                  <a:solidFill>
                    <a:srgbClr val="44546A"/>
                  </a:solidFill>
                </a:rPr>
                <a:t>قطع الأشجار وكسر الأشياء</a:t>
              </a:r>
            </a:p>
            <a:p>
              <a:pPr marL="285750" indent="-285750" algn="r" rtl="1">
                <a:lnSpc>
                  <a:spcPct val="150000"/>
                </a:lnSpc>
                <a:buFont typeface="Arial" panose="020B0604020202020204" pitchFamily="34" charset="0"/>
                <a:buChar char="•"/>
              </a:pPr>
              <a:r>
                <a:rPr lang="ar-SA" sz="1400" dirty="0">
                  <a:solidFill>
                    <a:srgbClr val="44546A"/>
                  </a:solidFill>
                </a:rPr>
                <a:t>الغضب والجدال</a:t>
              </a:r>
            </a:p>
            <a:p>
              <a:pPr marL="285750" indent="-285750" algn="r" rtl="1">
                <a:lnSpc>
                  <a:spcPct val="150000"/>
                </a:lnSpc>
                <a:buFont typeface="Arial" panose="020B0604020202020204" pitchFamily="34" charset="0"/>
                <a:buChar char="•"/>
              </a:pPr>
              <a:r>
                <a:rPr lang="ar-SA" sz="1400" dirty="0">
                  <a:solidFill>
                    <a:srgbClr val="44546A"/>
                  </a:solidFill>
                </a:rPr>
                <a:t>لوم الآخرين</a:t>
              </a:r>
            </a:p>
            <a:p>
              <a:pPr algn="r" rtl="1">
                <a:lnSpc>
                  <a:spcPct val="150000"/>
                </a:lnSpc>
              </a:pPr>
              <a:r>
                <a:rPr lang="ar-SA" sz="1400" b="1" dirty="0">
                  <a:solidFill>
                    <a:srgbClr val="44546A"/>
                  </a:solidFill>
                </a:rPr>
                <a:t>ما هو الصحيح/ما يمكن فعله</a:t>
              </a:r>
            </a:p>
            <a:p>
              <a:pPr marL="285750" indent="-285750" algn="r" rtl="1">
                <a:lnSpc>
                  <a:spcPct val="150000"/>
                </a:lnSpc>
                <a:buFont typeface="Arial" panose="020B0604020202020204" pitchFamily="34" charset="0"/>
                <a:buChar char="•"/>
              </a:pPr>
              <a:r>
                <a:rPr lang="ar-SA" sz="1400" dirty="0">
                  <a:solidFill>
                    <a:srgbClr val="44546A"/>
                  </a:solidFill>
                </a:rPr>
                <a:t>إعادة تدوير الأشياء</a:t>
              </a:r>
            </a:p>
            <a:p>
              <a:pPr marL="285750" indent="-285750" algn="r" rtl="1">
                <a:lnSpc>
                  <a:spcPct val="150000"/>
                </a:lnSpc>
                <a:buFont typeface="Arial" panose="020B0604020202020204" pitchFamily="34" charset="0"/>
                <a:buChar char="•"/>
              </a:pPr>
              <a:r>
                <a:rPr lang="ar-SA" sz="1400" dirty="0">
                  <a:solidFill>
                    <a:srgbClr val="44546A"/>
                  </a:solidFill>
                </a:rPr>
                <a:t>الكرم مع الآخرين</a:t>
              </a:r>
            </a:p>
            <a:p>
              <a:pPr marL="285750" indent="-285750" algn="r" rtl="1">
                <a:lnSpc>
                  <a:spcPct val="150000"/>
                </a:lnSpc>
                <a:buFont typeface="Arial" panose="020B0604020202020204" pitchFamily="34" charset="0"/>
                <a:buChar char="•"/>
              </a:pPr>
              <a:r>
                <a:rPr lang="ar-SA" sz="1400" dirty="0">
                  <a:solidFill>
                    <a:srgbClr val="44546A"/>
                  </a:solidFill>
                </a:rPr>
                <a:t>مساعدة الآخرين</a:t>
              </a:r>
              <a:endParaRPr lang="en-US" sz="1200" dirty="0">
                <a:solidFill>
                  <a:srgbClr val="44546A"/>
                </a:solidFill>
              </a:endParaRPr>
            </a:p>
          </p:txBody>
        </p:sp>
        <p:sp>
          <p:nvSpPr>
            <p:cNvPr id="16" name="TextBox 15">
              <a:extLst>
                <a:ext uri="{FF2B5EF4-FFF2-40B4-BE49-F238E27FC236}">
                  <a16:creationId xmlns:a16="http://schemas.microsoft.com/office/drawing/2014/main" id="{8D0A4B3A-BC9C-E37B-78BF-55BF44D7EAAC}"/>
                </a:ext>
              </a:extLst>
            </p:cNvPr>
            <p:cNvSpPr txBox="1"/>
            <p:nvPr/>
          </p:nvSpPr>
          <p:spPr>
            <a:xfrm>
              <a:off x="5728303" y="2594286"/>
              <a:ext cx="3567764" cy="3975191"/>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marL="87313" algn="r" rtl="1"/>
              <a:r>
                <a:rPr lang="ar-SA" dirty="0"/>
                <a:t>فهمنا أنه لا يجب كسر الأشياء كالأشجار بقسوة، بل ببطء.</a:t>
              </a:r>
            </a:p>
            <a:p>
              <a:pPr marL="87313" algn="r" rtl="1"/>
              <a:r>
                <a:rPr lang="ar-SA" dirty="0"/>
                <a:t>فتيات من ٦ إلى ٨ سنوات، جدة</a:t>
              </a:r>
            </a:p>
            <a:p>
              <a:pPr marL="87313" algn="r" rtl="1"/>
              <a:endParaRPr lang="ar-SA" dirty="0"/>
            </a:p>
            <a:p>
              <a:pPr marL="87313" algn="r" rtl="1"/>
              <a:r>
                <a:rPr lang="ar-SA" dirty="0"/>
                <a:t>تعلمتُ كيف أصنع صاروخًا وأساعد زميلي في تزويده بالوقود.</a:t>
              </a:r>
            </a:p>
            <a:p>
              <a:pPr marL="87313" algn="r" rtl="1"/>
              <a:r>
                <a:rPr lang="ar-SA" dirty="0"/>
                <a:t>في النهاية، تعاطف الفريق الجيد مع الفريق الآخر، فأخذهم في صاروخهم، وكان الجميع سعداء.</a:t>
              </a:r>
            </a:p>
            <a:p>
              <a:pPr marL="87313" algn="r" rtl="1"/>
              <a:r>
                <a:rPr lang="ar-SA" dirty="0"/>
                <a:t>فتيان من ٩ إلى ١٢ سنة، الرياض</a:t>
              </a:r>
            </a:p>
            <a:p>
              <a:pPr marL="87313" algn="r" rtl="1"/>
              <a:r>
                <a:rPr lang="ar-SA" dirty="0"/>
                <a:t>[تعلمتُ] أنه لا يجب أن نكذب. كذب الشاب الأحمر بشأن امتلاكه صاروخًا وحاول بناء واحد، لكنه لم يعرف كيف يفعل ذلك. بدلًا من أن يفعل ذلك ببطء، كانت طريقته في فعل ذلك تُوقع المطرقة على رأسه. وكان يضرب صديقه.</a:t>
              </a:r>
            </a:p>
            <a:p>
              <a:pPr marL="87313" algn="r" rtl="1"/>
              <a:r>
                <a:rPr lang="ar-SA" dirty="0"/>
                <a:t>فتيات من ٦ إلى ٨ سنوات، جدة</a:t>
              </a:r>
            </a:p>
            <a:p>
              <a:pPr marL="87313" algn="r" rtl="1"/>
              <a:r>
                <a:rPr lang="ar-SA" dirty="0"/>
                <a:t>هذا يعني أن الشاب الأحمر كان قاسيًا جدًا على الشاب الصغير... كان يضربه بشدة! لذا، هذا يعني أنه لا يجب التسرع أثناء القيام بالأشياء.</a:t>
              </a:r>
            </a:p>
            <a:p>
              <a:pPr marL="87313" algn="r" rtl="1"/>
              <a:r>
                <a:rPr lang="ar-SA" dirty="0"/>
                <a:t>أولاد من ٩ إلى ١٢ عامًا، الرياض</a:t>
              </a:r>
            </a:p>
            <a:p>
              <a:pPr marL="87313" algn="r" rtl="1"/>
              <a:r>
                <a:rPr lang="ar-SA" dirty="0"/>
                <a:t>"يجب أن تفعل كل شيء على أكمل وجه. يجب أن تفهم الأمور، ولا تفعل أشياءً لا تفهمها."</a:t>
              </a:r>
            </a:p>
            <a:p>
              <a:pPr marL="87313" algn="r" rtl="1"/>
              <a:r>
                <a:rPr lang="ar-SA" dirty="0"/>
                <a:t>أولاد من ١٢ عامًا، الدمام</a:t>
              </a:r>
              <a:endParaRPr lang="en-US" i="0" dirty="0"/>
            </a:p>
          </p:txBody>
        </p:sp>
      </p:grpSp>
      <p:grpSp>
        <p:nvGrpSpPr>
          <p:cNvPr id="6" name="Group 5">
            <a:extLst>
              <a:ext uri="{FF2B5EF4-FFF2-40B4-BE49-F238E27FC236}">
                <a16:creationId xmlns:a16="http://schemas.microsoft.com/office/drawing/2014/main" id="{F538EC9B-9194-4268-4161-9B77FDC1508F}"/>
              </a:ext>
            </a:extLst>
          </p:cNvPr>
          <p:cNvGrpSpPr/>
          <p:nvPr/>
        </p:nvGrpSpPr>
        <p:grpSpPr>
          <a:xfrm>
            <a:off x="7933247" y="1710906"/>
            <a:ext cx="3912043" cy="5279802"/>
            <a:chOff x="948712" y="1710906"/>
            <a:chExt cx="3912043" cy="5279802"/>
          </a:xfrm>
        </p:grpSpPr>
        <p:sp>
          <p:nvSpPr>
            <p:cNvPr id="11" name="TextBox 10">
              <a:extLst>
                <a:ext uri="{FF2B5EF4-FFF2-40B4-BE49-F238E27FC236}">
                  <a16:creationId xmlns:a16="http://schemas.microsoft.com/office/drawing/2014/main" id="{87A78894-7A21-CBEB-D3C4-3C317A99526A}"/>
                </a:ext>
              </a:extLst>
            </p:cNvPr>
            <p:cNvSpPr txBox="1"/>
            <p:nvPr/>
          </p:nvSpPr>
          <p:spPr>
            <a:xfrm>
              <a:off x="1035574" y="2436546"/>
              <a:ext cx="3786681" cy="2578222"/>
            </a:xfrm>
            <a:prstGeom prst="roundRect">
              <a:avLst>
                <a:gd name="adj" fmla="val 0"/>
              </a:avLst>
            </a:prstGeom>
            <a:solidFill>
              <a:schemeClr val="bg1"/>
            </a:solidFill>
            <a:ln>
              <a:noFill/>
            </a:ln>
            <a:effectLst/>
          </p:spPr>
          <p:txBody>
            <a:bodyPr wrap="square" anchor="t" anchorCtr="0">
              <a:noAutofit/>
            </a:bodyPr>
            <a:lstStyle/>
            <a:p>
              <a:pPr algn="ctr"/>
              <a:r>
                <a:rPr lang="ar-SA" sz="1400" b="1" dirty="0">
                  <a:solidFill>
                    <a:srgbClr val="44546A"/>
                  </a:solidFill>
                </a:rPr>
                <a:t>فريقان يتنافسان ويستمتعان</a:t>
              </a:r>
            </a:p>
            <a:p>
              <a:pPr algn="ctr"/>
              <a:r>
                <a:rPr lang="ar-SA" sz="1400" b="1" dirty="0">
                  <a:solidFill>
                    <a:srgbClr val="44546A"/>
                  </a:solidFill>
                </a:rPr>
                <a:t>معًا في النهاية</a:t>
              </a:r>
            </a:p>
            <a:p>
              <a:pPr algn="ctr"/>
              <a:endParaRPr lang="ar-SA" sz="1400" b="1" dirty="0">
                <a:solidFill>
                  <a:srgbClr val="44546A"/>
                </a:solidFill>
              </a:endParaRPr>
            </a:p>
            <a:p>
              <a:pPr marL="285750" indent="-285750" algn="r" rtl="1">
                <a:buFont typeface="Arial" panose="020B0604020202020204" pitchFamily="34" charset="0"/>
                <a:buChar char="•"/>
              </a:pPr>
              <a:r>
                <a:rPr lang="ar-SA" sz="1400" dirty="0">
                  <a:solidFill>
                    <a:srgbClr val="44546A"/>
                  </a:solidFill>
                </a:rPr>
                <a:t>فريقان يتنافسان لبناء صاروخ</a:t>
              </a:r>
            </a:p>
            <a:p>
              <a:pPr marL="285750" indent="-285750" algn="r" rtl="1">
                <a:buFont typeface="Arial" panose="020B0604020202020204" pitchFamily="34" charset="0"/>
                <a:buChar char="•"/>
              </a:pPr>
              <a:r>
                <a:rPr lang="ar-SA" sz="1400" dirty="0">
                  <a:solidFill>
                    <a:srgbClr val="44546A"/>
                  </a:solidFill>
                </a:rPr>
                <a:t>أحدهما (الأحمر والبرتقالي) يستخدم مواد خردة</a:t>
              </a:r>
            </a:p>
            <a:p>
              <a:pPr marL="285750" indent="-285750" algn="r" rtl="1">
                <a:buFont typeface="Arial" panose="020B0604020202020204" pitchFamily="34" charset="0"/>
                <a:buChar char="•"/>
              </a:pPr>
              <a:r>
                <a:rPr lang="ar-SA" sz="1400" dirty="0">
                  <a:solidFill>
                    <a:srgbClr val="44546A"/>
                  </a:solidFill>
                </a:rPr>
                <a:t>والآخر (الأخضر والأصفر) يستخدم مواد مناسبة</a:t>
              </a:r>
            </a:p>
            <a:p>
              <a:pPr marL="285750" indent="-285750" algn="r" rtl="1">
                <a:buFont typeface="Arial" panose="020B0604020202020204" pitchFamily="34" charset="0"/>
                <a:buChar char="•"/>
              </a:pPr>
              <a:r>
                <a:rPr lang="ar-SA" sz="1400" dirty="0">
                  <a:solidFill>
                    <a:srgbClr val="44546A"/>
                  </a:solidFill>
                </a:rPr>
                <a:t>ينطلقان للوصول إلى القمر</a:t>
              </a:r>
            </a:p>
            <a:p>
              <a:pPr marL="285750" indent="-285750" algn="r" rtl="1">
                <a:buFont typeface="Arial" panose="020B0604020202020204" pitchFamily="34" charset="0"/>
                <a:buChar char="•"/>
              </a:pPr>
              <a:r>
                <a:rPr lang="ar-SA" sz="1400" dirty="0">
                  <a:solidFill>
                    <a:srgbClr val="44546A"/>
                  </a:solidFill>
                </a:rPr>
                <a:t>ينفد وقود الفريق الأحمر والبرتقالي</a:t>
              </a:r>
            </a:p>
            <a:p>
              <a:pPr marL="285750" indent="-285750" algn="r" rtl="1">
                <a:buFont typeface="Arial" panose="020B0604020202020204" pitchFamily="34" charset="0"/>
                <a:buChar char="•"/>
              </a:pPr>
              <a:r>
                <a:rPr lang="ar-SA" sz="1400" dirty="0">
                  <a:solidFill>
                    <a:srgbClr val="44546A"/>
                  </a:solidFill>
                </a:rPr>
                <a:t>يساعد الفريق الأخضر والأصفر</a:t>
              </a:r>
            </a:p>
            <a:p>
              <a:pPr marL="285750" indent="-285750" algn="r" rtl="1">
                <a:buFont typeface="Arial" panose="020B0604020202020204" pitchFamily="34" charset="0"/>
                <a:buChar char="•"/>
              </a:pPr>
              <a:r>
                <a:rPr lang="ar-SA" sz="1400" dirty="0">
                  <a:solidFill>
                    <a:srgbClr val="44546A"/>
                  </a:solidFill>
                </a:rPr>
                <a:t>في النهاية، يستمتعون جميعًا معًا</a:t>
              </a:r>
              <a:endParaRPr lang="en-US" sz="1200" dirty="0">
                <a:solidFill>
                  <a:srgbClr val="44546A"/>
                </a:solidFill>
              </a:endParaRPr>
            </a:p>
          </p:txBody>
        </p:sp>
        <p:sp>
          <p:nvSpPr>
            <p:cNvPr id="12" name="TextBox 11">
              <a:extLst>
                <a:ext uri="{FF2B5EF4-FFF2-40B4-BE49-F238E27FC236}">
                  <a16:creationId xmlns:a16="http://schemas.microsoft.com/office/drawing/2014/main" id="{73D8C2C3-0201-B89A-D973-86C835EC0DB7}"/>
                </a:ext>
              </a:extLst>
            </p:cNvPr>
            <p:cNvSpPr txBox="1"/>
            <p:nvPr/>
          </p:nvSpPr>
          <p:spPr>
            <a:xfrm>
              <a:off x="1035575" y="1710906"/>
              <a:ext cx="3786681"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القصة الأساسية بسيطة وواضحة</a:t>
              </a:r>
              <a:endParaRPr lang="en-US" sz="1400" b="1" dirty="0">
                <a:solidFill>
                  <a:srgbClr val="44546A"/>
                </a:solidFill>
              </a:endParaRPr>
            </a:p>
          </p:txBody>
        </p:sp>
        <p:sp>
          <p:nvSpPr>
            <p:cNvPr id="18" name="TextBox 17">
              <a:extLst>
                <a:ext uri="{FF2B5EF4-FFF2-40B4-BE49-F238E27FC236}">
                  <a16:creationId xmlns:a16="http://schemas.microsoft.com/office/drawing/2014/main" id="{AD6EDCAD-649B-646D-CC59-C769FCC854AC}"/>
                </a:ext>
              </a:extLst>
            </p:cNvPr>
            <p:cNvSpPr txBox="1"/>
            <p:nvPr/>
          </p:nvSpPr>
          <p:spPr>
            <a:xfrm>
              <a:off x="948712" y="5053268"/>
              <a:ext cx="3912043" cy="1937440"/>
            </a:xfrm>
            <a:prstGeom prst="rect">
              <a:avLst/>
            </a:prstGeom>
            <a:noFill/>
          </p:spPr>
          <p:txBody>
            <a:bodyPr wrap="square">
              <a:noAutofit/>
            </a:bodyPr>
            <a:lstStyle/>
            <a:p>
              <a:pPr marL="87313" indent="-87313" algn="r" rtl="1"/>
              <a:r>
                <a:rPr lang="ar-SA" sz="1050" i="1" dirty="0">
                  <a:solidFill>
                    <a:srgbClr val="6A788A"/>
                  </a:solidFill>
                  <a:latin typeface="Lato" panose="020F0502020204030203" pitchFamily="34" charset="0"/>
                </a:rPr>
                <a:t>كان الشابان يصنعان صاروخًا، وكان الشبان ذوو اللونين الأحمر والبرتقالي يسخرون منهما. ثم ذهبا إلى المنافسة، وكان الشبان ذوو اللونين الأخضر والأصفر يفوزون، لكن الشبان ذوي اللونين الأحمر والبرتقالي تجاوزوهم. بعد تجاوزهم، توقف صاروخهم عن العمل. ثم ساعدهم الشبان ذوو اللونين الأصفر والأخضر على الرغم من أنهم كانوا يسخرون منهم سابقًا، وصعدوا جميعًا إلى القمر. جميعهم كانوا يلعبون باستثناء الشاب الأحمر الذي كان يبكي لأنه ندم على سخريته منهم، وساعدوه في النهاية.</a:t>
              </a:r>
            </a:p>
            <a:p>
              <a:pPr marL="87313" indent="-87313" algn="r" rtl="1"/>
              <a:endParaRPr lang="ar-SA" sz="1050" i="1" dirty="0">
                <a:solidFill>
                  <a:srgbClr val="6A788A"/>
                </a:solidFill>
                <a:latin typeface="Lato" panose="020F0502020204030203" pitchFamily="34" charset="0"/>
              </a:endParaRPr>
            </a:p>
            <a:p>
              <a:pPr marL="87313" indent="-87313" algn="r" rtl="1"/>
              <a:r>
                <a:rPr lang="ar-SA" sz="1050" i="1" dirty="0">
                  <a:solidFill>
                    <a:srgbClr val="6A788A"/>
                  </a:solidFill>
                  <a:latin typeface="Lato" panose="020F0502020204030203" pitchFamily="34" charset="0"/>
                </a:rPr>
                <a:t>فتيات من عمر 6 إلى 8 سنوات، جدة</a:t>
              </a:r>
              <a:endParaRPr lang="en-US" sz="1050" dirty="0">
                <a:solidFill>
                  <a:srgbClr val="6A788A"/>
                </a:solidFill>
                <a:latin typeface="Lato" panose="020F0502020204030203" pitchFamily="34" charset="0"/>
              </a:endParaRPr>
            </a:p>
          </p:txBody>
        </p:sp>
      </p:grpSp>
    </p:spTree>
    <p:extLst>
      <p:ext uri="{BB962C8B-B14F-4D97-AF65-F5344CB8AC3E}">
        <p14:creationId xmlns:p14="http://schemas.microsoft.com/office/powerpoint/2010/main" val="1981102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A6919-C52D-B550-C32A-B21E450B8AB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ABC681A-0547-1BCF-9B30-3905151B076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950C3366-28CE-A0C9-9031-2512F51A55D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A61F38D-6967-9BC3-E9E7-245F16F82411}"/>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F38D552B-6C85-806A-6045-1D41884DA21D}"/>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#5 الصاروخ- فهم الرسالة</a:t>
            </a:r>
            <a:endParaRPr lang="en-US" sz="2400" dirty="0">
              <a:solidFill>
                <a:schemeClr val="tx2"/>
              </a:solidFill>
              <a:cs typeface="Bahij TheSansArabic Plain" panose="02040503050201020203" pitchFamily="18" charset="-78"/>
            </a:endParaRPr>
          </a:p>
        </p:txBody>
      </p:sp>
      <p:sp>
        <p:nvSpPr>
          <p:cNvPr id="6" name="TextBox 5">
            <a:extLst>
              <a:ext uri="{FF2B5EF4-FFF2-40B4-BE49-F238E27FC236}">
                <a16:creationId xmlns:a16="http://schemas.microsoft.com/office/drawing/2014/main" id="{74120244-4676-F73F-31D2-8734E784C0C8}"/>
              </a:ext>
            </a:extLst>
          </p:cNvPr>
          <p:cNvSpPr txBox="1"/>
          <p:nvPr/>
        </p:nvSpPr>
        <p:spPr>
          <a:xfrm>
            <a:off x="2944800" y="942904"/>
            <a:ext cx="8146733" cy="1034558"/>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600"/>
              </a:spcAft>
              <a:buFont typeface="Wingdings" panose="05000000000000000000" pitchFamily="2" charset="2"/>
              <a:buChar char="§"/>
              <a:defRPr sz="1400">
                <a:solidFill>
                  <a:srgbClr val="44546A"/>
                </a:solidFill>
                <a:latin typeface="+mj-lt"/>
                <a:ea typeface="+mj-ea"/>
                <a:cs typeface="+mj-cs"/>
              </a:defRPr>
            </a:lvl1pPr>
          </a:lstStyle>
          <a:p>
            <a:pPr algn="r" rtl="1"/>
            <a:r>
              <a:rPr lang="ar-SA" dirty="0"/>
              <a:t>الرسالة المتعلقة بتوفير الطاقة، وأي رسالة أخرى متعلقة بالطاقة، ضاعت تمامًا تقريبًا، إذ خففتها القصة بكل ما فيها من مواقف إيجابية وسلبية.</a:t>
            </a:r>
          </a:p>
          <a:p>
            <a:pPr algn="r" rtl="1"/>
            <a:r>
              <a:rPr lang="ar-SA" dirty="0"/>
              <a:t> أما الرسالة المتبقية، فهي في أدنى مستوياتها، ولا تُعاد دائمًا إلى نصابها الصحيح.</a:t>
            </a:r>
            <a:endParaRPr lang="en-US" dirty="0"/>
          </a:p>
        </p:txBody>
      </p:sp>
      <p:sp>
        <p:nvSpPr>
          <p:cNvPr id="7" name="TextBox 6">
            <a:extLst>
              <a:ext uri="{FF2B5EF4-FFF2-40B4-BE49-F238E27FC236}">
                <a16:creationId xmlns:a16="http://schemas.microsoft.com/office/drawing/2014/main" id="{BF861582-3F70-6EDE-E457-6085FA7D8E4B}"/>
              </a:ext>
            </a:extLst>
          </p:cNvPr>
          <p:cNvSpPr txBox="1"/>
          <p:nvPr/>
        </p:nvSpPr>
        <p:spPr>
          <a:xfrm>
            <a:off x="10103376" y="3173601"/>
            <a:ext cx="1149707"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rgbClr val="44546A"/>
                </a:solidFill>
              </a:rPr>
              <a:t>1. استخدام الوقود</a:t>
            </a:r>
            <a:endParaRPr lang="en-US" sz="1200" b="1" dirty="0">
              <a:solidFill>
                <a:srgbClr val="44546A"/>
              </a:solidFill>
            </a:endParaRPr>
          </a:p>
        </p:txBody>
      </p:sp>
      <p:sp>
        <p:nvSpPr>
          <p:cNvPr id="8" name="TextBox 7">
            <a:extLst>
              <a:ext uri="{FF2B5EF4-FFF2-40B4-BE49-F238E27FC236}">
                <a16:creationId xmlns:a16="http://schemas.microsoft.com/office/drawing/2014/main" id="{DB936A74-6A2C-727B-EFBB-DFEE1F7DB5D4}"/>
              </a:ext>
            </a:extLst>
          </p:cNvPr>
          <p:cNvSpPr txBox="1"/>
          <p:nvPr/>
        </p:nvSpPr>
        <p:spPr>
          <a:xfrm>
            <a:off x="7159937" y="3173601"/>
            <a:ext cx="2856304"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r" rtl="1"/>
            <a:r>
              <a:rPr lang="ar-SA" sz="1200" b="1" dirty="0">
                <a:solidFill>
                  <a:srgbClr val="44546A"/>
                </a:solidFill>
              </a:rPr>
              <a:t>كن حذرا ومخطط</a:t>
            </a:r>
            <a:endParaRPr lang="en-US" sz="1200" b="1" dirty="0">
              <a:solidFill>
                <a:srgbClr val="44546A"/>
              </a:solidFill>
            </a:endParaRPr>
          </a:p>
        </p:txBody>
      </p:sp>
      <p:sp>
        <p:nvSpPr>
          <p:cNvPr id="9" name="Arrow: Bent 8">
            <a:extLst>
              <a:ext uri="{FF2B5EF4-FFF2-40B4-BE49-F238E27FC236}">
                <a16:creationId xmlns:a16="http://schemas.microsoft.com/office/drawing/2014/main" id="{21136DD6-87A7-1877-202B-F2B19FC6966B}"/>
              </a:ext>
            </a:extLst>
          </p:cNvPr>
          <p:cNvSpPr/>
          <p:nvPr/>
        </p:nvSpPr>
        <p:spPr>
          <a:xfrm flipH="1" flipV="1">
            <a:off x="11340218" y="3371808"/>
            <a:ext cx="505072" cy="424452"/>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 name="TextBox 9">
            <a:extLst>
              <a:ext uri="{FF2B5EF4-FFF2-40B4-BE49-F238E27FC236}">
                <a16:creationId xmlns:a16="http://schemas.microsoft.com/office/drawing/2014/main" id="{FD7A5AA3-C5F1-4DB7-6B1D-037F1F9BBE47}"/>
              </a:ext>
            </a:extLst>
          </p:cNvPr>
          <p:cNvSpPr txBox="1"/>
          <p:nvPr/>
        </p:nvSpPr>
        <p:spPr>
          <a:xfrm>
            <a:off x="10136476" y="4436045"/>
            <a:ext cx="1149707"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200" b="1" dirty="0">
                <a:solidFill>
                  <a:srgbClr val="44546A"/>
                </a:solidFill>
              </a:rPr>
              <a:t>2. إعادة التدوير</a:t>
            </a:r>
            <a:endParaRPr lang="en-US" sz="1200" b="1" dirty="0">
              <a:solidFill>
                <a:srgbClr val="44546A"/>
              </a:solidFill>
            </a:endParaRPr>
          </a:p>
        </p:txBody>
      </p:sp>
      <p:sp>
        <p:nvSpPr>
          <p:cNvPr id="11" name="TextBox 10">
            <a:extLst>
              <a:ext uri="{FF2B5EF4-FFF2-40B4-BE49-F238E27FC236}">
                <a16:creationId xmlns:a16="http://schemas.microsoft.com/office/drawing/2014/main" id="{1831AF19-11FB-B52A-95AC-1E3E94009035}"/>
              </a:ext>
            </a:extLst>
          </p:cNvPr>
          <p:cNvSpPr txBox="1"/>
          <p:nvPr/>
        </p:nvSpPr>
        <p:spPr>
          <a:xfrm>
            <a:off x="7159937" y="4436045"/>
            <a:ext cx="2856304" cy="820865"/>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r" rtl="1"/>
            <a:r>
              <a:rPr lang="ar-SA" sz="1200" b="1" dirty="0">
                <a:solidFill>
                  <a:srgbClr val="44546A"/>
                </a:solidFill>
              </a:rPr>
              <a:t>إعادة التدوير شيء جيد</a:t>
            </a:r>
            <a:endParaRPr lang="en-US" sz="1200" b="1" dirty="0">
              <a:solidFill>
                <a:srgbClr val="44546A"/>
              </a:solidFill>
            </a:endParaRPr>
          </a:p>
        </p:txBody>
      </p:sp>
      <p:sp>
        <p:nvSpPr>
          <p:cNvPr id="12" name="Arrow: Bent 11">
            <a:extLst>
              <a:ext uri="{FF2B5EF4-FFF2-40B4-BE49-F238E27FC236}">
                <a16:creationId xmlns:a16="http://schemas.microsoft.com/office/drawing/2014/main" id="{550BA1EE-C205-3E3F-BC32-C216092899E8}"/>
              </a:ext>
            </a:extLst>
          </p:cNvPr>
          <p:cNvSpPr/>
          <p:nvPr/>
        </p:nvSpPr>
        <p:spPr>
          <a:xfrm flipH="1" flipV="1">
            <a:off x="11340218" y="4526967"/>
            <a:ext cx="505072" cy="424452"/>
          </a:xfrm>
          <a:prstGeom prst="ben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TextBox 12">
            <a:extLst>
              <a:ext uri="{FF2B5EF4-FFF2-40B4-BE49-F238E27FC236}">
                <a16:creationId xmlns:a16="http://schemas.microsoft.com/office/drawing/2014/main" id="{AA75E45B-83CB-2C42-07C8-46BD91770E06}"/>
              </a:ext>
            </a:extLst>
          </p:cNvPr>
          <p:cNvSpPr txBox="1"/>
          <p:nvPr/>
        </p:nvSpPr>
        <p:spPr>
          <a:xfrm>
            <a:off x="346710" y="2935410"/>
            <a:ext cx="5410307" cy="3701526"/>
          </a:xfrm>
          <a:prstGeom prst="rect">
            <a:avLst/>
          </a:prstGeom>
          <a:noFill/>
        </p:spPr>
        <p:txBody>
          <a:bodyPr wrap="square">
            <a:spAutoFit/>
          </a:bodyPr>
          <a:lstStyle>
            <a:defPPr>
              <a:defRPr lang="en-US"/>
            </a:defPPr>
            <a:lvl1pPr marL="355600" indent="-87313">
              <a:lnSpc>
                <a:spcPct val="90000"/>
              </a:lnSpc>
              <a:spcBef>
                <a:spcPts val="1000"/>
              </a:spcBef>
              <a:defRPr sz="1050" i="1">
                <a:solidFill>
                  <a:srgbClr val="6A788A"/>
                </a:solidFill>
                <a:latin typeface="Lato" panose="020F0502020204030203" pitchFamily="34" charset="0"/>
              </a:defRPr>
            </a:lvl1pPr>
          </a:lstStyle>
          <a:p>
            <a:pPr algn="r" rtl="1"/>
            <a:r>
              <a:rPr lang="ar-SA" sz="1200" dirty="0"/>
              <a:t>الفريق الذي توقف استنفد كل وقوده، ثم استهلكه بالكامل ثم انطفأ. هذا يعني أنه يجب التخطيط والتركيز على كل شيء قبل الانطلاق. يجب أن أتحقق من كل شيء. يجب أن تتحقق من الوقود، ولا تتسرع في إنجاز كل شيء.</a:t>
            </a:r>
          </a:p>
          <a:p>
            <a:pPr algn="r" rtl="1"/>
            <a:endParaRPr lang="ar-SA" sz="1200" dirty="0"/>
          </a:p>
          <a:p>
            <a:pPr algn="r" rtl="1"/>
            <a:r>
              <a:rPr lang="ar-SA" sz="1200" dirty="0"/>
              <a:t>أولاد 9-12 الرياض</a:t>
            </a:r>
          </a:p>
          <a:p>
            <a:pPr algn="r" rtl="1"/>
            <a:endParaRPr lang="ar-SA" sz="1200" dirty="0"/>
          </a:p>
          <a:p>
            <a:pPr algn="r" rtl="1"/>
            <a:r>
              <a:rPr lang="ar-SA" sz="1200" dirty="0"/>
              <a:t>"ليس من الجيد استهلاك كل الوقود دفعة واحدة!"</a:t>
            </a:r>
          </a:p>
          <a:p>
            <a:pPr algn="r" rtl="1"/>
            <a:endParaRPr lang="ar-SA" sz="1200" dirty="0"/>
          </a:p>
          <a:p>
            <a:pPr algn="r" rtl="1"/>
            <a:r>
              <a:rPr lang="ar-SA" sz="1200" dirty="0"/>
              <a:t>أولاد 9-12 الرياض</a:t>
            </a:r>
          </a:p>
          <a:p>
            <a:pPr algn="r" rtl="1"/>
            <a:endParaRPr lang="ar-SA" sz="1200" dirty="0"/>
          </a:p>
          <a:p>
            <a:pPr algn="r" rtl="1"/>
            <a:r>
              <a:rPr lang="ar-SA" sz="1200" dirty="0"/>
              <a:t>"لم يكن لديهم ما يصنعون به صاروخًا مثل الفريق الآخر، لذلك استخدموا مواد مُعاد تدويرها. من الجيد استخدام مواد مُعاد تدويرها."</a:t>
            </a:r>
          </a:p>
          <a:p>
            <a:pPr algn="r" rtl="1"/>
            <a:endParaRPr lang="ar-SA" sz="1200" dirty="0"/>
          </a:p>
          <a:p>
            <a:pPr algn="r" rtl="1"/>
            <a:r>
              <a:rPr lang="ar-SA" sz="1200" dirty="0"/>
              <a:t>أولاد 9-12 الرياض</a:t>
            </a:r>
            <a:endParaRPr lang="en-US" sz="1200" i="0" dirty="0"/>
          </a:p>
        </p:txBody>
      </p:sp>
      <p:sp>
        <p:nvSpPr>
          <p:cNvPr id="17" name="TextBox 16">
            <a:extLst>
              <a:ext uri="{FF2B5EF4-FFF2-40B4-BE49-F238E27FC236}">
                <a16:creationId xmlns:a16="http://schemas.microsoft.com/office/drawing/2014/main" id="{3333D303-C404-7D5F-F078-183FDDA91BCF}"/>
              </a:ext>
            </a:extLst>
          </p:cNvPr>
          <p:cNvSpPr txBox="1"/>
          <p:nvPr/>
        </p:nvSpPr>
        <p:spPr>
          <a:xfrm>
            <a:off x="4993929" y="2271770"/>
            <a:ext cx="6097604" cy="369332"/>
          </a:xfrm>
          <a:prstGeom prst="rect">
            <a:avLst/>
          </a:prstGeom>
          <a:noFill/>
        </p:spPr>
        <p:txBody>
          <a:bodyPr wrap="square">
            <a:spAutoFit/>
          </a:bodyPr>
          <a:lstStyle/>
          <a:p>
            <a:pPr algn="r" rtl="1"/>
            <a:r>
              <a:rPr lang="ar-SA" b="1" dirty="0">
                <a:solidFill>
                  <a:srgbClr val="44546A"/>
                </a:solidFill>
              </a:rPr>
              <a:t>بعض الرسائل العامة وغير المحددة:</a:t>
            </a:r>
            <a:endParaRPr lang="en-US" dirty="0"/>
          </a:p>
        </p:txBody>
      </p:sp>
    </p:spTree>
    <p:extLst>
      <p:ext uri="{BB962C8B-B14F-4D97-AF65-F5344CB8AC3E}">
        <p14:creationId xmlns:p14="http://schemas.microsoft.com/office/powerpoint/2010/main" val="535152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00BD3CA-E883-146A-D1E0-C726AD3F9D61}"/>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F6EE43F4-58C5-AA7C-997B-8F26F2DE9DE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4E0C458-3861-6D2D-E1E9-80AA2225301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53FE3A4B-B1BC-E68A-AAB3-77EA7F390B7E}"/>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ea typeface="+mn-ea"/>
                <a:cs typeface="Bahij TheSansArabic Plain" panose="02040503050201020203" pitchFamily="18" charset="-78"/>
              </a:rPr>
              <a:t>#6 بطاقة كفاءة الطاقة - ردود الفعل العامة والفهم</a:t>
            </a:r>
            <a:endParaRPr lang="en-US" sz="2400" dirty="0">
              <a:solidFill>
                <a:schemeClr val="tx2"/>
              </a:solidFill>
              <a:ea typeface="+mn-ea"/>
              <a:cs typeface="Bahij TheSansArabic Plain" panose="02040503050201020203" pitchFamily="18" charset="-78"/>
            </a:endParaRPr>
          </a:p>
        </p:txBody>
      </p:sp>
      <p:sp>
        <p:nvSpPr>
          <p:cNvPr id="9" name="TextBox 8">
            <a:extLst>
              <a:ext uri="{FF2B5EF4-FFF2-40B4-BE49-F238E27FC236}">
                <a16:creationId xmlns:a16="http://schemas.microsoft.com/office/drawing/2014/main" id="{10781143-3D5F-6D66-EB2F-0765D24DFA36}"/>
              </a:ext>
            </a:extLst>
          </p:cNvPr>
          <p:cNvSpPr txBox="1"/>
          <p:nvPr/>
        </p:nvSpPr>
        <p:spPr>
          <a:xfrm>
            <a:off x="1980096" y="769032"/>
            <a:ext cx="8936004" cy="1152121"/>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0"/>
              </a:spcAft>
              <a:buFont typeface="Wingdings" panose="05000000000000000000" pitchFamily="2" charset="2"/>
              <a:buChar char="§"/>
              <a:defRPr sz="1400">
                <a:solidFill>
                  <a:srgbClr val="44546A"/>
                </a:solidFill>
                <a:latin typeface="+mj-lt"/>
                <a:ea typeface="+mj-ea"/>
                <a:cs typeface="+mj-cs"/>
              </a:defRPr>
            </a:lvl1pPr>
            <a:lvl2pPr marL="800100" lvl="1" indent="-342900">
              <a:spcBef>
                <a:spcPts val="600"/>
              </a:spcBef>
              <a:buFont typeface="+mj-lt"/>
              <a:buAutoNum type="arabicPeriod"/>
              <a:defRPr sz="1400">
                <a:solidFill>
                  <a:srgbClr val="44546A"/>
                </a:solidFill>
                <a:latin typeface="+mj-lt"/>
                <a:ea typeface="+mj-ea"/>
                <a:cs typeface="+mj-cs"/>
              </a:defRPr>
            </a:lvl2pPr>
          </a:lstStyle>
          <a:p>
            <a:pPr algn="r" rtl="1">
              <a:buFont typeface="Arial" panose="020B0604020202020204" pitchFamily="34" charset="0"/>
              <a:buChar char="•"/>
            </a:pPr>
            <a:r>
              <a:rPr lang="ar-SA" dirty="0"/>
              <a:t>فهم جيد للقصة لكل الأعمار والمدن.</a:t>
            </a:r>
          </a:p>
          <a:p>
            <a:pPr algn="r" rtl="1">
              <a:buFont typeface="Arial" panose="020B0604020202020204" pitchFamily="34" charset="0"/>
              <a:buChar char="•"/>
            </a:pPr>
            <a:r>
              <a:rPr lang="ar-SA" dirty="0"/>
              <a:t>مع ذلك، لا يستطيع معظم الأطفال تذكر جميع عناصر القصة: بعضها مفقود أو منسي.</a:t>
            </a:r>
          </a:p>
          <a:p>
            <a:pPr algn="r" rtl="1">
              <a:buFont typeface="Arial" panose="020B0604020202020204" pitchFamily="34" charset="0"/>
              <a:buChar char="•"/>
            </a:pPr>
            <a:r>
              <a:rPr lang="ar-SA" dirty="0"/>
              <a:t>نصف الأطفال تقريبًا فقط يستطيعون تذكر كلمة "بطاقة الأداء"، لكنهم جميعًا يفهمون المفهوم.</a:t>
            </a:r>
          </a:p>
          <a:p>
            <a:pPr algn="r" rtl="1">
              <a:buFont typeface="Arial" panose="020B0604020202020204" pitchFamily="34" charset="0"/>
              <a:buChar char="•"/>
            </a:pPr>
            <a:r>
              <a:rPr lang="ar-SA" dirty="0"/>
              <a:t>مع ذلك، فإن القصة ككل وسردها مفهومان جيدًا.</a:t>
            </a:r>
            <a:endParaRPr lang="en-US" dirty="0"/>
          </a:p>
        </p:txBody>
      </p:sp>
      <p:sp>
        <p:nvSpPr>
          <p:cNvPr id="10" name="TextBox 9">
            <a:extLst>
              <a:ext uri="{FF2B5EF4-FFF2-40B4-BE49-F238E27FC236}">
                <a16:creationId xmlns:a16="http://schemas.microsoft.com/office/drawing/2014/main" id="{717FCC70-D401-AD3C-BE5A-D0007214C341}"/>
              </a:ext>
            </a:extLst>
          </p:cNvPr>
          <p:cNvSpPr txBox="1"/>
          <p:nvPr/>
        </p:nvSpPr>
        <p:spPr>
          <a:xfrm>
            <a:off x="8382393" y="2278311"/>
            <a:ext cx="3112913" cy="574971"/>
          </a:xfrm>
          <a:prstGeom prst="roundRect">
            <a:avLst>
              <a:gd name="adj" fmla="val 3019"/>
            </a:avLst>
          </a:prstGeom>
          <a:solidFill>
            <a:srgbClr val="CBBD99"/>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صبي صغير يشرح عن….</a:t>
            </a:r>
            <a:endParaRPr lang="en-US" sz="1400" b="1" dirty="0">
              <a:solidFill>
                <a:srgbClr val="44546A"/>
              </a:solidFill>
            </a:endParaRPr>
          </a:p>
        </p:txBody>
      </p:sp>
      <p:sp>
        <p:nvSpPr>
          <p:cNvPr id="17" name="TextBox 16">
            <a:extLst>
              <a:ext uri="{FF2B5EF4-FFF2-40B4-BE49-F238E27FC236}">
                <a16:creationId xmlns:a16="http://schemas.microsoft.com/office/drawing/2014/main" id="{8EC6A5D9-5E5C-31FB-CCE7-9671E6839FDF}"/>
              </a:ext>
            </a:extLst>
          </p:cNvPr>
          <p:cNvSpPr txBox="1"/>
          <p:nvPr/>
        </p:nvSpPr>
        <p:spPr>
          <a:xfrm>
            <a:off x="2189574" y="2278310"/>
            <a:ext cx="3112913" cy="574971"/>
          </a:xfrm>
          <a:prstGeom prst="roundRect">
            <a:avLst>
              <a:gd name="adj" fmla="val 3019"/>
            </a:avLst>
          </a:prstGeom>
          <a:solidFill>
            <a:srgbClr val="CBBD99"/>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…استخدام الطاقة وبطاقة الأداء</a:t>
            </a:r>
            <a:endParaRPr lang="en-US" sz="1400" b="1" dirty="0">
              <a:solidFill>
                <a:srgbClr val="44546A"/>
              </a:solidFill>
            </a:endParaRPr>
          </a:p>
        </p:txBody>
      </p:sp>
      <p:sp>
        <p:nvSpPr>
          <p:cNvPr id="11" name="TextBox 10">
            <a:extLst>
              <a:ext uri="{FF2B5EF4-FFF2-40B4-BE49-F238E27FC236}">
                <a16:creationId xmlns:a16="http://schemas.microsoft.com/office/drawing/2014/main" id="{CD4D4B47-CCCC-783E-E02F-3E52643592F9}"/>
              </a:ext>
            </a:extLst>
          </p:cNvPr>
          <p:cNvSpPr txBox="1"/>
          <p:nvPr/>
        </p:nvSpPr>
        <p:spPr>
          <a:xfrm>
            <a:off x="9708238" y="3376808"/>
            <a:ext cx="2128141"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اشخاص مختلفة</a:t>
            </a:r>
            <a:endParaRPr lang="en-US" sz="1400" b="1" dirty="0">
              <a:solidFill>
                <a:srgbClr val="44546A"/>
              </a:solidFill>
            </a:endParaRPr>
          </a:p>
        </p:txBody>
      </p:sp>
      <p:pic>
        <p:nvPicPr>
          <p:cNvPr id="15" name="Graphic 14" descr="Badge 1 with solid fill">
            <a:extLst>
              <a:ext uri="{FF2B5EF4-FFF2-40B4-BE49-F238E27FC236}">
                <a16:creationId xmlns:a16="http://schemas.microsoft.com/office/drawing/2014/main" id="{2F129134-B9F5-1644-1CDE-2C1CBE93B8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12909" y="3096662"/>
            <a:ext cx="432000" cy="432000"/>
          </a:xfrm>
          <a:prstGeom prst="rect">
            <a:avLst/>
          </a:prstGeom>
          <a:effectLst/>
        </p:spPr>
      </p:pic>
      <p:sp>
        <p:nvSpPr>
          <p:cNvPr id="18" name="TextBox 17">
            <a:extLst>
              <a:ext uri="{FF2B5EF4-FFF2-40B4-BE49-F238E27FC236}">
                <a16:creationId xmlns:a16="http://schemas.microsoft.com/office/drawing/2014/main" id="{C592D9DB-E2E9-A0A0-F792-31232E9E04D2}"/>
              </a:ext>
            </a:extLst>
          </p:cNvPr>
          <p:cNvSpPr txBox="1"/>
          <p:nvPr/>
        </p:nvSpPr>
        <p:spPr>
          <a:xfrm>
            <a:off x="9708238" y="4105115"/>
            <a:ext cx="2128141" cy="1348895"/>
          </a:xfrm>
          <a:prstGeom prst="roundRect">
            <a:avLst>
              <a:gd name="adj" fmla="val 0"/>
            </a:avLst>
          </a:prstGeom>
          <a:solidFill>
            <a:schemeClr val="bg1"/>
          </a:solidFill>
          <a:ln>
            <a:noFill/>
          </a:ln>
          <a:effectLst/>
        </p:spPr>
        <p:txBody>
          <a:bodyPr wrap="square" anchor="t" anchorCtr="0">
            <a:noAutofit/>
          </a:bodyPr>
          <a:lstStyle/>
          <a:p>
            <a:pPr marL="285750" indent="-285750" algn="r" rtl="1">
              <a:spcBef>
                <a:spcPts val="600"/>
              </a:spcBef>
              <a:buFont typeface="Arial" panose="020B0604020202020204" pitchFamily="34" charset="0"/>
              <a:buChar char="•"/>
            </a:pPr>
            <a:r>
              <a:rPr lang="ar-SA" sz="1200" dirty="0">
                <a:solidFill>
                  <a:srgbClr val="44546A"/>
                </a:solidFill>
              </a:rPr>
              <a:t>العائلة</a:t>
            </a:r>
            <a:endParaRPr lang="en-US" sz="1200" dirty="0">
              <a:solidFill>
                <a:srgbClr val="44546A"/>
              </a:solidFill>
            </a:endParaRPr>
          </a:p>
          <a:p>
            <a:pPr marL="285750" indent="-285750" algn="r" rtl="1">
              <a:spcBef>
                <a:spcPts val="600"/>
              </a:spcBef>
              <a:buFont typeface="Arial" panose="020B0604020202020204" pitchFamily="34" charset="0"/>
              <a:buChar char="•"/>
            </a:pPr>
            <a:r>
              <a:rPr lang="ar-SA" sz="1200" dirty="0">
                <a:solidFill>
                  <a:srgbClr val="44546A"/>
                </a:solidFill>
              </a:rPr>
              <a:t>الاب و الام</a:t>
            </a:r>
            <a:endParaRPr lang="en-US" sz="1200" dirty="0">
              <a:solidFill>
                <a:srgbClr val="44546A"/>
              </a:solidFill>
            </a:endParaRPr>
          </a:p>
          <a:p>
            <a:pPr marL="285750" indent="-285750" algn="r" rtl="1">
              <a:spcBef>
                <a:spcPts val="600"/>
              </a:spcBef>
              <a:buFont typeface="Arial" panose="020B0604020202020204" pitchFamily="34" charset="0"/>
              <a:buChar char="•"/>
            </a:pPr>
            <a:r>
              <a:rPr lang="ar-SA" sz="1200" dirty="0">
                <a:solidFill>
                  <a:srgbClr val="44546A"/>
                </a:solidFill>
              </a:rPr>
              <a:t>الاخت</a:t>
            </a:r>
            <a:r>
              <a:rPr lang="en-US" sz="1200" dirty="0">
                <a:solidFill>
                  <a:srgbClr val="44546A"/>
                </a:solidFill>
              </a:rPr>
              <a:t> </a:t>
            </a:r>
          </a:p>
          <a:p>
            <a:pPr marL="285750" indent="-285750" algn="r" rtl="1">
              <a:spcBef>
                <a:spcPts val="600"/>
              </a:spcBef>
              <a:buFont typeface="Arial" panose="020B0604020202020204" pitchFamily="34" charset="0"/>
              <a:buChar char="•"/>
            </a:pPr>
            <a:r>
              <a:rPr lang="ar-SA" sz="1200" dirty="0">
                <a:solidFill>
                  <a:srgbClr val="44546A"/>
                </a:solidFill>
              </a:rPr>
              <a:t>أصحاب في المدرسة </a:t>
            </a:r>
            <a:endParaRPr lang="en-US" sz="1200" dirty="0">
              <a:solidFill>
                <a:srgbClr val="44546A"/>
              </a:solidFill>
            </a:endParaRPr>
          </a:p>
          <a:p>
            <a:pPr marL="285750" indent="-285750">
              <a:buFont typeface="Arial" panose="020B0604020202020204" pitchFamily="34" charset="0"/>
              <a:buChar char="•"/>
            </a:pPr>
            <a:endParaRPr lang="en-US" sz="1200" dirty="0">
              <a:solidFill>
                <a:srgbClr val="44546A"/>
              </a:solidFill>
            </a:endParaRPr>
          </a:p>
        </p:txBody>
      </p:sp>
      <p:sp>
        <p:nvSpPr>
          <p:cNvPr id="12" name="TextBox 11">
            <a:extLst>
              <a:ext uri="{FF2B5EF4-FFF2-40B4-BE49-F238E27FC236}">
                <a16:creationId xmlns:a16="http://schemas.microsoft.com/office/drawing/2014/main" id="{0BC0830F-4052-667F-17D5-FD0A749E2215}"/>
              </a:ext>
            </a:extLst>
          </p:cNvPr>
          <p:cNvSpPr txBox="1"/>
          <p:nvPr/>
        </p:nvSpPr>
        <p:spPr>
          <a:xfrm>
            <a:off x="7308883" y="3376807"/>
            <a:ext cx="2128141"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مواقف مختلفة</a:t>
            </a:r>
            <a:endParaRPr lang="en-US" sz="1400" b="1" dirty="0">
              <a:solidFill>
                <a:srgbClr val="44546A"/>
              </a:solidFill>
            </a:endParaRPr>
          </a:p>
        </p:txBody>
      </p:sp>
      <p:pic>
        <p:nvPicPr>
          <p:cNvPr id="14" name="Graphic 13" descr="Badge with solid fill">
            <a:extLst>
              <a:ext uri="{FF2B5EF4-FFF2-40B4-BE49-F238E27FC236}">
                <a16:creationId xmlns:a16="http://schemas.microsoft.com/office/drawing/2014/main" id="{EAFB5987-2409-56E9-75FC-D324FC5E7A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34309" y="3096662"/>
            <a:ext cx="432000" cy="432000"/>
          </a:xfrm>
          <a:prstGeom prst="rect">
            <a:avLst/>
          </a:prstGeom>
          <a:effectLst/>
        </p:spPr>
      </p:pic>
      <p:sp>
        <p:nvSpPr>
          <p:cNvPr id="19" name="TextBox 18">
            <a:extLst>
              <a:ext uri="{FF2B5EF4-FFF2-40B4-BE49-F238E27FC236}">
                <a16:creationId xmlns:a16="http://schemas.microsoft.com/office/drawing/2014/main" id="{64403B8F-2C2E-1680-196A-ED2EE9D988FC}"/>
              </a:ext>
            </a:extLst>
          </p:cNvPr>
          <p:cNvSpPr txBox="1"/>
          <p:nvPr/>
        </p:nvSpPr>
        <p:spPr>
          <a:xfrm>
            <a:off x="7327762" y="4105114"/>
            <a:ext cx="2128141" cy="1348895"/>
          </a:xfrm>
          <a:prstGeom prst="roundRect">
            <a:avLst>
              <a:gd name="adj" fmla="val 0"/>
            </a:avLst>
          </a:prstGeom>
          <a:solidFill>
            <a:schemeClr val="bg1"/>
          </a:solidFill>
          <a:ln>
            <a:noFill/>
          </a:ln>
          <a:effectLst/>
        </p:spPr>
        <p:txBody>
          <a:bodyPr wrap="square" anchor="t" anchorCtr="0">
            <a:noAutofit/>
          </a:bodyPr>
          <a:lstStyle/>
          <a:p>
            <a:pPr marL="285750" indent="-285750" algn="r" rtl="1">
              <a:spcBef>
                <a:spcPts val="600"/>
              </a:spcBef>
              <a:buFont typeface="Arial" panose="020B0604020202020204" pitchFamily="34" charset="0"/>
              <a:buChar char="•"/>
            </a:pPr>
            <a:r>
              <a:rPr lang="ar-SA" sz="1200" dirty="0">
                <a:solidFill>
                  <a:srgbClr val="44546A"/>
                </a:solidFill>
              </a:rPr>
              <a:t>في الصباح</a:t>
            </a:r>
            <a:endParaRPr lang="en-US" sz="1200" dirty="0">
              <a:solidFill>
                <a:srgbClr val="44546A"/>
              </a:solidFill>
            </a:endParaRPr>
          </a:p>
          <a:p>
            <a:pPr marL="285750" indent="-285750" algn="r" rtl="1">
              <a:spcBef>
                <a:spcPts val="600"/>
              </a:spcBef>
              <a:buFont typeface="Arial" panose="020B0604020202020204" pitchFamily="34" charset="0"/>
              <a:buChar char="•"/>
            </a:pPr>
            <a:r>
              <a:rPr lang="ar-SA" sz="1200" dirty="0">
                <a:solidFill>
                  <a:srgbClr val="44546A"/>
                </a:solidFill>
              </a:rPr>
              <a:t>على طريق المدرسة</a:t>
            </a:r>
            <a:endParaRPr lang="en-US" sz="1200" dirty="0">
              <a:solidFill>
                <a:srgbClr val="44546A"/>
              </a:solidFill>
            </a:endParaRPr>
          </a:p>
          <a:p>
            <a:pPr marL="285750" indent="-285750" algn="r" rtl="1">
              <a:spcBef>
                <a:spcPts val="600"/>
              </a:spcBef>
              <a:buFont typeface="Arial" panose="020B0604020202020204" pitchFamily="34" charset="0"/>
              <a:buChar char="•"/>
            </a:pPr>
            <a:r>
              <a:rPr lang="ar-SA" sz="1200" dirty="0">
                <a:solidFill>
                  <a:srgbClr val="44546A"/>
                </a:solidFill>
              </a:rPr>
              <a:t>في المدرسة</a:t>
            </a:r>
            <a:endParaRPr lang="en-US" sz="1200" dirty="0">
              <a:solidFill>
                <a:srgbClr val="44546A"/>
              </a:solidFill>
            </a:endParaRPr>
          </a:p>
          <a:p>
            <a:pPr marL="285750" indent="-285750" algn="r" rtl="1">
              <a:spcBef>
                <a:spcPts val="600"/>
              </a:spcBef>
              <a:buFont typeface="Arial" panose="020B0604020202020204" pitchFamily="34" charset="0"/>
              <a:buChar char="•"/>
            </a:pPr>
            <a:endParaRPr lang="en-US" sz="1200" dirty="0">
              <a:solidFill>
                <a:srgbClr val="44546A"/>
              </a:solidFill>
            </a:endParaRPr>
          </a:p>
        </p:txBody>
      </p:sp>
      <p:sp>
        <p:nvSpPr>
          <p:cNvPr id="13" name="TextBox 12">
            <a:extLst>
              <a:ext uri="{FF2B5EF4-FFF2-40B4-BE49-F238E27FC236}">
                <a16:creationId xmlns:a16="http://schemas.microsoft.com/office/drawing/2014/main" id="{D139E9B0-0E10-6F4A-F38E-BA6A4AD219A8}"/>
              </a:ext>
            </a:extLst>
          </p:cNvPr>
          <p:cNvSpPr txBox="1"/>
          <p:nvPr/>
        </p:nvSpPr>
        <p:spPr>
          <a:xfrm>
            <a:off x="4864239" y="3376806"/>
            <a:ext cx="2128141"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استخدام الطاقة والأجهزة المختلفة </a:t>
            </a:r>
            <a:endParaRPr lang="en-US" sz="1400" b="1" dirty="0">
              <a:solidFill>
                <a:srgbClr val="44546A"/>
              </a:solidFill>
            </a:endParaRPr>
          </a:p>
        </p:txBody>
      </p:sp>
      <p:pic>
        <p:nvPicPr>
          <p:cNvPr id="16" name="Graphic 15" descr="Badge 3 with solid fill">
            <a:extLst>
              <a:ext uri="{FF2B5EF4-FFF2-40B4-BE49-F238E27FC236}">
                <a16:creationId xmlns:a16="http://schemas.microsoft.com/office/drawing/2014/main" id="{79B4D967-C97B-E12B-5B77-5FA20EDB76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89665" y="3087037"/>
            <a:ext cx="432000" cy="432000"/>
          </a:xfrm>
          <a:prstGeom prst="rect">
            <a:avLst/>
          </a:prstGeom>
        </p:spPr>
      </p:pic>
      <p:sp>
        <p:nvSpPr>
          <p:cNvPr id="20" name="TextBox 19">
            <a:extLst>
              <a:ext uri="{FF2B5EF4-FFF2-40B4-BE49-F238E27FC236}">
                <a16:creationId xmlns:a16="http://schemas.microsoft.com/office/drawing/2014/main" id="{9D4EC5E3-2D7A-7BD1-FA4A-0AA67420F275}"/>
              </a:ext>
            </a:extLst>
          </p:cNvPr>
          <p:cNvSpPr txBox="1"/>
          <p:nvPr/>
        </p:nvSpPr>
        <p:spPr>
          <a:xfrm>
            <a:off x="4864239" y="4105114"/>
            <a:ext cx="2128141" cy="1348895"/>
          </a:xfrm>
          <a:prstGeom prst="roundRect">
            <a:avLst>
              <a:gd name="adj" fmla="val 0"/>
            </a:avLst>
          </a:prstGeom>
          <a:solidFill>
            <a:schemeClr val="bg1"/>
          </a:solidFill>
          <a:ln>
            <a:noFill/>
          </a:ln>
          <a:effectLst/>
        </p:spPr>
        <p:txBody>
          <a:bodyPr wrap="square" anchor="t" anchorCtr="0">
            <a:noAutofit/>
          </a:bodyPr>
          <a:lstStyle/>
          <a:p>
            <a:pPr marL="285750" indent="-285750" algn="r" rtl="1">
              <a:spcBef>
                <a:spcPts val="600"/>
              </a:spcBef>
              <a:buFont typeface="Arial" panose="020B0604020202020204" pitchFamily="34" charset="0"/>
              <a:buChar char="•"/>
            </a:pPr>
            <a:r>
              <a:rPr lang="ar-SA" sz="1200" dirty="0">
                <a:solidFill>
                  <a:srgbClr val="44546A"/>
                </a:solidFill>
              </a:rPr>
              <a:t>الأجهزة (ثلاجة، مكيف، غسالة)</a:t>
            </a:r>
          </a:p>
          <a:p>
            <a:pPr marL="285750" indent="-285750" algn="r" rtl="1">
              <a:spcBef>
                <a:spcPts val="600"/>
              </a:spcBef>
              <a:buFont typeface="Arial" panose="020B0604020202020204" pitchFamily="34" charset="0"/>
              <a:buChar char="•"/>
            </a:pPr>
            <a:r>
              <a:rPr lang="ar-SA" sz="1200" dirty="0">
                <a:solidFill>
                  <a:srgbClr val="44546A"/>
                </a:solidFill>
              </a:rPr>
              <a:t>سيارة</a:t>
            </a:r>
          </a:p>
          <a:p>
            <a:pPr marL="285750" indent="-285750" algn="r" rtl="1">
              <a:spcBef>
                <a:spcPts val="600"/>
              </a:spcBef>
              <a:buFont typeface="Arial" panose="020B0604020202020204" pitchFamily="34" charset="0"/>
              <a:buChar char="•"/>
            </a:pPr>
            <a:r>
              <a:rPr lang="ar-SA" sz="1200" dirty="0">
                <a:solidFill>
                  <a:srgbClr val="44546A"/>
                </a:solidFill>
              </a:rPr>
              <a:t>طائرة</a:t>
            </a:r>
          </a:p>
          <a:p>
            <a:pPr marL="285750" indent="-285750" algn="r" rtl="1">
              <a:spcBef>
                <a:spcPts val="600"/>
              </a:spcBef>
              <a:buFont typeface="Arial" panose="020B0604020202020204" pitchFamily="34" charset="0"/>
              <a:buChar char="•"/>
            </a:pPr>
            <a:r>
              <a:rPr lang="ar-SA" sz="1200" dirty="0">
                <a:solidFill>
                  <a:srgbClr val="44546A"/>
                </a:solidFill>
              </a:rPr>
              <a:t>مصعد</a:t>
            </a:r>
            <a:endParaRPr lang="en-US" sz="1200" dirty="0">
              <a:solidFill>
                <a:srgbClr val="44546A"/>
              </a:solidFill>
            </a:endParaRPr>
          </a:p>
        </p:txBody>
      </p:sp>
      <p:sp>
        <p:nvSpPr>
          <p:cNvPr id="21" name="TextBox 20">
            <a:extLst>
              <a:ext uri="{FF2B5EF4-FFF2-40B4-BE49-F238E27FC236}">
                <a16:creationId xmlns:a16="http://schemas.microsoft.com/office/drawing/2014/main" id="{E70A0A84-1F8B-028B-9CE4-0064E6E865FF}"/>
              </a:ext>
            </a:extLst>
          </p:cNvPr>
          <p:cNvSpPr txBox="1"/>
          <p:nvPr/>
        </p:nvSpPr>
        <p:spPr>
          <a:xfrm>
            <a:off x="1184120" y="4040969"/>
            <a:ext cx="2128141" cy="574971"/>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dirty="0">
                <a:solidFill>
                  <a:srgbClr val="44546A"/>
                </a:solidFill>
              </a:rPr>
              <a:t>اخضر</a:t>
            </a:r>
            <a:r>
              <a:rPr lang="en-US" sz="1200" dirty="0">
                <a:solidFill>
                  <a:srgbClr val="44546A"/>
                </a:solidFill>
              </a:rPr>
              <a:t> </a:t>
            </a:r>
          </a:p>
          <a:p>
            <a:pPr marL="285750" indent="-285750" algn="r" rtl="1">
              <a:buFont typeface="Arial" panose="020B0604020202020204" pitchFamily="34" charset="0"/>
              <a:buChar char="•"/>
            </a:pPr>
            <a:r>
              <a:rPr lang="ar-SA" sz="1200" dirty="0">
                <a:solidFill>
                  <a:srgbClr val="44546A"/>
                </a:solidFill>
              </a:rPr>
              <a:t>احمر</a:t>
            </a:r>
            <a:r>
              <a:rPr lang="en-US" sz="1200" dirty="0">
                <a:solidFill>
                  <a:srgbClr val="44546A"/>
                </a:solidFill>
              </a:rPr>
              <a:t> </a:t>
            </a:r>
          </a:p>
          <a:p>
            <a:pPr marL="285750" indent="-285750" algn="r" rtl="1">
              <a:buFont typeface="Arial" panose="020B0604020202020204" pitchFamily="34" charset="0"/>
              <a:buChar char="•"/>
            </a:pPr>
            <a:r>
              <a:rPr lang="ar-SA" sz="1200" dirty="0">
                <a:solidFill>
                  <a:srgbClr val="44546A"/>
                </a:solidFill>
              </a:rPr>
              <a:t>برتقالي</a:t>
            </a:r>
            <a:endParaRPr lang="en-US" sz="1200" dirty="0">
              <a:solidFill>
                <a:srgbClr val="44546A"/>
              </a:solidFill>
            </a:endParaRPr>
          </a:p>
        </p:txBody>
      </p:sp>
      <p:sp>
        <p:nvSpPr>
          <p:cNvPr id="22" name="TextBox 21">
            <a:extLst>
              <a:ext uri="{FF2B5EF4-FFF2-40B4-BE49-F238E27FC236}">
                <a16:creationId xmlns:a16="http://schemas.microsoft.com/office/drawing/2014/main" id="{0E393221-B53D-EA11-D465-325C05E31FFE}"/>
              </a:ext>
            </a:extLst>
          </p:cNvPr>
          <p:cNvSpPr txBox="1"/>
          <p:nvPr/>
        </p:nvSpPr>
        <p:spPr>
          <a:xfrm>
            <a:off x="1184119" y="3312662"/>
            <a:ext cx="2128141"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البطاقة</a:t>
            </a:r>
            <a:r>
              <a:rPr lang="en-US" sz="1400" b="1" dirty="0">
                <a:solidFill>
                  <a:srgbClr val="44546A"/>
                </a:solidFill>
              </a:rPr>
              <a:t> </a:t>
            </a:r>
          </a:p>
        </p:txBody>
      </p:sp>
      <p:sp>
        <p:nvSpPr>
          <p:cNvPr id="23" name="TextBox 22">
            <a:extLst>
              <a:ext uri="{FF2B5EF4-FFF2-40B4-BE49-F238E27FC236}">
                <a16:creationId xmlns:a16="http://schemas.microsoft.com/office/drawing/2014/main" id="{2892FB72-8867-693A-5C49-FCB458FFDFCA}"/>
              </a:ext>
            </a:extLst>
          </p:cNvPr>
          <p:cNvSpPr txBox="1"/>
          <p:nvPr/>
        </p:nvSpPr>
        <p:spPr>
          <a:xfrm>
            <a:off x="1184119" y="4831118"/>
            <a:ext cx="2128141" cy="574971"/>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dirty="0">
                <a:solidFill>
                  <a:srgbClr val="44546A"/>
                </a:solidFill>
              </a:rPr>
              <a:t>استخدام الطاقة</a:t>
            </a:r>
            <a:endParaRPr lang="en-US" sz="1200" dirty="0">
              <a:solidFill>
                <a:srgbClr val="44546A"/>
              </a:solidFill>
            </a:endParaRPr>
          </a:p>
        </p:txBody>
      </p:sp>
      <p:sp>
        <p:nvSpPr>
          <p:cNvPr id="26" name="Arrow: Right 25">
            <a:extLst>
              <a:ext uri="{FF2B5EF4-FFF2-40B4-BE49-F238E27FC236}">
                <a16:creationId xmlns:a16="http://schemas.microsoft.com/office/drawing/2014/main" id="{E0083321-9DA3-4EC4-7F44-5A94D705B4C0}"/>
              </a:ext>
            </a:extLst>
          </p:cNvPr>
          <p:cNvSpPr/>
          <p:nvPr/>
        </p:nvSpPr>
        <p:spPr>
          <a:xfrm flipH="1">
            <a:off x="6300867" y="2444814"/>
            <a:ext cx="1572598" cy="279133"/>
          </a:xfrm>
          <a:prstGeom prst="rightArrow">
            <a:avLst/>
          </a:prstGeom>
          <a:solidFill>
            <a:srgbClr val="A68F54"/>
          </a:solidFill>
          <a:ln w="63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7" name="TextBox 6">
            <a:extLst>
              <a:ext uri="{FF2B5EF4-FFF2-40B4-BE49-F238E27FC236}">
                <a16:creationId xmlns:a16="http://schemas.microsoft.com/office/drawing/2014/main" id="{376BEC1C-027B-46B0-C8C4-7B8007FE4FFE}"/>
              </a:ext>
            </a:extLst>
          </p:cNvPr>
          <p:cNvSpPr txBox="1"/>
          <p:nvPr/>
        </p:nvSpPr>
        <p:spPr>
          <a:xfrm>
            <a:off x="5228917" y="5696424"/>
            <a:ext cx="6325829" cy="785087"/>
          </a:xfrm>
          <a:prstGeom prst="rect">
            <a:avLst/>
          </a:prstGeom>
          <a:noFill/>
        </p:spPr>
        <p:txBody>
          <a:bodyPr wrap="square">
            <a:spAutoFit/>
          </a:bodyPr>
          <a:lstStyle/>
          <a:p>
            <a:pPr marL="355600" indent="-87313" algn="r" rtl="1">
              <a:lnSpc>
                <a:spcPct val="90000"/>
              </a:lnSpc>
              <a:spcBef>
                <a:spcPts val="1000"/>
              </a:spcBef>
            </a:pPr>
            <a:r>
              <a:rPr lang="ar-SA" sz="1050" i="1" dirty="0">
                <a:solidFill>
                  <a:srgbClr val="6A788A"/>
                </a:solidFill>
                <a:latin typeface="Lato" panose="020F0502020204030203" pitchFamily="34" charset="0"/>
              </a:rPr>
              <a:t>فهمنا أن هناك طفلًا يشرح لأصدقائه وعائلته أنواع الطاقة المختلفة وكيفية استخدامها في العالم، ومدى فائدتها.</a:t>
            </a:r>
          </a:p>
          <a:p>
            <a:pPr marL="355600" indent="-87313" algn="r" rtl="1">
              <a:lnSpc>
                <a:spcPct val="90000"/>
              </a:lnSpc>
              <a:spcBef>
                <a:spcPts val="1000"/>
              </a:spcBef>
            </a:pPr>
            <a:r>
              <a:rPr lang="ar-SA" sz="1050" i="1" dirty="0">
                <a:solidFill>
                  <a:srgbClr val="6A788A"/>
                </a:solidFill>
                <a:latin typeface="Lato" panose="020F0502020204030203" pitchFamily="34" charset="0"/>
              </a:rPr>
              <a:t>فتاة من 6 إلى 8 سنوات، جدة</a:t>
            </a:r>
          </a:p>
          <a:p>
            <a:pPr marL="355600" indent="-87313" algn="r" rtl="1">
              <a:lnSpc>
                <a:spcPct val="90000"/>
              </a:lnSpc>
              <a:spcBef>
                <a:spcPts val="1000"/>
              </a:spcBef>
            </a:pPr>
            <a:r>
              <a:rPr lang="ar-SA" sz="1050" i="1" dirty="0">
                <a:solidFill>
                  <a:srgbClr val="6A788A"/>
                </a:solidFill>
                <a:latin typeface="Lato" panose="020F0502020204030203" pitchFamily="34" charset="0"/>
              </a:rPr>
              <a:t>شرح أهمية الطاقة والكهرباء في كل مكان، مثل الكمبيوتر المحمول أو التلفزيون أو جهاز البلوتوث.</a:t>
            </a:r>
            <a:endParaRPr lang="en-US" sz="1050" i="1" dirty="0">
              <a:solidFill>
                <a:srgbClr val="6A788A"/>
              </a:solidFill>
              <a:latin typeface="Lato" panose="020F0502020204030203" pitchFamily="34" charset="0"/>
            </a:endParaRPr>
          </a:p>
        </p:txBody>
      </p:sp>
    </p:spTree>
    <p:extLst>
      <p:ext uri="{BB962C8B-B14F-4D97-AF65-F5344CB8AC3E}">
        <p14:creationId xmlns:p14="http://schemas.microsoft.com/office/powerpoint/2010/main" val="1322093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B42F6-95FD-505D-828B-C102C6FE86D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C949886-5674-8126-2844-D2DFD6EEAC4A}"/>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A9FA7B2D-BE68-BEB4-17F2-884A4D2B62B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79DD7FC-7368-2698-336C-7828BF0CC34A}"/>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8DCDC5A3-1CC8-EDC5-C958-9166927AF23A}"/>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cs typeface="Bahij TheSansArabic Plain" panose="02040503050201020203" pitchFamily="18" charset="-78"/>
              </a:rPr>
              <a:t>#6 بطاقة كفاءة الطاقة – فهم الرسالة</a:t>
            </a:r>
            <a:endParaRPr lang="en-US" sz="2400" dirty="0">
              <a:solidFill>
                <a:schemeClr val="tx2"/>
              </a:solidFill>
              <a:cs typeface="Bahij TheSansArabic Plain" panose="02040503050201020203" pitchFamily="18" charset="-78"/>
            </a:endParaRPr>
          </a:p>
        </p:txBody>
      </p:sp>
      <p:sp>
        <p:nvSpPr>
          <p:cNvPr id="6" name="TextBox 5">
            <a:extLst>
              <a:ext uri="{FF2B5EF4-FFF2-40B4-BE49-F238E27FC236}">
                <a16:creationId xmlns:a16="http://schemas.microsoft.com/office/drawing/2014/main" id="{77B270C3-73F6-D95C-070F-D870F344DC2E}"/>
              </a:ext>
            </a:extLst>
          </p:cNvPr>
          <p:cNvSpPr txBox="1"/>
          <p:nvPr/>
        </p:nvSpPr>
        <p:spPr>
          <a:xfrm>
            <a:off x="1980096" y="863493"/>
            <a:ext cx="8936004" cy="988094"/>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0"/>
              </a:spcAft>
              <a:buFont typeface="Wingdings" panose="05000000000000000000" pitchFamily="2" charset="2"/>
              <a:buChar char="§"/>
              <a:defRPr sz="1400">
                <a:solidFill>
                  <a:srgbClr val="44546A"/>
                </a:solidFill>
                <a:latin typeface="+mj-lt"/>
                <a:ea typeface="+mj-ea"/>
                <a:cs typeface="+mj-cs"/>
              </a:defRPr>
            </a:lvl1pPr>
            <a:lvl2pPr marL="800100" lvl="1" indent="-342900">
              <a:spcBef>
                <a:spcPts val="600"/>
              </a:spcBef>
              <a:buFont typeface="+mj-lt"/>
              <a:buAutoNum type="arabicPeriod"/>
              <a:defRPr sz="1400">
                <a:solidFill>
                  <a:srgbClr val="44546A"/>
                </a:solidFill>
                <a:latin typeface="+mj-lt"/>
                <a:ea typeface="+mj-ea"/>
                <a:cs typeface="+mj-cs"/>
              </a:defRPr>
            </a:lvl2pPr>
          </a:lstStyle>
          <a:p>
            <a:pPr algn="r" rtl="1">
              <a:buFont typeface="Arial" panose="020B0604020202020204" pitchFamily="34" charset="0"/>
              <a:buChar char="•"/>
            </a:pPr>
            <a:r>
              <a:rPr lang="ar-SA" dirty="0"/>
              <a:t>فهم جيد للقصة </a:t>
            </a:r>
            <a:r>
              <a:rPr lang="ar-SA" dirty="0" err="1"/>
              <a:t>عبرمختلف</a:t>
            </a:r>
            <a:r>
              <a:rPr lang="ar-SA" dirty="0"/>
              <a:t> الأعمار والمواقع.</a:t>
            </a:r>
          </a:p>
          <a:p>
            <a:pPr algn="r" rtl="1">
              <a:buFont typeface="Arial" panose="020B0604020202020204" pitchFamily="34" charset="0"/>
              <a:buChar char="•"/>
            </a:pPr>
            <a:r>
              <a:rPr lang="ar-SA" dirty="0"/>
              <a:t>ومع ذلك، لا يستطيع معظم الأطفال تذكر جميع عناصر القصة: بعضها مفقود أو منسي.</a:t>
            </a:r>
          </a:p>
          <a:p>
            <a:pPr algn="r" rtl="1">
              <a:buFont typeface="Arial" panose="020B0604020202020204" pitchFamily="34" charset="0"/>
              <a:buChar char="•"/>
            </a:pPr>
            <a:r>
              <a:rPr lang="ar-SA" dirty="0"/>
              <a:t>حوالي نصف الأطفال فقط يستطيعون تذكر كلمة "بطاقة النتائج"، لكنهم جميعًا يفهمون المفهوم.</a:t>
            </a:r>
            <a:endParaRPr lang="en-US" dirty="0"/>
          </a:p>
        </p:txBody>
      </p:sp>
      <p:grpSp>
        <p:nvGrpSpPr>
          <p:cNvPr id="8" name="Group 7">
            <a:extLst>
              <a:ext uri="{FF2B5EF4-FFF2-40B4-BE49-F238E27FC236}">
                <a16:creationId xmlns:a16="http://schemas.microsoft.com/office/drawing/2014/main" id="{59C7745C-CB0E-E50D-ABF9-3BE7D2B3C84F}"/>
              </a:ext>
            </a:extLst>
          </p:cNvPr>
          <p:cNvGrpSpPr/>
          <p:nvPr/>
        </p:nvGrpSpPr>
        <p:grpSpPr>
          <a:xfrm>
            <a:off x="8608149" y="2225982"/>
            <a:ext cx="3132952" cy="3443697"/>
            <a:chOff x="868597" y="2225982"/>
            <a:chExt cx="3132952" cy="3443697"/>
          </a:xfrm>
        </p:grpSpPr>
        <p:sp>
          <p:nvSpPr>
            <p:cNvPr id="7" name="TextBox 6">
              <a:extLst>
                <a:ext uri="{FF2B5EF4-FFF2-40B4-BE49-F238E27FC236}">
                  <a16:creationId xmlns:a16="http://schemas.microsoft.com/office/drawing/2014/main" id="{074C0859-61FD-0C00-CD1C-DFE76F53A876}"/>
                </a:ext>
              </a:extLst>
            </p:cNvPr>
            <p:cNvSpPr txBox="1"/>
            <p:nvPr/>
          </p:nvSpPr>
          <p:spPr>
            <a:xfrm>
              <a:off x="868597" y="3660346"/>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أهمية بطاقة النتائج</a:t>
              </a:r>
              <a:endParaRPr lang="en-US" sz="1400" b="1" dirty="0">
                <a:solidFill>
                  <a:srgbClr val="44546A"/>
                </a:solidFill>
              </a:endParaRPr>
            </a:p>
          </p:txBody>
        </p:sp>
        <p:sp>
          <p:nvSpPr>
            <p:cNvPr id="24" name="TextBox 23">
              <a:extLst>
                <a:ext uri="{FF2B5EF4-FFF2-40B4-BE49-F238E27FC236}">
                  <a16:creationId xmlns:a16="http://schemas.microsoft.com/office/drawing/2014/main" id="{1F8392D2-7F6E-BCA3-69D9-F4FCC211FEB2}"/>
                </a:ext>
              </a:extLst>
            </p:cNvPr>
            <p:cNvSpPr txBox="1"/>
            <p:nvPr/>
          </p:nvSpPr>
          <p:spPr>
            <a:xfrm>
              <a:off x="868597" y="4377527"/>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يشير إلى جودة الأجهزة</a:t>
              </a:r>
              <a:endParaRPr lang="en-US" sz="1400" b="1" dirty="0">
                <a:solidFill>
                  <a:srgbClr val="44546A"/>
                </a:solidFill>
              </a:endParaRPr>
            </a:p>
          </p:txBody>
        </p:sp>
        <p:sp>
          <p:nvSpPr>
            <p:cNvPr id="25" name="TextBox 24">
              <a:extLst>
                <a:ext uri="{FF2B5EF4-FFF2-40B4-BE49-F238E27FC236}">
                  <a16:creationId xmlns:a16="http://schemas.microsoft.com/office/drawing/2014/main" id="{D9EA572C-AB17-4C43-16FF-447776F9D2EC}"/>
                </a:ext>
              </a:extLst>
            </p:cNvPr>
            <p:cNvSpPr txBox="1"/>
            <p:nvPr/>
          </p:nvSpPr>
          <p:spPr>
            <a:xfrm>
              <a:off x="868597" y="5094708"/>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ومستوى استهلاك الطاقة</a:t>
              </a:r>
              <a:endParaRPr lang="en-US" sz="1400" b="1" dirty="0">
                <a:solidFill>
                  <a:srgbClr val="44546A"/>
                </a:solidFill>
              </a:endParaRPr>
            </a:p>
          </p:txBody>
        </p:sp>
        <p:sp>
          <p:nvSpPr>
            <p:cNvPr id="27" name="TextBox 26">
              <a:extLst>
                <a:ext uri="{FF2B5EF4-FFF2-40B4-BE49-F238E27FC236}">
                  <a16:creationId xmlns:a16="http://schemas.microsoft.com/office/drawing/2014/main" id="{C26B9F6E-0AC6-BFC2-1F2C-E069AD5C0280}"/>
                </a:ext>
              </a:extLst>
            </p:cNvPr>
            <p:cNvSpPr txBox="1"/>
            <p:nvPr/>
          </p:nvSpPr>
          <p:spPr>
            <a:xfrm>
              <a:off x="868597" y="2225982"/>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rgbClr val="44546A"/>
                  </a:solidFill>
                </a:rPr>
                <a:t>يظهر سلوكيات جيدة من خلال إيقاف أو عدم استخدام بعض المرافق</a:t>
              </a:r>
              <a:endParaRPr lang="en-US" sz="1400" b="1" dirty="0">
                <a:solidFill>
                  <a:srgbClr val="44546A"/>
                </a:solidFill>
              </a:endParaRPr>
            </a:p>
          </p:txBody>
        </p:sp>
        <p:sp>
          <p:nvSpPr>
            <p:cNvPr id="28" name="TextBox 27">
              <a:extLst>
                <a:ext uri="{FF2B5EF4-FFF2-40B4-BE49-F238E27FC236}">
                  <a16:creationId xmlns:a16="http://schemas.microsoft.com/office/drawing/2014/main" id="{1A276A8B-26BC-C239-3119-C3A3159CA90E}"/>
                </a:ext>
              </a:extLst>
            </p:cNvPr>
            <p:cNvSpPr txBox="1"/>
            <p:nvPr/>
          </p:nvSpPr>
          <p:spPr>
            <a:xfrm>
              <a:off x="868597" y="2943164"/>
              <a:ext cx="3132952" cy="574971"/>
            </a:xfrm>
            <a:prstGeom prst="roundRect">
              <a:avLst>
                <a:gd name="adj" fmla="val 3019"/>
              </a:avLst>
            </a:prstGeom>
            <a:solidFill>
              <a:schemeClr val="bg1">
                <a:lumMod val="85000"/>
              </a:schemeClr>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rgbClr val="44546A"/>
                  </a:solidFill>
                </a:rPr>
                <a:t>شرح حول استخدام الطاقة وتوفيرها</a:t>
              </a:r>
              <a:endParaRPr lang="en-US" sz="1400" b="1" dirty="0">
                <a:solidFill>
                  <a:srgbClr val="44546A"/>
                </a:solidFill>
              </a:endParaRPr>
            </a:p>
          </p:txBody>
        </p:sp>
      </p:grpSp>
      <p:sp>
        <p:nvSpPr>
          <p:cNvPr id="29" name="TextBox 28">
            <a:extLst>
              <a:ext uri="{FF2B5EF4-FFF2-40B4-BE49-F238E27FC236}">
                <a16:creationId xmlns:a16="http://schemas.microsoft.com/office/drawing/2014/main" id="{48161B14-A218-6643-BAE0-69B4CF86259E}"/>
              </a:ext>
            </a:extLst>
          </p:cNvPr>
          <p:cNvSpPr txBox="1"/>
          <p:nvPr/>
        </p:nvSpPr>
        <p:spPr>
          <a:xfrm>
            <a:off x="4619478" y="2225982"/>
            <a:ext cx="3359865" cy="1434364"/>
          </a:xfrm>
          <a:prstGeom prst="roundRect">
            <a:avLst>
              <a:gd name="adj" fmla="val 0"/>
            </a:avLst>
          </a:prstGeom>
          <a:solidFill>
            <a:schemeClr val="bg1"/>
          </a:solidFill>
          <a:ln>
            <a:noFill/>
          </a:ln>
          <a:effectLst/>
        </p:spPr>
        <p:txBody>
          <a:bodyPr wrap="square" anchor="t" anchorCtr="0">
            <a:noAutofit/>
          </a:bodyPr>
          <a:lstStyle/>
          <a:p>
            <a:pPr algn="ctr" rtl="1"/>
            <a:r>
              <a:rPr lang="ar-SA" sz="1400" b="1" u="sng" dirty="0">
                <a:solidFill>
                  <a:srgbClr val="44546A"/>
                </a:solidFill>
              </a:rPr>
              <a:t>الرسالة 1: </a:t>
            </a:r>
            <a:endParaRPr lang="en-US" sz="1400" b="1" dirty="0">
              <a:solidFill>
                <a:srgbClr val="44546A"/>
              </a:solidFill>
            </a:endParaRPr>
          </a:p>
          <a:p>
            <a:pPr marL="285750" indent="-285750" algn="r" rtl="1">
              <a:buFont typeface="Arial" panose="020B0604020202020204" pitchFamily="34" charset="0"/>
              <a:buChar char="•"/>
            </a:pPr>
            <a:r>
              <a:rPr lang="ar-SA" sz="1400" b="1" dirty="0">
                <a:solidFill>
                  <a:srgbClr val="00B050"/>
                </a:solidFill>
              </a:rPr>
              <a:t>الاخضر</a:t>
            </a:r>
            <a:r>
              <a:rPr lang="en-US" sz="1400" b="1" dirty="0">
                <a:solidFill>
                  <a:srgbClr val="00B050"/>
                </a:solidFill>
              </a:rPr>
              <a:t> </a:t>
            </a:r>
            <a:r>
              <a:rPr lang="en-US" sz="1400" b="1" dirty="0">
                <a:solidFill>
                  <a:srgbClr val="44546A"/>
                </a:solidFill>
              </a:rPr>
              <a:t>= </a:t>
            </a:r>
            <a:r>
              <a:rPr lang="ar-SA" sz="1400" b="1" dirty="0">
                <a:solidFill>
                  <a:srgbClr val="44546A"/>
                </a:solidFill>
              </a:rPr>
              <a:t>استهلاك قليل</a:t>
            </a:r>
            <a:endParaRPr lang="en-US" sz="1400" b="1" dirty="0">
              <a:solidFill>
                <a:srgbClr val="44546A"/>
              </a:solidFill>
            </a:endParaRPr>
          </a:p>
          <a:p>
            <a:pPr marL="285750" indent="-285750" algn="r" rtl="1">
              <a:buFont typeface="Arial" panose="020B0604020202020204" pitchFamily="34" charset="0"/>
              <a:buChar char="•"/>
            </a:pPr>
            <a:endParaRPr lang="en-US" sz="1400" b="1" dirty="0">
              <a:solidFill>
                <a:srgbClr val="44546A"/>
              </a:solidFill>
            </a:endParaRPr>
          </a:p>
          <a:p>
            <a:pPr marL="285750" indent="-285750" algn="r" rtl="1">
              <a:buFont typeface="Arial" panose="020B0604020202020204" pitchFamily="34" charset="0"/>
              <a:buChar char="•"/>
            </a:pPr>
            <a:r>
              <a:rPr lang="ar-SA" sz="1400" b="1" dirty="0">
                <a:solidFill>
                  <a:srgbClr val="FF0000"/>
                </a:solidFill>
              </a:rPr>
              <a:t>الاحمر</a:t>
            </a:r>
            <a:r>
              <a:rPr lang="en-US" sz="1400" b="1" dirty="0">
                <a:solidFill>
                  <a:srgbClr val="FF0000"/>
                </a:solidFill>
              </a:rPr>
              <a:t> </a:t>
            </a:r>
            <a:r>
              <a:rPr lang="en-US" sz="1400" b="1" dirty="0">
                <a:solidFill>
                  <a:srgbClr val="44546A"/>
                </a:solidFill>
              </a:rPr>
              <a:t>= 	</a:t>
            </a:r>
            <a:r>
              <a:rPr lang="ar-SA" sz="1400" b="1" dirty="0">
                <a:solidFill>
                  <a:srgbClr val="44546A"/>
                </a:solidFill>
              </a:rPr>
              <a:t>استهلاك عالي </a:t>
            </a:r>
            <a:endParaRPr lang="en-US" sz="1400" b="1" dirty="0">
              <a:solidFill>
                <a:srgbClr val="44546A"/>
              </a:solidFill>
            </a:endParaRPr>
          </a:p>
          <a:p>
            <a:pPr marL="285750" indent="-285750" algn="r" rtl="1">
              <a:buFont typeface="Arial" panose="020B0604020202020204" pitchFamily="34" charset="0"/>
              <a:buChar char="•"/>
            </a:pPr>
            <a:endParaRPr lang="en-US" sz="1400" b="1" dirty="0">
              <a:solidFill>
                <a:srgbClr val="44546A"/>
              </a:solidFill>
            </a:endParaRPr>
          </a:p>
          <a:p>
            <a:pPr marL="285750" indent="-285750" algn="r" rtl="1">
              <a:buFont typeface="Arial" panose="020B0604020202020204" pitchFamily="34" charset="0"/>
              <a:buChar char="•"/>
            </a:pPr>
            <a:r>
              <a:rPr lang="ar-SA" sz="1400" b="1" dirty="0">
                <a:solidFill>
                  <a:schemeClr val="accent6">
                    <a:lumMod val="75000"/>
                  </a:schemeClr>
                </a:solidFill>
              </a:rPr>
              <a:t>البرتقالي </a:t>
            </a:r>
            <a:r>
              <a:rPr lang="ar-SA" sz="1400" b="1" dirty="0">
                <a:solidFill>
                  <a:schemeClr val="tx2"/>
                </a:solidFill>
              </a:rPr>
              <a:t>= استهلاك متوسط </a:t>
            </a:r>
            <a:endParaRPr lang="en-US" sz="1400" b="1" dirty="0">
              <a:solidFill>
                <a:srgbClr val="44546A"/>
              </a:solidFill>
            </a:endParaRPr>
          </a:p>
        </p:txBody>
      </p:sp>
      <p:sp>
        <p:nvSpPr>
          <p:cNvPr id="30" name="TextBox 29">
            <a:extLst>
              <a:ext uri="{FF2B5EF4-FFF2-40B4-BE49-F238E27FC236}">
                <a16:creationId xmlns:a16="http://schemas.microsoft.com/office/drawing/2014/main" id="{AAD8061C-E07B-AE94-3109-487700F07E13}"/>
              </a:ext>
            </a:extLst>
          </p:cNvPr>
          <p:cNvSpPr txBox="1"/>
          <p:nvPr/>
        </p:nvSpPr>
        <p:spPr>
          <a:xfrm>
            <a:off x="4661070" y="4230784"/>
            <a:ext cx="3359865" cy="1434364"/>
          </a:xfrm>
          <a:prstGeom prst="roundRect">
            <a:avLst>
              <a:gd name="adj" fmla="val 0"/>
            </a:avLst>
          </a:prstGeom>
          <a:solidFill>
            <a:schemeClr val="bg1"/>
          </a:solidFill>
          <a:ln>
            <a:noFill/>
          </a:ln>
          <a:effectLst/>
        </p:spPr>
        <p:txBody>
          <a:bodyPr wrap="square" anchor="t" anchorCtr="0">
            <a:noAutofit/>
          </a:bodyPr>
          <a:lstStyle/>
          <a:p>
            <a:pPr algn="ctr" rtl="1"/>
            <a:r>
              <a:rPr lang="ar-SA" sz="1400" b="1" u="sng" dirty="0">
                <a:solidFill>
                  <a:srgbClr val="44546A"/>
                </a:solidFill>
              </a:rPr>
              <a:t>الرسالة 2</a:t>
            </a:r>
          </a:p>
          <a:p>
            <a:pPr algn="ctr" rtl="1"/>
            <a:endParaRPr lang="ar-SA" sz="1400" b="1" u="sng" dirty="0">
              <a:solidFill>
                <a:srgbClr val="44546A"/>
              </a:solidFill>
            </a:endParaRPr>
          </a:p>
          <a:p>
            <a:pPr marL="342900" indent="-342900" algn="r" rtl="1">
              <a:buFont typeface="Arial" panose="020B0604020202020204" pitchFamily="34" charset="0"/>
              <a:buChar char="•"/>
            </a:pPr>
            <a:r>
              <a:rPr lang="ar-SA" sz="1400" b="1" u="sng" dirty="0">
                <a:solidFill>
                  <a:srgbClr val="44546A"/>
                </a:solidFill>
              </a:rPr>
              <a:t>كيفية استخدام الطاقات المختلفة</a:t>
            </a:r>
          </a:p>
          <a:p>
            <a:pPr marL="342900" indent="-342900" algn="r" rtl="1">
              <a:buFont typeface="Arial" panose="020B0604020202020204" pitchFamily="34" charset="0"/>
              <a:buChar char="•"/>
            </a:pPr>
            <a:r>
              <a:rPr lang="ar-SA" sz="1400" b="1" u="sng" dirty="0">
                <a:solidFill>
                  <a:srgbClr val="44546A"/>
                </a:solidFill>
              </a:rPr>
              <a:t>ضرورة ترشيد استهلاك الطاقة باختيار الأجهزة المناسبة</a:t>
            </a:r>
          </a:p>
          <a:p>
            <a:pPr marL="342900" indent="-342900" algn="r" rtl="1">
              <a:buFont typeface="Arial" panose="020B0604020202020204" pitchFamily="34" charset="0"/>
              <a:buChar char="•"/>
            </a:pPr>
            <a:r>
              <a:rPr lang="ar-SA" sz="1400" b="1" u="sng" dirty="0">
                <a:solidFill>
                  <a:srgbClr val="44546A"/>
                </a:solidFill>
              </a:rPr>
              <a:t>ضرورة ترشيد استهلاك الطاقة بالاستخدام الأمثل</a:t>
            </a:r>
            <a:endParaRPr lang="en-US" sz="1200" dirty="0">
              <a:solidFill>
                <a:srgbClr val="44546A"/>
              </a:solidFill>
            </a:endParaRPr>
          </a:p>
        </p:txBody>
      </p:sp>
      <p:sp>
        <p:nvSpPr>
          <p:cNvPr id="10" name="TextBox 9">
            <a:extLst>
              <a:ext uri="{FF2B5EF4-FFF2-40B4-BE49-F238E27FC236}">
                <a16:creationId xmlns:a16="http://schemas.microsoft.com/office/drawing/2014/main" id="{3F9698E0-9270-3934-8E7E-15A596A46842}"/>
              </a:ext>
            </a:extLst>
          </p:cNvPr>
          <p:cNvSpPr txBox="1"/>
          <p:nvPr/>
        </p:nvSpPr>
        <p:spPr>
          <a:xfrm>
            <a:off x="346710" y="2656365"/>
            <a:ext cx="3685554" cy="3188565"/>
          </a:xfrm>
          <a:prstGeom prst="rect">
            <a:avLst/>
          </a:prstGeom>
          <a:noFill/>
        </p:spPr>
        <p:txBody>
          <a:bodyPr wrap="square">
            <a:spAutoFit/>
          </a:bodyPr>
          <a:lstStyle/>
          <a:p>
            <a:pPr marL="355600" indent="-87313" algn="r" rtl="1">
              <a:lnSpc>
                <a:spcPct val="90000"/>
              </a:lnSpc>
              <a:spcBef>
                <a:spcPts val="1000"/>
              </a:spcBef>
            </a:pPr>
            <a:r>
              <a:rPr lang="ar-SA" sz="1400" i="1" dirty="0">
                <a:solidFill>
                  <a:srgbClr val="6A788A"/>
                </a:solidFill>
                <a:latin typeface="Lato" panose="020F0502020204030203" pitchFamily="34" charset="0"/>
              </a:rPr>
              <a:t>كفاءة الطاقة هي ورقة تُلصق على الثلاجة أو الغسالة أو غيرها من الأجهزة... عندما تكون خضراء فهذا يعني أنها جيدة. إذا كانت حمراء فهذا يعني أنها تستهلك طاقة كبيرة... هذا ما فهمته!</a:t>
            </a:r>
          </a:p>
          <a:p>
            <a:pPr marL="355600" indent="-87313" algn="r" rtl="1">
              <a:lnSpc>
                <a:spcPct val="90000"/>
              </a:lnSpc>
              <a:spcBef>
                <a:spcPts val="1000"/>
              </a:spcBef>
            </a:pPr>
            <a:endParaRPr lang="ar-SA" sz="1400" i="1" dirty="0">
              <a:solidFill>
                <a:srgbClr val="6A788A"/>
              </a:solidFill>
              <a:latin typeface="Lato" panose="020F0502020204030203" pitchFamily="34" charset="0"/>
            </a:endParaRPr>
          </a:p>
          <a:p>
            <a:pPr marL="355600" indent="-87313" algn="r" rtl="1">
              <a:lnSpc>
                <a:spcPct val="90000"/>
              </a:lnSpc>
              <a:spcBef>
                <a:spcPts val="1000"/>
              </a:spcBef>
            </a:pPr>
            <a:r>
              <a:rPr lang="ar-SA" sz="1400" i="1" dirty="0">
                <a:solidFill>
                  <a:srgbClr val="6A788A"/>
                </a:solidFill>
                <a:latin typeface="Lato" panose="020F0502020204030203" pitchFamily="34" charset="0"/>
              </a:rPr>
              <a:t>فتاة_١٠_الدمام</a:t>
            </a:r>
          </a:p>
          <a:p>
            <a:pPr marL="355600" indent="-87313" algn="r" rtl="1">
              <a:lnSpc>
                <a:spcPct val="90000"/>
              </a:lnSpc>
              <a:spcBef>
                <a:spcPts val="1000"/>
              </a:spcBef>
            </a:pPr>
            <a:endParaRPr lang="ar-SA" sz="1400" i="1" dirty="0">
              <a:solidFill>
                <a:srgbClr val="6A788A"/>
              </a:solidFill>
              <a:latin typeface="Lato" panose="020F0502020204030203" pitchFamily="34" charset="0"/>
            </a:endParaRPr>
          </a:p>
          <a:p>
            <a:pPr marL="355600" indent="-87313" algn="r" rtl="1">
              <a:lnSpc>
                <a:spcPct val="90000"/>
              </a:lnSpc>
              <a:spcBef>
                <a:spcPts val="1000"/>
              </a:spcBef>
            </a:pPr>
            <a:r>
              <a:rPr lang="ar-SA" sz="1400" i="1" dirty="0">
                <a:solidFill>
                  <a:srgbClr val="6A788A"/>
                </a:solidFill>
                <a:latin typeface="Lato" panose="020F0502020204030203" pitchFamily="34" charset="0"/>
              </a:rPr>
              <a:t>هناك مكيف يستهلك طاقة أكثر، وهناك مكيف يستهلك طاقة أقل. أشتري المكيف الأقل استهلاكًا للطاقة. هناك ورقة ملونة... يجب أن أتحقق منها قبل الشراء.</a:t>
            </a:r>
          </a:p>
          <a:p>
            <a:pPr marL="355600" indent="-87313" algn="r" rtl="1">
              <a:lnSpc>
                <a:spcPct val="90000"/>
              </a:lnSpc>
              <a:spcBef>
                <a:spcPts val="1000"/>
              </a:spcBef>
            </a:pPr>
            <a:endParaRPr lang="ar-SA" sz="1400" i="1" dirty="0">
              <a:solidFill>
                <a:srgbClr val="6A788A"/>
              </a:solidFill>
              <a:latin typeface="Lato" panose="020F0502020204030203" pitchFamily="34" charset="0"/>
            </a:endParaRPr>
          </a:p>
          <a:p>
            <a:pPr marL="355600" indent="-87313" algn="r" rtl="1">
              <a:lnSpc>
                <a:spcPct val="90000"/>
              </a:lnSpc>
              <a:spcBef>
                <a:spcPts val="1000"/>
              </a:spcBef>
            </a:pPr>
            <a:r>
              <a:rPr lang="ar-SA" sz="1400" i="1" dirty="0">
                <a:solidFill>
                  <a:srgbClr val="6A788A"/>
                </a:solidFill>
                <a:latin typeface="Lato" panose="020F0502020204030203" pitchFamily="34" charset="0"/>
              </a:rPr>
              <a:t>فتى_٨_حائل</a:t>
            </a:r>
            <a:endParaRPr lang="en-US" sz="1400" dirty="0">
              <a:solidFill>
                <a:srgbClr val="6A788A"/>
              </a:solidFill>
              <a:latin typeface="Lato" panose="020F0502020204030203" pitchFamily="34" charset="0"/>
            </a:endParaRPr>
          </a:p>
        </p:txBody>
      </p:sp>
    </p:spTree>
    <p:extLst>
      <p:ext uri="{BB962C8B-B14F-4D97-AF65-F5344CB8AC3E}">
        <p14:creationId xmlns:p14="http://schemas.microsoft.com/office/powerpoint/2010/main" val="2348114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DBA1BDFC-639C-8BE3-2CA5-48EC719DA93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DFB2A87-E77A-8BEE-D809-1595EEA3E4AF}"/>
              </a:ext>
            </a:extLst>
          </p:cNvPr>
          <p:cNvPicPr>
            <a:picLocks noChangeAspect="1"/>
          </p:cNvPicPr>
          <p:nvPr/>
        </p:nvPicPr>
        <p:blipFill>
          <a:blip r:embed="rId4"/>
          <a:stretch>
            <a:fillRect/>
          </a:stretch>
        </p:blipFill>
        <p:spPr>
          <a:xfrm>
            <a:off x="9826539" y="1172520"/>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C499DF14-EBD8-C488-EFB9-0CB571585811}"/>
              </a:ext>
            </a:extLst>
          </p:cNvPr>
          <p:cNvPicPr>
            <a:picLocks noChangeAspect="1"/>
          </p:cNvPicPr>
          <p:nvPr/>
        </p:nvPicPr>
        <p:blipFill>
          <a:blip r:embed="rId5"/>
          <a:stretch>
            <a:fillRect/>
          </a:stretch>
        </p:blipFill>
        <p:spPr>
          <a:xfrm>
            <a:off x="10087194" y="1902941"/>
            <a:ext cx="1199845" cy="1297459"/>
          </a:xfrm>
          <a:prstGeom prst="rect">
            <a:avLst/>
          </a:prstGeom>
        </p:spPr>
      </p:pic>
      <p:sp>
        <p:nvSpPr>
          <p:cNvPr id="10" name="TextBox 9">
            <a:extLst>
              <a:ext uri="{FF2B5EF4-FFF2-40B4-BE49-F238E27FC236}">
                <a16:creationId xmlns:a16="http://schemas.microsoft.com/office/drawing/2014/main" id="{A4E0FAD6-C5C9-3B5F-2853-FE6EFABEA76D}"/>
              </a:ext>
            </a:extLst>
          </p:cNvPr>
          <p:cNvSpPr txBox="1"/>
          <p:nvPr/>
        </p:nvSpPr>
        <p:spPr>
          <a:xfrm>
            <a:off x="9272497" y="5869460"/>
            <a:ext cx="2108077" cy="30777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Loew Next Arabic" panose="020B0504030302020204" pitchFamily="34" charset="-78"/>
                <a:ea typeface="+mn-ea"/>
                <a:cs typeface="Loew Next Arabic" panose="020B0504030302020204" pitchFamily="34" charset="-78"/>
              </a:rPr>
              <a:t>www.taqa.gov.sa</a:t>
            </a:r>
            <a:endParaRPr kumimoji="0" lang="en-SA" sz="1400" b="0" i="0" u="none" strike="noStrike" kern="1200" cap="none" spc="0" normalizeH="0" baseline="0" noProof="0" dirty="0">
              <a:ln>
                <a:noFill/>
              </a:ln>
              <a:solidFill>
                <a:prstClr val="white"/>
              </a:solidFill>
              <a:effectLst/>
              <a:uLnTx/>
              <a:uFillTx/>
              <a:latin typeface="Loew Next Arabic" panose="020B0504030302020204" pitchFamily="34" charset="-78"/>
              <a:ea typeface="+mn-ea"/>
              <a:cs typeface="Loew Next Arabic" panose="020B0504030302020204" pitchFamily="34" charset="-78"/>
            </a:endParaRPr>
          </a:p>
        </p:txBody>
      </p:sp>
      <p:sp>
        <p:nvSpPr>
          <p:cNvPr id="2" name="TextBox 1">
            <a:extLst>
              <a:ext uri="{FF2B5EF4-FFF2-40B4-BE49-F238E27FC236}">
                <a16:creationId xmlns:a16="http://schemas.microsoft.com/office/drawing/2014/main" id="{24FAE2AF-F599-AA2F-D904-AE6DA974720D}"/>
              </a:ext>
            </a:extLst>
          </p:cNvPr>
          <p:cNvSpPr txBox="1"/>
          <p:nvPr/>
        </p:nvSpPr>
        <p:spPr>
          <a:xfrm>
            <a:off x="2542159" y="2046238"/>
            <a:ext cx="6382872" cy="1446550"/>
          </a:xfrm>
          <a:prstGeom prst="rect">
            <a:avLst/>
          </a:prstGeom>
          <a:noFill/>
        </p:spPr>
        <p:txBody>
          <a:bodyPr wrap="square" rtlCol="0">
            <a:spAutoFit/>
          </a:bodyPr>
          <a:lstStyle/>
          <a:p>
            <a:pPr marL="627063" lvl="0" indent="-627063" algn="r" rtl="1">
              <a:defRPr/>
            </a:pPr>
            <a:r>
              <a:rPr lang="ar-SA" sz="4400" dirty="0">
                <a:solidFill>
                  <a:srgbClr val="FFFFFF"/>
                </a:solidFill>
                <a:cs typeface="IBM Plex Sans Arabic Medium" panose="020B0603050203000203" pitchFamily="34" charset="-78"/>
              </a:rPr>
              <a:t>4. العناصر المعروضة وملخص ردود الفعل على مقاطع الفيديو</a:t>
            </a:r>
            <a:endParaRPr kumimoji="0" lang="en-US" sz="4400" b="0" i="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endParaRPr>
          </a:p>
        </p:txBody>
      </p:sp>
    </p:spTree>
    <p:extLst>
      <p:ext uri="{BB962C8B-B14F-4D97-AF65-F5344CB8AC3E}">
        <p14:creationId xmlns:p14="http://schemas.microsoft.com/office/powerpoint/2010/main" val="3731363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9253D4A-EB90-96D5-5963-1957D9BB632D}"/>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C5D5103C-9656-3F4B-5006-D10D6BB6EB8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D3D5B082-88E6-273E-826C-5A0A0561DD5C}"/>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F1F1A035-D992-44D3-0C19-A9B6FBA0165F}"/>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chemeClr val="tx2"/>
                </a:solidFill>
                <a:ea typeface="+mn-ea"/>
                <a:cs typeface="Bahij TheSansArabic Plain" panose="02040503050201020203" pitchFamily="18" charset="-78"/>
              </a:rPr>
              <a:t>أطفال لتبقى مقارنة بـ ابطال لتبقى </a:t>
            </a:r>
            <a:endParaRPr lang="en-US" sz="2400" dirty="0">
              <a:solidFill>
                <a:schemeClr val="tx2"/>
              </a:solidFill>
              <a:ea typeface="+mn-ea"/>
              <a:cs typeface="Bahij TheSansArabic Plain" panose="02040503050201020203" pitchFamily="18" charset="-78"/>
            </a:endParaRPr>
          </a:p>
        </p:txBody>
      </p:sp>
      <p:sp>
        <p:nvSpPr>
          <p:cNvPr id="7" name="TextBox 6">
            <a:extLst>
              <a:ext uri="{FF2B5EF4-FFF2-40B4-BE49-F238E27FC236}">
                <a16:creationId xmlns:a16="http://schemas.microsoft.com/office/drawing/2014/main" id="{00733563-4A9D-EA1F-D6A0-4ADBFB3DAEC7}"/>
              </a:ext>
            </a:extLst>
          </p:cNvPr>
          <p:cNvSpPr txBox="1"/>
          <p:nvPr/>
        </p:nvSpPr>
        <p:spPr>
          <a:xfrm>
            <a:off x="1204041" y="2358552"/>
            <a:ext cx="4815233" cy="2427633"/>
          </a:xfrm>
          <a:prstGeom prst="rect">
            <a:avLst/>
          </a:prstGeom>
          <a:solidFill>
            <a:schemeClr val="bg1"/>
          </a:solidFill>
        </p:spPr>
        <p:txBody>
          <a:bodyPr wrap="square" rtlCol="0">
            <a:noAutofit/>
          </a:bodyPr>
          <a:lstStyle/>
          <a:p>
            <a:pPr algn="ctr" rtl="1">
              <a:lnSpc>
                <a:spcPct val="150000"/>
              </a:lnSpc>
            </a:pPr>
            <a:r>
              <a:rPr lang="ar-SA" sz="1600" b="1" dirty="0">
                <a:solidFill>
                  <a:schemeClr val="tx2"/>
                </a:solidFill>
                <a:cs typeface="Bahij TheSansArabic Plain" panose="02040503050201020203" pitchFamily="18" charset="-78"/>
              </a:rPr>
              <a:t>أطفال لتبقى </a:t>
            </a:r>
            <a:endParaRPr lang="en-US" sz="1600" b="1" dirty="0">
              <a:solidFill>
                <a:schemeClr val="tx2"/>
              </a:solidFill>
              <a:cs typeface="Bahij TheSansArabic Plain" panose="02040503050201020203" pitchFamily="18" charset="-78"/>
            </a:endParaRPr>
          </a:p>
          <a:p>
            <a:pPr marL="285750" indent="-285750">
              <a:lnSpc>
                <a:spcPct val="150000"/>
              </a:lnSpc>
              <a:buFont typeface="Wingdings" panose="05000000000000000000" pitchFamily="2" charset="2"/>
              <a:buChar char="§"/>
            </a:pPr>
            <a:endParaRPr lang="en-US" sz="1200" dirty="0">
              <a:solidFill>
                <a:schemeClr val="tx1">
                  <a:lumMod val="85000"/>
                  <a:lumOff val="15000"/>
                </a:schemeClr>
              </a:solidFill>
            </a:endParaRPr>
          </a:p>
          <a:p>
            <a:pPr marL="511175" indent="-171450" algn="r" rtl="1">
              <a:lnSpc>
                <a:spcPct val="150000"/>
              </a:lnSpc>
              <a:buFont typeface="Arial" panose="020B0604020202020204" pitchFamily="34" charset="0"/>
              <a:buChar char="•"/>
            </a:pPr>
            <a:r>
              <a:rPr lang="ar-SA" sz="1400" dirty="0">
                <a:solidFill>
                  <a:schemeClr val="tx1">
                    <a:lumMod val="85000"/>
                    <a:lumOff val="15000"/>
                  </a:schemeClr>
                </a:solidFill>
              </a:rPr>
              <a:t>لا يوجد فهم واضح ومباشر لهذا التعبير. </a:t>
            </a:r>
          </a:p>
          <a:p>
            <a:pPr marL="511175" indent="-171450" algn="r" rtl="1">
              <a:lnSpc>
                <a:spcPct val="150000"/>
              </a:lnSpc>
              <a:buFont typeface="Arial" panose="020B0604020202020204" pitchFamily="34" charset="0"/>
              <a:buChar char="•"/>
            </a:pPr>
            <a:r>
              <a:rPr lang="ar-SA" sz="1400" dirty="0">
                <a:solidFill>
                  <a:schemeClr val="tx1">
                    <a:lumMod val="85000"/>
                    <a:lumOff val="15000"/>
                  </a:schemeClr>
                </a:solidFill>
              </a:rPr>
              <a:t>يفتقد إلى أي حسٍّ بالشجاعة، ويبدو ضعيفا بعض الشيء مقارنةً بـ "أبطال".</a:t>
            </a:r>
          </a:p>
        </p:txBody>
      </p:sp>
      <p:sp>
        <p:nvSpPr>
          <p:cNvPr id="8" name="TextBox 7">
            <a:extLst>
              <a:ext uri="{FF2B5EF4-FFF2-40B4-BE49-F238E27FC236}">
                <a16:creationId xmlns:a16="http://schemas.microsoft.com/office/drawing/2014/main" id="{7D830E14-6051-4F41-D3AE-7979E23D7807}"/>
              </a:ext>
            </a:extLst>
          </p:cNvPr>
          <p:cNvSpPr txBox="1"/>
          <p:nvPr/>
        </p:nvSpPr>
        <p:spPr>
          <a:xfrm>
            <a:off x="6172727" y="2349929"/>
            <a:ext cx="4598581" cy="2444881"/>
          </a:xfrm>
          <a:prstGeom prst="rect">
            <a:avLst/>
          </a:prstGeom>
          <a:solidFill>
            <a:schemeClr val="bg1"/>
          </a:solidFill>
        </p:spPr>
        <p:txBody>
          <a:bodyPr wrap="square" rtlCol="0">
            <a:noAutofit/>
          </a:bodyPr>
          <a:lstStyle/>
          <a:p>
            <a:pPr algn="ctr">
              <a:lnSpc>
                <a:spcPct val="150000"/>
              </a:lnSpc>
            </a:pPr>
            <a:r>
              <a:rPr lang="ar-SA" sz="1600" b="1" dirty="0">
                <a:solidFill>
                  <a:schemeClr val="tx2"/>
                </a:solidFill>
                <a:cs typeface="Bahij TheSansArabic Plain" panose="02040503050201020203" pitchFamily="18" charset="-78"/>
              </a:rPr>
              <a:t>ابطال لتبقى</a:t>
            </a:r>
            <a:endParaRPr lang="en-US" sz="1600" b="1" dirty="0">
              <a:solidFill>
                <a:schemeClr val="tx2"/>
              </a:solidFill>
              <a:cs typeface="Bahij TheSansArabic Plain" panose="02040503050201020203" pitchFamily="18" charset="-78"/>
            </a:endParaRPr>
          </a:p>
          <a:p>
            <a:pPr marL="285750" indent="-285750">
              <a:lnSpc>
                <a:spcPct val="150000"/>
              </a:lnSpc>
              <a:buFont typeface="Wingdings" panose="05000000000000000000" pitchFamily="2" charset="2"/>
              <a:buChar char="§"/>
            </a:pPr>
            <a:endParaRPr lang="en-US" sz="1200" b="1" dirty="0">
              <a:solidFill>
                <a:schemeClr val="tx2"/>
              </a:solidFill>
              <a:cs typeface="Bahij TheSansArabic Plain" panose="02040503050201020203" pitchFamily="18" charset="-78"/>
            </a:endParaRPr>
          </a:p>
          <a:p>
            <a:pPr marL="171450" indent="-171450" algn="r" rtl="1">
              <a:lnSpc>
                <a:spcPct val="150000"/>
              </a:lnSpc>
              <a:buFont typeface="Arial" panose="020B0604020202020204" pitchFamily="34" charset="0"/>
              <a:buChar char="•"/>
            </a:pPr>
            <a:r>
              <a:rPr lang="ar-SA" sz="1400" dirty="0">
                <a:solidFill>
                  <a:schemeClr val="tx1">
                    <a:lumMod val="85000"/>
                    <a:lumOff val="15000"/>
                  </a:schemeClr>
                </a:solidFill>
              </a:rPr>
              <a:t>أشار إلى الأبطال المميزين، وهو مفهوم جذاب جدًا للأطفال.</a:t>
            </a:r>
          </a:p>
          <a:p>
            <a:pPr marL="171450" indent="-171450" algn="r" rtl="1">
              <a:lnSpc>
                <a:spcPct val="150000"/>
              </a:lnSpc>
              <a:buFont typeface="Arial" panose="020B0604020202020204" pitchFamily="34" charset="0"/>
              <a:buChar char="•"/>
            </a:pPr>
            <a:r>
              <a:rPr lang="ar-SA" sz="1400" dirty="0">
                <a:solidFill>
                  <a:schemeClr val="tx1">
                    <a:lumMod val="85000"/>
                    <a:lumOff val="15000"/>
                  </a:schemeClr>
                </a:solidFill>
              </a:rPr>
              <a:t>هناك إجماع شبه كامل بين جميع الأطفال لصالح "ابطال".</a:t>
            </a:r>
          </a:p>
          <a:p>
            <a:pPr marL="171450" indent="-171450" algn="r" rtl="1">
              <a:lnSpc>
                <a:spcPct val="150000"/>
              </a:lnSpc>
              <a:buFont typeface="Arial" panose="020B0604020202020204" pitchFamily="34" charset="0"/>
              <a:buChar char="•"/>
            </a:pPr>
            <a:r>
              <a:rPr lang="ar-SA" sz="1400" dirty="0">
                <a:solidFill>
                  <a:schemeClr val="tx1">
                    <a:lumMod val="85000"/>
                    <a:lumOff val="15000"/>
                  </a:schemeClr>
                </a:solidFill>
              </a:rPr>
              <a:t>حتى لو لم يكن مفهوم "ليتبقى" واضحًا دائمًا، فإن مفهوم الأبطال يخاطب الأطفال بوضوح.</a:t>
            </a:r>
            <a:endParaRPr lang="en-US" sz="1400" dirty="0">
              <a:solidFill>
                <a:schemeClr val="tx1">
                  <a:lumMod val="85000"/>
                  <a:lumOff val="15000"/>
                </a:schemeClr>
              </a:solidFill>
            </a:endParaRPr>
          </a:p>
        </p:txBody>
      </p:sp>
      <p:sp>
        <p:nvSpPr>
          <p:cNvPr id="9" name="TextBox 8">
            <a:extLst>
              <a:ext uri="{FF2B5EF4-FFF2-40B4-BE49-F238E27FC236}">
                <a16:creationId xmlns:a16="http://schemas.microsoft.com/office/drawing/2014/main" id="{7D18E139-C66B-B8CD-3250-08B04E1E7871}"/>
              </a:ext>
            </a:extLst>
          </p:cNvPr>
          <p:cNvSpPr txBox="1"/>
          <p:nvPr/>
        </p:nvSpPr>
        <p:spPr>
          <a:xfrm>
            <a:off x="1167319" y="1401832"/>
            <a:ext cx="9603990" cy="785569"/>
          </a:xfrm>
          <a:prstGeom prst="rect">
            <a:avLst/>
          </a:prstGeom>
          <a:solidFill>
            <a:schemeClr val="bg1"/>
          </a:solidFill>
          <a:ln w="6350">
            <a:solidFill>
              <a:srgbClr val="A68F54"/>
            </a:solidFill>
          </a:ln>
        </p:spPr>
        <p:txBody>
          <a:bodyPr wrap="square" rtlCol="0" anchor="ctr" anchorCtr="0">
            <a:noAutofit/>
          </a:bodyPr>
          <a:lstStyle>
            <a:defPPr>
              <a:defRPr lang="en-US"/>
            </a:defPPr>
            <a:lvl1pPr marL="285750" indent="-285750">
              <a:spcBef>
                <a:spcPts val="600"/>
              </a:spcBef>
              <a:spcAft>
                <a:spcPts val="0"/>
              </a:spcAft>
              <a:buFont typeface="Wingdings" panose="05000000000000000000" pitchFamily="2" charset="2"/>
              <a:buChar char="§"/>
              <a:defRPr sz="1400">
                <a:solidFill>
                  <a:srgbClr val="44546A"/>
                </a:solidFill>
                <a:latin typeface="+mj-lt"/>
                <a:ea typeface="+mj-ea"/>
                <a:cs typeface="+mj-cs"/>
              </a:defRPr>
            </a:lvl1pPr>
            <a:lvl2pPr marL="800100" lvl="1" indent="-342900">
              <a:spcBef>
                <a:spcPts val="600"/>
              </a:spcBef>
              <a:buFont typeface="+mj-lt"/>
              <a:buAutoNum type="arabicPeriod"/>
              <a:defRPr sz="1400">
                <a:solidFill>
                  <a:srgbClr val="44546A"/>
                </a:solidFill>
                <a:latin typeface="+mj-lt"/>
                <a:ea typeface="+mj-ea"/>
                <a:cs typeface="+mj-cs"/>
              </a:defRPr>
            </a:lvl2pPr>
          </a:lstStyle>
          <a:p>
            <a:pPr marL="0" indent="0" algn="ctr" rtl="1">
              <a:buNone/>
            </a:pPr>
            <a:r>
              <a:rPr lang="ar-SA" sz="1800" dirty="0"/>
              <a:t>الفائز بكل وضوح هو:  </a:t>
            </a:r>
            <a:r>
              <a:rPr lang="ar-SA" sz="1800" b="1" dirty="0"/>
              <a:t>ابطال لتبقى</a:t>
            </a:r>
            <a:endParaRPr lang="en-US" sz="1800" b="1" dirty="0">
              <a:solidFill>
                <a:schemeClr val="tx2"/>
              </a:solidFill>
              <a:cs typeface="Bahij TheSansArabic Plain" panose="02040503050201020203" pitchFamily="18" charset="-78"/>
            </a:endParaRPr>
          </a:p>
        </p:txBody>
      </p:sp>
      <p:sp>
        <p:nvSpPr>
          <p:cNvPr id="11" name="TextBox 10">
            <a:extLst>
              <a:ext uri="{FF2B5EF4-FFF2-40B4-BE49-F238E27FC236}">
                <a16:creationId xmlns:a16="http://schemas.microsoft.com/office/drawing/2014/main" id="{53EA6EA2-16C9-9C9F-A5AE-47C5FC1F793B}"/>
              </a:ext>
            </a:extLst>
          </p:cNvPr>
          <p:cNvSpPr txBox="1"/>
          <p:nvPr/>
        </p:nvSpPr>
        <p:spPr>
          <a:xfrm>
            <a:off x="6848887" y="4916476"/>
            <a:ext cx="3732820" cy="1436291"/>
          </a:xfrm>
          <a:prstGeom prst="rect">
            <a:avLst/>
          </a:prstGeom>
          <a:noFill/>
        </p:spPr>
        <p:txBody>
          <a:bodyPr wrap="square">
            <a:spAutoFit/>
          </a:bodyPr>
          <a:lstStyle/>
          <a:p>
            <a:pPr marL="355600" indent="-87313" algn="r" rtl="1">
              <a:lnSpc>
                <a:spcPct val="90000"/>
              </a:lnSpc>
              <a:spcBef>
                <a:spcPts val="1000"/>
              </a:spcBef>
            </a:pPr>
            <a:r>
              <a:rPr lang="ar-SA" sz="1200" i="1" dirty="0">
                <a:solidFill>
                  <a:srgbClr val="6A788A"/>
                </a:solidFill>
                <a:latin typeface="Lato" panose="020F0502020204030203" pitchFamily="34" charset="0"/>
              </a:rPr>
              <a:t>"أطفال" جميل، لكن "أبطال" أفضل لأنك ستكون بطلاً.</a:t>
            </a:r>
          </a:p>
          <a:p>
            <a:pPr marL="355600" indent="-87313" algn="r" rtl="1">
              <a:lnSpc>
                <a:spcPct val="90000"/>
              </a:lnSpc>
              <a:spcBef>
                <a:spcPts val="1000"/>
              </a:spcBef>
            </a:pPr>
            <a:r>
              <a:rPr lang="ar-SA" sz="1200" i="1" dirty="0">
                <a:solidFill>
                  <a:srgbClr val="6A788A"/>
                </a:solidFill>
                <a:latin typeface="Lato" panose="020F0502020204030203" pitchFamily="34" charset="0"/>
              </a:rPr>
              <a:t>"ترى كل هؤلاء الناس أبطال سيبقون أبطالًا"</a:t>
            </a:r>
          </a:p>
          <a:p>
            <a:pPr marL="355600" indent="-87313" algn="r" rtl="1">
              <a:lnSpc>
                <a:spcPct val="90000"/>
              </a:lnSpc>
              <a:spcBef>
                <a:spcPts val="1000"/>
              </a:spcBef>
            </a:pPr>
            <a:r>
              <a:rPr lang="ar-SA" sz="1200" i="1" dirty="0">
                <a:solidFill>
                  <a:srgbClr val="6A788A"/>
                </a:solidFill>
                <a:latin typeface="Lato" panose="020F0502020204030203" pitchFamily="34" charset="0"/>
              </a:rPr>
              <a:t>"أبطال" أفضل بكثير لأنهم سيكونون أبطالًا وسيبقون أبطالًا.</a:t>
            </a:r>
          </a:p>
          <a:p>
            <a:pPr marL="355600" indent="-87313" algn="r" rtl="1">
              <a:lnSpc>
                <a:spcPct val="90000"/>
              </a:lnSpc>
              <a:spcBef>
                <a:spcPts val="1000"/>
              </a:spcBef>
            </a:pPr>
            <a:r>
              <a:rPr lang="ar-SA" sz="1200" i="1" dirty="0">
                <a:solidFill>
                  <a:srgbClr val="6A788A"/>
                </a:solidFill>
                <a:latin typeface="Lato" panose="020F0502020204030203" pitchFamily="34" charset="0"/>
              </a:rPr>
              <a:t>"لأن من يشاهد "أبطال" سيشعر وكأنه بطل."</a:t>
            </a:r>
          </a:p>
          <a:p>
            <a:pPr marL="355600" indent="-87313" algn="r" rtl="1">
              <a:lnSpc>
                <a:spcPct val="90000"/>
              </a:lnSpc>
              <a:spcBef>
                <a:spcPts val="1000"/>
              </a:spcBef>
            </a:pPr>
            <a:r>
              <a:rPr lang="ar-SA" sz="1200" i="1" dirty="0">
                <a:solidFill>
                  <a:srgbClr val="6A788A"/>
                </a:solidFill>
                <a:latin typeface="Lato" panose="020F0502020204030203" pitchFamily="34" charset="0"/>
              </a:rPr>
              <a:t>جميع الأطفال</a:t>
            </a:r>
            <a:endParaRPr lang="en-US" sz="1200" i="1" dirty="0">
              <a:solidFill>
                <a:srgbClr val="6A788A"/>
              </a:solidFill>
              <a:latin typeface="Lato" panose="020F0502020204030203" pitchFamily="34" charset="0"/>
            </a:endParaRPr>
          </a:p>
        </p:txBody>
      </p:sp>
      <p:sp>
        <p:nvSpPr>
          <p:cNvPr id="13" name="TextBox 12">
            <a:extLst>
              <a:ext uri="{FF2B5EF4-FFF2-40B4-BE49-F238E27FC236}">
                <a16:creationId xmlns:a16="http://schemas.microsoft.com/office/drawing/2014/main" id="{8E5AECF1-B368-8D24-E784-0A7900BFC85B}"/>
              </a:ext>
            </a:extLst>
          </p:cNvPr>
          <p:cNvSpPr txBox="1"/>
          <p:nvPr/>
        </p:nvSpPr>
        <p:spPr>
          <a:xfrm>
            <a:off x="2935562" y="4974266"/>
            <a:ext cx="3732821" cy="1569660"/>
          </a:xfrm>
          <a:prstGeom prst="rect">
            <a:avLst/>
          </a:prstGeom>
          <a:noFill/>
        </p:spPr>
        <p:txBody>
          <a:bodyPr wrap="square">
            <a:spAutoFit/>
          </a:bodyPr>
          <a:lstStyle/>
          <a:p>
            <a:pPr marL="87313" indent="-87313" algn="r" rtl="1"/>
            <a:r>
              <a:rPr lang="ar-SA" sz="1200" i="1" dirty="0">
                <a:solidFill>
                  <a:srgbClr val="6A788A"/>
                </a:solidFill>
                <a:latin typeface="Lato" panose="020F0502020204030203" pitchFamily="34" charset="0"/>
              </a:rPr>
              <a:t>"وأطفال يبدو أضعف. إنهم ضعفاء."</a:t>
            </a:r>
          </a:p>
          <a:p>
            <a:pPr marL="87313" indent="-87313" algn="r" rtl="1"/>
            <a:endParaRPr lang="ar-SA" sz="1200" i="1" dirty="0">
              <a:solidFill>
                <a:srgbClr val="6A788A"/>
              </a:solidFill>
              <a:latin typeface="Lato" panose="020F0502020204030203" pitchFamily="34" charset="0"/>
            </a:endParaRPr>
          </a:p>
          <a:p>
            <a:pPr marL="87313" indent="-87313" algn="r" rtl="1"/>
            <a:r>
              <a:rPr lang="ar-SA" sz="1200" i="1" dirty="0">
                <a:solidFill>
                  <a:srgbClr val="6A788A"/>
                </a:solidFill>
                <a:latin typeface="Lato" panose="020F0502020204030203" pitchFamily="34" charset="0"/>
              </a:rPr>
              <a:t>"أختار أبتال، لأنهم أطفال صغار، لأطفال صغار، لكنني لا أعرف ما تعنيه ليتابكا."</a:t>
            </a:r>
          </a:p>
          <a:p>
            <a:pPr marL="87313" indent="-87313" algn="r" rtl="1"/>
            <a:endParaRPr lang="ar-SA" sz="1200" i="1" dirty="0">
              <a:solidFill>
                <a:srgbClr val="6A788A"/>
              </a:solidFill>
              <a:latin typeface="Lato" panose="020F0502020204030203" pitchFamily="34" charset="0"/>
            </a:endParaRPr>
          </a:p>
          <a:p>
            <a:pPr marL="87313" indent="-87313" algn="r" rtl="1"/>
            <a:r>
              <a:rPr lang="ar-SA" sz="1200" i="1" dirty="0">
                <a:solidFill>
                  <a:srgbClr val="6A788A"/>
                </a:solidFill>
                <a:latin typeface="Lato" panose="020F0502020204030203" pitchFamily="34" charset="0"/>
              </a:rPr>
              <a:t>"لأنهم بحاجة إلى رعاية، وعلى أمهم أن تأتي لرعايتهم."</a:t>
            </a:r>
          </a:p>
          <a:p>
            <a:pPr marL="87313" indent="-87313" algn="r" rtl="1"/>
            <a:endParaRPr lang="ar-SA" sz="1200" i="1" dirty="0">
              <a:solidFill>
                <a:srgbClr val="6A788A"/>
              </a:solidFill>
              <a:latin typeface="Lato" panose="020F0502020204030203" pitchFamily="34" charset="0"/>
            </a:endParaRPr>
          </a:p>
          <a:p>
            <a:pPr marL="87313" indent="-87313" algn="r" rtl="1"/>
            <a:r>
              <a:rPr lang="ar-SA" sz="1200" i="1" dirty="0">
                <a:solidFill>
                  <a:srgbClr val="6A788A"/>
                </a:solidFill>
                <a:latin typeface="Lato" panose="020F0502020204030203" pitchFamily="34" charset="0"/>
              </a:rPr>
              <a:t>جميع الأطفال</a:t>
            </a:r>
            <a:endParaRPr lang="en-US" sz="1200" dirty="0">
              <a:solidFill>
                <a:srgbClr val="6A788A"/>
              </a:solidFill>
              <a:latin typeface="Lato" panose="020F0502020204030203" pitchFamily="34" charset="0"/>
            </a:endParaRPr>
          </a:p>
        </p:txBody>
      </p:sp>
    </p:spTree>
    <p:extLst>
      <p:ext uri="{BB962C8B-B14F-4D97-AF65-F5344CB8AC3E}">
        <p14:creationId xmlns:p14="http://schemas.microsoft.com/office/powerpoint/2010/main" val="47738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1A0A442-B311-527A-1E4F-444875369FB5}"/>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D9660F1-364C-C94B-11BA-82119BCB583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E87F4484-F160-0DC7-3DC6-8345E2B44820}"/>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1D674ED9-3F90-2DEA-B1AA-15923B2A44E7}"/>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chemeClr val="tx2"/>
                </a:solidFill>
                <a:ea typeface="+mn-ea"/>
                <a:cs typeface="Bahij TheSansArabic Plain" panose="02040503050201020203" pitchFamily="18" charset="-78"/>
              </a:rPr>
              <a:t>العناصر المعروضة للإدراك والتقييم</a:t>
            </a:r>
            <a:endParaRPr lang="en-US" sz="2400" dirty="0">
              <a:solidFill>
                <a:schemeClr val="tx2"/>
              </a:solidFill>
              <a:ea typeface="+mn-ea"/>
              <a:cs typeface="Bahij TheSansArabic Plain" panose="02040503050201020203" pitchFamily="18" charset="-78"/>
            </a:endParaRPr>
          </a:p>
        </p:txBody>
      </p:sp>
      <p:sp>
        <p:nvSpPr>
          <p:cNvPr id="6" name="TextBox 5">
            <a:extLst>
              <a:ext uri="{FF2B5EF4-FFF2-40B4-BE49-F238E27FC236}">
                <a16:creationId xmlns:a16="http://schemas.microsoft.com/office/drawing/2014/main" id="{628D6A49-5FF7-95F0-9327-6741A7AA3C3A}"/>
              </a:ext>
            </a:extLst>
          </p:cNvPr>
          <p:cNvSpPr txBox="1"/>
          <p:nvPr/>
        </p:nvSpPr>
        <p:spPr>
          <a:xfrm>
            <a:off x="1092915" y="1126961"/>
            <a:ext cx="9998618" cy="5223161"/>
          </a:xfrm>
          <a:prstGeom prst="rect">
            <a:avLst/>
          </a:prstGeom>
          <a:noFill/>
        </p:spPr>
        <p:txBody>
          <a:bodyPr wrap="square" rtlCol="0">
            <a:spAutoFit/>
          </a:bodyPr>
          <a:lstStyle/>
          <a:p>
            <a:pPr algn="r" rtl="1">
              <a:lnSpc>
                <a:spcPct val="150000"/>
              </a:lnSpc>
            </a:pPr>
            <a:r>
              <a:rPr lang="ar-SA" sz="1600" b="1" dirty="0">
                <a:solidFill>
                  <a:schemeClr val="tx2"/>
                </a:solidFill>
              </a:rPr>
              <a:t>العناصر التنفيذية:</a:t>
            </a:r>
            <a:endParaRPr lang="en-US" sz="1600" b="1" dirty="0">
              <a:solidFill>
                <a:schemeClr val="tx2"/>
              </a:solidFill>
            </a:endParaRPr>
          </a:p>
          <a:p>
            <a:pPr marL="285750" indent="-285750" algn="r" rtl="1">
              <a:lnSpc>
                <a:spcPct val="150000"/>
              </a:lnSpc>
              <a:buFont typeface="Calibri" panose="020F0502020204030204" pitchFamily="34" charset="0"/>
              <a:buChar char="‒"/>
            </a:pPr>
            <a:r>
              <a:rPr lang="ar-SA" sz="1600" dirty="0">
                <a:solidFill>
                  <a:schemeClr val="tx2"/>
                </a:solidFill>
              </a:rPr>
              <a:t>مقاطع الفيديو المنفذة كانت مرضية للأطفال الذين لم يبدوا الكثير من التعليقات السلبية أو التوقعات للتحسين.</a:t>
            </a:r>
            <a:endParaRPr lang="en-US" sz="1600" dirty="0">
              <a:solidFill>
                <a:schemeClr val="tx2"/>
              </a:solidFill>
            </a:endParaRPr>
          </a:p>
          <a:p>
            <a:pPr marL="285750" indent="-285750" algn="r" rtl="1">
              <a:lnSpc>
                <a:spcPct val="150000"/>
              </a:lnSpc>
              <a:buFont typeface="Calibri" panose="020F0502020204030204" pitchFamily="34" charset="0"/>
              <a:buChar char="‒"/>
            </a:pPr>
            <a:r>
              <a:rPr lang="ar-SA" sz="1600" dirty="0">
                <a:solidFill>
                  <a:schemeClr val="tx2"/>
                </a:solidFill>
              </a:rPr>
              <a:t>استخدام الألوان اللامعة والبسيطة يجعل الفهم أسهل بكثير ويساعد في تمييز “الجيد” مقابل “السيئ”</a:t>
            </a:r>
            <a:endParaRPr lang="en-US" sz="1600" dirty="0">
              <a:solidFill>
                <a:schemeClr val="tx2"/>
              </a:solidFill>
            </a:endParaRPr>
          </a:p>
          <a:p>
            <a:pPr marL="285750" indent="-285750" algn="r" rtl="1">
              <a:lnSpc>
                <a:spcPct val="150000"/>
              </a:lnSpc>
              <a:buFont typeface="Calibri" panose="020F0502020204030204" pitchFamily="34" charset="0"/>
              <a:buChar char="‒"/>
            </a:pPr>
            <a:r>
              <a:rPr lang="ar-SA" sz="1600" dirty="0">
                <a:solidFill>
                  <a:schemeClr val="tx2"/>
                </a:solidFill>
              </a:rPr>
              <a:t>.ومع ذلك، يوجد مقطعان اعتبروا طويلين للغاية: "ما هي الطاقة" و"سفينة الصواريخ</a:t>
            </a:r>
            <a:r>
              <a:rPr lang="ar-SA" sz="1600" b="1" dirty="0">
                <a:solidFill>
                  <a:schemeClr val="tx2"/>
                </a:solidFill>
              </a:rPr>
              <a:t>".</a:t>
            </a:r>
          </a:p>
          <a:p>
            <a:pPr algn="r" rtl="1">
              <a:lnSpc>
                <a:spcPct val="150000"/>
              </a:lnSpc>
            </a:pPr>
            <a:endParaRPr lang="en-US" sz="1600" b="1" dirty="0">
              <a:solidFill>
                <a:schemeClr val="tx2"/>
              </a:solidFill>
            </a:endParaRPr>
          </a:p>
          <a:p>
            <a:pPr marL="285750" indent="-285750" algn="r" rtl="1">
              <a:lnSpc>
                <a:spcPct val="150000"/>
              </a:lnSpc>
              <a:buFont typeface="Arial" panose="020B0604020202020204" pitchFamily="34" charset="0"/>
              <a:buChar char="•"/>
            </a:pPr>
            <a:r>
              <a:rPr lang="ar-SA" sz="1600" b="1" dirty="0">
                <a:solidFill>
                  <a:schemeClr val="tx2"/>
                </a:solidFill>
              </a:rPr>
              <a:t>الحاجة إلى قصص مركزة: </a:t>
            </a:r>
            <a:r>
              <a:rPr lang="ar-SA" sz="1600" dirty="0">
                <a:solidFill>
                  <a:schemeClr val="tx2"/>
                </a:solidFill>
              </a:rPr>
              <a:t>كان هناك عمومًا ردود فعل قوية تجاه السلوكيات أو التصرفات السيئة من الشخصيات في بعض القصص. بعض مقاطع الفيديو أظهرت اختلاف واضح بين الجيد والسيئ من أجل إيصال السلوكيات الجيدة والمناسبة حول ترشيد استهلاك الطاقة. مثل هذه المقاطع، يجب أن تكون القصة مركزة للغاية لتجنب تشتيت الرسالة الأساسية حول فقدان الطاقة وإلا سوف يميل الأطفال إلى التفاعل مع الشخصيات والمواقف بدلاً من التركيز على الرسالة الأساسية.</a:t>
            </a:r>
            <a:endParaRPr lang="en-US" sz="1600" b="1" dirty="0">
              <a:solidFill>
                <a:schemeClr val="tx2"/>
              </a:solidFill>
            </a:endParaRPr>
          </a:p>
          <a:p>
            <a:pPr marL="285750" indent="-285750" algn="r" rtl="1">
              <a:lnSpc>
                <a:spcPct val="150000"/>
              </a:lnSpc>
              <a:buFont typeface="Arial" panose="020B0604020202020204" pitchFamily="34" charset="0"/>
              <a:buChar char="•"/>
            </a:pPr>
            <a:r>
              <a:rPr lang="ar-SA" sz="1600" b="1" dirty="0">
                <a:solidFill>
                  <a:schemeClr val="tx2"/>
                </a:solidFill>
              </a:rPr>
              <a:t>توفير الطاقة مقابل توفير الكهرباء: </a:t>
            </a:r>
            <a:r>
              <a:rPr lang="ar-SA" sz="1600" dirty="0">
                <a:solidFill>
                  <a:schemeClr val="tx2"/>
                </a:solidFill>
              </a:rPr>
              <a:t>بعض مقاطع الفيديو توصل رسالة توفير الكهرباء بوضوح، باستخدام مواقف يومية مألوفة تعكس وتعزز السلوكيات الحالية.ومع ذلك، فإن معظم هذه المواقف تقتصر في الغالب على توفير الكهرباء.مفهوم الطاقة أوسع بكثير من مجرد الكهرباء، وتوفير الطاقة يشمل أكثر من مجرد الكهرباء. يبدو أن الأطفال لم يستوعبوا هذا المفهوم بشكل كامل بعد.</a:t>
            </a:r>
          </a:p>
          <a:p>
            <a:pPr marL="285750" indent="-285750" algn="r" rtl="1">
              <a:lnSpc>
                <a:spcPct val="150000"/>
              </a:lnSpc>
              <a:buFont typeface="Arial" panose="020B0604020202020204" pitchFamily="34" charset="0"/>
              <a:buChar char="•"/>
            </a:pPr>
            <a:endParaRPr lang="en-US" sz="1600" b="1" dirty="0">
              <a:solidFill>
                <a:schemeClr val="tx2"/>
              </a:solidFill>
            </a:endParaRPr>
          </a:p>
          <a:p>
            <a:pPr marL="285750" indent="-285750" algn="r" rtl="1">
              <a:lnSpc>
                <a:spcPct val="150000"/>
              </a:lnSpc>
              <a:buFont typeface="Arial" panose="020B0604020202020204" pitchFamily="34" charset="0"/>
              <a:buChar char="•"/>
            </a:pPr>
            <a:r>
              <a:rPr lang="ar-SA" sz="1600" b="1" dirty="0">
                <a:solidFill>
                  <a:schemeClr val="tx2"/>
                </a:solidFill>
              </a:rPr>
              <a:t>الاستفادة من القصص التعليمية – عند الحاجة : </a:t>
            </a:r>
            <a:r>
              <a:rPr lang="ar-SA" sz="1600" dirty="0">
                <a:solidFill>
                  <a:schemeClr val="tx2"/>
                </a:solidFill>
              </a:rPr>
              <a:t>من الواضح أن الأطفال يتفاعلون بشكل إيجابي للغاية مع المعلومات الجديدة والتعلم الجديد.</a:t>
            </a:r>
          </a:p>
        </p:txBody>
      </p:sp>
    </p:spTree>
    <p:extLst>
      <p:ext uri="{BB962C8B-B14F-4D97-AF65-F5344CB8AC3E}">
        <p14:creationId xmlns:p14="http://schemas.microsoft.com/office/powerpoint/2010/main" val="1904351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22137-C662-9219-8B54-F86E1AAB498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3AC7A61-43FC-BC01-6BD5-576E2D2DCA43}"/>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chemeClr val="tx2"/>
                </a:solidFill>
                <a:ea typeface="+mn-ea"/>
                <a:cs typeface="Bahij TheSansArabic Plain" panose="02040503050201020203" pitchFamily="18" charset="-78"/>
              </a:rPr>
              <a:t>الملخص</a:t>
            </a:r>
            <a:endParaRPr lang="en-US" sz="2400" dirty="0">
              <a:solidFill>
                <a:schemeClr val="tx2"/>
              </a:solidFill>
              <a:cs typeface="Bahij TheSansArabic Plain" panose="02040503050201020203" pitchFamily="18" charset="-78"/>
            </a:endParaRPr>
          </a:p>
          <a:p>
            <a:endParaRPr lang="en-US" sz="2400" dirty="0">
              <a:solidFill>
                <a:schemeClr val="tx2"/>
              </a:solidFill>
              <a:ea typeface="+mn-ea"/>
              <a:cs typeface="Bahij TheSansArabic Plain" panose="02040503050201020203" pitchFamily="18" charset="-78"/>
            </a:endParaRPr>
          </a:p>
        </p:txBody>
      </p:sp>
      <p:graphicFrame>
        <p:nvGraphicFramePr>
          <p:cNvPr id="3" name="Table 2">
            <a:extLst>
              <a:ext uri="{FF2B5EF4-FFF2-40B4-BE49-F238E27FC236}">
                <a16:creationId xmlns:a16="http://schemas.microsoft.com/office/drawing/2014/main" id="{6E0DDBEF-52E8-93AF-24BB-1C4B7CAEE096}"/>
              </a:ext>
            </a:extLst>
          </p:cNvPr>
          <p:cNvGraphicFramePr>
            <a:graphicFrameLocks noGrp="1"/>
          </p:cNvGraphicFramePr>
          <p:nvPr>
            <p:extLst>
              <p:ext uri="{D42A27DB-BD31-4B8C-83A1-F6EECF244321}">
                <p14:modId xmlns:p14="http://schemas.microsoft.com/office/powerpoint/2010/main" val="3351520908"/>
              </p:ext>
            </p:extLst>
          </p:nvPr>
        </p:nvGraphicFramePr>
        <p:xfrm>
          <a:off x="544749" y="863492"/>
          <a:ext cx="11099260" cy="5729486"/>
        </p:xfrm>
        <a:graphic>
          <a:graphicData uri="http://schemas.openxmlformats.org/drawingml/2006/table">
            <a:tbl>
              <a:tblPr/>
              <a:tblGrid>
                <a:gridCol w="1748891">
                  <a:extLst>
                    <a:ext uri="{9D8B030D-6E8A-4147-A177-3AD203B41FA5}">
                      <a16:colId xmlns:a16="http://schemas.microsoft.com/office/drawing/2014/main" val="1299661894"/>
                    </a:ext>
                  </a:extLst>
                </a:gridCol>
                <a:gridCol w="1748891">
                  <a:extLst>
                    <a:ext uri="{9D8B030D-6E8A-4147-A177-3AD203B41FA5}">
                      <a16:colId xmlns:a16="http://schemas.microsoft.com/office/drawing/2014/main" val="3889550496"/>
                    </a:ext>
                  </a:extLst>
                </a:gridCol>
                <a:gridCol w="1748891">
                  <a:extLst>
                    <a:ext uri="{9D8B030D-6E8A-4147-A177-3AD203B41FA5}">
                      <a16:colId xmlns:a16="http://schemas.microsoft.com/office/drawing/2014/main" val="3495937353"/>
                    </a:ext>
                  </a:extLst>
                </a:gridCol>
                <a:gridCol w="1748891">
                  <a:extLst>
                    <a:ext uri="{9D8B030D-6E8A-4147-A177-3AD203B41FA5}">
                      <a16:colId xmlns:a16="http://schemas.microsoft.com/office/drawing/2014/main" val="2131637014"/>
                    </a:ext>
                  </a:extLst>
                </a:gridCol>
                <a:gridCol w="1748891">
                  <a:extLst>
                    <a:ext uri="{9D8B030D-6E8A-4147-A177-3AD203B41FA5}">
                      <a16:colId xmlns:a16="http://schemas.microsoft.com/office/drawing/2014/main" val="1130537890"/>
                    </a:ext>
                  </a:extLst>
                </a:gridCol>
                <a:gridCol w="1969223">
                  <a:extLst>
                    <a:ext uri="{9D8B030D-6E8A-4147-A177-3AD203B41FA5}">
                      <a16:colId xmlns:a16="http://schemas.microsoft.com/office/drawing/2014/main" val="745342039"/>
                    </a:ext>
                  </a:extLst>
                </a:gridCol>
                <a:gridCol w="385582">
                  <a:extLst>
                    <a:ext uri="{9D8B030D-6E8A-4147-A177-3AD203B41FA5}">
                      <a16:colId xmlns:a16="http://schemas.microsoft.com/office/drawing/2014/main" val="2908613428"/>
                    </a:ext>
                  </a:extLst>
                </a:gridCol>
              </a:tblGrid>
              <a:tr h="195278">
                <a:tc>
                  <a:txBody>
                    <a:bodyPr/>
                    <a:lstStyle/>
                    <a:p>
                      <a:pPr algn="ctr" rtl="1" fontAlgn="ctr">
                        <a:buNone/>
                      </a:pPr>
                      <a:r>
                        <a:rPr lang="ar-SA" sz="1400" b="1" i="0" u="none" strike="noStrike" dirty="0">
                          <a:solidFill>
                            <a:srgbClr val="000000"/>
                          </a:solidFill>
                          <a:effectLst/>
                          <a:latin typeface="Aptos Narrow" panose="020B0004020202020204" pitchFamily="34" charset="0"/>
                        </a:rPr>
                        <a:t>تعليمية / إعلامية</a:t>
                      </a:r>
                    </a:p>
                  </a:txBody>
                  <a:tcPr marL="7620" marR="7620" marT="7620" marB="0" anchor="ctr">
                    <a:lnL>
                      <a:noFill/>
                    </a:lnL>
                    <a:lnR>
                      <a:noFill/>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rtl="1" fontAlgn="ctr">
                        <a:buNone/>
                      </a:pPr>
                      <a:r>
                        <a:rPr lang="ar-SA" sz="1400" b="1" i="0" u="none" strike="noStrike" dirty="0">
                          <a:solidFill>
                            <a:srgbClr val="000000"/>
                          </a:solidFill>
                          <a:effectLst/>
                          <a:latin typeface="Aptos Narrow" panose="020B0004020202020204" pitchFamily="34" charset="0"/>
                        </a:rPr>
                        <a:t>مدى نقل رسالة توفير الطاقة بوضوح</a:t>
                      </a:r>
                    </a:p>
                  </a:txBody>
                  <a:tcPr marL="7620" marR="7620" marT="7620" marB="0" anchor="ctr">
                    <a:lnL>
                      <a:noFill/>
                    </a:lnL>
                    <a:lnR>
                      <a:noFill/>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rtl="1" fontAlgn="ctr">
                        <a:buNone/>
                      </a:pPr>
                      <a:r>
                        <a:rPr lang="ar-SA" sz="1400" b="1" i="0" u="none" strike="noStrike" dirty="0">
                          <a:solidFill>
                            <a:srgbClr val="000000"/>
                          </a:solidFill>
                          <a:effectLst/>
                          <a:latin typeface="Aptos Narrow" panose="020B0004020202020204" pitchFamily="34" charset="0"/>
                        </a:rPr>
                        <a:t>مدى وضوح التواصل بشأن سلوكيات توفير الطاقة</a:t>
                      </a:r>
                    </a:p>
                  </a:txBody>
                  <a:tcPr marL="7620" marR="7620" marT="7620" marB="0" anchor="ctr">
                    <a:lnL>
                      <a:noFill/>
                    </a:lnL>
                    <a:lnR>
                      <a:noFill/>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rtl="1" fontAlgn="ctr">
                        <a:buNone/>
                      </a:pPr>
                      <a:r>
                        <a:rPr lang="ar-SA" sz="1400" b="1" i="0" u="none" strike="noStrike" dirty="0">
                          <a:solidFill>
                            <a:srgbClr val="000000"/>
                          </a:solidFill>
                          <a:effectLst/>
                          <a:latin typeface="Aptos Narrow" panose="020B0004020202020204" pitchFamily="34" charset="0"/>
                        </a:rPr>
                        <a:t>تركيز القصة </a:t>
                      </a:r>
                    </a:p>
                  </a:txBody>
                  <a:tcPr marL="7620" marR="7620" marT="7620" marB="0" anchor="ctr">
                    <a:lnL>
                      <a:noFill/>
                    </a:lnL>
                    <a:lnR>
                      <a:noFill/>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rtl="1" fontAlgn="ctr">
                        <a:buNone/>
                      </a:pPr>
                      <a:r>
                        <a:rPr lang="ar-SA" sz="1400" b="1" i="0" u="none" strike="noStrike" dirty="0">
                          <a:solidFill>
                            <a:srgbClr val="000000"/>
                          </a:solidFill>
                          <a:effectLst/>
                          <a:latin typeface="Aptos Narrow" panose="020B0004020202020204" pitchFamily="34" charset="0"/>
                        </a:rPr>
                        <a:t>فهم القصة</a:t>
                      </a:r>
                    </a:p>
                  </a:txBody>
                  <a:tcPr marL="7620" marR="7620" marT="7620" marB="0" anchor="ctr">
                    <a:lnL>
                      <a:noFill/>
                    </a:lnL>
                    <a:lnR>
                      <a:noFill/>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700" b="0" i="0" u="none" strike="noStrike">
                          <a:solidFill>
                            <a:srgbClr val="000000"/>
                          </a:solidFill>
                          <a:effectLst/>
                          <a:latin typeface="Aptos Narrow" panose="020B0004020202020204" pitchFamily="34" charset="0"/>
                        </a:rPr>
                        <a:t> </a:t>
                      </a:r>
                    </a:p>
                  </a:txBody>
                  <a:tcPr marL="5216" marR="5216" marT="5216" marB="0" anchor="ctr">
                    <a:lnL>
                      <a:noFill/>
                    </a:lnL>
                    <a:lnR>
                      <a:noFill/>
                    </a:lnR>
                    <a:lnT>
                      <a:noFill/>
                    </a:lnT>
                    <a:lnB w="12700" cap="flat" cmpd="sng" algn="ctr">
                      <a:solidFill>
                        <a:srgbClr val="FFFFFF"/>
                      </a:solidFill>
                      <a:prstDash val="solid"/>
                      <a:round/>
                      <a:headEnd type="none" w="med" len="med"/>
                      <a:tailEnd type="none" w="med" len="med"/>
                    </a:lnB>
                    <a:solidFill>
                      <a:srgbClr val="D9D9D9"/>
                    </a:solidFill>
                  </a:tcPr>
                </a:tc>
                <a:tc>
                  <a:txBody>
                    <a:bodyPr/>
                    <a:lstStyle/>
                    <a:p>
                      <a:pPr algn="l" fontAlgn="ctr">
                        <a:buNone/>
                      </a:pPr>
                      <a:endParaRPr lang="en-US" sz="700" b="0" i="0" u="none" strike="noStrike">
                        <a:solidFill>
                          <a:srgbClr val="000000"/>
                        </a:solidFill>
                        <a:effectLst/>
                        <a:latin typeface="Aptos Narrow" panose="020B0004020202020204" pitchFamily="34" charset="0"/>
                      </a:endParaRPr>
                    </a:p>
                  </a:txBody>
                  <a:tcPr marL="5216" marR="5216" marT="5216" marB="0" anchor="ctr">
                    <a:lnL>
                      <a:noFill/>
                    </a:lnL>
                    <a:lnR>
                      <a:noFill/>
                    </a:lnR>
                    <a:lnT>
                      <a:noFill/>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052325086"/>
                  </a:ext>
                </a:extLst>
              </a:tr>
              <a:tr h="659066">
                <a:tc>
                  <a:txBody>
                    <a:bodyPr/>
                    <a:lstStyle/>
                    <a:p>
                      <a:pPr algn="ctr" rtl="1" fontAlgn="ctr">
                        <a:buNone/>
                      </a:pPr>
                      <a:r>
                        <a:rPr lang="ar-SA" sz="1200" b="0" i="0" u="none" strike="noStrike" dirty="0">
                          <a:solidFill>
                            <a:srgbClr val="000000"/>
                          </a:solidFill>
                          <a:effectLst/>
                          <a:latin typeface="Aptos Narrow" panose="020B0004020202020204" pitchFamily="34" charset="0"/>
                        </a:rPr>
                        <a:t>يشمل بنزين السيارة ضمن نطاق توفير الطاقة + مكيف الهواء في السيارة. ليس تعليميًا تمامًا، ولكنه يُقدم تجارب جديدة لتوفير الطاقة.</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44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يؤكد السلوكيات الحالية فيما يتعلق بتوفير الكهرباء - وليس فيما يتعلق بالطاقة بشكل عام</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44B"/>
                    </a:solidFill>
                  </a:tcPr>
                </a:tc>
                <a:tc>
                  <a:txBody>
                    <a:bodyPr/>
                    <a:lstStyle/>
                    <a:p>
                      <a:pPr algn="ctr" rtl="1" fontAlgn="ctr">
                        <a:buNone/>
                      </a:pPr>
                      <a:r>
                        <a:rPr lang="ar-SA" sz="1200" b="0" i="0" u="none" strike="noStrike" dirty="0">
                          <a:solidFill>
                            <a:srgbClr val="000000"/>
                          </a:solidFill>
                          <a:effectLst/>
                          <a:latin typeface="Aptos Narrow" panose="020B0004020202020204" pitchFamily="34" charset="0"/>
                        </a:rPr>
                        <a:t>التركيز على توفير الطاقة عند تطبيقها على السيارات ومكيفات الهواء</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هناك رسائل متعددة - بما في ذلك رسائل حول توفير الطاقة مختلطة برسائل حول السلوكيات الجيدة/السيئة بشكل عام</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44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قصة واضحة ومفهومة جيدًا مع وجود فرق متعددة تتسابق</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1" i="0" u="none" strike="noStrike">
                          <a:solidFill>
                            <a:srgbClr val="000000"/>
                          </a:solidFill>
                          <a:effectLst/>
                          <a:latin typeface="Aptos Narrow" panose="020B0004020202020204" pitchFamily="34" charset="0"/>
                        </a:rPr>
                        <a:t>سباق السيارات </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1" i="0" u="none" strike="noStrike">
                          <a:solidFill>
                            <a:srgbClr val="000000"/>
                          </a:solidFill>
                          <a:effectLst/>
                          <a:latin typeface="Aptos Narrow" panose="020B0004020202020204" pitchFamily="34" charset="0"/>
                        </a:rPr>
                        <a:t>#1 </a:t>
                      </a:r>
                    </a:p>
                  </a:txBody>
                  <a:tcPr marL="5216" marR="5216" marT="5216"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766862718"/>
                  </a:ext>
                </a:extLst>
              </a:tr>
              <a:tr h="195278">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dirty="0">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654982857"/>
                  </a:ext>
                </a:extLst>
              </a:tr>
              <a:tr h="756705">
                <a:tc>
                  <a:txBody>
                    <a:bodyPr/>
                    <a:lstStyle/>
                    <a:p>
                      <a:pPr algn="ctr" rtl="1" fontAlgn="ctr">
                        <a:buNone/>
                      </a:pPr>
                      <a:r>
                        <a:rPr lang="ar-SA" sz="1200" b="0" i="0" u="none" strike="noStrike">
                          <a:solidFill>
                            <a:srgbClr val="000000"/>
                          </a:solidFill>
                          <a:effectLst/>
                          <a:latin typeface="Aptos Narrow" panose="020B0004020202020204" pitchFamily="34" charset="0"/>
                        </a:rPr>
                        <a:t>لا شيء جديد</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ABA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يؤكد السلوكيات الحالية فيما يتعلق بتوفير الكهرباء - وليس فيما يتعلق بالطاقة بشكل عام</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44B"/>
                    </a:solidFill>
                  </a:tcPr>
                </a:tc>
                <a:tc>
                  <a:txBody>
                    <a:bodyPr/>
                    <a:lstStyle/>
                    <a:p>
                      <a:pPr algn="ctr" rtl="1" fontAlgn="ctr">
                        <a:buNone/>
                      </a:pPr>
                      <a:r>
                        <a:rPr lang="ar-SA" sz="1200" b="0" i="0" u="none" strike="noStrike" dirty="0">
                          <a:solidFill>
                            <a:srgbClr val="000000"/>
                          </a:solidFill>
                          <a:effectLst/>
                          <a:latin typeface="Aptos Narrow" panose="020B0004020202020204" pitchFamily="34" charset="0"/>
                        </a:rPr>
                        <a:t>رسالة مركزة للغاية: إطفاء جميع الأضواء أثناء النهار</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dirty="0">
                          <a:solidFill>
                            <a:srgbClr val="000000"/>
                          </a:solidFill>
                          <a:effectLst/>
                          <a:latin typeface="Aptos Narrow" panose="020B0004020202020204" pitchFamily="34" charset="0"/>
                        </a:rPr>
                        <a:t>تركز القصة حصريًا على توفير الكهرباء والضوء</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dirty="0">
                          <a:solidFill>
                            <a:srgbClr val="000000"/>
                          </a:solidFill>
                          <a:effectLst/>
                          <a:latin typeface="Aptos Narrow" panose="020B0004020202020204" pitchFamily="34" charset="0"/>
                        </a:rPr>
                        <a:t>قصة واضحة جدًا وسهلة الفهم ومسلية بفضل المصباح الذي يتصرف بطريقة مضحكة لتوضيح نقطة ما</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1" i="0" u="none" strike="noStrike">
                          <a:solidFill>
                            <a:srgbClr val="000000"/>
                          </a:solidFill>
                          <a:effectLst/>
                          <a:latin typeface="Aptos Narrow" panose="020B0004020202020204" pitchFamily="34" charset="0"/>
                        </a:rPr>
                        <a:t>الفتاة مع المصباح </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1" i="0" u="none" strike="noStrike">
                          <a:solidFill>
                            <a:srgbClr val="000000"/>
                          </a:solidFill>
                          <a:effectLst/>
                          <a:latin typeface="Aptos Narrow" panose="020B0004020202020204" pitchFamily="34" charset="0"/>
                        </a:rPr>
                        <a:t>#2</a:t>
                      </a:r>
                    </a:p>
                  </a:txBody>
                  <a:tcPr marL="5216" marR="5216" marT="5216"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454133572"/>
                  </a:ext>
                </a:extLst>
              </a:tr>
              <a:tr h="195278">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90270511"/>
                  </a:ext>
                </a:extLst>
              </a:tr>
              <a:tr h="569563">
                <a:tc>
                  <a:txBody>
                    <a:bodyPr/>
                    <a:lstStyle/>
                    <a:p>
                      <a:pPr algn="ctr" rtl="1" fontAlgn="ctr">
                        <a:buNone/>
                      </a:pPr>
                      <a:r>
                        <a:rPr lang="ar-SA" sz="1200" b="0" i="0" u="none" strike="noStrike">
                          <a:solidFill>
                            <a:srgbClr val="000000"/>
                          </a:solidFill>
                          <a:effectLst/>
                          <a:latin typeface="Aptos Narrow" panose="020B0004020202020204" pitchFamily="34" charset="0"/>
                        </a:rPr>
                        <a:t>لا شيء جديد </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ABA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يؤكد السلوكيات الحالية فيما يتعلق بتوفير الكهرباء - وليس فيما يتعلق بالطاقة بشكل عام</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44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رسالة مركزة للغاية: إطفاء جميع الأضواء أثناء النهار</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تركز القصة حصريًا على توفير الكهرباء والضوء</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dirty="0">
                          <a:solidFill>
                            <a:srgbClr val="000000"/>
                          </a:solidFill>
                          <a:effectLst/>
                          <a:latin typeface="Aptos Narrow" panose="020B0004020202020204" pitchFamily="34" charset="0"/>
                        </a:rPr>
                        <a:t>قصة واضحة وبسيطة ومباشرة ومسلية تدور حول فتاة مشهورة بالتمثيل</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1" i="0" u="none" strike="noStrike" dirty="0">
                          <a:solidFill>
                            <a:srgbClr val="000000"/>
                          </a:solidFill>
                          <a:effectLst/>
                          <a:latin typeface="Aptos Narrow" panose="020B0004020202020204" pitchFamily="34" charset="0"/>
                        </a:rPr>
                        <a:t>ممثلة الأفلام الحقيقية </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1" i="0" u="none" strike="noStrike">
                          <a:solidFill>
                            <a:srgbClr val="000000"/>
                          </a:solidFill>
                          <a:effectLst/>
                          <a:latin typeface="Aptos Narrow" panose="020B0004020202020204" pitchFamily="34" charset="0"/>
                        </a:rPr>
                        <a:t>#3</a:t>
                      </a:r>
                    </a:p>
                  </a:txBody>
                  <a:tcPr marL="5216" marR="5216" marT="5216"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39265499"/>
                  </a:ext>
                </a:extLst>
              </a:tr>
              <a:tr h="195278">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489771429"/>
                  </a:ext>
                </a:extLst>
              </a:tr>
              <a:tr h="569563">
                <a:tc>
                  <a:txBody>
                    <a:bodyPr/>
                    <a:lstStyle/>
                    <a:p>
                      <a:pPr algn="ctr" rtl="1" fontAlgn="ctr">
                        <a:buNone/>
                      </a:pPr>
                      <a:r>
                        <a:rPr lang="ar-SA" sz="1200" b="0" i="0" u="none" strike="noStrike">
                          <a:solidFill>
                            <a:srgbClr val="000000"/>
                          </a:solidFill>
                          <a:effectLst/>
                          <a:latin typeface="Aptos Narrow" panose="020B0004020202020204" pitchFamily="34" charset="0"/>
                        </a:rPr>
                        <a:t>مثيرة للاهتمام للغاية ومفيدة للغاية حول جميع أنواع الطاقة واستخداماتها</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رسالة محدودة وصلت حول أهمية توفير الطاقة بشكل عام</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ABA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هناك عرض واضح ومحدود حول توفير الطاقة</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44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تركز القصة بشكل كبير على جميع أنواع الطاقات واستخداماتها</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قصة واضحة جدًا وسهلة الفهم: شرح الروبوت هو طريقة جذابة ومسلية للتواصل</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1" i="0" u="none" strike="noStrike" dirty="0">
                          <a:solidFill>
                            <a:srgbClr val="000000"/>
                          </a:solidFill>
                          <a:effectLst/>
                          <a:latin typeface="Aptos Narrow" panose="020B0004020202020204" pitchFamily="34" charset="0"/>
                        </a:rPr>
                        <a:t>ما هي الطاقة </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1" i="0" u="none" strike="noStrike">
                          <a:solidFill>
                            <a:srgbClr val="000000"/>
                          </a:solidFill>
                          <a:effectLst/>
                          <a:latin typeface="Aptos Narrow" panose="020B0004020202020204" pitchFamily="34" charset="0"/>
                        </a:rPr>
                        <a:t>#4</a:t>
                      </a:r>
                    </a:p>
                  </a:txBody>
                  <a:tcPr marL="5216" marR="5216" marT="5216"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324670718"/>
                  </a:ext>
                </a:extLst>
              </a:tr>
              <a:tr h="943848">
                <a:tc>
                  <a:txBody>
                    <a:bodyPr/>
                    <a:lstStyle/>
                    <a:p>
                      <a:pPr algn="ctr" rtl="1" fontAlgn="ctr">
                        <a:buNone/>
                      </a:pPr>
                      <a:r>
                        <a:rPr lang="ar-SA" sz="1200" b="0" i="0" u="none" strike="noStrike">
                          <a:solidFill>
                            <a:srgbClr val="000000"/>
                          </a:solidFill>
                          <a:effectLst/>
                          <a:latin typeface="Aptos Narrow" panose="020B0004020202020204" pitchFamily="34" charset="0"/>
                        </a:rPr>
                        <a:t>لا جديد في الطاقة. نتعلم السلوكيات والمواقف الجيدة والسيئة في الحياة.</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ABA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رسالة محدودة للغاية حول أهمية توفير الطاقة بشكل عام</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ABA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رسالة عامة وضعيفة للغاية حول إدارة الطاقة - الرسالة ضعيفة بشكل كبير في السرد</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ABA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لا تركز القصة على الطاقة: الدرس الرئيسي الذي يجب على جميع الأطفال تعلمه هو رسائل عامة حول السلوكيات العامة في الحياة - غير مرتبطة بالطاقة</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ABAB"/>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تُفهم القصة على أنها رسوم متحركة تحتوي على قصة أكثر من كونها رسالة</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44B"/>
                    </a:solidFill>
                  </a:tcPr>
                </a:tc>
                <a:tc>
                  <a:txBody>
                    <a:bodyPr/>
                    <a:lstStyle/>
                    <a:p>
                      <a:pPr algn="ctr" rtl="1" fontAlgn="ctr">
                        <a:buNone/>
                      </a:pPr>
                      <a:r>
                        <a:rPr lang="ar-SA" sz="1200" b="1" i="0" u="none" strike="noStrike" dirty="0">
                          <a:solidFill>
                            <a:srgbClr val="000000"/>
                          </a:solidFill>
                          <a:effectLst/>
                          <a:latin typeface="Aptos Narrow" panose="020B0004020202020204" pitchFamily="34" charset="0"/>
                        </a:rPr>
                        <a:t>الصاروخ</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1" i="0" u="none" strike="noStrike" dirty="0">
                          <a:solidFill>
                            <a:srgbClr val="000000"/>
                          </a:solidFill>
                          <a:effectLst/>
                          <a:latin typeface="Aptos Narrow" panose="020B0004020202020204" pitchFamily="34" charset="0"/>
                        </a:rPr>
                        <a:t>#5</a:t>
                      </a:r>
                    </a:p>
                  </a:txBody>
                  <a:tcPr marL="5216" marR="5216" marT="5216"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819234234"/>
                  </a:ext>
                </a:extLst>
              </a:tr>
              <a:tr h="756705">
                <a:tc>
                  <a:txBody>
                    <a:bodyPr/>
                    <a:lstStyle/>
                    <a:p>
                      <a:pPr algn="ctr" rtl="1" fontAlgn="ctr">
                        <a:buNone/>
                      </a:pPr>
                      <a:r>
                        <a:rPr lang="ar-SA" sz="1200" b="0" i="0" u="none" strike="noStrike">
                          <a:solidFill>
                            <a:srgbClr val="000000"/>
                          </a:solidFill>
                          <a:effectLst/>
                          <a:latin typeface="Aptos Narrow" panose="020B0004020202020204" pitchFamily="34" charset="0"/>
                        </a:rPr>
                        <a:t>تعلم مفيد وعملي للغاية حول كيفية اختيار الأجهزة الجيدة لتوفير الطاقة</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يتحدث عن مجموعة واسعة من استخدامات الطاقة في مواقف مختلفة - وليس فقط الكهرباء في المنزل</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رسالة مركزة للغاية: لا تفرط في استخدام الكهرباء دون داعٍ واختر الأجهزة المناسبة (الخضراء)) </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تركز القصة على توفير الكهرباء واستخدام بطاقة النتائج لتحديد الأجهزة الاقتصادية</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0" i="0" u="none" strike="noStrike">
                          <a:solidFill>
                            <a:srgbClr val="000000"/>
                          </a:solidFill>
                          <a:effectLst/>
                          <a:latin typeface="Aptos Narrow" panose="020B0004020202020204" pitchFamily="34" charset="0"/>
                        </a:rPr>
                        <a:t>قصة واضحة جدًا وسهلة الفهم: يشرح الطفل المواقف المختلفة لأشخاص مختلفين</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F2D0"/>
                    </a:solidFill>
                  </a:tcPr>
                </a:tc>
                <a:tc>
                  <a:txBody>
                    <a:bodyPr/>
                    <a:lstStyle/>
                    <a:p>
                      <a:pPr algn="ctr" rtl="1" fontAlgn="ctr">
                        <a:buNone/>
                      </a:pPr>
                      <a:r>
                        <a:rPr lang="ar-SA" sz="1200" b="1" i="0" u="none" strike="noStrike" dirty="0">
                          <a:solidFill>
                            <a:srgbClr val="000000"/>
                          </a:solidFill>
                          <a:effectLst/>
                          <a:latin typeface="Aptos Narrow" panose="020B0004020202020204" pitchFamily="34" charset="0"/>
                        </a:rPr>
                        <a:t>بطاقة كفاءة الطاقة </a:t>
                      </a:r>
                    </a:p>
                  </a:txBody>
                  <a:tcPr marL="5216" marR="5216" marT="521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fontAlgn="ctr">
                        <a:buNone/>
                      </a:pPr>
                      <a:r>
                        <a:rPr lang="en-US" sz="1200" b="1" i="0" u="none" strike="noStrike" dirty="0">
                          <a:solidFill>
                            <a:srgbClr val="000000"/>
                          </a:solidFill>
                          <a:effectLst/>
                          <a:latin typeface="Aptos Narrow" panose="020B0004020202020204" pitchFamily="34" charset="0"/>
                        </a:rPr>
                        <a:t>#6</a:t>
                      </a:r>
                    </a:p>
                  </a:txBody>
                  <a:tcPr marL="5216" marR="5216" marT="5216"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372863328"/>
                  </a:ext>
                </a:extLst>
              </a:tr>
              <a:tr h="187142">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ctr" fontAlgn="ctr">
                        <a:buNone/>
                      </a:pPr>
                      <a:r>
                        <a:rPr lang="en-US" sz="1200" b="0" i="0" u="none" strike="noStrike" dirty="0">
                          <a:solidFill>
                            <a:srgbClr val="000000"/>
                          </a:solidFill>
                          <a:effectLst/>
                          <a:latin typeface="Aptos Narrow" panose="020B0004020202020204" pitchFamily="34" charset="0"/>
                        </a:rPr>
                        <a:t> </a:t>
                      </a:r>
                    </a:p>
                  </a:txBody>
                  <a:tcPr marL="5216" marR="5216" marT="5216" marB="0" anchor="ctr">
                    <a:lnL>
                      <a:noFill/>
                    </a:lnL>
                    <a:lnR>
                      <a:noFill/>
                    </a:lnR>
                    <a:lnT w="12700" cap="flat" cmpd="sng" algn="ctr">
                      <a:solidFill>
                        <a:srgbClr val="FFFFFF"/>
                      </a:solidFill>
                      <a:prstDash val="solid"/>
                      <a:round/>
                      <a:headEnd type="none" w="med" len="med"/>
                      <a:tailEnd type="none" w="med" len="med"/>
                    </a:lnT>
                    <a:lnB>
                      <a:noFill/>
                    </a:lnB>
                    <a:solidFill>
                      <a:srgbClr val="D9D9D9"/>
                    </a:solidFill>
                  </a:tcPr>
                </a:tc>
                <a:tc>
                  <a:txBody>
                    <a:bodyPr/>
                    <a:lstStyle/>
                    <a:p>
                      <a:pPr algn="l" fontAlgn="ctr">
                        <a:buNone/>
                      </a:pPr>
                      <a:endParaRPr lang="en-US" sz="1200" b="0" i="0" u="none" strike="noStrike">
                        <a:solidFill>
                          <a:srgbClr val="000000"/>
                        </a:solidFill>
                        <a:effectLst/>
                        <a:latin typeface="Aptos Narrow" panose="020B0004020202020204" pitchFamily="34" charset="0"/>
                      </a:endParaRPr>
                    </a:p>
                  </a:txBody>
                  <a:tcPr marL="5216" marR="5216" marT="5216" marB="0" anchor="ctr">
                    <a:lnL>
                      <a:noFill/>
                    </a:lnL>
                    <a:lnR>
                      <a:noFill/>
                    </a:lnR>
                    <a:lnT w="12700" cap="flat" cmpd="sng" algn="ctr">
                      <a:solidFill>
                        <a:srgbClr val="FFFFFF"/>
                      </a:solidFill>
                      <a:prstDash val="solid"/>
                      <a:round/>
                      <a:headEnd type="none" w="med" len="med"/>
                      <a:tailEnd type="none" w="med" len="med"/>
                    </a:lnT>
                    <a:lnB>
                      <a:noFill/>
                    </a:lnB>
                    <a:noFill/>
                  </a:tcPr>
                </a:tc>
                <a:extLst>
                  <a:ext uri="{0D108BD9-81ED-4DB2-BD59-A6C34878D82A}">
                    <a16:rowId xmlns:a16="http://schemas.microsoft.com/office/drawing/2014/main" val="2422271757"/>
                  </a:ext>
                </a:extLst>
              </a:tr>
              <a:tr h="187142">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a:noFill/>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a:noFill/>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a:noFill/>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a:noFill/>
                    </a:lnT>
                    <a:lnB>
                      <a:noFill/>
                    </a:lnB>
                    <a:solidFill>
                      <a:srgbClr val="D9D9D9"/>
                    </a:solidFill>
                  </a:tcPr>
                </a:tc>
                <a:tc>
                  <a:txBody>
                    <a:bodyPr/>
                    <a:lstStyle/>
                    <a:p>
                      <a:pPr algn="ctr" fontAlgn="ctr">
                        <a:buNone/>
                      </a:pPr>
                      <a:r>
                        <a:rPr lang="en-US" sz="1200" b="0" i="0" u="none" strike="noStrike">
                          <a:solidFill>
                            <a:srgbClr val="000000"/>
                          </a:solidFill>
                          <a:effectLst/>
                          <a:latin typeface="Aptos Narrow" panose="020B0004020202020204" pitchFamily="34" charset="0"/>
                        </a:rPr>
                        <a:t> </a:t>
                      </a:r>
                    </a:p>
                  </a:txBody>
                  <a:tcPr marL="5216" marR="5216" marT="5216" marB="0" anchor="ctr">
                    <a:lnL>
                      <a:noFill/>
                    </a:lnL>
                    <a:lnR>
                      <a:noFill/>
                    </a:lnR>
                    <a:lnT>
                      <a:noFill/>
                    </a:lnT>
                    <a:lnB>
                      <a:noFill/>
                    </a:lnB>
                    <a:solidFill>
                      <a:srgbClr val="D9D9D9"/>
                    </a:solidFill>
                  </a:tcPr>
                </a:tc>
                <a:tc>
                  <a:txBody>
                    <a:bodyPr/>
                    <a:lstStyle/>
                    <a:p>
                      <a:pPr algn="ctr" fontAlgn="ctr">
                        <a:buNone/>
                      </a:pPr>
                      <a:r>
                        <a:rPr lang="en-US" sz="1200" b="0" i="0" u="none" strike="noStrike" dirty="0">
                          <a:solidFill>
                            <a:srgbClr val="000000"/>
                          </a:solidFill>
                          <a:effectLst/>
                          <a:latin typeface="Aptos Narrow" panose="020B0004020202020204" pitchFamily="34" charset="0"/>
                        </a:rPr>
                        <a:t> </a:t>
                      </a:r>
                    </a:p>
                  </a:txBody>
                  <a:tcPr marL="5216" marR="5216" marT="5216" marB="0" anchor="ctr">
                    <a:lnL>
                      <a:noFill/>
                    </a:lnL>
                    <a:lnR>
                      <a:noFill/>
                    </a:lnR>
                    <a:lnT>
                      <a:noFill/>
                    </a:lnT>
                    <a:lnB>
                      <a:noFill/>
                    </a:lnB>
                    <a:solidFill>
                      <a:srgbClr val="D9D9D9"/>
                    </a:solidFill>
                  </a:tcPr>
                </a:tc>
                <a:tc>
                  <a:txBody>
                    <a:bodyPr/>
                    <a:lstStyle/>
                    <a:p>
                      <a:pPr algn="l" fontAlgn="ctr">
                        <a:buNone/>
                      </a:pPr>
                      <a:endParaRPr lang="en-US" sz="1200" b="0" i="0" u="none" strike="noStrike" dirty="0">
                        <a:solidFill>
                          <a:srgbClr val="000000"/>
                        </a:solidFill>
                        <a:effectLst/>
                        <a:latin typeface="Aptos Narrow" panose="020B0004020202020204" pitchFamily="34" charset="0"/>
                      </a:endParaRPr>
                    </a:p>
                  </a:txBody>
                  <a:tcPr marL="5216" marR="5216" marT="5216" marB="0" anchor="ctr">
                    <a:lnL>
                      <a:noFill/>
                    </a:lnL>
                    <a:lnR>
                      <a:noFill/>
                    </a:lnR>
                    <a:lnT>
                      <a:noFill/>
                    </a:lnT>
                    <a:lnB>
                      <a:noFill/>
                    </a:lnB>
                    <a:noFill/>
                  </a:tcPr>
                </a:tc>
                <a:extLst>
                  <a:ext uri="{0D108BD9-81ED-4DB2-BD59-A6C34878D82A}">
                    <a16:rowId xmlns:a16="http://schemas.microsoft.com/office/drawing/2014/main" val="3112751974"/>
                  </a:ext>
                </a:extLst>
              </a:tr>
            </a:tbl>
          </a:graphicData>
        </a:graphic>
      </p:graphicFrame>
    </p:spTree>
    <p:extLst>
      <p:ext uri="{BB962C8B-B14F-4D97-AF65-F5344CB8AC3E}">
        <p14:creationId xmlns:p14="http://schemas.microsoft.com/office/powerpoint/2010/main" val="2527412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D729D0BD-F130-1205-D9CB-5E7CDAAEC29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1DACBBC-60DE-2A67-08E1-330DE669D417}"/>
              </a:ext>
            </a:extLst>
          </p:cNvPr>
          <p:cNvPicPr>
            <a:picLocks noChangeAspect="1"/>
          </p:cNvPicPr>
          <p:nvPr/>
        </p:nvPicPr>
        <p:blipFill>
          <a:blip r:embed="rId4"/>
          <a:stretch>
            <a:fillRect/>
          </a:stretch>
        </p:blipFill>
        <p:spPr>
          <a:xfrm>
            <a:off x="9826539" y="1172520"/>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B13A506F-9C56-B83A-BCC1-08C747117BE9}"/>
              </a:ext>
            </a:extLst>
          </p:cNvPr>
          <p:cNvPicPr>
            <a:picLocks noChangeAspect="1"/>
          </p:cNvPicPr>
          <p:nvPr/>
        </p:nvPicPr>
        <p:blipFill>
          <a:blip r:embed="rId5"/>
          <a:stretch>
            <a:fillRect/>
          </a:stretch>
        </p:blipFill>
        <p:spPr>
          <a:xfrm>
            <a:off x="10087194" y="1902941"/>
            <a:ext cx="1199845" cy="1297459"/>
          </a:xfrm>
          <a:prstGeom prst="rect">
            <a:avLst/>
          </a:prstGeom>
        </p:spPr>
      </p:pic>
      <p:sp>
        <p:nvSpPr>
          <p:cNvPr id="10" name="TextBox 9">
            <a:extLst>
              <a:ext uri="{FF2B5EF4-FFF2-40B4-BE49-F238E27FC236}">
                <a16:creationId xmlns:a16="http://schemas.microsoft.com/office/drawing/2014/main" id="{2E7CEEF4-366D-7D78-C3D1-F05AC2164A71}"/>
              </a:ext>
            </a:extLst>
          </p:cNvPr>
          <p:cNvSpPr txBox="1"/>
          <p:nvPr/>
        </p:nvSpPr>
        <p:spPr>
          <a:xfrm>
            <a:off x="9272497" y="5869460"/>
            <a:ext cx="2108077" cy="30777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white"/>
                </a:solidFill>
                <a:effectLst/>
                <a:uLnTx/>
                <a:uFillTx/>
                <a:latin typeface="Loew Next Arabic" panose="020B0504030302020204" pitchFamily="34" charset="-78"/>
                <a:ea typeface="+mn-ea"/>
                <a:cs typeface="Loew Next Arabic" panose="020B0504030302020204" pitchFamily="34" charset="-78"/>
              </a:rPr>
              <a:t>www.taqa.gov.sa</a:t>
            </a:r>
            <a:endParaRPr kumimoji="0" lang="en-SA" sz="1400" b="0" i="0" u="none" strike="noStrike" kern="1200" cap="none" spc="0" normalizeH="0" baseline="0" noProof="0" dirty="0">
              <a:ln>
                <a:noFill/>
              </a:ln>
              <a:solidFill>
                <a:prstClr val="white"/>
              </a:solidFill>
              <a:effectLst/>
              <a:uLnTx/>
              <a:uFillTx/>
              <a:latin typeface="Loew Next Arabic" panose="020B0504030302020204" pitchFamily="34" charset="-78"/>
              <a:ea typeface="+mn-ea"/>
              <a:cs typeface="Loew Next Arabic" panose="020B0504030302020204" pitchFamily="34" charset="-78"/>
            </a:endParaRPr>
          </a:p>
        </p:txBody>
      </p:sp>
      <p:sp>
        <p:nvSpPr>
          <p:cNvPr id="2" name="TextBox 1">
            <a:extLst>
              <a:ext uri="{FF2B5EF4-FFF2-40B4-BE49-F238E27FC236}">
                <a16:creationId xmlns:a16="http://schemas.microsoft.com/office/drawing/2014/main" id="{85E441C8-F877-3676-A640-127674F939A8}"/>
              </a:ext>
            </a:extLst>
          </p:cNvPr>
          <p:cNvSpPr txBox="1"/>
          <p:nvPr/>
        </p:nvSpPr>
        <p:spPr>
          <a:xfrm>
            <a:off x="2727275" y="2784901"/>
            <a:ext cx="6382872" cy="830997"/>
          </a:xfrm>
          <a:prstGeom prst="rect">
            <a:avLst/>
          </a:prstGeom>
          <a:noFill/>
        </p:spPr>
        <p:txBody>
          <a:bodyPr wrap="square" rtlCol="0">
            <a:spAutoFit/>
          </a:bodyPr>
          <a:lstStyle/>
          <a:p>
            <a:pPr marL="627063" marR="0" lvl="0" indent="-627063" algn="ctr" defTabSz="914400" rtl="1" eaLnBrk="1" fontAlgn="auto" latinLnBrk="0" hangingPunct="1">
              <a:lnSpc>
                <a:spcPct val="100000"/>
              </a:lnSpc>
              <a:spcBef>
                <a:spcPts val="0"/>
              </a:spcBef>
              <a:spcAft>
                <a:spcPts val="0"/>
              </a:spcAft>
              <a:buClrTx/>
              <a:buSzTx/>
              <a:buFontTx/>
              <a:buNone/>
              <a:tabLst/>
              <a:defRPr/>
            </a:pPr>
            <a:r>
              <a:rPr kumimoji="0" lang="ar-SA" sz="480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rPr>
              <a:t>شكرا لكم</a:t>
            </a:r>
            <a:endParaRPr kumimoji="0" lang="en-US" sz="480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endParaRPr>
          </a:p>
        </p:txBody>
      </p:sp>
    </p:spTree>
    <p:extLst>
      <p:ext uri="{BB962C8B-B14F-4D97-AF65-F5344CB8AC3E}">
        <p14:creationId xmlns:p14="http://schemas.microsoft.com/office/powerpoint/2010/main" val="2791954830"/>
      </p:ext>
    </p:extLst>
  </p:cSld>
  <p:clrMapOvr>
    <a:masterClrMapping/>
  </p:clrMapOvr>
</p:sld>
</file>

<file path=ppt/theme/theme1.xml><?xml version="1.0" encoding="utf-8"?>
<a:theme xmlns:a="http://schemas.openxmlformats.org/drawingml/2006/main" name="1_Office Theme">
  <a:themeElements>
    <a:clrScheme name="Blue+yellow">
      <a:dk1>
        <a:srgbClr val="000000"/>
      </a:dk1>
      <a:lt1>
        <a:srgbClr val="FFFFFF"/>
      </a:lt1>
      <a:dk2>
        <a:srgbClr val="44546A"/>
      </a:dk2>
      <a:lt2>
        <a:srgbClr val="F1F2F1"/>
      </a:lt2>
      <a:accent1>
        <a:srgbClr val="47B5EF"/>
      </a:accent1>
      <a:accent2>
        <a:srgbClr val="6590F0"/>
      </a:accent2>
      <a:accent3>
        <a:srgbClr val="846CF1"/>
      </a:accent3>
      <a:accent4>
        <a:srgbClr val="A52EEA"/>
      </a:accent4>
      <a:accent5>
        <a:srgbClr val="61BCB3"/>
      </a:accent5>
      <a:accent6>
        <a:srgbClr val="F4B843"/>
      </a:accent6>
      <a:hlink>
        <a:srgbClr val="DF538A"/>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Bahij TheSansArabic Plain"/>
        <a:ea typeface=""/>
        <a:cs typeface=""/>
      </a:majorFont>
      <a:minorFont>
        <a:latin typeface="Bahij TheSans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C11D4DA4EF1A42862501EEC32A2F19" ma:contentTypeVersion="4" ma:contentTypeDescription="Create a new document." ma:contentTypeScope="" ma:versionID="e8e1c20b36e25d1384241e24717e0219">
  <xsd:schema xmlns:xsd="http://www.w3.org/2001/XMLSchema" xmlns:xs="http://www.w3.org/2001/XMLSchema" xmlns:p="http://schemas.microsoft.com/office/2006/metadata/properties" xmlns:ns3="c1e1cd9f-0697-494c-80ac-4c314c704b20" targetNamespace="http://schemas.microsoft.com/office/2006/metadata/properties" ma:root="true" ma:fieldsID="03130dd74e709ec70d61224b425ebd1b" ns3:_="">
    <xsd:import namespace="c1e1cd9f-0697-494c-80ac-4c314c704b2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e1cd9f-0697-494c-80ac-4c314c704b2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02D683-2A89-4A1C-A903-159A7147C7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e1cd9f-0697-494c-80ac-4c314c704b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22F27A-60C6-48BF-AE21-70860A4CCEC9}">
  <ds:schemaRefs>
    <ds:schemaRef ds:uri="http://schemas.microsoft.com/sharepoint/v3/contenttype/forms"/>
  </ds:schemaRefs>
</ds:datastoreItem>
</file>

<file path=customXml/itemProps3.xml><?xml version="1.0" encoding="utf-8"?>
<ds:datastoreItem xmlns:ds="http://schemas.openxmlformats.org/officeDocument/2006/customXml" ds:itemID="{9775ABFE-E6E1-49B2-80A9-1CAB29581803}">
  <ds:schemaRefs>
    <ds:schemaRef ds:uri="http://purl.org/dc/elements/1.1/"/>
    <ds:schemaRef ds:uri="http://purl.org/dc/dcmitype/"/>
    <ds:schemaRef ds:uri="http://schemas.microsoft.com/office/2006/metadata/properties"/>
    <ds:schemaRef ds:uri="http://schemas.microsoft.com/office/2006/documentManagement/types"/>
    <ds:schemaRef ds:uri="c1e1cd9f-0697-494c-80ac-4c314c704b20"/>
    <ds:schemaRef ds:uri="http://www.w3.org/XML/1998/namespace"/>
    <ds:schemaRef ds:uri="http://purl.org/dc/term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3501</TotalTime>
  <Words>4337</Words>
  <Application>Microsoft Office PowerPoint</Application>
  <PresentationFormat>Widescreen</PresentationFormat>
  <Paragraphs>578</Paragraphs>
  <Slides>27</Slides>
  <Notes>8</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27</vt:i4>
      </vt:variant>
    </vt:vector>
  </HeadingPairs>
  <TitlesOfParts>
    <vt:vector size="43" baseType="lpstr">
      <vt:lpstr>Aptos</vt:lpstr>
      <vt:lpstr>Aptos Display</vt:lpstr>
      <vt:lpstr>Aptos Narrow</vt:lpstr>
      <vt:lpstr>Arial</vt:lpstr>
      <vt:lpstr>Bahij TheSansArabic Bold</vt:lpstr>
      <vt:lpstr>Bahij TheSansArabic Light</vt:lpstr>
      <vt:lpstr>Bahij TheSansArabic Plain</vt:lpstr>
      <vt:lpstr>Calibri</vt:lpstr>
      <vt:lpstr>Courier New</vt:lpstr>
      <vt:lpstr>IBM Plex Sans Arabic Medium</vt:lpstr>
      <vt:lpstr>Lato</vt:lpstr>
      <vt:lpstr>Loew Next Arabic</vt:lpstr>
      <vt:lpstr>Wingdings</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مرحباً بك في التدريب</dc:title>
  <dc:creator>Eric Reingewertz - Rainmakers Africa</dc:creator>
  <cp:lastModifiedBy>Thaer Al Turk</cp:lastModifiedBy>
  <cp:revision>15</cp:revision>
  <dcterms:created xsi:type="dcterms:W3CDTF">2024-07-24T18:12:51Z</dcterms:created>
  <dcterms:modified xsi:type="dcterms:W3CDTF">2025-08-21T13:44:13Z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0x01010083C11D4DA4EF1A42862501EEC32A2F19</vt:lpwstr>
  </property>
</Properties>
</file>