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1" r:id="rId5"/>
    <p:sldMasterId id="2147483693" r:id="rId6"/>
    <p:sldMasterId id="2147483705" r:id="rId7"/>
  </p:sldMasterIdLst>
  <p:notesMasterIdLst>
    <p:notesMasterId r:id="rId96"/>
  </p:notesMasterIdLst>
  <p:sldIdLst>
    <p:sldId id="816" r:id="rId8"/>
    <p:sldId id="844" r:id="rId9"/>
    <p:sldId id="826" r:id="rId10"/>
    <p:sldId id="2147476525" r:id="rId11"/>
    <p:sldId id="2147476526" r:id="rId12"/>
    <p:sldId id="823" r:id="rId13"/>
    <p:sldId id="2147476524" r:id="rId14"/>
    <p:sldId id="2147476576" r:id="rId15"/>
    <p:sldId id="2147476583" r:id="rId16"/>
    <p:sldId id="2147476591" r:id="rId17"/>
    <p:sldId id="2147476590" r:id="rId18"/>
    <p:sldId id="2147476593" r:id="rId19"/>
    <p:sldId id="2147476582" r:id="rId20"/>
    <p:sldId id="2147476499" r:id="rId21"/>
    <p:sldId id="2147476521" r:id="rId22"/>
    <p:sldId id="2147476497" r:id="rId23"/>
    <p:sldId id="2147476574" r:id="rId24"/>
    <p:sldId id="2147476592" r:id="rId25"/>
    <p:sldId id="2147476529" r:id="rId26"/>
    <p:sldId id="2147476571" r:id="rId27"/>
    <p:sldId id="2147476522" r:id="rId28"/>
    <p:sldId id="2147476572" r:id="rId29"/>
    <p:sldId id="2147476573" r:id="rId30"/>
    <p:sldId id="2147476594" r:id="rId31"/>
    <p:sldId id="2147476575" r:id="rId32"/>
    <p:sldId id="2147476523" r:id="rId33"/>
    <p:sldId id="915" r:id="rId34"/>
    <p:sldId id="2147476202" r:id="rId35"/>
    <p:sldId id="2147476201" r:id="rId36"/>
    <p:sldId id="2147476198" r:id="rId37"/>
    <p:sldId id="2147476480" r:id="rId38"/>
    <p:sldId id="2147476199" r:id="rId39"/>
    <p:sldId id="2147476204" r:id="rId40"/>
    <p:sldId id="2147476578" r:id="rId41"/>
    <p:sldId id="918" r:id="rId42"/>
    <p:sldId id="948" r:id="rId43"/>
    <p:sldId id="2147476579" r:id="rId44"/>
    <p:sldId id="2147476518" r:id="rId45"/>
    <p:sldId id="2147476520" r:id="rId46"/>
    <p:sldId id="860" r:id="rId47"/>
    <p:sldId id="937" r:id="rId48"/>
    <p:sldId id="946" r:id="rId49"/>
    <p:sldId id="2147476482" r:id="rId50"/>
    <p:sldId id="942" r:id="rId51"/>
    <p:sldId id="941" r:id="rId52"/>
    <p:sldId id="943" r:id="rId53"/>
    <p:sldId id="944" r:id="rId54"/>
    <p:sldId id="945" r:id="rId55"/>
    <p:sldId id="939" r:id="rId56"/>
    <p:sldId id="2147476584" r:id="rId57"/>
    <p:sldId id="909" r:id="rId58"/>
    <p:sldId id="935" r:id="rId59"/>
    <p:sldId id="2147476483" r:id="rId60"/>
    <p:sldId id="2147476484" r:id="rId61"/>
    <p:sldId id="882" r:id="rId62"/>
    <p:sldId id="2147476527" r:id="rId63"/>
    <p:sldId id="2147476530" r:id="rId64"/>
    <p:sldId id="2147476531" r:id="rId65"/>
    <p:sldId id="2147476532" r:id="rId66"/>
    <p:sldId id="2147476538" r:id="rId67"/>
    <p:sldId id="2147476539" r:id="rId68"/>
    <p:sldId id="2147476585" r:id="rId69"/>
    <p:sldId id="2147476580" r:id="rId70"/>
    <p:sldId id="2147476586" r:id="rId71"/>
    <p:sldId id="2147476581" r:id="rId72"/>
    <p:sldId id="2147476587" r:id="rId73"/>
    <p:sldId id="2147476588" r:id="rId74"/>
    <p:sldId id="2147476589" r:id="rId75"/>
    <p:sldId id="2147476546" r:id="rId76"/>
    <p:sldId id="2147476547" r:id="rId77"/>
    <p:sldId id="2147476548" r:id="rId78"/>
    <p:sldId id="2147476540" r:id="rId79"/>
    <p:sldId id="2147476541" r:id="rId80"/>
    <p:sldId id="2147476535" r:id="rId81"/>
    <p:sldId id="2147476536" r:id="rId82"/>
    <p:sldId id="2147476549" r:id="rId83"/>
    <p:sldId id="2147476559" r:id="rId84"/>
    <p:sldId id="2147476560" r:id="rId85"/>
    <p:sldId id="2147476561" r:id="rId86"/>
    <p:sldId id="2147476562" r:id="rId87"/>
    <p:sldId id="2147476563" r:id="rId88"/>
    <p:sldId id="2147476564" r:id="rId89"/>
    <p:sldId id="2147476565" r:id="rId90"/>
    <p:sldId id="2147476566" r:id="rId91"/>
    <p:sldId id="2147476567" r:id="rId92"/>
    <p:sldId id="2147476568" r:id="rId93"/>
    <p:sldId id="2147476569" r:id="rId94"/>
    <p:sldId id="2147476570" r:id="rId9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1E25D5-6FC5-F9B6-BB8B-3DF1AA552BA8}" name="Fatima Yahia" initials="FY" userId="S::F.yahia@mii-research.sa::e786649f-4169-4212-9653-d4ab571b208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5C6C"/>
    <a:srgbClr val="75AC6B"/>
    <a:srgbClr val="869037"/>
    <a:srgbClr val="A5AD6E"/>
    <a:srgbClr val="8F8691"/>
    <a:srgbClr val="57485A"/>
    <a:srgbClr val="8D9742"/>
    <a:srgbClr val="544457"/>
    <a:srgbClr val="7C6938"/>
    <a:srgbClr val="8372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095EFE-BAB8-40CE-A6A9-21C32897FD5E}" v="1" dt="2025-11-09T13:29:22.8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01" autoAdjust="0"/>
    <p:restoredTop sz="94256" autoAdjust="0"/>
  </p:normalViewPr>
  <p:slideViewPr>
    <p:cSldViewPr snapToGrid="0">
      <p:cViewPr>
        <p:scale>
          <a:sx n="75" d="100"/>
          <a:sy n="75" d="100"/>
        </p:scale>
        <p:origin x="840" y="144"/>
      </p:cViewPr>
      <p:guideLst/>
    </p:cSldViewPr>
  </p:slideViewPr>
  <p:notesTextViewPr>
    <p:cViewPr>
      <p:scale>
        <a:sx n="1" d="1"/>
        <a:sy n="1" d="1"/>
      </p:scale>
      <p:origin x="0" y="0"/>
    </p:cViewPr>
  </p:notesTextViewPr>
  <p:sorterViewPr>
    <p:cViewPr>
      <p:scale>
        <a:sx n="100" d="100"/>
        <a:sy n="100" d="100"/>
      </p:scale>
      <p:origin x="0" y="-276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microsoft.com/office/2015/10/relationships/revisionInfo" Target="revisionInfo.xml"/><Relationship Id="rId5" Type="http://schemas.openxmlformats.org/officeDocument/2006/relationships/slideMaster" Target="slideMasters/slideMaster2.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103" Type="http://schemas.microsoft.com/office/2018/10/relationships/authors" Target="author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theme" Target="theme/theme1.xml"/><Relationship Id="rId10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presProps" Target="presProps.xml"/><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viewProps" Target="view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hannad Alali" userId="5aa7a249-e097-4c29-bfe3-fd75382c8f2a" providerId="ADAL" clId="{29E0B750-7501-43B9-964C-51763F9A9026}"/>
    <pc:docChg chg="modSld">
      <pc:chgData name="Muhannad Alali" userId="5aa7a249-e097-4c29-bfe3-fd75382c8f2a" providerId="ADAL" clId="{29E0B750-7501-43B9-964C-51763F9A9026}" dt="2025-11-09T13:29:22.832" v="0"/>
      <pc:docMkLst>
        <pc:docMk/>
      </pc:docMkLst>
      <pc:sldChg chg="modSp">
        <pc:chgData name="Muhannad Alali" userId="5aa7a249-e097-4c29-bfe3-fd75382c8f2a" providerId="ADAL" clId="{29E0B750-7501-43B9-964C-51763F9A9026}" dt="2025-11-09T13:29:22.832" v="0"/>
        <pc:sldMkLst>
          <pc:docMk/>
          <pc:sldMk cId="4281038592" sldId="2147476594"/>
        </pc:sldMkLst>
        <pc:spChg chg="mod">
          <ac:chgData name="Muhannad Alali" userId="5aa7a249-e097-4c29-bfe3-fd75382c8f2a" providerId="ADAL" clId="{29E0B750-7501-43B9-964C-51763F9A9026}" dt="2025-11-09T13:29:22.832" v="0"/>
          <ac:spMkLst>
            <pc:docMk/>
            <pc:sldMk cId="4281038592" sldId="2147476594"/>
            <ac:spMk id="29" creationId="{4BB55523-E2E5-039C-0B61-C16E35B0B35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B9152A-029F-4091-B1E3-48E6B073E068}" type="datetimeFigureOut">
              <a:rPr lang="en-US" smtClean="0"/>
              <a:t>11/9/2025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A50486-CC42-4A1E-AA1C-5A468524439E}" type="slidenum">
              <a:rPr lang="en-US" smtClean="0"/>
              <a:t>‹#›</a:t>
            </a:fld>
            <a:endParaRPr lang="en-US"/>
          </a:p>
        </p:txBody>
      </p:sp>
    </p:spTree>
    <p:extLst>
      <p:ext uri="{BB962C8B-B14F-4D97-AF65-F5344CB8AC3E}">
        <p14:creationId xmlns:p14="http://schemas.microsoft.com/office/powerpoint/2010/main" val="3411711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914400" rtl="1" eaLnBrk="1" latinLnBrk="0" hangingPunct="1"/>
            <a:r>
              <a:rPr lang="en-US" dirty="0"/>
              <a:t>Add date &amp; kafa2et </a:t>
            </a:r>
            <a:r>
              <a:rPr lang="en-US" dirty="0" err="1"/>
              <a:t>taqa</a:t>
            </a:r>
            <a:endParaRPr lang="en-US" dirty="0"/>
          </a:p>
          <a:p>
            <a:pPr marL="0" algn="r" defTabSz="914400" rtl="1" eaLnBrk="1" latinLnBrk="0" hangingPunct="1"/>
            <a:endParaRPr lang="en-S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11455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9855E-9EC4-8ABF-0361-A383BF2E57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6BC8BE-FB81-D168-2439-0DA1AA1E78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046E0A-13CF-C850-1E5A-8EF63096256D}"/>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9A8F7E5D-9E8B-301B-40EF-D69CC80761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04106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F5559-46CF-4DCA-1F6B-1CE4D7B469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3781EC-AF5B-0014-395E-1AC2444CB4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831996-6079-C2BA-0FF2-47FDC584E7E5}"/>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19507D82-B6B0-F5FB-C175-C7F522CD98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91020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360F5-3204-2D35-7A95-622F8E320C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6C7526-4840-1E15-5049-EB1B3049F6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B41B63-769E-C6C7-3F35-D4F74538E6FD}"/>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972249D6-5BA5-064F-5DAB-D8A4763328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85032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320DE-ED2D-FA91-3522-0C2B56501B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0C9353-C0E0-1269-5070-39264C5A09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0EDE12-AA8F-D99B-F609-1265B36341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19BA36-70FD-BF85-9D01-5A14A715D977}"/>
              </a:ext>
            </a:extLst>
          </p:cNvPr>
          <p:cNvSpPr>
            <a:spLocks noGrp="1"/>
          </p:cNvSpPr>
          <p:nvPr>
            <p:ph type="sldNum" sz="quarter" idx="5"/>
          </p:nvPr>
        </p:nvSpPr>
        <p:spPr/>
        <p:txBody>
          <a:bodyPr/>
          <a:lstStyle/>
          <a:p>
            <a:fld id="{96A50486-CC42-4A1E-AA1C-5A468524439E}" type="slidenum">
              <a:rPr lang="en-US" smtClean="0"/>
              <a:t>7</a:t>
            </a:fld>
            <a:endParaRPr lang="en-US"/>
          </a:p>
        </p:txBody>
      </p:sp>
    </p:spTree>
    <p:extLst>
      <p:ext uri="{BB962C8B-B14F-4D97-AF65-F5344CB8AC3E}">
        <p14:creationId xmlns:p14="http://schemas.microsoft.com/office/powerpoint/2010/main" val="2348276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D1F72-5EB5-E6B1-CC13-66F13D95CF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E3B9DA-82C1-AA85-9A6A-102965EFDF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7D5776-8CEF-9FCA-3BA4-7EC8B90CE7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9F47E5-6940-6C2F-5102-1665DD260A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A50486-CC42-4A1E-AA1C-5A468524439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731850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E51BA-418E-E13F-58E1-B258E95716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B34B49-F8D1-AFAF-8170-BD121EEEF7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F9B45F-0DF8-21B0-A481-214E89AC8EB5}"/>
              </a:ext>
            </a:extLst>
          </p:cNvPr>
          <p:cNvSpPr>
            <a:spLocks noGrp="1"/>
          </p:cNvSpPr>
          <p:nvPr>
            <p:ph type="body" idx="1"/>
          </p:nvPr>
        </p:nvSpPr>
        <p:spPr/>
        <p:txBody>
          <a:bodyPr/>
          <a:lstStyle/>
          <a:p>
            <a:endParaRPr lang="en-US" dirty="0"/>
          </a:p>
          <a:p>
            <a:r>
              <a:rPr lang="en-US" dirty="0"/>
              <a:t>Font</a:t>
            </a:r>
          </a:p>
        </p:txBody>
      </p:sp>
      <p:sp>
        <p:nvSpPr>
          <p:cNvPr id="4" name="Slide Number Placeholder 3">
            <a:extLst>
              <a:ext uri="{FF2B5EF4-FFF2-40B4-BE49-F238E27FC236}">
                <a16:creationId xmlns:a16="http://schemas.microsoft.com/office/drawing/2014/main" id="{0E58CA8D-5F66-EFA0-1674-3CF1B1414F45}"/>
              </a:ext>
            </a:extLst>
          </p:cNvPr>
          <p:cNvSpPr>
            <a:spLocks noGrp="1"/>
          </p:cNvSpPr>
          <p:nvPr>
            <p:ph type="sldNum" sz="quarter" idx="5"/>
          </p:nvPr>
        </p:nvSpPr>
        <p:spPr/>
        <p:txBody>
          <a:bodyPr/>
          <a:lstStyle/>
          <a:p>
            <a:fld id="{96A50486-CC42-4A1E-AA1C-5A468524439E}" type="slidenum">
              <a:rPr lang="en-US" smtClean="0"/>
              <a:t>10</a:t>
            </a:fld>
            <a:endParaRPr lang="en-US"/>
          </a:p>
        </p:txBody>
      </p:sp>
    </p:spTree>
    <p:extLst>
      <p:ext uri="{BB962C8B-B14F-4D97-AF65-F5344CB8AC3E}">
        <p14:creationId xmlns:p14="http://schemas.microsoft.com/office/powerpoint/2010/main" val="2515313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8EF9F-1950-20BE-07F1-74CCE7B432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FF9844-E8C1-8966-5470-03CB1D7EB6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B93BE3-B8D8-3DCA-82B0-3329D39E81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5F26FE-BD34-CAB9-BD95-712051814E8C}"/>
              </a:ext>
            </a:extLst>
          </p:cNvPr>
          <p:cNvSpPr>
            <a:spLocks noGrp="1"/>
          </p:cNvSpPr>
          <p:nvPr>
            <p:ph type="sldNum" sz="quarter" idx="5"/>
          </p:nvPr>
        </p:nvSpPr>
        <p:spPr/>
        <p:txBody>
          <a:bodyPr/>
          <a:lstStyle/>
          <a:p>
            <a:fld id="{96A50486-CC42-4A1E-AA1C-5A468524439E}" type="slidenum">
              <a:rPr lang="en-US" smtClean="0"/>
              <a:t>12</a:t>
            </a:fld>
            <a:endParaRPr lang="en-US"/>
          </a:p>
        </p:txBody>
      </p:sp>
    </p:spTree>
    <p:extLst>
      <p:ext uri="{BB962C8B-B14F-4D97-AF65-F5344CB8AC3E}">
        <p14:creationId xmlns:p14="http://schemas.microsoft.com/office/powerpoint/2010/main" val="1284798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26ED2-8CA1-BBDE-7BCA-8F5359AE9C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449CF8-48EB-6F98-42D2-88AD65381E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7B6E5C-AB4D-364C-E3F5-3B522DC5D5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A1C906-F8FF-520B-4924-0EE0AA04599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A50486-CC42-4A1E-AA1C-5A468524439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87428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2A1E9-AFB8-54FF-8715-AF2C831168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81D529-8239-5B59-B60A-4EE8D17D25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0470BC-1339-348B-B1EB-674E0C40089D}"/>
              </a:ext>
            </a:extLst>
          </p:cNvPr>
          <p:cNvSpPr>
            <a:spLocks noGrp="1"/>
          </p:cNvSpPr>
          <p:nvPr>
            <p:ph type="body" idx="1"/>
          </p:nvPr>
        </p:nvSpPr>
        <p:spPr/>
        <p:txBody>
          <a:bodyPr/>
          <a:lstStyle/>
          <a:p>
            <a:endParaRPr lang="en-US" dirty="0"/>
          </a:p>
          <a:p>
            <a:r>
              <a:rPr lang="en-US" dirty="0"/>
              <a:t>Font</a:t>
            </a:r>
          </a:p>
        </p:txBody>
      </p:sp>
      <p:sp>
        <p:nvSpPr>
          <p:cNvPr id="4" name="Slide Number Placeholder 3">
            <a:extLst>
              <a:ext uri="{FF2B5EF4-FFF2-40B4-BE49-F238E27FC236}">
                <a16:creationId xmlns:a16="http://schemas.microsoft.com/office/drawing/2014/main" id="{5E943AFA-F186-90B3-4E19-8132AD93EB39}"/>
              </a:ext>
            </a:extLst>
          </p:cNvPr>
          <p:cNvSpPr>
            <a:spLocks noGrp="1"/>
          </p:cNvSpPr>
          <p:nvPr>
            <p:ph type="sldNum" sz="quarter" idx="5"/>
          </p:nvPr>
        </p:nvSpPr>
        <p:spPr/>
        <p:txBody>
          <a:bodyPr/>
          <a:lstStyle/>
          <a:p>
            <a:fld id="{96A50486-CC42-4A1E-AA1C-5A468524439E}" type="slidenum">
              <a:rPr lang="en-US" smtClean="0"/>
              <a:t>15</a:t>
            </a:fld>
            <a:endParaRPr lang="en-US"/>
          </a:p>
        </p:txBody>
      </p:sp>
    </p:spTree>
    <p:extLst>
      <p:ext uri="{BB962C8B-B14F-4D97-AF65-F5344CB8AC3E}">
        <p14:creationId xmlns:p14="http://schemas.microsoft.com/office/powerpoint/2010/main" val="2011165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95F9B-2167-1C58-509B-745615A8C9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33A095-A4C2-03AB-962A-9EAB3C50C5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42EF64-0762-02AA-842A-F2157D136A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9C45B80-63DE-5790-2E96-96A4AF7BC112}"/>
              </a:ext>
            </a:extLst>
          </p:cNvPr>
          <p:cNvSpPr>
            <a:spLocks noGrp="1"/>
          </p:cNvSpPr>
          <p:nvPr>
            <p:ph type="sldNum" sz="quarter" idx="5"/>
          </p:nvPr>
        </p:nvSpPr>
        <p:spPr/>
        <p:txBody>
          <a:bodyPr/>
          <a:lstStyle/>
          <a:p>
            <a:fld id="{96A50486-CC42-4A1E-AA1C-5A468524439E}" type="slidenum">
              <a:rPr lang="en-US" smtClean="0"/>
              <a:t>17</a:t>
            </a:fld>
            <a:endParaRPr lang="en-US"/>
          </a:p>
        </p:txBody>
      </p:sp>
    </p:spTree>
    <p:extLst>
      <p:ext uri="{BB962C8B-B14F-4D97-AF65-F5344CB8AC3E}">
        <p14:creationId xmlns:p14="http://schemas.microsoft.com/office/powerpoint/2010/main" val="1214889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71B2D-355C-913B-C41C-3D517085CF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DA819D-CC38-35C7-8939-5D833BE773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D8F3CE-03A8-AEC3-AD34-C3FEF56402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6CDAC4-F2DE-8AD8-F646-55DF6F17CE26}"/>
              </a:ext>
            </a:extLst>
          </p:cNvPr>
          <p:cNvSpPr>
            <a:spLocks noGrp="1"/>
          </p:cNvSpPr>
          <p:nvPr>
            <p:ph type="sldNum" sz="quarter" idx="5"/>
          </p:nvPr>
        </p:nvSpPr>
        <p:spPr/>
        <p:txBody>
          <a:bodyPr/>
          <a:lstStyle/>
          <a:p>
            <a:fld id="{96A50486-CC42-4A1E-AA1C-5A468524439E}" type="slidenum">
              <a:rPr lang="en-US" smtClean="0"/>
              <a:t>18</a:t>
            </a:fld>
            <a:endParaRPr lang="en-US"/>
          </a:p>
        </p:txBody>
      </p:sp>
    </p:spTree>
    <p:extLst>
      <p:ext uri="{BB962C8B-B14F-4D97-AF65-F5344CB8AC3E}">
        <p14:creationId xmlns:p14="http://schemas.microsoft.com/office/powerpoint/2010/main" val="2529689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8C607-AB3C-248C-7C5F-43A010AC54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B5CA4B-4DC1-AEC7-0BD0-085B3230A0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DBDBBF-7C2F-E3D1-7B25-ABBFD9611A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A3661B-D426-9490-39C9-CC82637D2CD0}"/>
              </a:ext>
            </a:extLst>
          </p:cNvPr>
          <p:cNvSpPr>
            <a:spLocks noGrp="1"/>
          </p:cNvSpPr>
          <p:nvPr>
            <p:ph type="sldNum" sz="quarter" idx="5"/>
          </p:nvPr>
        </p:nvSpPr>
        <p:spPr/>
        <p:txBody>
          <a:bodyPr/>
          <a:lstStyle/>
          <a:p>
            <a:fld id="{96A50486-CC42-4A1E-AA1C-5A468524439E}" type="slidenum">
              <a:rPr lang="en-US" smtClean="0"/>
              <a:t>19</a:t>
            </a:fld>
            <a:endParaRPr lang="en-US"/>
          </a:p>
        </p:txBody>
      </p:sp>
    </p:spTree>
    <p:extLst>
      <p:ext uri="{BB962C8B-B14F-4D97-AF65-F5344CB8AC3E}">
        <p14:creationId xmlns:p14="http://schemas.microsoft.com/office/powerpoint/2010/main" val="8151683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3FCDF-E7F3-7B41-04A8-02C4DBBE38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364FF5-FE53-D8E4-B833-7A19320EEF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0D8C10-5CFF-3827-2816-5D9B926CE6E9}"/>
              </a:ext>
            </a:extLst>
          </p:cNvPr>
          <p:cNvSpPr>
            <a:spLocks noGrp="1"/>
          </p:cNvSpPr>
          <p:nvPr>
            <p:ph type="body" idx="1"/>
          </p:nvPr>
        </p:nvSpPr>
        <p:spPr/>
        <p:txBody>
          <a:bodyPr/>
          <a:lstStyle/>
          <a:p>
            <a:endParaRPr lang="en-US" dirty="0"/>
          </a:p>
          <a:p>
            <a:r>
              <a:rPr lang="en-US" dirty="0"/>
              <a:t>Font</a:t>
            </a:r>
          </a:p>
        </p:txBody>
      </p:sp>
      <p:sp>
        <p:nvSpPr>
          <p:cNvPr id="4" name="Slide Number Placeholder 3">
            <a:extLst>
              <a:ext uri="{FF2B5EF4-FFF2-40B4-BE49-F238E27FC236}">
                <a16:creationId xmlns:a16="http://schemas.microsoft.com/office/drawing/2014/main" id="{D40A11CB-2A7B-E3C5-59E8-23E556371D89}"/>
              </a:ext>
            </a:extLst>
          </p:cNvPr>
          <p:cNvSpPr>
            <a:spLocks noGrp="1"/>
          </p:cNvSpPr>
          <p:nvPr>
            <p:ph type="sldNum" sz="quarter" idx="5"/>
          </p:nvPr>
        </p:nvSpPr>
        <p:spPr/>
        <p:txBody>
          <a:bodyPr/>
          <a:lstStyle/>
          <a:p>
            <a:fld id="{96A50486-CC42-4A1E-AA1C-5A468524439E}" type="slidenum">
              <a:rPr lang="en-US" smtClean="0"/>
              <a:t>21</a:t>
            </a:fld>
            <a:endParaRPr lang="en-US"/>
          </a:p>
        </p:txBody>
      </p:sp>
    </p:spTree>
    <p:extLst>
      <p:ext uri="{BB962C8B-B14F-4D97-AF65-F5344CB8AC3E}">
        <p14:creationId xmlns:p14="http://schemas.microsoft.com/office/powerpoint/2010/main" val="26445216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64B76-0248-E81F-1D49-0643C15111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F45A2C-5FD1-0F86-B983-8829B2497E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33243D-3A58-5CE1-5FE5-087F8E0251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01227A-DA9B-0398-9330-F781977AFF66}"/>
              </a:ext>
            </a:extLst>
          </p:cNvPr>
          <p:cNvSpPr>
            <a:spLocks noGrp="1"/>
          </p:cNvSpPr>
          <p:nvPr>
            <p:ph type="sldNum" sz="quarter" idx="5"/>
          </p:nvPr>
        </p:nvSpPr>
        <p:spPr/>
        <p:txBody>
          <a:bodyPr/>
          <a:lstStyle/>
          <a:p>
            <a:fld id="{96A50486-CC42-4A1E-AA1C-5A468524439E}" type="slidenum">
              <a:rPr lang="en-US" smtClean="0"/>
              <a:t>23</a:t>
            </a:fld>
            <a:endParaRPr lang="en-US"/>
          </a:p>
        </p:txBody>
      </p:sp>
    </p:spTree>
    <p:extLst>
      <p:ext uri="{BB962C8B-B14F-4D97-AF65-F5344CB8AC3E}">
        <p14:creationId xmlns:p14="http://schemas.microsoft.com/office/powerpoint/2010/main" val="2775041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6DDC0-B88A-12F4-7811-FDE3DB41EC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B27FBC-9CD3-3733-1EB8-3D77CA6605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F6D5DB-3A6D-F769-469D-7A3DED8707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137F8F-BB68-8C65-3BB4-D0785E7C5E1A}"/>
              </a:ext>
            </a:extLst>
          </p:cNvPr>
          <p:cNvSpPr>
            <a:spLocks noGrp="1"/>
          </p:cNvSpPr>
          <p:nvPr>
            <p:ph type="sldNum" sz="quarter" idx="5"/>
          </p:nvPr>
        </p:nvSpPr>
        <p:spPr/>
        <p:txBody>
          <a:bodyPr/>
          <a:lstStyle/>
          <a:p>
            <a:fld id="{96A50486-CC42-4A1E-AA1C-5A468524439E}" type="slidenum">
              <a:rPr lang="en-US" smtClean="0"/>
              <a:t>24</a:t>
            </a:fld>
            <a:endParaRPr lang="en-US"/>
          </a:p>
        </p:txBody>
      </p:sp>
    </p:spTree>
    <p:extLst>
      <p:ext uri="{BB962C8B-B14F-4D97-AF65-F5344CB8AC3E}">
        <p14:creationId xmlns:p14="http://schemas.microsoft.com/office/powerpoint/2010/main" val="24444679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34522-EC1C-72BF-9957-B9E1A8854A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475964-8A0C-9185-8F13-82E4ACF0DD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5BEEAE-664C-6ABE-E48B-94503CFDD6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75DCFE-42F3-1B94-50F4-1F435BEA17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A50486-CC42-4A1E-AA1C-5A468524439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932738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75C1F-8BBF-8F71-0FCA-0F322402D0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B99FCA-041B-0C27-B7F1-96B7A521AB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C49D69-0C0E-883F-4F8B-3F5DC2544B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34929B5-1417-3772-360A-797B14CC4B49}"/>
              </a:ext>
            </a:extLst>
          </p:cNvPr>
          <p:cNvSpPr>
            <a:spLocks noGrp="1"/>
          </p:cNvSpPr>
          <p:nvPr>
            <p:ph type="sldNum" sz="quarter" idx="5"/>
          </p:nvPr>
        </p:nvSpPr>
        <p:spPr/>
        <p:txBody>
          <a:bodyPr/>
          <a:lstStyle/>
          <a:p>
            <a:fld id="{96A50486-CC42-4A1E-AA1C-5A468524439E}" type="slidenum">
              <a:rPr lang="en-US" smtClean="0"/>
              <a:t>26</a:t>
            </a:fld>
            <a:endParaRPr lang="en-US"/>
          </a:p>
        </p:txBody>
      </p:sp>
    </p:spTree>
    <p:extLst>
      <p:ext uri="{BB962C8B-B14F-4D97-AF65-F5344CB8AC3E}">
        <p14:creationId xmlns:p14="http://schemas.microsoft.com/office/powerpoint/2010/main" val="31689026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A8F8F-F299-7D30-B81B-C8ADA5A108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F33A16-317E-1608-DA5E-347A1C8CBF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B9EA9E-A731-EDE3-41EB-80D2541B6F1A}"/>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C8533605-F164-A9EB-D62B-7F673BB65E6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47931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A50486-CC42-4A1E-AA1C-5A468524439E}" type="slidenum">
              <a:rPr lang="en-US" smtClean="0"/>
              <a:t>28</a:t>
            </a:fld>
            <a:endParaRPr lang="en-US"/>
          </a:p>
        </p:txBody>
      </p:sp>
    </p:spTree>
    <p:extLst>
      <p:ext uri="{BB962C8B-B14F-4D97-AF65-F5344CB8AC3E}">
        <p14:creationId xmlns:p14="http://schemas.microsoft.com/office/powerpoint/2010/main" val="39626675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number</a:t>
            </a:r>
          </a:p>
        </p:txBody>
      </p:sp>
      <p:sp>
        <p:nvSpPr>
          <p:cNvPr id="4" name="Slide Number Placeholder 3"/>
          <p:cNvSpPr>
            <a:spLocks noGrp="1"/>
          </p:cNvSpPr>
          <p:nvPr>
            <p:ph type="sldNum" sz="quarter" idx="5"/>
          </p:nvPr>
        </p:nvSpPr>
        <p:spPr/>
        <p:txBody>
          <a:bodyPr/>
          <a:lstStyle/>
          <a:p>
            <a:fld id="{96A50486-CC42-4A1E-AA1C-5A468524439E}" type="slidenum">
              <a:rPr lang="en-US" smtClean="0"/>
              <a:t>36</a:t>
            </a:fld>
            <a:endParaRPr lang="en-US"/>
          </a:p>
        </p:txBody>
      </p:sp>
    </p:spTree>
    <p:extLst>
      <p:ext uri="{BB962C8B-B14F-4D97-AF65-F5344CB8AC3E}">
        <p14:creationId xmlns:p14="http://schemas.microsoft.com/office/powerpoint/2010/main" val="3960249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738CF-D9F5-FFFA-5BC9-A06AA3CAD3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93AA90-7A13-CE31-59A4-F2E52721DA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AB8E99-EF4F-B909-2F53-D0E004B274F2}"/>
              </a:ext>
            </a:extLst>
          </p:cNvPr>
          <p:cNvSpPr>
            <a:spLocks noGrp="1"/>
          </p:cNvSpPr>
          <p:nvPr>
            <p:ph type="body" idx="1"/>
          </p:nvPr>
        </p:nvSpPr>
        <p:spPr/>
        <p:txBody>
          <a:bodyPr/>
          <a:lstStyle/>
          <a:p>
            <a:r>
              <a:rPr lang="en-US" dirty="0"/>
              <a:t>Page number</a:t>
            </a:r>
          </a:p>
        </p:txBody>
      </p:sp>
      <p:sp>
        <p:nvSpPr>
          <p:cNvPr id="4" name="Slide Number Placeholder 3">
            <a:extLst>
              <a:ext uri="{FF2B5EF4-FFF2-40B4-BE49-F238E27FC236}">
                <a16:creationId xmlns:a16="http://schemas.microsoft.com/office/drawing/2014/main" id="{FA1FC5E2-8B4B-BD43-5B38-ADFDE14A636F}"/>
              </a:ext>
            </a:extLst>
          </p:cNvPr>
          <p:cNvSpPr>
            <a:spLocks noGrp="1"/>
          </p:cNvSpPr>
          <p:nvPr>
            <p:ph type="sldNum" sz="quarter" idx="5"/>
          </p:nvPr>
        </p:nvSpPr>
        <p:spPr/>
        <p:txBody>
          <a:bodyPr/>
          <a:lstStyle/>
          <a:p>
            <a:fld id="{96A50486-CC42-4A1E-AA1C-5A468524439E}" type="slidenum">
              <a:rPr lang="en-US" smtClean="0"/>
              <a:t>37</a:t>
            </a:fld>
            <a:endParaRPr lang="en-US"/>
          </a:p>
        </p:txBody>
      </p:sp>
    </p:spTree>
    <p:extLst>
      <p:ext uri="{BB962C8B-B14F-4D97-AF65-F5344CB8AC3E}">
        <p14:creationId xmlns:p14="http://schemas.microsoft.com/office/powerpoint/2010/main" val="29074056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180B5-2C78-84C8-D65D-720C9C4668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51EBCD-7475-D7E7-3848-1C84E9C703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E62DFE-2024-0AF7-E6F3-2763013B4A7B}"/>
              </a:ext>
            </a:extLst>
          </p:cNvPr>
          <p:cNvSpPr>
            <a:spLocks noGrp="1"/>
          </p:cNvSpPr>
          <p:nvPr>
            <p:ph type="body" idx="1"/>
          </p:nvPr>
        </p:nvSpPr>
        <p:spPr/>
        <p:txBody>
          <a:bodyPr/>
          <a:lstStyle/>
          <a:p>
            <a:r>
              <a:rPr lang="en-US" dirty="0"/>
              <a:t>Page number</a:t>
            </a:r>
          </a:p>
        </p:txBody>
      </p:sp>
      <p:sp>
        <p:nvSpPr>
          <p:cNvPr id="4" name="Slide Number Placeholder 3">
            <a:extLst>
              <a:ext uri="{FF2B5EF4-FFF2-40B4-BE49-F238E27FC236}">
                <a16:creationId xmlns:a16="http://schemas.microsoft.com/office/drawing/2014/main" id="{99093629-1CF3-5551-1D10-6A167366E8FB}"/>
              </a:ext>
            </a:extLst>
          </p:cNvPr>
          <p:cNvSpPr>
            <a:spLocks noGrp="1"/>
          </p:cNvSpPr>
          <p:nvPr>
            <p:ph type="sldNum" sz="quarter" idx="5"/>
          </p:nvPr>
        </p:nvSpPr>
        <p:spPr/>
        <p:txBody>
          <a:bodyPr/>
          <a:lstStyle/>
          <a:p>
            <a:fld id="{96A50486-CC42-4A1E-AA1C-5A468524439E}" type="slidenum">
              <a:rPr lang="en-US" smtClean="0"/>
              <a:t>38</a:t>
            </a:fld>
            <a:endParaRPr lang="en-US"/>
          </a:p>
        </p:txBody>
      </p:sp>
    </p:spTree>
    <p:extLst>
      <p:ext uri="{BB962C8B-B14F-4D97-AF65-F5344CB8AC3E}">
        <p14:creationId xmlns:p14="http://schemas.microsoft.com/office/powerpoint/2010/main" val="21247603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80915-229D-0BA0-D6F0-8DB8868A4D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BD1B34-504B-381C-B2C6-FF3F5A000A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4B1F50-1EFD-2A5B-3405-26713A3D4E1B}"/>
              </a:ext>
            </a:extLst>
          </p:cNvPr>
          <p:cNvSpPr>
            <a:spLocks noGrp="1"/>
          </p:cNvSpPr>
          <p:nvPr>
            <p:ph type="body" idx="1"/>
          </p:nvPr>
        </p:nvSpPr>
        <p:spPr/>
        <p:txBody>
          <a:bodyPr/>
          <a:lstStyle/>
          <a:p>
            <a:r>
              <a:rPr lang="en-US" dirty="0"/>
              <a:t>Page number</a:t>
            </a:r>
          </a:p>
        </p:txBody>
      </p:sp>
      <p:sp>
        <p:nvSpPr>
          <p:cNvPr id="4" name="Slide Number Placeholder 3">
            <a:extLst>
              <a:ext uri="{FF2B5EF4-FFF2-40B4-BE49-F238E27FC236}">
                <a16:creationId xmlns:a16="http://schemas.microsoft.com/office/drawing/2014/main" id="{46D2E71C-0A0A-FF4C-6410-96827F41EE21}"/>
              </a:ext>
            </a:extLst>
          </p:cNvPr>
          <p:cNvSpPr>
            <a:spLocks noGrp="1"/>
          </p:cNvSpPr>
          <p:nvPr>
            <p:ph type="sldNum" sz="quarter" idx="5"/>
          </p:nvPr>
        </p:nvSpPr>
        <p:spPr/>
        <p:txBody>
          <a:bodyPr/>
          <a:lstStyle/>
          <a:p>
            <a:fld id="{96A50486-CC42-4A1E-AA1C-5A468524439E}" type="slidenum">
              <a:rPr lang="en-US" smtClean="0"/>
              <a:t>39</a:t>
            </a:fld>
            <a:endParaRPr lang="en-US"/>
          </a:p>
        </p:txBody>
      </p:sp>
    </p:spTree>
    <p:extLst>
      <p:ext uri="{BB962C8B-B14F-4D97-AF65-F5344CB8AC3E}">
        <p14:creationId xmlns:p14="http://schemas.microsoft.com/office/powerpoint/2010/main" val="14062514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FE448-C2AE-8D64-C992-545C9A4413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B2EAD-E70B-83F5-70AB-4606EBC513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5D613F-49EB-19D8-4BE9-C8A2E1281201}"/>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33C33A09-8DF7-7703-BDFA-A69B6906512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94535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8F4D0-583B-2EBE-BE09-EA468D019C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50D6E3-29E1-B7ED-06C5-62349A7E9E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2EA934-ED96-F51F-52D8-514A3BFB63C5}"/>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F9BF6E1E-73AF-ECB1-038D-173F7DB5D83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929324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6FB22-A3F6-EEAB-CF17-350CB70356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A1082C-B000-556F-3167-40773A1ADA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231F9C-9D8E-E5A3-BB31-2399C7AD3E41}"/>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67BFE221-A569-3B66-23D8-1326BB95854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850088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6FB22-A3F6-EEAB-CF17-350CB70356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A1082C-B000-556F-3167-40773A1ADA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231F9C-9D8E-E5A3-BB31-2399C7AD3E41}"/>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67BFE221-A569-3B66-23D8-1326BB95854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850088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97839-E0ED-E506-B0D0-D1CF015432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9C7B67-5898-3F83-5FEA-61E99119E2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2B4BCE-749A-07BB-D974-ADC8B6909577}"/>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95C73B5F-2AB6-E937-1DEC-47C11E8D6A6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29373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99F54-6EDB-2651-E44E-516CE2C4B4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F6372F-7668-E91B-B923-6EE285180B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94AC09-80BD-3548-923F-610B30B8FCC8}"/>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2E5A5BAA-9B89-E47C-00C6-AD4E7CD2A5E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3799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4987990"/>
            <a:ext cx="10363200" cy="610820"/>
          </a:xfrm>
        </p:spPr>
        <p:txBody>
          <a:bodyPr/>
          <a:lstStyle>
            <a:lvl1pPr algn="ctr">
              <a:defRPr lang="en-US" sz="4000" kern="1200" smtClean="0">
                <a:solidFill>
                  <a:schemeClr val="tx1">
                    <a:lumMod val="75000"/>
                    <a:lumOff val="25000"/>
                  </a:schemeClr>
                </a:solidFill>
                <a:latin typeface="+mj-lt"/>
                <a:ea typeface="+mj-ea"/>
                <a:cs typeface="+mj-cs"/>
              </a:defRPr>
            </a:lvl1pPr>
          </a:lstStyle>
          <a:p>
            <a:r>
              <a:rPr lang="en-US" dirty="0"/>
              <a:t>Click to edit Master title style</a:t>
            </a:r>
          </a:p>
        </p:txBody>
      </p:sp>
      <p:sp>
        <p:nvSpPr>
          <p:cNvPr id="3" name="Subtitle 2"/>
          <p:cNvSpPr>
            <a:spLocks noGrp="1"/>
          </p:cNvSpPr>
          <p:nvPr>
            <p:ph type="subTitle" idx="1"/>
          </p:nvPr>
        </p:nvSpPr>
        <p:spPr>
          <a:xfrm>
            <a:off x="1828800" y="5509360"/>
            <a:ext cx="8534400" cy="764440"/>
          </a:xfrm>
        </p:spPr>
        <p:txBody>
          <a:bodyPr>
            <a:normAutofit/>
          </a:bodyPr>
          <a:lstStyle>
            <a:lvl1pPr marL="0" indent="0" algn="ctr">
              <a:buNone/>
              <a:defRPr lang="en-US" sz="2400" kern="1200" smtClean="0">
                <a:solidFill>
                  <a:schemeClr val="tx1">
                    <a:lumMod val="65000"/>
                    <a:lumOff val="35000"/>
                  </a:schemeClr>
                </a:solidFill>
                <a:latin typeface="+mj-lt"/>
                <a:ea typeface="+mj-ea"/>
                <a:cs typeface="+mj-cs"/>
              </a:defRPr>
            </a:lvl1pPr>
            <a:lvl2pPr marL="609534" indent="0" algn="ctr">
              <a:buNone/>
              <a:defRPr>
                <a:solidFill>
                  <a:schemeClr val="tx1">
                    <a:tint val="75000"/>
                  </a:schemeClr>
                </a:solidFill>
              </a:defRPr>
            </a:lvl2pPr>
            <a:lvl3pPr marL="1219068" indent="0" algn="ctr">
              <a:buNone/>
              <a:defRPr>
                <a:solidFill>
                  <a:schemeClr val="tx1">
                    <a:tint val="75000"/>
                  </a:schemeClr>
                </a:solidFill>
              </a:defRPr>
            </a:lvl3pPr>
            <a:lvl4pPr marL="1828602" indent="0" algn="ctr">
              <a:buNone/>
              <a:defRPr>
                <a:solidFill>
                  <a:schemeClr val="tx1">
                    <a:tint val="75000"/>
                  </a:schemeClr>
                </a:solidFill>
              </a:defRPr>
            </a:lvl4pPr>
            <a:lvl5pPr marL="2438136" indent="0" algn="ctr">
              <a:buNone/>
              <a:defRPr>
                <a:solidFill>
                  <a:schemeClr val="tx1">
                    <a:tint val="75000"/>
                  </a:schemeClr>
                </a:solidFill>
              </a:defRPr>
            </a:lvl5pPr>
            <a:lvl6pPr marL="3047670" indent="0" algn="ctr">
              <a:buNone/>
              <a:defRPr>
                <a:solidFill>
                  <a:schemeClr val="tx1">
                    <a:tint val="75000"/>
                  </a:schemeClr>
                </a:solidFill>
              </a:defRPr>
            </a:lvl6pPr>
            <a:lvl7pPr marL="3657205" indent="0" algn="ctr">
              <a:buNone/>
              <a:defRPr>
                <a:solidFill>
                  <a:schemeClr val="tx1">
                    <a:tint val="75000"/>
                  </a:schemeClr>
                </a:solidFill>
              </a:defRPr>
            </a:lvl7pPr>
            <a:lvl8pPr marL="4266737" indent="0" algn="ctr">
              <a:buNone/>
              <a:defRPr>
                <a:solidFill>
                  <a:schemeClr val="tx1">
                    <a:tint val="75000"/>
                  </a:schemeClr>
                </a:solidFill>
              </a:defRPr>
            </a:lvl8pPr>
            <a:lvl9pPr marL="487627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920619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59" indent="0" algn="ctr">
              <a:buNone/>
              <a:defRPr>
                <a:solidFill>
                  <a:schemeClr val="tx1">
                    <a:tint val="75000"/>
                  </a:schemeClr>
                </a:solidFill>
              </a:defRPr>
            </a:lvl2pPr>
            <a:lvl3pPr marL="1219119" indent="0" algn="ctr">
              <a:buNone/>
              <a:defRPr>
                <a:solidFill>
                  <a:schemeClr val="tx1">
                    <a:tint val="75000"/>
                  </a:schemeClr>
                </a:solidFill>
              </a:defRPr>
            </a:lvl3pPr>
            <a:lvl4pPr marL="1828678" indent="0" algn="ctr">
              <a:buNone/>
              <a:defRPr>
                <a:solidFill>
                  <a:schemeClr val="tx1">
                    <a:tint val="75000"/>
                  </a:schemeClr>
                </a:solidFill>
              </a:defRPr>
            </a:lvl4pPr>
            <a:lvl5pPr marL="2438238" indent="0" algn="ctr">
              <a:buNone/>
              <a:defRPr>
                <a:solidFill>
                  <a:schemeClr val="tx1">
                    <a:tint val="75000"/>
                  </a:schemeClr>
                </a:solidFill>
              </a:defRPr>
            </a:lvl5pPr>
            <a:lvl6pPr marL="3047797" indent="0" algn="ctr">
              <a:buNone/>
              <a:defRPr>
                <a:solidFill>
                  <a:schemeClr val="tx1">
                    <a:tint val="75000"/>
                  </a:schemeClr>
                </a:solidFill>
              </a:defRPr>
            </a:lvl6pPr>
            <a:lvl7pPr marL="3657357" indent="0" algn="ctr">
              <a:buNone/>
              <a:defRPr>
                <a:solidFill>
                  <a:schemeClr val="tx1">
                    <a:tint val="75000"/>
                  </a:schemeClr>
                </a:solidFill>
              </a:defRPr>
            </a:lvl7pPr>
            <a:lvl8pPr marL="4266915" indent="0" algn="ctr">
              <a:buNone/>
              <a:defRPr>
                <a:solidFill>
                  <a:schemeClr val="tx1">
                    <a:tint val="75000"/>
                  </a:schemeClr>
                </a:solidFill>
              </a:defRPr>
            </a:lvl8pPr>
            <a:lvl9pPr marL="487647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3486974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2006084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59" indent="0">
              <a:buNone/>
              <a:defRPr sz="2400">
                <a:solidFill>
                  <a:schemeClr val="tx1">
                    <a:tint val="75000"/>
                  </a:schemeClr>
                </a:solidFill>
              </a:defRPr>
            </a:lvl2pPr>
            <a:lvl3pPr marL="1219119" indent="0">
              <a:buNone/>
              <a:defRPr sz="2133">
                <a:solidFill>
                  <a:schemeClr val="tx1">
                    <a:tint val="75000"/>
                  </a:schemeClr>
                </a:solidFill>
              </a:defRPr>
            </a:lvl3pPr>
            <a:lvl4pPr marL="1828678" indent="0">
              <a:buNone/>
              <a:defRPr sz="1867">
                <a:solidFill>
                  <a:schemeClr val="tx1">
                    <a:tint val="75000"/>
                  </a:schemeClr>
                </a:solidFill>
              </a:defRPr>
            </a:lvl4pPr>
            <a:lvl5pPr marL="2438238" indent="0">
              <a:buNone/>
              <a:defRPr sz="1867">
                <a:solidFill>
                  <a:schemeClr val="tx1">
                    <a:tint val="75000"/>
                  </a:schemeClr>
                </a:solidFill>
              </a:defRPr>
            </a:lvl5pPr>
            <a:lvl6pPr marL="3047797" indent="0">
              <a:buNone/>
              <a:defRPr sz="1867">
                <a:solidFill>
                  <a:schemeClr val="tx1">
                    <a:tint val="75000"/>
                  </a:schemeClr>
                </a:solidFill>
              </a:defRPr>
            </a:lvl6pPr>
            <a:lvl7pPr marL="3657357" indent="0">
              <a:buNone/>
              <a:defRPr sz="1867">
                <a:solidFill>
                  <a:schemeClr val="tx1">
                    <a:tint val="75000"/>
                  </a:schemeClr>
                </a:solidFill>
              </a:defRPr>
            </a:lvl7pPr>
            <a:lvl8pPr marL="4266915" indent="0">
              <a:buNone/>
              <a:defRPr sz="1867">
                <a:solidFill>
                  <a:schemeClr val="tx1">
                    <a:tint val="75000"/>
                  </a:schemeClr>
                </a:solidFill>
              </a:defRPr>
            </a:lvl8pPr>
            <a:lvl9pPr marL="4876475"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220026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1049022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59" indent="0">
              <a:buNone/>
              <a:defRPr sz="2667" b="1"/>
            </a:lvl2pPr>
            <a:lvl3pPr marL="1219119" indent="0">
              <a:buNone/>
              <a:defRPr sz="2400" b="1"/>
            </a:lvl3pPr>
            <a:lvl4pPr marL="1828678" indent="0">
              <a:buNone/>
              <a:defRPr sz="2133" b="1"/>
            </a:lvl4pPr>
            <a:lvl5pPr marL="2438238" indent="0">
              <a:buNone/>
              <a:defRPr sz="2133" b="1"/>
            </a:lvl5pPr>
            <a:lvl6pPr marL="3047797" indent="0">
              <a:buNone/>
              <a:defRPr sz="2133" b="1"/>
            </a:lvl6pPr>
            <a:lvl7pPr marL="3657357" indent="0">
              <a:buNone/>
              <a:defRPr sz="2133" b="1"/>
            </a:lvl7pPr>
            <a:lvl8pPr marL="4266915" indent="0">
              <a:buNone/>
              <a:defRPr sz="2133" b="1"/>
            </a:lvl8pPr>
            <a:lvl9pPr marL="4876475"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3" cy="639763"/>
          </a:xfrm>
        </p:spPr>
        <p:txBody>
          <a:bodyPr anchor="b"/>
          <a:lstStyle>
            <a:lvl1pPr marL="0" indent="0">
              <a:buNone/>
              <a:defRPr sz="3200" b="1"/>
            </a:lvl1pPr>
            <a:lvl2pPr marL="609559" indent="0">
              <a:buNone/>
              <a:defRPr sz="2667" b="1"/>
            </a:lvl2pPr>
            <a:lvl3pPr marL="1219119" indent="0">
              <a:buNone/>
              <a:defRPr sz="2400" b="1"/>
            </a:lvl3pPr>
            <a:lvl4pPr marL="1828678" indent="0">
              <a:buNone/>
              <a:defRPr sz="2133" b="1"/>
            </a:lvl4pPr>
            <a:lvl5pPr marL="2438238" indent="0">
              <a:buNone/>
              <a:defRPr sz="2133" b="1"/>
            </a:lvl5pPr>
            <a:lvl6pPr marL="3047797" indent="0">
              <a:buNone/>
              <a:defRPr sz="2133" b="1"/>
            </a:lvl6pPr>
            <a:lvl7pPr marL="3657357" indent="0">
              <a:buNone/>
              <a:defRPr sz="2133" b="1"/>
            </a:lvl7pPr>
            <a:lvl8pPr marL="4266915" indent="0">
              <a:buNone/>
              <a:defRPr sz="2133" b="1"/>
            </a:lvl8pPr>
            <a:lvl9pPr marL="4876475"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731376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
        <p:nvSpPr>
          <p:cNvPr id="6" name="Title 1"/>
          <p:cNvSpPr>
            <a:spLocks noGrp="1"/>
          </p:cNvSpPr>
          <p:nvPr>
            <p:ph type="title"/>
          </p:nvPr>
        </p:nvSpPr>
        <p:spPr>
          <a:xfrm>
            <a:off x="609600" y="274640"/>
            <a:ext cx="10972800" cy="715961"/>
          </a:xfrm>
        </p:spPr>
        <p:txBody>
          <a:bodyPr>
            <a:normAutofit/>
          </a:bodyPr>
          <a:lstStyle>
            <a:lvl1pPr algn="l">
              <a:defRPr sz="3733">
                <a:solidFill>
                  <a:schemeClr val="tx1">
                    <a:lumMod val="65000"/>
                    <a:lumOff val="35000"/>
                  </a:schemeClr>
                </a:solidFill>
              </a:defRPr>
            </a:lvl1pPr>
          </a:lstStyle>
          <a:p>
            <a:r>
              <a:rPr lang="en-US" dirty="0"/>
              <a:t>Click to edit Master title style</a:t>
            </a:r>
          </a:p>
        </p:txBody>
      </p:sp>
    </p:spTree>
    <p:extLst>
      <p:ext uri="{BB962C8B-B14F-4D97-AF65-F5344CB8AC3E}">
        <p14:creationId xmlns:p14="http://schemas.microsoft.com/office/powerpoint/2010/main" val="3827658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
        <p:nvSpPr>
          <p:cNvPr id="6" name="Title 1"/>
          <p:cNvSpPr>
            <a:spLocks noGrp="1"/>
          </p:cNvSpPr>
          <p:nvPr>
            <p:ph type="title"/>
          </p:nvPr>
        </p:nvSpPr>
        <p:spPr>
          <a:xfrm>
            <a:off x="609600" y="274640"/>
            <a:ext cx="10972800" cy="715961"/>
          </a:xfrm>
        </p:spPr>
        <p:txBody>
          <a:bodyPr>
            <a:normAutofit/>
          </a:bodyPr>
          <a:lstStyle>
            <a:lvl1pPr algn="l">
              <a:defRPr sz="3733">
                <a:solidFill>
                  <a:schemeClr val="bg1">
                    <a:lumMod val="50000"/>
                  </a:schemeClr>
                </a:solidFill>
              </a:defRPr>
            </a:lvl1pPr>
          </a:lstStyle>
          <a:p>
            <a:r>
              <a:rPr lang="en-US" dirty="0"/>
              <a:t>Click to edit Master title style</a:t>
            </a:r>
          </a:p>
        </p:txBody>
      </p:sp>
      <p:sp>
        <p:nvSpPr>
          <p:cNvPr id="7" name="Text Placeholder 9"/>
          <p:cNvSpPr>
            <a:spLocks noGrp="1"/>
          </p:cNvSpPr>
          <p:nvPr>
            <p:ph type="body" sz="quarter" idx="13" hasCustomPrompt="1"/>
          </p:nvPr>
        </p:nvSpPr>
        <p:spPr>
          <a:xfrm>
            <a:off x="609600" y="990600"/>
            <a:ext cx="10972800" cy="508000"/>
          </a:xfrm>
        </p:spPr>
        <p:txBody>
          <a:bodyPr>
            <a:noAutofit/>
          </a:bodyPr>
          <a:lstStyle>
            <a:lvl1pPr marL="0" indent="0">
              <a:buNone/>
              <a:defRPr sz="1867">
                <a:solidFill>
                  <a:schemeClr val="bg1">
                    <a:lumMod val="50000"/>
                  </a:schemeClr>
                </a:solidFill>
              </a:defRPr>
            </a:lvl1pPr>
          </a:lstStyle>
          <a:p>
            <a:pPr lvl="0"/>
            <a:r>
              <a:rPr lang="en-US"/>
              <a:t>Subtitle</a:t>
            </a:r>
          </a:p>
        </p:txBody>
      </p:sp>
    </p:spTree>
    <p:extLst>
      <p:ext uri="{BB962C8B-B14F-4D97-AF65-F5344CB8AC3E}">
        <p14:creationId xmlns:p14="http://schemas.microsoft.com/office/powerpoint/2010/main" val="3538045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1172892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Only">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
        <p:nvSpPr>
          <p:cNvPr id="6" name="Title 1">
            <a:extLst>
              <a:ext uri="{FF2B5EF4-FFF2-40B4-BE49-F238E27FC236}">
                <a16:creationId xmlns:a16="http://schemas.microsoft.com/office/drawing/2014/main" id="{A21A299E-7CAE-4C46-AB1D-C68244C3B1E5}"/>
              </a:ext>
            </a:extLst>
          </p:cNvPr>
          <p:cNvSpPr>
            <a:spLocks noGrp="1"/>
          </p:cNvSpPr>
          <p:nvPr>
            <p:ph type="title"/>
          </p:nvPr>
        </p:nvSpPr>
        <p:spPr>
          <a:xfrm>
            <a:off x="609600" y="274640"/>
            <a:ext cx="10972800" cy="715961"/>
          </a:xfrm>
        </p:spPr>
        <p:txBody>
          <a:bodyPr>
            <a:normAutofit/>
          </a:bodyPr>
          <a:lstStyle>
            <a:lvl1pPr algn="l">
              <a:defRPr sz="3733">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933060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lank">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39B1FA-81F2-4940-9AF3-5EAFB5D6669B}" type="slidenum">
              <a:rPr lang="en-US" smtClean="0"/>
              <a:pPr/>
              <a:t>‹#›</a:t>
            </a:fld>
            <a:endParaRPr lang="en-US"/>
          </a:p>
        </p:txBody>
      </p:sp>
      <p:sp>
        <p:nvSpPr>
          <p:cNvPr id="6" name="Title 1"/>
          <p:cNvSpPr>
            <a:spLocks noGrp="1"/>
          </p:cNvSpPr>
          <p:nvPr>
            <p:ph type="title"/>
          </p:nvPr>
        </p:nvSpPr>
        <p:spPr>
          <a:xfrm>
            <a:off x="609600" y="274640"/>
            <a:ext cx="10972800" cy="715961"/>
          </a:xfrm>
        </p:spPr>
        <p:txBody>
          <a:bodyPr>
            <a:normAutofit/>
          </a:bodyPr>
          <a:lstStyle>
            <a:lvl1pPr algn="l">
              <a:defRPr sz="3733">
                <a:solidFill>
                  <a:schemeClr val="bg1">
                    <a:lumMod val="50000"/>
                  </a:schemeClr>
                </a:solidFill>
              </a:defRPr>
            </a:lvl1pPr>
          </a:lstStyle>
          <a:p>
            <a:r>
              <a:rPr lang="en-US"/>
              <a:t>Click to edit Master title style</a:t>
            </a:r>
          </a:p>
        </p:txBody>
      </p:sp>
      <p:sp>
        <p:nvSpPr>
          <p:cNvPr id="7" name="Text Placeholder 9"/>
          <p:cNvSpPr>
            <a:spLocks noGrp="1"/>
          </p:cNvSpPr>
          <p:nvPr>
            <p:ph type="body" sz="quarter" idx="13" hasCustomPrompt="1"/>
          </p:nvPr>
        </p:nvSpPr>
        <p:spPr>
          <a:xfrm>
            <a:off x="609600" y="990600"/>
            <a:ext cx="10972800" cy="508000"/>
          </a:xfrm>
        </p:spPr>
        <p:txBody>
          <a:bodyPr>
            <a:noAutofit/>
          </a:bodyPr>
          <a:lstStyle>
            <a:lvl1pPr marL="0" indent="0">
              <a:buNone/>
              <a:defRPr sz="1867">
                <a:solidFill>
                  <a:schemeClr val="bg1">
                    <a:lumMod val="50000"/>
                  </a:schemeClr>
                </a:solidFill>
              </a:defRPr>
            </a:lvl1pPr>
          </a:lstStyle>
          <a:p>
            <a:pPr lvl="0"/>
            <a:r>
              <a:rPr lang="en-US"/>
              <a:t>Subtitle</a:t>
            </a:r>
          </a:p>
        </p:txBody>
      </p:sp>
    </p:spTree>
    <p:extLst>
      <p:ext uri="{BB962C8B-B14F-4D97-AF65-F5344CB8AC3E}">
        <p14:creationId xmlns:p14="http://schemas.microsoft.com/office/powerpoint/2010/main" val="3067697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867"/>
            </a:lvl1pPr>
            <a:lvl2pPr marL="609559" indent="0">
              <a:buNone/>
              <a:defRPr sz="1600"/>
            </a:lvl2pPr>
            <a:lvl3pPr marL="1219119" indent="0">
              <a:buNone/>
              <a:defRPr sz="1333"/>
            </a:lvl3pPr>
            <a:lvl4pPr marL="1828678" indent="0">
              <a:buNone/>
              <a:defRPr sz="1200"/>
            </a:lvl4pPr>
            <a:lvl5pPr marL="2438238" indent="0">
              <a:buNone/>
              <a:defRPr sz="1200"/>
            </a:lvl5pPr>
            <a:lvl6pPr marL="3047797" indent="0">
              <a:buNone/>
              <a:defRPr sz="1200"/>
            </a:lvl6pPr>
            <a:lvl7pPr marL="3657357" indent="0">
              <a:buNone/>
              <a:defRPr sz="1200"/>
            </a:lvl7pPr>
            <a:lvl8pPr marL="4266915" indent="0">
              <a:buNone/>
              <a:defRPr sz="1200"/>
            </a:lvl8pPr>
            <a:lvl9pPr marL="4876475"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8454552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59" indent="0">
              <a:buNone/>
              <a:defRPr sz="3733"/>
            </a:lvl2pPr>
            <a:lvl3pPr marL="1219119" indent="0">
              <a:buNone/>
              <a:defRPr sz="3200"/>
            </a:lvl3pPr>
            <a:lvl4pPr marL="1828678" indent="0">
              <a:buNone/>
              <a:defRPr sz="2667"/>
            </a:lvl4pPr>
            <a:lvl5pPr marL="2438238" indent="0">
              <a:buNone/>
              <a:defRPr sz="2667"/>
            </a:lvl5pPr>
            <a:lvl6pPr marL="3047797" indent="0">
              <a:buNone/>
              <a:defRPr sz="2667"/>
            </a:lvl6pPr>
            <a:lvl7pPr marL="3657357" indent="0">
              <a:buNone/>
              <a:defRPr sz="2667"/>
            </a:lvl7pPr>
            <a:lvl8pPr marL="4266915" indent="0">
              <a:buNone/>
              <a:defRPr sz="2667"/>
            </a:lvl8pPr>
            <a:lvl9pPr marL="4876475" indent="0">
              <a:buNone/>
              <a:defRPr sz="2667"/>
            </a:lvl9pPr>
          </a:lstStyle>
          <a:p>
            <a:endParaRPr lang="en-US"/>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867"/>
            </a:lvl1pPr>
            <a:lvl2pPr marL="609559" indent="0">
              <a:buNone/>
              <a:defRPr sz="1600"/>
            </a:lvl2pPr>
            <a:lvl3pPr marL="1219119" indent="0">
              <a:buNone/>
              <a:defRPr sz="1333"/>
            </a:lvl3pPr>
            <a:lvl4pPr marL="1828678" indent="0">
              <a:buNone/>
              <a:defRPr sz="1200"/>
            </a:lvl4pPr>
            <a:lvl5pPr marL="2438238" indent="0">
              <a:buNone/>
              <a:defRPr sz="1200"/>
            </a:lvl5pPr>
            <a:lvl6pPr marL="3047797" indent="0">
              <a:buNone/>
              <a:defRPr sz="1200"/>
            </a:lvl6pPr>
            <a:lvl7pPr marL="3657357" indent="0">
              <a:buNone/>
              <a:defRPr sz="1200"/>
            </a:lvl7pPr>
            <a:lvl8pPr marL="4266915" indent="0">
              <a:buNone/>
              <a:defRPr sz="1200"/>
            </a:lvl8pPr>
            <a:lvl9pPr marL="4876475"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19113370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3485284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16672855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lidemodel2">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24351272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40970414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
        <p:nvSpPr>
          <p:cNvPr id="6" name="Title 1"/>
          <p:cNvSpPr>
            <a:spLocks noGrp="1"/>
          </p:cNvSpPr>
          <p:nvPr>
            <p:ph type="title"/>
          </p:nvPr>
        </p:nvSpPr>
        <p:spPr>
          <a:xfrm>
            <a:off x="609600" y="274640"/>
            <a:ext cx="10972800" cy="715961"/>
          </a:xfrm>
        </p:spPr>
        <p:txBody>
          <a:bodyPr>
            <a:normAutofit/>
          </a:bodyPr>
          <a:lstStyle>
            <a:lvl1pPr algn="l">
              <a:defRPr sz="3733">
                <a:solidFill>
                  <a:schemeClr val="tx1">
                    <a:lumMod val="65000"/>
                    <a:lumOff val="35000"/>
                  </a:schemeClr>
                </a:solidFill>
              </a:defRPr>
            </a:lvl1pPr>
          </a:lstStyle>
          <a:p>
            <a:r>
              <a:rPr lang="en-US"/>
              <a:t>Click to edit Master title style</a:t>
            </a:r>
          </a:p>
        </p:txBody>
      </p:sp>
      <p:sp>
        <p:nvSpPr>
          <p:cNvPr id="7" name="Text Placeholder 9"/>
          <p:cNvSpPr>
            <a:spLocks noGrp="1"/>
          </p:cNvSpPr>
          <p:nvPr>
            <p:ph type="body" sz="quarter" idx="13" hasCustomPrompt="1"/>
          </p:nvPr>
        </p:nvSpPr>
        <p:spPr>
          <a:xfrm>
            <a:off x="609600" y="990600"/>
            <a:ext cx="10972800" cy="508000"/>
          </a:xfrm>
        </p:spPr>
        <p:txBody>
          <a:bodyPr>
            <a:noAutofit/>
          </a:bodyPr>
          <a:lstStyle>
            <a:lvl1pPr marL="0" indent="0">
              <a:buNone/>
              <a:defRPr sz="1867">
                <a:solidFill>
                  <a:schemeClr val="tx1">
                    <a:lumMod val="65000"/>
                    <a:lumOff val="35000"/>
                  </a:schemeClr>
                </a:solidFill>
              </a:defRPr>
            </a:lvl1pPr>
          </a:lstStyle>
          <a:p>
            <a:pPr lvl="0"/>
            <a:r>
              <a:rPr lang="en-US"/>
              <a:t>Subtitle</a:t>
            </a:r>
          </a:p>
        </p:txBody>
      </p:sp>
    </p:spTree>
    <p:extLst>
      <p:ext uri="{BB962C8B-B14F-4D97-AF65-F5344CB8AC3E}">
        <p14:creationId xmlns:p14="http://schemas.microsoft.com/office/powerpoint/2010/main" val="15240772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dirty="0"/>
          </a:p>
        </p:txBody>
      </p:sp>
    </p:spTree>
    <p:extLst>
      <p:ext uri="{BB962C8B-B14F-4D97-AF65-F5344CB8AC3E}">
        <p14:creationId xmlns:p14="http://schemas.microsoft.com/office/powerpoint/2010/main" val="8010008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
        <p:nvSpPr>
          <p:cNvPr id="6" name="Title 1"/>
          <p:cNvSpPr>
            <a:spLocks noGrp="1"/>
          </p:cNvSpPr>
          <p:nvPr>
            <p:ph type="title"/>
          </p:nvPr>
        </p:nvSpPr>
        <p:spPr>
          <a:xfrm>
            <a:off x="609600" y="274640"/>
            <a:ext cx="10972800" cy="715961"/>
          </a:xfrm>
        </p:spPr>
        <p:txBody>
          <a:bodyPr>
            <a:normAutofit/>
          </a:bodyPr>
          <a:lstStyle>
            <a:lvl1pPr algn="l">
              <a:defRPr sz="3733">
                <a:solidFill>
                  <a:schemeClr val="bg1">
                    <a:lumMod val="50000"/>
                  </a:schemeClr>
                </a:solidFill>
              </a:defRPr>
            </a:lvl1pPr>
          </a:lstStyle>
          <a:p>
            <a:r>
              <a:rPr lang="en-US"/>
              <a:t>Click to edit Master title style</a:t>
            </a:r>
          </a:p>
        </p:txBody>
      </p:sp>
      <p:sp>
        <p:nvSpPr>
          <p:cNvPr id="7" name="Text Placeholder 9"/>
          <p:cNvSpPr>
            <a:spLocks noGrp="1"/>
          </p:cNvSpPr>
          <p:nvPr>
            <p:ph type="body" sz="quarter" idx="13" hasCustomPrompt="1"/>
          </p:nvPr>
        </p:nvSpPr>
        <p:spPr>
          <a:xfrm>
            <a:off x="609600" y="990600"/>
            <a:ext cx="10972800" cy="508000"/>
          </a:xfrm>
        </p:spPr>
        <p:txBody>
          <a:bodyPr>
            <a:noAutofit/>
          </a:bodyPr>
          <a:lstStyle>
            <a:lvl1pPr marL="0" indent="0">
              <a:buNone/>
              <a:defRPr sz="1867">
                <a:solidFill>
                  <a:schemeClr val="bg1">
                    <a:lumMod val="50000"/>
                  </a:schemeClr>
                </a:solidFill>
              </a:defRPr>
            </a:lvl1pPr>
          </a:lstStyle>
          <a:p>
            <a:pPr lvl="0"/>
            <a:r>
              <a:rPr lang="en-US"/>
              <a:t>Subtitle</a:t>
            </a:r>
          </a:p>
        </p:txBody>
      </p:sp>
    </p:spTree>
    <p:extLst>
      <p:ext uri="{BB962C8B-B14F-4D97-AF65-F5344CB8AC3E}">
        <p14:creationId xmlns:p14="http://schemas.microsoft.com/office/powerpoint/2010/main" val="9417248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00732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8F968-558A-3164-5904-E7B28619D5C1}"/>
              </a:ext>
            </a:extLst>
          </p:cNvPr>
          <p:cNvSpPr>
            <a:spLocks noGrp="1"/>
          </p:cNvSpPr>
          <p:nvPr>
            <p:ph type="title"/>
          </p:nvPr>
        </p:nvSpPr>
        <p:spPr/>
        <p:txBody>
          <a:bodyPr/>
          <a:lstStyle/>
          <a:p>
            <a:r>
              <a:rPr lang="en-US"/>
              <a:t>Click to edit Master title style</a:t>
            </a:r>
            <a:endParaRPr lang="en-SA"/>
          </a:p>
        </p:txBody>
      </p:sp>
      <p:sp>
        <p:nvSpPr>
          <p:cNvPr id="3" name="Content Placeholder 2">
            <a:extLst>
              <a:ext uri="{FF2B5EF4-FFF2-40B4-BE49-F238E27FC236}">
                <a16:creationId xmlns:a16="http://schemas.microsoft.com/office/drawing/2014/main" id="{A702CCED-9E3E-304D-D732-5D838AA6CB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D5347935-91E0-9F7D-CE28-ADA0B2FE8255}"/>
              </a:ext>
            </a:extLst>
          </p:cNvPr>
          <p:cNvSpPr>
            <a:spLocks noGrp="1"/>
          </p:cNvSpPr>
          <p:nvPr>
            <p:ph type="dt" sz="half" idx="10"/>
          </p:nvPr>
        </p:nvSpPr>
        <p:spPr/>
        <p:txBody>
          <a:bodyPr/>
          <a:lstStyle/>
          <a:p>
            <a:endParaRPr lang="en-SA"/>
          </a:p>
        </p:txBody>
      </p:sp>
      <p:sp>
        <p:nvSpPr>
          <p:cNvPr id="5" name="Footer Placeholder 4">
            <a:extLst>
              <a:ext uri="{FF2B5EF4-FFF2-40B4-BE49-F238E27FC236}">
                <a16:creationId xmlns:a16="http://schemas.microsoft.com/office/drawing/2014/main" id="{13C6F040-0351-49D1-ED44-12A4F1541EEF}"/>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CBA0AB4D-83AA-B8B5-6A27-0F1BE9F8BF57}"/>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10268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D8E00-6B26-D7A0-D2BC-8D9E9B552F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A"/>
          </a:p>
        </p:txBody>
      </p:sp>
      <p:sp>
        <p:nvSpPr>
          <p:cNvPr id="3" name="Text Placeholder 2">
            <a:extLst>
              <a:ext uri="{FF2B5EF4-FFF2-40B4-BE49-F238E27FC236}">
                <a16:creationId xmlns:a16="http://schemas.microsoft.com/office/drawing/2014/main" id="{F3B6879F-B712-2563-4449-6DA3021264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F9C932-9507-0791-738B-A843A3BA2142}"/>
              </a:ext>
            </a:extLst>
          </p:cNvPr>
          <p:cNvSpPr>
            <a:spLocks noGrp="1"/>
          </p:cNvSpPr>
          <p:nvPr>
            <p:ph type="dt" sz="half" idx="10"/>
          </p:nvPr>
        </p:nvSpPr>
        <p:spPr/>
        <p:txBody>
          <a:bodyPr/>
          <a:lstStyle/>
          <a:p>
            <a:endParaRPr lang="en-SA"/>
          </a:p>
        </p:txBody>
      </p:sp>
      <p:sp>
        <p:nvSpPr>
          <p:cNvPr id="5" name="Footer Placeholder 4">
            <a:extLst>
              <a:ext uri="{FF2B5EF4-FFF2-40B4-BE49-F238E27FC236}">
                <a16:creationId xmlns:a16="http://schemas.microsoft.com/office/drawing/2014/main" id="{DF387372-DEB8-D8A1-737A-9C1856D4EDDF}"/>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655A429E-9551-D071-1D0C-3B611D4918C0}"/>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31049793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1C71F-F9DC-71A0-020A-E5DD0016D24C}"/>
              </a:ext>
            </a:extLst>
          </p:cNvPr>
          <p:cNvSpPr>
            <a:spLocks noGrp="1"/>
          </p:cNvSpPr>
          <p:nvPr>
            <p:ph type="title"/>
          </p:nvPr>
        </p:nvSpPr>
        <p:spPr/>
        <p:txBody>
          <a:bodyPr/>
          <a:lstStyle/>
          <a:p>
            <a:r>
              <a:rPr lang="en-US"/>
              <a:t>Click to edit Master title style</a:t>
            </a:r>
            <a:endParaRPr lang="en-SA"/>
          </a:p>
        </p:txBody>
      </p:sp>
      <p:sp>
        <p:nvSpPr>
          <p:cNvPr id="3" name="Content Placeholder 2">
            <a:extLst>
              <a:ext uri="{FF2B5EF4-FFF2-40B4-BE49-F238E27FC236}">
                <a16:creationId xmlns:a16="http://schemas.microsoft.com/office/drawing/2014/main" id="{E620E068-1CA1-69FF-7960-F4C32C740CB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Content Placeholder 3">
            <a:extLst>
              <a:ext uri="{FF2B5EF4-FFF2-40B4-BE49-F238E27FC236}">
                <a16:creationId xmlns:a16="http://schemas.microsoft.com/office/drawing/2014/main" id="{FA92299E-FDCA-EFE5-CFB4-A404C6DB9B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5" name="Date Placeholder 4">
            <a:extLst>
              <a:ext uri="{FF2B5EF4-FFF2-40B4-BE49-F238E27FC236}">
                <a16:creationId xmlns:a16="http://schemas.microsoft.com/office/drawing/2014/main" id="{36DFEC87-A168-673D-5022-FE38A3CF5DBD}"/>
              </a:ext>
            </a:extLst>
          </p:cNvPr>
          <p:cNvSpPr>
            <a:spLocks noGrp="1"/>
          </p:cNvSpPr>
          <p:nvPr>
            <p:ph type="dt" sz="half" idx="10"/>
          </p:nvPr>
        </p:nvSpPr>
        <p:spPr/>
        <p:txBody>
          <a:bodyPr/>
          <a:lstStyle/>
          <a:p>
            <a:endParaRPr lang="en-SA"/>
          </a:p>
        </p:txBody>
      </p:sp>
      <p:sp>
        <p:nvSpPr>
          <p:cNvPr id="6" name="Footer Placeholder 5">
            <a:extLst>
              <a:ext uri="{FF2B5EF4-FFF2-40B4-BE49-F238E27FC236}">
                <a16:creationId xmlns:a16="http://schemas.microsoft.com/office/drawing/2014/main" id="{EC844D38-0F98-98C0-EF8E-F8A676742A81}"/>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957CA5A4-2238-58E1-6962-13F32253EAB1}"/>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388351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110F9-54BC-C6BD-B6F9-A174610221C6}"/>
              </a:ext>
            </a:extLst>
          </p:cNvPr>
          <p:cNvSpPr>
            <a:spLocks noGrp="1"/>
          </p:cNvSpPr>
          <p:nvPr>
            <p:ph type="title"/>
          </p:nvPr>
        </p:nvSpPr>
        <p:spPr>
          <a:xfrm>
            <a:off x="839788" y="365125"/>
            <a:ext cx="10515600" cy="1325563"/>
          </a:xfrm>
        </p:spPr>
        <p:txBody>
          <a:bodyPr/>
          <a:lstStyle/>
          <a:p>
            <a:r>
              <a:rPr lang="en-US"/>
              <a:t>Click to edit Master title style</a:t>
            </a:r>
            <a:endParaRPr lang="en-SA"/>
          </a:p>
        </p:txBody>
      </p:sp>
      <p:sp>
        <p:nvSpPr>
          <p:cNvPr id="3" name="Text Placeholder 2">
            <a:extLst>
              <a:ext uri="{FF2B5EF4-FFF2-40B4-BE49-F238E27FC236}">
                <a16:creationId xmlns:a16="http://schemas.microsoft.com/office/drawing/2014/main" id="{2F8FFD9A-B842-DDF6-64A8-2EE3265A4F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BC41D0-6514-A2F2-59B9-A77CC0AF3CD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5" name="Text Placeholder 4">
            <a:extLst>
              <a:ext uri="{FF2B5EF4-FFF2-40B4-BE49-F238E27FC236}">
                <a16:creationId xmlns:a16="http://schemas.microsoft.com/office/drawing/2014/main" id="{71B4B65A-518D-608C-6275-628BD25C69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7BBB31-C671-D102-0CDA-6224894552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7" name="Date Placeholder 6">
            <a:extLst>
              <a:ext uri="{FF2B5EF4-FFF2-40B4-BE49-F238E27FC236}">
                <a16:creationId xmlns:a16="http://schemas.microsoft.com/office/drawing/2014/main" id="{FA2A1D22-5A1E-5E68-AC88-680222590C93}"/>
              </a:ext>
            </a:extLst>
          </p:cNvPr>
          <p:cNvSpPr>
            <a:spLocks noGrp="1"/>
          </p:cNvSpPr>
          <p:nvPr>
            <p:ph type="dt" sz="half" idx="10"/>
          </p:nvPr>
        </p:nvSpPr>
        <p:spPr/>
        <p:txBody>
          <a:bodyPr/>
          <a:lstStyle/>
          <a:p>
            <a:endParaRPr lang="en-SA"/>
          </a:p>
        </p:txBody>
      </p:sp>
      <p:sp>
        <p:nvSpPr>
          <p:cNvPr id="8" name="Footer Placeholder 7">
            <a:extLst>
              <a:ext uri="{FF2B5EF4-FFF2-40B4-BE49-F238E27FC236}">
                <a16:creationId xmlns:a16="http://schemas.microsoft.com/office/drawing/2014/main" id="{17DEC400-26BC-A52F-8F6B-D2F90E057F30}"/>
              </a:ext>
            </a:extLst>
          </p:cNvPr>
          <p:cNvSpPr>
            <a:spLocks noGrp="1"/>
          </p:cNvSpPr>
          <p:nvPr>
            <p:ph type="ftr" sz="quarter" idx="11"/>
          </p:nvPr>
        </p:nvSpPr>
        <p:spPr/>
        <p:txBody>
          <a:bodyPr/>
          <a:lstStyle/>
          <a:p>
            <a:endParaRPr lang="en-SA"/>
          </a:p>
        </p:txBody>
      </p:sp>
      <p:sp>
        <p:nvSpPr>
          <p:cNvPr id="9" name="Slide Number Placeholder 8">
            <a:extLst>
              <a:ext uri="{FF2B5EF4-FFF2-40B4-BE49-F238E27FC236}">
                <a16:creationId xmlns:a16="http://schemas.microsoft.com/office/drawing/2014/main" id="{524D3DBE-211F-55F3-1840-9500B57657F5}"/>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31991694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D2CC-A089-4D18-4C4A-1A82A69D6375}"/>
              </a:ext>
            </a:extLst>
          </p:cNvPr>
          <p:cNvSpPr>
            <a:spLocks noGrp="1"/>
          </p:cNvSpPr>
          <p:nvPr>
            <p:ph type="title"/>
          </p:nvPr>
        </p:nvSpPr>
        <p:spPr/>
        <p:txBody>
          <a:bodyPr/>
          <a:lstStyle/>
          <a:p>
            <a:r>
              <a:rPr lang="en-US"/>
              <a:t>Click to edit Master title style</a:t>
            </a:r>
            <a:endParaRPr lang="en-SA"/>
          </a:p>
        </p:txBody>
      </p:sp>
      <p:sp>
        <p:nvSpPr>
          <p:cNvPr id="3" name="Date Placeholder 2">
            <a:extLst>
              <a:ext uri="{FF2B5EF4-FFF2-40B4-BE49-F238E27FC236}">
                <a16:creationId xmlns:a16="http://schemas.microsoft.com/office/drawing/2014/main" id="{E90D0504-0ABA-0768-7655-75E79AC623FD}"/>
              </a:ext>
            </a:extLst>
          </p:cNvPr>
          <p:cNvSpPr>
            <a:spLocks noGrp="1"/>
          </p:cNvSpPr>
          <p:nvPr>
            <p:ph type="dt" sz="half" idx="10"/>
          </p:nvPr>
        </p:nvSpPr>
        <p:spPr/>
        <p:txBody>
          <a:bodyPr/>
          <a:lstStyle/>
          <a:p>
            <a:endParaRPr lang="en-SA"/>
          </a:p>
        </p:txBody>
      </p:sp>
      <p:sp>
        <p:nvSpPr>
          <p:cNvPr id="4" name="Footer Placeholder 3">
            <a:extLst>
              <a:ext uri="{FF2B5EF4-FFF2-40B4-BE49-F238E27FC236}">
                <a16:creationId xmlns:a16="http://schemas.microsoft.com/office/drawing/2014/main" id="{50E0BA6D-2A15-3E40-6974-E065E91D3F92}"/>
              </a:ext>
            </a:extLst>
          </p:cNvPr>
          <p:cNvSpPr>
            <a:spLocks noGrp="1"/>
          </p:cNvSpPr>
          <p:nvPr>
            <p:ph type="ftr" sz="quarter" idx="11"/>
          </p:nvPr>
        </p:nvSpPr>
        <p:spPr/>
        <p:txBody>
          <a:bodyPr/>
          <a:lstStyle/>
          <a:p>
            <a:endParaRPr lang="en-SA"/>
          </a:p>
        </p:txBody>
      </p:sp>
      <p:sp>
        <p:nvSpPr>
          <p:cNvPr id="5" name="Slide Number Placeholder 4">
            <a:extLst>
              <a:ext uri="{FF2B5EF4-FFF2-40B4-BE49-F238E27FC236}">
                <a16:creationId xmlns:a16="http://schemas.microsoft.com/office/drawing/2014/main" id="{BD6A081A-EC0E-5521-2AAE-15642D02C8B8}"/>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32498986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4D1283-E06F-BE1B-017A-1CB19482C03D}"/>
              </a:ext>
            </a:extLst>
          </p:cNvPr>
          <p:cNvSpPr>
            <a:spLocks noGrp="1"/>
          </p:cNvSpPr>
          <p:nvPr>
            <p:ph type="dt" sz="half" idx="10"/>
          </p:nvPr>
        </p:nvSpPr>
        <p:spPr/>
        <p:txBody>
          <a:bodyPr/>
          <a:lstStyle/>
          <a:p>
            <a:endParaRPr lang="en-SA"/>
          </a:p>
        </p:txBody>
      </p:sp>
      <p:sp>
        <p:nvSpPr>
          <p:cNvPr id="3" name="Footer Placeholder 2">
            <a:extLst>
              <a:ext uri="{FF2B5EF4-FFF2-40B4-BE49-F238E27FC236}">
                <a16:creationId xmlns:a16="http://schemas.microsoft.com/office/drawing/2014/main" id="{7F3B3C9D-5F80-6B95-ADA5-ADC4B05721E1}"/>
              </a:ext>
            </a:extLst>
          </p:cNvPr>
          <p:cNvSpPr>
            <a:spLocks noGrp="1"/>
          </p:cNvSpPr>
          <p:nvPr>
            <p:ph type="ftr" sz="quarter" idx="11"/>
          </p:nvPr>
        </p:nvSpPr>
        <p:spPr/>
        <p:txBody>
          <a:bodyPr/>
          <a:lstStyle/>
          <a:p>
            <a:endParaRPr lang="en-SA"/>
          </a:p>
        </p:txBody>
      </p:sp>
      <p:sp>
        <p:nvSpPr>
          <p:cNvPr id="4" name="Slide Number Placeholder 3">
            <a:extLst>
              <a:ext uri="{FF2B5EF4-FFF2-40B4-BE49-F238E27FC236}">
                <a16:creationId xmlns:a16="http://schemas.microsoft.com/office/drawing/2014/main" id="{943BD98A-8B21-DCAE-72A1-86316513599B}"/>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27759040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EA2E6-D802-95C4-B85A-2258F68508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A"/>
          </a:p>
        </p:txBody>
      </p:sp>
      <p:sp>
        <p:nvSpPr>
          <p:cNvPr id="3" name="Content Placeholder 2">
            <a:extLst>
              <a:ext uri="{FF2B5EF4-FFF2-40B4-BE49-F238E27FC236}">
                <a16:creationId xmlns:a16="http://schemas.microsoft.com/office/drawing/2014/main" id="{41752898-2F3D-76DD-AB6B-9F0D01B043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Text Placeholder 3">
            <a:extLst>
              <a:ext uri="{FF2B5EF4-FFF2-40B4-BE49-F238E27FC236}">
                <a16:creationId xmlns:a16="http://schemas.microsoft.com/office/drawing/2014/main" id="{997A09C7-7D18-D27F-E571-C1C099D049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C92523-20F6-92A9-8F33-1755EDE0D7F8}"/>
              </a:ext>
            </a:extLst>
          </p:cNvPr>
          <p:cNvSpPr>
            <a:spLocks noGrp="1"/>
          </p:cNvSpPr>
          <p:nvPr>
            <p:ph type="dt" sz="half" idx="10"/>
          </p:nvPr>
        </p:nvSpPr>
        <p:spPr/>
        <p:txBody>
          <a:bodyPr/>
          <a:lstStyle/>
          <a:p>
            <a:endParaRPr lang="en-SA"/>
          </a:p>
        </p:txBody>
      </p:sp>
      <p:sp>
        <p:nvSpPr>
          <p:cNvPr id="6" name="Footer Placeholder 5">
            <a:extLst>
              <a:ext uri="{FF2B5EF4-FFF2-40B4-BE49-F238E27FC236}">
                <a16:creationId xmlns:a16="http://schemas.microsoft.com/office/drawing/2014/main" id="{F97D820A-6412-C30F-15D7-8841754D3F63}"/>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95DC1DC9-FCB9-ECAA-32C4-13D8A82701CB}"/>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39289479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D19E1-EA09-7907-A57C-C14E4BEB47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A"/>
          </a:p>
        </p:txBody>
      </p:sp>
      <p:sp>
        <p:nvSpPr>
          <p:cNvPr id="3" name="Picture Placeholder 2">
            <a:extLst>
              <a:ext uri="{FF2B5EF4-FFF2-40B4-BE49-F238E27FC236}">
                <a16:creationId xmlns:a16="http://schemas.microsoft.com/office/drawing/2014/main" id="{401AC4E6-75C4-7BA6-3D7B-C4CE9624E0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A"/>
          </a:p>
        </p:txBody>
      </p:sp>
      <p:sp>
        <p:nvSpPr>
          <p:cNvPr id="4" name="Text Placeholder 3">
            <a:extLst>
              <a:ext uri="{FF2B5EF4-FFF2-40B4-BE49-F238E27FC236}">
                <a16:creationId xmlns:a16="http://schemas.microsoft.com/office/drawing/2014/main" id="{DD549D1E-3DA9-C419-64A2-C8E07EEEE9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691B5E-6419-5CCF-C7DB-107298A461D0}"/>
              </a:ext>
            </a:extLst>
          </p:cNvPr>
          <p:cNvSpPr>
            <a:spLocks noGrp="1"/>
          </p:cNvSpPr>
          <p:nvPr>
            <p:ph type="dt" sz="half" idx="10"/>
          </p:nvPr>
        </p:nvSpPr>
        <p:spPr/>
        <p:txBody>
          <a:bodyPr/>
          <a:lstStyle/>
          <a:p>
            <a:endParaRPr lang="en-SA"/>
          </a:p>
        </p:txBody>
      </p:sp>
      <p:sp>
        <p:nvSpPr>
          <p:cNvPr id="6" name="Footer Placeholder 5">
            <a:extLst>
              <a:ext uri="{FF2B5EF4-FFF2-40B4-BE49-F238E27FC236}">
                <a16:creationId xmlns:a16="http://schemas.microsoft.com/office/drawing/2014/main" id="{BE3AFAAA-6FC4-4C18-D2D3-A06682774620}"/>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957B162E-D10D-4E6D-ACAB-E4FDA6ECC670}"/>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24081936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71594-A9A8-6D50-7D0C-BDDB461407E5}"/>
              </a:ext>
            </a:extLst>
          </p:cNvPr>
          <p:cNvSpPr>
            <a:spLocks noGrp="1"/>
          </p:cNvSpPr>
          <p:nvPr>
            <p:ph type="title"/>
          </p:nvPr>
        </p:nvSpPr>
        <p:spPr/>
        <p:txBody>
          <a:bodyPr/>
          <a:lstStyle/>
          <a:p>
            <a:r>
              <a:rPr lang="en-US"/>
              <a:t>Click to edit Master title style</a:t>
            </a:r>
            <a:endParaRPr lang="en-SA"/>
          </a:p>
        </p:txBody>
      </p:sp>
      <p:sp>
        <p:nvSpPr>
          <p:cNvPr id="3" name="Vertical Text Placeholder 2">
            <a:extLst>
              <a:ext uri="{FF2B5EF4-FFF2-40B4-BE49-F238E27FC236}">
                <a16:creationId xmlns:a16="http://schemas.microsoft.com/office/drawing/2014/main" id="{FE41506F-1796-10C8-8388-D595229B3B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DF209E3A-221F-A790-CAE4-57906D0B0AB5}"/>
              </a:ext>
            </a:extLst>
          </p:cNvPr>
          <p:cNvSpPr>
            <a:spLocks noGrp="1"/>
          </p:cNvSpPr>
          <p:nvPr>
            <p:ph type="dt" sz="half" idx="10"/>
          </p:nvPr>
        </p:nvSpPr>
        <p:spPr/>
        <p:txBody>
          <a:bodyPr/>
          <a:lstStyle/>
          <a:p>
            <a:endParaRPr lang="en-SA"/>
          </a:p>
        </p:txBody>
      </p:sp>
      <p:sp>
        <p:nvSpPr>
          <p:cNvPr id="5" name="Footer Placeholder 4">
            <a:extLst>
              <a:ext uri="{FF2B5EF4-FFF2-40B4-BE49-F238E27FC236}">
                <a16:creationId xmlns:a16="http://schemas.microsoft.com/office/drawing/2014/main" id="{7B54DE74-9B7B-5960-58BB-C82EB0B4153C}"/>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E7DBC36D-AA69-2C1A-2DB7-7864D4D1D7ED}"/>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21496481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B25C51-5AF6-9346-D094-BB48A27D6ED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A"/>
          </a:p>
        </p:txBody>
      </p:sp>
      <p:sp>
        <p:nvSpPr>
          <p:cNvPr id="3" name="Vertical Text Placeholder 2">
            <a:extLst>
              <a:ext uri="{FF2B5EF4-FFF2-40B4-BE49-F238E27FC236}">
                <a16:creationId xmlns:a16="http://schemas.microsoft.com/office/drawing/2014/main" id="{4117273E-DF04-C118-4CE2-2FEADE00BD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35B8B2A1-4CC6-B5DD-5AD0-5E64405A6E32}"/>
              </a:ext>
            </a:extLst>
          </p:cNvPr>
          <p:cNvSpPr>
            <a:spLocks noGrp="1"/>
          </p:cNvSpPr>
          <p:nvPr>
            <p:ph type="dt" sz="half" idx="10"/>
          </p:nvPr>
        </p:nvSpPr>
        <p:spPr/>
        <p:txBody>
          <a:bodyPr/>
          <a:lstStyle/>
          <a:p>
            <a:endParaRPr lang="en-SA"/>
          </a:p>
        </p:txBody>
      </p:sp>
      <p:sp>
        <p:nvSpPr>
          <p:cNvPr id="5" name="Footer Placeholder 4">
            <a:extLst>
              <a:ext uri="{FF2B5EF4-FFF2-40B4-BE49-F238E27FC236}">
                <a16:creationId xmlns:a16="http://schemas.microsoft.com/office/drawing/2014/main" id="{A7AD4E64-B862-366E-7E4D-0FD41FCC0F1E}"/>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909FD960-16DD-794E-E504-BA81828AA46C}"/>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13089961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91651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8F968-558A-3164-5904-E7B28619D5C1}"/>
              </a:ext>
            </a:extLst>
          </p:cNvPr>
          <p:cNvSpPr>
            <a:spLocks noGrp="1"/>
          </p:cNvSpPr>
          <p:nvPr>
            <p:ph type="title"/>
          </p:nvPr>
        </p:nvSpPr>
        <p:spPr/>
        <p:txBody>
          <a:bodyPr/>
          <a:lstStyle/>
          <a:p>
            <a:r>
              <a:rPr lang="en-US"/>
              <a:t>Click to edit Master title style</a:t>
            </a:r>
            <a:endParaRPr lang="en-SA"/>
          </a:p>
        </p:txBody>
      </p:sp>
      <p:sp>
        <p:nvSpPr>
          <p:cNvPr id="3" name="Content Placeholder 2">
            <a:extLst>
              <a:ext uri="{FF2B5EF4-FFF2-40B4-BE49-F238E27FC236}">
                <a16:creationId xmlns:a16="http://schemas.microsoft.com/office/drawing/2014/main" id="{A702CCED-9E3E-304D-D732-5D838AA6CB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D5347935-91E0-9F7D-CE28-ADA0B2FE8255}"/>
              </a:ext>
            </a:extLst>
          </p:cNvPr>
          <p:cNvSpPr>
            <a:spLocks noGrp="1"/>
          </p:cNvSpPr>
          <p:nvPr>
            <p:ph type="dt" sz="half" idx="10"/>
          </p:nvPr>
        </p:nvSpPr>
        <p:spPr/>
        <p:txBody>
          <a:bodyPr/>
          <a:lstStyle/>
          <a:p>
            <a:endParaRPr lang="en-SA"/>
          </a:p>
        </p:txBody>
      </p:sp>
      <p:sp>
        <p:nvSpPr>
          <p:cNvPr id="5" name="Footer Placeholder 4">
            <a:extLst>
              <a:ext uri="{FF2B5EF4-FFF2-40B4-BE49-F238E27FC236}">
                <a16:creationId xmlns:a16="http://schemas.microsoft.com/office/drawing/2014/main" id="{13C6F040-0351-49D1-ED44-12A4F1541EEF}"/>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CBA0AB4D-83AA-B8B5-6A27-0F1BE9F8BF57}"/>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7033695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D8E00-6B26-D7A0-D2BC-8D9E9B552F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A"/>
          </a:p>
        </p:txBody>
      </p:sp>
      <p:sp>
        <p:nvSpPr>
          <p:cNvPr id="3" name="Text Placeholder 2">
            <a:extLst>
              <a:ext uri="{FF2B5EF4-FFF2-40B4-BE49-F238E27FC236}">
                <a16:creationId xmlns:a16="http://schemas.microsoft.com/office/drawing/2014/main" id="{F3B6879F-B712-2563-4449-6DA3021264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F9C932-9507-0791-738B-A843A3BA2142}"/>
              </a:ext>
            </a:extLst>
          </p:cNvPr>
          <p:cNvSpPr>
            <a:spLocks noGrp="1"/>
          </p:cNvSpPr>
          <p:nvPr>
            <p:ph type="dt" sz="half" idx="10"/>
          </p:nvPr>
        </p:nvSpPr>
        <p:spPr/>
        <p:txBody>
          <a:bodyPr/>
          <a:lstStyle/>
          <a:p>
            <a:endParaRPr lang="en-SA"/>
          </a:p>
        </p:txBody>
      </p:sp>
      <p:sp>
        <p:nvSpPr>
          <p:cNvPr id="5" name="Footer Placeholder 4">
            <a:extLst>
              <a:ext uri="{FF2B5EF4-FFF2-40B4-BE49-F238E27FC236}">
                <a16:creationId xmlns:a16="http://schemas.microsoft.com/office/drawing/2014/main" id="{DF387372-DEB8-D8A1-737A-9C1856D4EDDF}"/>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655A429E-9551-D071-1D0C-3B611D4918C0}"/>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16453192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1C71F-F9DC-71A0-020A-E5DD0016D24C}"/>
              </a:ext>
            </a:extLst>
          </p:cNvPr>
          <p:cNvSpPr>
            <a:spLocks noGrp="1"/>
          </p:cNvSpPr>
          <p:nvPr>
            <p:ph type="title"/>
          </p:nvPr>
        </p:nvSpPr>
        <p:spPr/>
        <p:txBody>
          <a:bodyPr/>
          <a:lstStyle/>
          <a:p>
            <a:r>
              <a:rPr lang="en-US"/>
              <a:t>Click to edit Master title style</a:t>
            </a:r>
            <a:endParaRPr lang="en-SA"/>
          </a:p>
        </p:txBody>
      </p:sp>
      <p:sp>
        <p:nvSpPr>
          <p:cNvPr id="3" name="Content Placeholder 2">
            <a:extLst>
              <a:ext uri="{FF2B5EF4-FFF2-40B4-BE49-F238E27FC236}">
                <a16:creationId xmlns:a16="http://schemas.microsoft.com/office/drawing/2014/main" id="{E620E068-1CA1-69FF-7960-F4C32C740CB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Content Placeholder 3">
            <a:extLst>
              <a:ext uri="{FF2B5EF4-FFF2-40B4-BE49-F238E27FC236}">
                <a16:creationId xmlns:a16="http://schemas.microsoft.com/office/drawing/2014/main" id="{FA92299E-FDCA-EFE5-CFB4-A404C6DB9B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5" name="Date Placeholder 4">
            <a:extLst>
              <a:ext uri="{FF2B5EF4-FFF2-40B4-BE49-F238E27FC236}">
                <a16:creationId xmlns:a16="http://schemas.microsoft.com/office/drawing/2014/main" id="{36DFEC87-A168-673D-5022-FE38A3CF5DBD}"/>
              </a:ext>
            </a:extLst>
          </p:cNvPr>
          <p:cNvSpPr>
            <a:spLocks noGrp="1"/>
          </p:cNvSpPr>
          <p:nvPr>
            <p:ph type="dt" sz="half" idx="10"/>
          </p:nvPr>
        </p:nvSpPr>
        <p:spPr/>
        <p:txBody>
          <a:bodyPr/>
          <a:lstStyle/>
          <a:p>
            <a:endParaRPr lang="en-SA"/>
          </a:p>
        </p:txBody>
      </p:sp>
      <p:sp>
        <p:nvSpPr>
          <p:cNvPr id="6" name="Footer Placeholder 5">
            <a:extLst>
              <a:ext uri="{FF2B5EF4-FFF2-40B4-BE49-F238E27FC236}">
                <a16:creationId xmlns:a16="http://schemas.microsoft.com/office/drawing/2014/main" id="{EC844D38-0F98-98C0-EF8E-F8A676742A81}"/>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957CA5A4-2238-58E1-6962-13F32253EAB1}"/>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21603080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110F9-54BC-C6BD-B6F9-A174610221C6}"/>
              </a:ext>
            </a:extLst>
          </p:cNvPr>
          <p:cNvSpPr>
            <a:spLocks noGrp="1"/>
          </p:cNvSpPr>
          <p:nvPr>
            <p:ph type="title"/>
          </p:nvPr>
        </p:nvSpPr>
        <p:spPr>
          <a:xfrm>
            <a:off x="839788" y="365125"/>
            <a:ext cx="10515600" cy="1325563"/>
          </a:xfrm>
        </p:spPr>
        <p:txBody>
          <a:bodyPr/>
          <a:lstStyle/>
          <a:p>
            <a:r>
              <a:rPr lang="en-US"/>
              <a:t>Click to edit Master title style</a:t>
            </a:r>
            <a:endParaRPr lang="en-SA"/>
          </a:p>
        </p:txBody>
      </p:sp>
      <p:sp>
        <p:nvSpPr>
          <p:cNvPr id="3" name="Text Placeholder 2">
            <a:extLst>
              <a:ext uri="{FF2B5EF4-FFF2-40B4-BE49-F238E27FC236}">
                <a16:creationId xmlns:a16="http://schemas.microsoft.com/office/drawing/2014/main" id="{2F8FFD9A-B842-DDF6-64A8-2EE3265A4F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BC41D0-6514-A2F2-59B9-A77CC0AF3CD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5" name="Text Placeholder 4">
            <a:extLst>
              <a:ext uri="{FF2B5EF4-FFF2-40B4-BE49-F238E27FC236}">
                <a16:creationId xmlns:a16="http://schemas.microsoft.com/office/drawing/2014/main" id="{71B4B65A-518D-608C-6275-628BD25C69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7BBB31-C671-D102-0CDA-6224894552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7" name="Date Placeholder 6">
            <a:extLst>
              <a:ext uri="{FF2B5EF4-FFF2-40B4-BE49-F238E27FC236}">
                <a16:creationId xmlns:a16="http://schemas.microsoft.com/office/drawing/2014/main" id="{FA2A1D22-5A1E-5E68-AC88-680222590C93}"/>
              </a:ext>
            </a:extLst>
          </p:cNvPr>
          <p:cNvSpPr>
            <a:spLocks noGrp="1"/>
          </p:cNvSpPr>
          <p:nvPr>
            <p:ph type="dt" sz="half" idx="10"/>
          </p:nvPr>
        </p:nvSpPr>
        <p:spPr/>
        <p:txBody>
          <a:bodyPr/>
          <a:lstStyle/>
          <a:p>
            <a:endParaRPr lang="en-SA"/>
          </a:p>
        </p:txBody>
      </p:sp>
      <p:sp>
        <p:nvSpPr>
          <p:cNvPr id="8" name="Footer Placeholder 7">
            <a:extLst>
              <a:ext uri="{FF2B5EF4-FFF2-40B4-BE49-F238E27FC236}">
                <a16:creationId xmlns:a16="http://schemas.microsoft.com/office/drawing/2014/main" id="{17DEC400-26BC-A52F-8F6B-D2F90E057F30}"/>
              </a:ext>
            </a:extLst>
          </p:cNvPr>
          <p:cNvSpPr>
            <a:spLocks noGrp="1"/>
          </p:cNvSpPr>
          <p:nvPr>
            <p:ph type="ftr" sz="quarter" idx="11"/>
          </p:nvPr>
        </p:nvSpPr>
        <p:spPr/>
        <p:txBody>
          <a:bodyPr/>
          <a:lstStyle/>
          <a:p>
            <a:endParaRPr lang="en-SA"/>
          </a:p>
        </p:txBody>
      </p:sp>
      <p:sp>
        <p:nvSpPr>
          <p:cNvPr id="9" name="Slide Number Placeholder 8">
            <a:extLst>
              <a:ext uri="{FF2B5EF4-FFF2-40B4-BE49-F238E27FC236}">
                <a16:creationId xmlns:a16="http://schemas.microsoft.com/office/drawing/2014/main" id="{524D3DBE-211F-55F3-1840-9500B57657F5}"/>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13146774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D2CC-A089-4D18-4C4A-1A82A69D6375}"/>
              </a:ext>
            </a:extLst>
          </p:cNvPr>
          <p:cNvSpPr>
            <a:spLocks noGrp="1"/>
          </p:cNvSpPr>
          <p:nvPr>
            <p:ph type="title"/>
          </p:nvPr>
        </p:nvSpPr>
        <p:spPr/>
        <p:txBody>
          <a:bodyPr/>
          <a:lstStyle/>
          <a:p>
            <a:r>
              <a:rPr lang="en-US"/>
              <a:t>Click to edit Master title style</a:t>
            </a:r>
            <a:endParaRPr lang="en-SA"/>
          </a:p>
        </p:txBody>
      </p:sp>
      <p:sp>
        <p:nvSpPr>
          <p:cNvPr id="3" name="Date Placeholder 2">
            <a:extLst>
              <a:ext uri="{FF2B5EF4-FFF2-40B4-BE49-F238E27FC236}">
                <a16:creationId xmlns:a16="http://schemas.microsoft.com/office/drawing/2014/main" id="{E90D0504-0ABA-0768-7655-75E79AC623FD}"/>
              </a:ext>
            </a:extLst>
          </p:cNvPr>
          <p:cNvSpPr>
            <a:spLocks noGrp="1"/>
          </p:cNvSpPr>
          <p:nvPr>
            <p:ph type="dt" sz="half" idx="10"/>
          </p:nvPr>
        </p:nvSpPr>
        <p:spPr/>
        <p:txBody>
          <a:bodyPr/>
          <a:lstStyle/>
          <a:p>
            <a:endParaRPr lang="en-SA"/>
          </a:p>
        </p:txBody>
      </p:sp>
      <p:sp>
        <p:nvSpPr>
          <p:cNvPr id="4" name="Footer Placeholder 3">
            <a:extLst>
              <a:ext uri="{FF2B5EF4-FFF2-40B4-BE49-F238E27FC236}">
                <a16:creationId xmlns:a16="http://schemas.microsoft.com/office/drawing/2014/main" id="{50E0BA6D-2A15-3E40-6974-E065E91D3F92}"/>
              </a:ext>
            </a:extLst>
          </p:cNvPr>
          <p:cNvSpPr>
            <a:spLocks noGrp="1"/>
          </p:cNvSpPr>
          <p:nvPr>
            <p:ph type="ftr" sz="quarter" idx="11"/>
          </p:nvPr>
        </p:nvSpPr>
        <p:spPr/>
        <p:txBody>
          <a:bodyPr/>
          <a:lstStyle/>
          <a:p>
            <a:endParaRPr lang="en-SA"/>
          </a:p>
        </p:txBody>
      </p:sp>
      <p:sp>
        <p:nvSpPr>
          <p:cNvPr id="5" name="Slide Number Placeholder 4">
            <a:extLst>
              <a:ext uri="{FF2B5EF4-FFF2-40B4-BE49-F238E27FC236}">
                <a16:creationId xmlns:a16="http://schemas.microsoft.com/office/drawing/2014/main" id="{BD6A081A-EC0E-5521-2AAE-15642D02C8B8}"/>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33410422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4D1283-E06F-BE1B-017A-1CB19482C03D}"/>
              </a:ext>
            </a:extLst>
          </p:cNvPr>
          <p:cNvSpPr>
            <a:spLocks noGrp="1"/>
          </p:cNvSpPr>
          <p:nvPr>
            <p:ph type="dt" sz="half" idx="10"/>
          </p:nvPr>
        </p:nvSpPr>
        <p:spPr/>
        <p:txBody>
          <a:bodyPr/>
          <a:lstStyle/>
          <a:p>
            <a:endParaRPr lang="en-SA"/>
          </a:p>
        </p:txBody>
      </p:sp>
      <p:sp>
        <p:nvSpPr>
          <p:cNvPr id="3" name="Footer Placeholder 2">
            <a:extLst>
              <a:ext uri="{FF2B5EF4-FFF2-40B4-BE49-F238E27FC236}">
                <a16:creationId xmlns:a16="http://schemas.microsoft.com/office/drawing/2014/main" id="{7F3B3C9D-5F80-6B95-ADA5-ADC4B05721E1}"/>
              </a:ext>
            </a:extLst>
          </p:cNvPr>
          <p:cNvSpPr>
            <a:spLocks noGrp="1"/>
          </p:cNvSpPr>
          <p:nvPr>
            <p:ph type="ftr" sz="quarter" idx="11"/>
          </p:nvPr>
        </p:nvSpPr>
        <p:spPr/>
        <p:txBody>
          <a:bodyPr/>
          <a:lstStyle/>
          <a:p>
            <a:endParaRPr lang="en-SA"/>
          </a:p>
        </p:txBody>
      </p:sp>
      <p:sp>
        <p:nvSpPr>
          <p:cNvPr id="4" name="Slide Number Placeholder 3">
            <a:extLst>
              <a:ext uri="{FF2B5EF4-FFF2-40B4-BE49-F238E27FC236}">
                <a16:creationId xmlns:a16="http://schemas.microsoft.com/office/drawing/2014/main" id="{943BD98A-8B21-DCAE-72A1-86316513599B}"/>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11551219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EA2E6-D802-95C4-B85A-2258F68508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A"/>
          </a:p>
        </p:txBody>
      </p:sp>
      <p:sp>
        <p:nvSpPr>
          <p:cNvPr id="3" name="Content Placeholder 2">
            <a:extLst>
              <a:ext uri="{FF2B5EF4-FFF2-40B4-BE49-F238E27FC236}">
                <a16:creationId xmlns:a16="http://schemas.microsoft.com/office/drawing/2014/main" id="{41752898-2F3D-76DD-AB6B-9F0D01B043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Text Placeholder 3">
            <a:extLst>
              <a:ext uri="{FF2B5EF4-FFF2-40B4-BE49-F238E27FC236}">
                <a16:creationId xmlns:a16="http://schemas.microsoft.com/office/drawing/2014/main" id="{997A09C7-7D18-D27F-E571-C1C099D049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C92523-20F6-92A9-8F33-1755EDE0D7F8}"/>
              </a:ext>
            </a:extLst>
          </p:cNvPr>
          <p:cNvSpPr>
            <a:spLocks noGrp="1"/>
          </p:cNvSpPr>
          <p:nvPr>
            <p:ph type="dt" sz="half" idx="10"/>
          </p:nvPr>
        </p:nvSpPr>
        <p:spPr/>
        <p:txBody>
          <a:bodyPr/>
          <a:lstStyle/>
          <a:p>
            <a:endParaRPr lang="en-SA"/>
          </a:p>
        </p:txBody>
      </p:sp>
      <p:sp>
        <p:nvSpPr>
          <p:cNvPr id="6" name="Footer Placeholder 5">
            <a:extLst>
              <a:ext uri="{FF2B5EF4-FFF2-40B4-BE49-F238E27FC236}">
                <a16:creationId xmlns:a16="http://schemas.microsoft.com/office/drawing/2014/main" id="{F97D820A-6412-C30F-15D7-8841754D3F63}"/>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95DC1DC9-FCB9-ECAA-32C4-13D8A82701CB}"/>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33042132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D19E1-EA09-7907-A57C-C14E4BEB47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A"/>
          </a:p>
        </p:txBody>
      </p:sp>
      <p:sp>
        <p:nvSpPr>
          <p:cNvPr id="3" name="Picture Placeholder 2">
            <a:extLst>
              <a:ext uri="{FF2B5EF4-FFF2-40B4-BE49-F238E27FC236}">
                <a16:creationId xmlns:a16="http://schemas.microsoft.com/office/drawing/2014/main" id="{401AC4E6-75C4-7BA6-3D7B-C4CE9624E0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A"/>
          </a:p>
        </p:txBody>
      </p:sp>
      <p:sp>
        <p:nvSpPr>
          <p:cNvPr id="4" name="Text Placeholder 3">
            <a:extLst>
              <a:ext uri="{FF2B5EF4-FFF2-40B4-BE49-F238E27FC236}">
                <a16:creationId xmlns:a16="http://schemas.microsoft.com/office/drawing/2014/main" id="{DD549D1E-3DA9-C419-64A2-C8E07EEEE9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691B5E-6419-5CCF-C7DB-107298A461D0}"/>
              </a:ext>
            </a:extLst>
          </p:cNvPr>
          <p:cNvSpPr>
            <a:spLocks noGrp="1"/>
          </p:cNvSpPr>
          <p:nvPr>
            <p:ph type="dt" sz="half" idx="10"/>
          </p:nvPr>
        </p:nvSpPr>
        <p:spPr/>
        <p:txBody>
          <a:bodyPr/>
          <a:lstStyle/>
          <a:p>
            <a:endParaRPr lang="en-SA"/>
          </a:p>
        </p:txBody>
      </p:sp>
      <p:sp>
        <p:nvSpPr>
          <p:cNvPr id="6" name="Footer Placeholder 5">
            <a:extLst>
              <a:ext uri="{FF2B5EF4-FFF2-40B4-BE49-F238E27FC236}">
                <a16:creationId xmlns:a16="http://schemas.microsoft.com/office/drawing/2014/main" id="{BE3AFAAA-6FC4-4C18-D2D3-A06682774620}"/>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957B162E-D10D-4E6D-ACAB-E4FDA6ECC670}"/>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3217181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71594-A9A8-6D50-7D0C-BDDB461407E5}"/>
              </a:ext>
            </a:extLst>
          </p:cNvPr>
          <p:cNvSpPr>
            <a:spLocks noGrp="1"/>
          </p:cNvSpPr>
          <p:nvPr>
            <p:ph type="title"/>
          </p:nvPr>
        </p:nvSpPr>
        <p:spPr/>
        <p:txBody>
          <a:bodyPr/>
          <a:lstStyle/>
          <a:p>
            <a:r>
              <a:rPr lang="en-US"/>
              <a:t>Click to edit Master title style</a:t>
            </a:r>
            <a:endParaRPr lang="en-SA"/>
          </a:p>
        </p:txBody>
      </p:sp>
      <p:sp>
        <p:nvSpPr>
          <p:cNvPr id="3" name="Vertical Text Placeholder 2">
            <a:extLst>
              <a:ext uri="{FF2B5EF4-FFF2-40B4-BE49-F238E27FC236}">
                <a16:creationId xmlns:a16="http://schemas.microsoft.com/office/drawing/2014/main" id="{FE41506F-1796-10C8-8388-D595229B3B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DF209E3A-221F-A790-CAE4-57906D0B0AB5}"/>
              </a:ext>
            </a:extLst>
          </p:cNvPr>
          <p:cNvSpPr>
            <a:spLocks noGrp="1"/>
          </p:cNvSpPr>
          <p:nvPr>
            <p:ph type="dt" sz="half" idx="10"/>
          </p:nvPr>
        </p:nvSpPr>
        <p:spPr/>
        <p:txBody>
          <a:bodyPr/>
          <a:lstStyle/>
          <a:p>
            <a:endParaRPr lang="en-SA"/>
          </a:p>
        </p:txBody>
      </p:sp>
      <p:sp>
        <p:nvSpPr>
          <p:cNvPr id="5" name="Footer Placeholder 4">
            <a:extLst>
              <a:ext uri="{FF2B5EF4-FFF2-40B4-BE49-F238E27FC236}">
                <a16:creationId xmlns:a16="http://schemas.microsoft.com/office/drawing/2014/main" id="{7B54DE74-9B7B-5960-58BB-C82EB0B4153C}"/>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E7DBC36D-AA69-2C1A-2DB7-7864D4D1D7ED}"/>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40030554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B25C51-5AF6-9346-D094-BB48A27D6ED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A"/>
          </a:p>
        </p:txBody>
      </p:sp>
      <p:sp>
        <p:nvSpPr>
          <p:cNvPr id="3" name="Vertical Text Placeholder 2">
            <a:extLst>
              <a:ext uri="{FF2B5EF4-FFF2-40B4-BE49-F238E27FC236}">
                <a16:creationId xmlns:a16="http://schemas.microsoft.com/office/drawing/2014/main" id="{4117273E-DF04-C118-4CE2-2FEADE00BD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35B8B2A1-4CC6-B5DD-5AD0-5E64405A6E32}"/>
              </a:ext>
            </a:extLst>
          </p:cNvPr>
          <p:cNvSpPr>
            <a:spLocks noGrp="1"/>
          </p:cNvSpPr>
          <p:nvPr>
            <p:ph type="dt" sz="half" idx="10"/>
          </p:nvPr>
        </p:nvSpPr>
        <p:spPr/>
        <p:txBody>
          <a:bodyPr/>
          <a:lstStyle/>
          <a:p>
            <a:endParaRPr lang="en-SA"/>
          </a:p>
        </p:txBody>
      </p:sp>
      <p:sp>
        <p:nvSpPr>
          <p:cNvPr id="5" name="Footer Placeholder 4">
            <a:extLst>
              <a:ext uri="{FF2B5EF4-FFF2-40B4-BE49-F238E27FC236}">
                <a16:creationId xmlns:a16="http://schemas.microsoft.com/office/drawing/2014/main" id="{A7AD4E64-B862-366E-7E4D-0FD41FCC0F1E}"/>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909FD960-16DD-794E-E504-BA81828AA46C}"/>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23281855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E1EEE-2E2E-35EB-E327-E2B6579FA55F}"/>
              </a:ext>
            </a:extLst>
          </p:cNvPr>
          <p:cNvSpPr>
            <a:spLocks noGrp="1"/>
          </p:cNvSpPr>
          <p:nvPr>
            <p:ph type="ctrTitle"/>
          </p:nvPr>
        </p:nvSpPr>
        <p:spPr>
          <a:xfrm>
            <a:off x="585216" y="1122363"/>
            <a:ext cx="4754880" cy="2387600"/>
          </a:xfrm>
          <a:prstGeom prst="rect">
            <a:avLst/>
          </a:prstGeom>
        </p:spPr>
        <p:txBody>
          <a:bodyPr anchor="b">
            <a:noAutofit/>
          </a:bodyPr>
          <a:lstStyle>
            <a:lvl1pPr algn="ctr">
              <a:defRPr sz="3600">
                <a:latin typeface="+mn-lt"/>
              </a:defRPr>
            </a:lvl1pPr>
          </a:lstStyle>
          <a:p>
            <a:r>
              <a:rPr lang="en-US" dirty="0"/>
              <a:t>Click to edit Master title style</a:t>
            </a:r>
          </a:p>
        </p:txBody>
      </p:sp>
      <p:sp>
        <p:nvSpPr>
          <p:cNvPr id="3" name="Subtitle 2">
            <a:extLst>
              <a:ext uri="{FF2B5EF4-FFF2-40B4-BE49-F238E27FC236}">
                <a16:creationId xmlns:a16="http://schemas.microsoft.com/office/drawing/2014/main" id="{6FC88226-3E07-64EE-26D8-EC74CDF9A727}"/>
              </a:ext>
            </a:extLst>
          </p:cNvPr>
          <p:cNvSpPr>
            <a:spLocks noGrp="1"/>
          </p:cNvSpPr>
          <p:nvPr>
            <p:ph type="subTitle" idx="1"/>
          </p:nvPr>
        </p:nvSpPr>
        <p:spPr>
          <a:xfrm>
            <a:off x="585216" y="3840480"/>
            <a:ext cx="4754880" cy="1417320"/>
          </a:xfrm>
          <a:prstGeom prst="rect">
            <a:avLst/>
          </a:prstGeom>
        </p:spPr>
        <p:txBody>
          <a:bodyPr>
            <a:normAutofit/>
          </a:bodyPr>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6664519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E1EEE-2E2E-35EB-E327-E2B6579FA55F}"/>
              </a:ext>
            </a:extLst>
          </p:cNvPr>
          <p:cNvSpPr>
            <a:spLocks noGrp="1"/>
          </p:cNvSpPr>
          <p:nvPr>
            <p:ph type="ctrTitle"/>
          </p:nvPr>
        </p:nvSpPr>
        <p:spPr>
          <a:xfrm>
            <a:off x="585216" y="1122363"/>
            <a:ext cx="4754880" cy="2387600"/>
          </a:xfrm>
          <a:prstGeom prst="rect">
            <a:avLst/>
          </a:prstGeom>
        </p:spPr>
        <p:txBody>
          <a:bodyPr anchor="b">
            <a:noAutofit/>
          </a:bodyPr>
          <a:lstStyle>
            <a:lvl1pPr algn="ctr">
              <a:defRPr sz="3600">
                <a:latin typeface="+mn-lt"/>
              </a:defRPr>
            </a:lvl1pPr>
          </a:lstStyle>
          <a:p>
            <a:r>
              <a:rPr lang="en-US" dirty="0"/>
              <a:t>Click to edit Master title style</a:t>
            </a:r>
          </a:p>
        </p:txBody>
      </p:sp>
      <p:sp>
        <p:nvSpPr>
          <p:cNvPr id="3" name="Subtitle 2">
            <a:extLst>
              <a:ext uri="{FF2B5EF4-FFF2-40B4-BE49-F238E27FC236}">
                <a16:creationId xmlns:a16="http://schemas.microsoft.com/office/drawing/2014/main" id="{6FC88226-3E07-64EE-26D8-EC74CDF9A727}"/>
              </a:ext>
            </a:extLst>
          </p:cNvPr>
          <p:cNvSpPr>
            <a:spLocks noGrp="1"/>
          </p:cNvSpPr>
          <p:nvPr>
            <p:ph type="subTitle" idx="1"/>
          </p:nvPr>
        </p:nvSpPr>
        <p:spPr>
          <a:xfrm>
            <a:off x="585216" y="3840480"/>
            <a:ext cx="4754880" cy="1417320"/>
          </a:xfrm>
          <a:prstGeom prst="rect">
            <a:avLst/>
          </a:prstGeom>
        </p:spPr>
        <p:txBody>
          <a:bodyPr>
            <a:normAutofit/>
          </a:bodyPr>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Rectangle 7">
            <a:extLst>
              <a:ext uri="{FF2B5EF4-FFF2-40B4-BE49-F238E27FC236}">
                <a16:creationId xmlns:a16="http://schemas.microsoft.com/office/drawing/2014/main" id="{51CD4D91-6C48-0CE8-F90C-ED3A2B703A03}"/>
              </a:ext>
            </a:extLst>
          </p:cNvPr>
          <p:cNvSpPr/>
          <p:nvPr userDrawn="1"/>
        </p:nvSpPr>
        <p:spPr>
          <a:xfrm>
            <a:off x="0" y="6673754"/>
            <a:ext cx="12192000" cy="184246"/>
          </a:xfrm>
          <a:prstGeom prst="rect">
            <a:avLst/>
          </a:prstGeom>
          <a:gradFill flip="none" rotWithShape="1">
            <a:gsLst>
              <a:gs pos="0">
                <a:srgbClr val="42A420"/>
              </a:gs>
              <a:gs pos="47000">
                <a:srgbClr val="00856F"/>
              </a:gs>
              <a:gs pos="83000">
                <a:schemeClr val="tx1"/>
              </a:gs>
              <a:gs pos="100000">
                <a:schemeClr val="tx1"/>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Tree>
    <p:extLst>
      <p:ext uri="{BB962C8B-B14F-4D97-AF65-F5344CB8AC3E}">
        <p14:creationId xmlns:p14="http://schemas.microsoft.com/office/powerpoint/2010/main" val="403401451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E1EEE-2E2E-35EB-E327-E2B6579FA55F}"/>
              </a:ext>
            </a:extLst>
          </p:cNvPr>
          <p:cNvSpPr>
            <a:spLocks noGrp="1"/>
          </p:cNvSpPr>
          <p:nvPr>
            <p:ph type="ctrTitle"/>
          </p:nvPr>
        </p:nvSpPr>
        <p:spPr>
          <a:xfrm>
            <a:off x="585216" y="1122363"/>
            <a:ext cx="4754880" cy="2387600"/>
          </a:xfrm>
          <a:prstGeom prst="rect">
            <a:avLst/>
          </a:prstGeom>
        </p:spPr>
        <p:txBody>
          <a:bodyPr anchor="b">
            <a:noAutofit/>
          </a:bodyPr>
          <a:lstStyle>
            <a:lvl1pPr algn="ctr">
              <a:defRPr sz="3600" b="0" i="0">
                <a:latin typeface="+mn-lt"/>
                <a:ea typeface="Helvetica Neue" panose="02000503000000020004" pitchFamily="2" charset="0"/>
                <a:cs typeface="Helvetica Neue" panose="02000503000000020004"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6FC88226-3E07-64EE-26D8-EC74CDF9A727}"/>
              </a:ext>
            </a:extLst>
          </p:cNvPr>
          <p:cNvSpPr>
            <a:spLocks noGrp="1"/>
          </p:cNvSpPr>
          <p:nvPr>
            <p:ph type="subTitle" idx="1"/>
          </p:nvPr>
        </p:nvSpPr>
        <p:spPr>
          <a:xfrm>
            <a:off x="585216" y="3840480"/>
            <a:ext cx="4754880" cy="1417320"/>
          </a:xfrm>
          <a:prstGeom prst="rect">
            <a:avLst/>
          </a:prstGeom>
        </p:spPr>
        <p:txBody>
          <a:bodyPr>
            <a:normAutofit/>
          </a:bodyPr>
          <a:lstStyle>
            <a:lvl1pPr marL="0" indent="0" algn="ctr">
              <a:buNone/>
              <a:defRPr sz="2000" b="0" i="0">
                <a:latin typeface="+mn-lt"/>
                <a:ea typeface="Helvetica Neue" panose="02000503000000020004" pitchFamily="2" charset="0"/>
                <a:cs typeface="Helvetica Neue"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0846794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E1EEE-2E2E-35EB-E327-E2B6579FA55F}"/>
              </a:ext>
            </a:extLst>
          </p:cNvPr>
          <p:cNvSpPr>
            <a:spLocks noGrp="1"/>
          </p:cNvSpPr>
          <p:nvPr>
            <p:ph type="ctrTitle"/>
          </p:nvPr>
        </p:nvSpPr>
        <p:spPr>
          <a:xfrm>
            <a:off x="585216" y="1122363"/>
            <a:ext cx="10497312" cy="2387600"/>
          </a:xfrm>
          <a:prstGeom prst="rect">
            <a:avLst/>
          </a:prstGeom>
        </p:spPr>
        <p:txBody>
          <a:bodyPr anchor="b">
            <a:noAutofit/>
          </a:bodyPr>
          <a:lstStyle>
            <a:lvl1pPr algn="ctr">
              <a:defRPr sz="3600">
                <a:latin typeface="Montserrat Medium" pitchFamily="2" charset="77"/>
              </a:defRPr>
            </a:lvl1pPr>
          </a:lstStyle>
          <a:p>
            <a:r>
              <a:rPr lang="en-US" dirty="0"/>
              <a:t>Click to edit Master title style</a:t>
            </a:r>
          </a:p>
        </p:txBody>
      </p:sp>
      <p:sp>
        <p:nvSpPr>
          <p:cNvPr id="3" name="Subtitle 2">
            <a:extLst>
              <a:ext uri="{FF2B5EF4-FFF2-40B4-BE49-F238E27FC236}">
                <a16:creationId xmlns:a16="http://schemas.microsoft.com/office/drawing/2014/main" id="{6FC88226-3E07-64EE-26D8-EC74CDF9A727}"/>
              </a:ext>
            </a:extLst>
          </p:cNvPr>
          <p:cNvSpPr>
            <a:spLocks noGrp="1"/>
          </p:cNvSpPr>
          <p:nvPr>
            <p:ph type="subTitle" idx="1"/>
          </p:nvPr>
        </p:nvSpPr>
        <p:spPr>
          <a:xfrm>
            <a:off x="585216" y="3840480"/>
            <a:ext cx="10497312" cy="1417320"/>
          </a:xfrm>
          <a:prstGeom prst="rect">
            <a:avLst/>
          </a:prstGeom>
        </p:spPr>
        <p:txBody>
          <a:bodyPr>
            <a:normAutofit/>
          </a:bodyPr>
          <a:lstStyle>
            <a:lvl1pPr marL="0" indent="0" algn="ctr">
              <a:buNone/>
              <a:defRPr sz="2000">
                <a:latin typeface="Montserrat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9300839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9" name="Picture 8" descr="A black text on a white background&#10;&#10;Description automatically generated">
            <a:extLst>
              <a:ext uri="{FF2B5EF4-FFF2-40B4-BE49-F238E27FC236}">
                <a16:creationId xmlns:a16="http://schemas.microsoft.com/office/drawing/2014/main" id="{3ECB5C8D-AA9B-615C-26C9-362684CA22FD}"/>
              </a:ext>
            </a:extLst>
          </p:cNvPr>
          <p:cNvPicPr>
            <a:picLocks noChangeAspect="1"/>
          </p:cNvPicPr>
          <p:nvPr userDrawn="1"/>
        </p:nvPicPr>
        <p:blipFill rotWithShape="1">
          <a:blip r:embed="rId2" cstate="email">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0" y="4918216"/>
            <a:ext cx="1543051" cy="1755537"/>
          </a:xfrm>
          <a:prstGeom prst="rect">
            <a:avLst/>
          </a:prstGeom>
        </p:spPr>
      </p:pic>
      <p:sp>
        <p:nvSpPr>
          <p:cNvPr id="3" name="Rectangle 2">
            <a:extLst>
              <a:ext uri="{FF2B5EF4-FFF2-40B4-BE49-F238E27FC236}">
                <a16:creationId xmlns:a16="http://schemas.microsoft.com/office/drawing/2014/main" id="{4FB3BAC8-9317-A7CE-0E23-9FD263A19109}"/>
              </a:ext>
            </a:extLst>
          </p:cNvPr>
          <p:cNvSpPr/>
          <p:nvPr userDrawn="1"/>
        </p:nvSpPr>
        <p:spPr>
          <a:xfrm>
            <a:off x="0" y="6673754"/>
            <a:ext cx="12192000" cy="184246"/>
          </a:xfrm>
          <a:prstGeom prst="rect">
            <a:avLst/>
          </a:prstGeom>
          <a:gradFill flip="none" rotWithShape="1">
            <a:gsLst>
              <a:gs pos="0">
                <a:srgbClr val="42A420"/>
              </a:gs>
              <a:gs pos="47000">
                <a:srgbClr val="00856F"/>
              </a:gs>
              <a:gs pos="83000">
                <a:schemeClr val="tx1"/>
              </a:gs>
              <a:gs pos="100000">
                <a:schemeClr val="tx1"/>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a:extLst>
              <a:ext uri="{FF2B5EF4-FFF2-40B4-BE49-F238E27FC236}">
                <a16:creationId xmlns:a16="http://schemas.microsoft.com/office/drawing/2014/main" id="{37A80626-678E-4D14-79BE-000CDE9E7207}"/>
              </a:ext>
            </a:extLst>
          </p:cNvPr>
          <p:cNvSpPr>
            <a:spLocks noGrp="1"/>
          </p:cNvSpPr>
          <p:nvPr>
            <p:ph type="title"/>
          </p:nvPr>
        </p:nvSpPr>
        <p:spPr>
          <a:xfrm>
            <a:off x="1480072" y="175603"/>
            <a:ext cx="10515600" cy="641396"/>
          </a:xfrm>
        </p:spPr>
        <p:txBody>
          <a:bodyPr>
            <a:normAutofit/>
          </a:bodyPr>
          <a:lstStyle>
            <a:lvl1pPr algn="r" rtl="1">
              <a:defRPr sz="3600">
                <a:latin typeface="+mn-lt"/>
              </a:defRPr>
            </a:lvl1pPr>
          </a:lstStyle>
          <a:p>
            <a:r>
              <a:rPr lang="en-US"/>
              <a:t>Click to edit Master title style</a:t>
            </a:r>
          </a:p>
        </p:txBody>
      </p:sp>
      <p:sp>
        <p:nvSpPr>
          <p:cNvPr id="5" name="Slide Number Placeholder 1">
            <a:extLst>
              <a:ext uri="{FF2B5EF4-FFF2-40B4-BE49-F238E27FC236}">
                <a16:creationId xmlns:a16="http://schemas.microsoft.com/office/drawing/2014/main" id="{4A68D93A-00FF-EF83-B9B2-7C45E73397AE}"/>
              </a:ext>
            </a:extLst>
          </p:cNvPr>
          <p:cNvSpPr>
            <a:spLocks noGrp="1"/>
          </p:cNvSpPr>
          <p:nvPr>
            <p:ph type="sldNum" sz="quarter" idx="12"/>
          </p:nvPr>
        </p:nvSpPr>
        <p:spPr>
          <a:xfrm>
            <a:off x="9671050" y="6673754"/>
            <a:ext cx="2520950" cy="184246"/>
          </a:xfrm>
          <a:prstGeom prst="rect">
            <a:avLst/>
          </a:prstGeom>
        </p:spPr>
        <p:txBody>
          <a:bodyPr anchor="ctr"/>
          <a:lstStyle>
            <a:lvl1pPr>
              <a:defRPr>
                <a:solidFill>
                  <a:schemeClr val="bg1"/>
                </a:solidFill>
              </a:defRPr>
            </a:lvl1pPr>
          </a:lstStyle>
          <a:p>
            <a:pPr algn="r">
              <a:defRPr/>
            </a:pPr>
            <a:fld id="{393F40CA-E456-43DC-8849-C37CB1A408FD}" type="slidenum">
              <a:rPr lang="en-US" sz="1400" smtClean="0">
                <a:cs typeface="Arial" panose="020B0604020202020204" pitchFamily="34" charset="0"/>
              </a:rPr>
              <a:pPr algn="r">
                <a:defRPr/>
              </a:pPr>
              <a:t>‹#›</a:t>
            </a:fld>
            <a:endParaRPr lang="en-US" sz="1400" dirty="0">
              <a:cs typeface="Arial" panose="020B0604020202020204" pitchFamily="34" charset="0"/>
            </a:endParaRPr>
          </a:p>
        </p:txBody>
      </p:sp>
    </p:spTree>
    <p:extLst>
      <p:ext uri="{BB962C8B-B14F-4D97-AF65-F5344CB8AC3E}">
        <p14:creationId xmlns:p14="http://schemas.microsoft.com/office/powerpoint/2010/main" val="15315823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80626-678E-4D14-79BE-000CDE9E7207}"/>
              </a:ext>
            </a:extLst>
          </p:cNvPr>
          <p:cNvSpPr>
            <a:spLocks noGrp="1"/>
          </p:cNvSpPr>
          <p:nvPr>
            <p:ph type="title"/>
          </p:nvPr>
        </p:nvSpPr>
        <p:spPr/>
        <p:txBody>
          <a:bodyPr>
            <a:normAutofit/>
          </a:bodyPr>
          <a:lstStyle>
            <a:lvl1pPr>
              <a:defRPr sz="3600">
                <a:latin typeface="+mn-lt"/>
              </a:defRPr>
            </a:lvl1pPr>
          </a:lstStyle>
          <a:p>
            <a:r>
              <a:rPr lang="en-US"/>
              <a:t>Click to edit Master title style</a:t>
            </a:r>
          </a:p>
        </p:txBody>
      </p:sp>
      <p:sp>
        <p:nvSpPr>
          <p:cNvPr id="6" name="Content Placeholder 5">
            <a:extLst>
              <a:ext uri="{FF2B5EF4-FFF2-40B4-BE49-F238E27FC236}">
                <a16:creationId xmlns:a16="http://schemas.microsoft.com/office/drawing/2014/main" id="{A7578761-BE2C-B491-1A9F-455865CED0ED}"/>
              </a:ext>
            </a:extLst>
          </p:cNvPr>
          <p:cNvSpPr>
            <a:spLocks noGrp="1"/>
          </p:cNvSpPr>
          <p:nvPr>
            <p:ph sz="quarter" idx="10"/>
          </p:nvPr>
        </p:nvSpPr>
        <p:spPr>
          <a:xfrm>
            <a:off x="250825" y="1133475"/>
            <a:ext cx="11837988" cy="5322888"/>
          </a:xfrm>
        </p:spPr>
        <p:txBody>
          <a:bodyPr>
            <a:normAutofit/>
          </a:bodyPr>
          <a:lstStyle>
            <a:lvl1pPr>
              <a:defRPr sz="200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descr="A black background with text&#10;&#10;Description automatically generated">
            <a:extLst>
              <a:ext uri="{FF2B5EF4-FFF2-40B4-BE49-F238E27FC236}">
                <a16:creationId xmlns:a16="http://schemas.microsoft.com/office/drawing/2014/main" id="{A5CD2868-E2B4-007B-1AD8-F88A4ADDF94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199043" y="0"/>
            <a:ext cx="889770" cy="1013542"/>
          </a:xfrm>
          <a:prstGeom prst="rect">
            <a:avLst/>
          </a:prstGeom>
        </p:spPr>
      </p:pic>
      <p:sp>
        <p:nvSpPr>
          <p:cNvPr id="7" name="Rectangle 6">
            <a:extLst>
              <a:ext uri="{FF2B5EF4-FFF2-40B4-BE49-F238E27FC236}">
                <a16:creationId xmlns:a16="http://schemas.microsoft.com/office/drawing/2014/main" id="{2C83F067-7724-5764-F106-4F2041C89B1D}"/>
              </a:ext>
            </a:extLst>
          </p:cNvPr>
          <p:cNvSpPr/>
          <p:nvPr userDrawn="1"/>
        </p:nvSpPr>
        <p:spPr>
          <a:xfrm>
            <a:off x="0" y="6673754"/>
            <a:ext cx="12192000" cy="184246"/>
          </a:xfrm>
          <a:prstGeom prst="rect">
            <a:avLst/>
          </a:prstGeom>
          <a:gradFill flip="none" rotWithShape="1">
            <a:gsLst>
              <a:gs pos="0">
                <a:srgbClr val="42A420"/>
              </a:gs>
              <a:gs pos="47000">
                <a:srgbClr val="00856F"/>
              </a:gs>
              <a:gs pos="83000">
                <a:schemeClr val="tx1"/>
              </a:gs>
              <a:gs pos="100000">
                <a:schemeClr val="tx1"/>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Tree>
    <p:extLst>
      <p:ext uri="{BB962C8B-B14F-4D97-AF65-F5344CB8AC3E}">
        <p14:creationId xmlns:p14="http://schemas.microsoft.com/office/powerpoint/2010/main" val="29927721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80626-678E-4D14-79BE-000CDE9E7207}"/>
              </a:ext>
            </a:extLst>
          </p:cNvPr>
          <p:cNvSpPr>
            <a:spLocks noGrp="1"/>
          </p:cNvSpPr>
          <p:nvPr>
            <p:ph type="title"/>
          </p:nvPr>
        </p:nvSpPr>
        <p:spPr/>
        <p:txBody>
          <a:bodyPr>
            <a:normAutofit/>
          </a:bodyPr>
          <a:lstStyle>
            <a:lvl1pPr>
              <a:defRPr sz="3600">
                <a:latin typeface="+mn-lt"/>
              </a:defRPr>
            </a:lvl1pPr>
          </a:lstStyle>
          <a:p>
            <a:r>
              <a:rPr lang="en-US" dirty="0"/>
              <a:t>Click to edit Master title style</a:t>
            </a:r>
          </a:p>
        </p:txBody>
      </p:sp>
      <p:sp>
        <p:nvSpPr>
          <p:cNvPr id="6" name="Content Placeholder 5">
            <a:extLst>
              <a:ext uri="{FF2B5EF4-FFF2-40B4-BE49-F238E27FC236}">
                <a16:creationId xmlns:a16="http://schemas.microsoft.com/office/drawing/2014/main" id="{A7578761-BE2C-B491-1A9F-455865CED0ED}"/>
              </a:ext>
            </a:extLst>
          </p:cNvPr>
          <p:cNvSpPr>
            <a:spLocks noGrp="1"/>
          </p:cNvSpPr>
          <p:nvPr>
            <p:ph sz="quarter" idx="10"/>
          </p:nvPr>
        </p:nvSpPr>
        <p:spPr>
          <a:xfrm>
            <a:off x="250825" y="1363580"/>
            <a:ext cx="11837988" cy="5092784"/>
          </a:xfrm>
        </p:spPr>
        <p:txBody>
          <a:bodyPr>
            <a:normAutofit/>
          </a:bodyPr>
          <a:lstStyle>
            <a:lvl1pPr>
              <a:defRPr sz="200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A black background with text&#10;&#10;Description automatically generated">
            <a:extLst>
              <a:ext uri="{FF2B5EF4-FFF2-40B4-BE49-F238E27FC236}">
                <a16:creationId xmlns:a16="http://schemas.microsoft.com/office/drawing/2014/main" id="{A5CD2868-E2B4-007B-1AD8-F88A4ADDF94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199043" y="0"/>
            <a:ext cx="889770" cy="1013542"/>
          </a:xfrm>
          <a:prstGeom prst="rect">
            <a:avLst/>
          </a:prstGeom>
        </p:spPr>
      </p:pic>
      <p:sp>
        <p:nvSpPr>
          <p:cNvPr id="7" name="Rectangle 6">
            <a:extLst>
              <a:ext uri="{FF2B5EF4-FFF2-40B4-BE49-F238E27FC236}">
                <a16:creationId xmlns:a16="http://schemas.microsoft.com/office/drawing/2014/main" id="{2C83F067-7724-5764-F106-4F2041C89B1D}"/>
              </a:ext>
            </a:extLst>
          </p:cNvPr>
          <p:cNvSpPr/>
          <p:nvPr userDrawn="1"/>
        </p:nvSpPr>
        <p:spPr>
          <a:xfrm>
            <a:off x="0" y="6673754"/>
            <a:ext cx="12192000" cy="184246"/>
          </a:xfrm>
          <a:prstGeom prst="rect">
            <a:avLst/>
          </a:prstGeom>
          <a:gradFill flip="none" rotWithShape="1">
            <a:gsLst>
              <a:gs pos="0">
                <a:srgbClr val="42A420"/>
              </a:gs>
              <a:gs pos="47000">
                <a:srgbClr val="00856F"/>
              </a:gs>
              <a:gs pos="83000">
                <a:schemeClr val="tx1"/>
              </a:gs>
              <a:gs pos="100000">
                <a:schemeClr val="tx1"/>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Content Placeholder 7">
            <a:extLst>
              <a:ext uri="{FF2B5EF4-FFF2-40B4-BE49-F238E27FC236}">
                <a16:creationId xmlns:a16="http://schemas.microsoft.com/office/drawing/2014/main" id="{DDDB53E3-3ECD-E882-10FE-95DDC54FB8C3}"/>
              </a:ext>
            </a:extLst>
          </p:cNvPr>
          <p:cNvSpPr>
            <a:spLocks noGrp="1"/>
          </p:cNvSpPr>
          <p:nvPr>
            <p:ph sz="quarter" idx="11"/>
          </p:nvPr>
        </p:nvSpPr>
        <p:spPr>
          <a:xfrm>
            <a:off x="250825" y="874725"/>
            <a:ext cx="10515600" cy="312738"/>
          </a:xfrm>
        </p:spPr>
        <p:txBody>
          <a:bodyPr>
            <a:noAutofit/>
          </a:bodyPr>
          <a:lstStyle>
            <a:lvl1pPr marL="0" indent="0">
              <a:buNone/>
              <a:defRPr sz="2400">
                <a:latin typeface="+mn-lt"/>
              </a:defRPr>
            </a:lvl1pPr>
          </a:lstStyle>
          <a:p>
            <a:pPr lvl="0"/>
            <a:r>
              <a:rPr lang="en-US" dirty="0"/>
              <a:t>Click to edit Master text style</a:t>
            </a:r>
          </a:p>
        </p:txBody>
      </p:sp>
    </p:spTree>
    <p:extLst>
      <p:ext uri="{BB962C8B-B14F-4D97-AF65-F5344CB8AC3E}">
        <p14:creationId xmlns:p14="http://schemas.microsoft.com/office/powerpoint/2010/main" val="14052652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80626-678E-4D14-79BE-000CDE9E7207}"/>
              </a:ext>
            </a:extLst>
          </p:cNvPr>
          <p:cNvSpPr>
            <a:spLocks noGrp="1"/>
          </p:cNvSpPr>
          <p:nvPr>
            <p:ph type="title"/>
          </p:nvPr>
        </p:nvSpPr>
        <p:spPr/>
        <p:txBody>
          <a:bodyPr>
            <a:normAutofit/>
          </a:bodyPr>
          <a:lstStyle>
            <a:lvl1pPr>
              <a:defRPr sz="3600">
                <a:latin typeface="+mn-lt"/>
              </a:defRPr>
            </a:lvl1pPr>
          </a:lstStyle>
          <a:p>
            <a:r>
              <a:rPr lang="en-US"/>
              <a:t>Click to edit Master title style</a:t>
            </a:r>
          </a:p>
        </p:txBody>
      </p:sp>
      <p:pic>
        <p:nvPicPr>
          <p:cNvPr id="5" name="Picture 4" descr="A black background with text&#10;&#10;Description automatically generated">
            <a:extLst>
              <a:ext uri="{FF2B5EF4-FFF2-40B4-BE49-F238E27FC236}">
                <a16:creationId xmlns:a16="http://schemas.microsoft.com/office/drawing/2014/main" id="{F39B3796-80AE-5C0A-665A-DAAD4A7912F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199043" y="0"/>
            <a:ext cx="889770" cy="1013542"/>
          </a:xfrm>
          <a:prstGeom prst="rect">
            <a:avLst/>
          </a:prstGeom>
        </p:spPr>
      </p:pic>
      <p:sp>
        <p:nvSpPr>
          <p:cNvPr id="6" name="Content Placeholder 5">
            <a:extLst>
              <a:ext uri="{FF2B5EF4-FFF2-40B4-BE49-F238E27FC236}">
                <a16:creationId xmlns:a16="http://schemas.microsoft.com/office/drawing/2014/main" id="{A7578761-BE2C-B491-1A9F-455865CED0ED}"/>
              </a:ext>
            </a:extLst>
          </p:cNvPr>
          <p:cNvSpPr>
            <a:spLocks noGrp="1"/>
          </p:cNvSpPr>
          <p:nvPr>
            <p:ph sz="quarter" idx="10"/>
          </p:nvPr>
        </p:nvSpPr>
        <p:spPr>
          <a:xfrm>
            <a:off x="250825" y="1133475"/>
            <a:ext cx="11837988" cy="5322888"/>
          </a:xfrm>
        </p:spPr>
        <p:txBody>
          <a:bodyPr>
            <a:normAutofit/>
          </a:bodyPr>
          <a:lstStyle>
            <a:lvl1pPr>
              <a:defRPr sz="200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24710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80626-678E-4D14-79BE-000CDE9E7207}"/>
              </a:ext>
            </a:extLst>
          </p:cNvPr>
          <p:cNvSpPr>
            <a:spLocks noGrp="1"/>
          </p:cNvSpPr>
          <p:nvPr>
            <p:ph type="title"/>
          </p:nvPr>
        </p:nvSpPr>
        <p:spPr/>
        <p:txBody>
          <a:bodyPr>
            <a:normAutofit/>
          </a:bodyPr>
          <a:lstStyle>
            <a:lvl1pPr>
              <a:defRPr sz="3600"/>
            </a:lvl1pPr>
          </a:lstStyle>
          <a:p>
            <a:r>
              <a:rPr lang="en-US"/>
              <a:t>Click to edit Master title style</a:t>
            </a:r>
          </a:p>
        </p:txBody>
      </p:sp>
      <p:pic>
        <p:nvPicPr>
          <p:cNvPr id="5" name="Picture 4" descr="A black background with text&#10;&#10;Description automatically generated">
            <a:extLst>
              <a:ext uri="{FF2B5EF4-FFF2-40B4-BE49-F238E27FC236}">
                <a16:creationId xmlns:a16="http://schemas.microsoft.com/office/drawing/2014/main" id="{F39B3796-80AE-5C0A-665A-DAAD4A7912F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199043" y="-97550"/>
            <a:ext cx="889770" cy="1013542"/>
          </a:xfrm>
          <a:prstGeom prst="rect">
            <a:avLst/>
          </a:prstGeom>
        </p:spPr>
      </p:pic>
      <p:sp>
        <p:nvSpPr>
          <p:cNvPr id="3" name="Rectangle 2">
            <a:extLst>
              <a:ext uri="{FF2B5EF4-FFF2-40B4-BE49-F238E27FC236}">
                <a16:creationId xmlns:a16="http://schemas.microsoft.com/office/drawing/2014/main" id="{05BE0C72-3166-0D77-7220-4C00EE8362FD}"/>
              </a:ext>
            </a:extLst>
          </p:cNvPr>
          <p:cNvSpPr/>
          <p:nvPr userDrawn="1"/>
        </p:nvSpPr>
        <p:spPr>
          <a:xfrm>
            <a:off x="0" y="3540024"/>
            <a:ext cx="12192000" cy="1950719"/>
          </a:xfrm>
          <a:prstGeom prst="rect">
            <a:avLst/>
          </a:prstGeom>
          <a:gradFill flip="none" rotWithShape="1">
            <a:gsLst>
              <a:gs pos="0">
                <a:srgbClr val="42A420"/>
              </a:gs>
              <a:gs pos="47000">
                <a:srgbClr val="00856F"/>
              </a:gs>
              <a:gs pos="83000">
                <a:schemeClr val="bg2">
                  <a:lumMod val="25000"/>
                </a:schemeClr>
              </a:gs>
              <a:gs pos="100000">
                <a:schemeClr val="tx1">
                  <a:lumMod val="85000"/>
                  <a:lumOff val="15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p>
        </p:txBody>
      </p:sp>
      <p:sp>
        <p:nvSpPr>
          <p:cNvPr id="7" name="Oval 6">
            <a:extLst>
              <a:ext uri="{FF2B5EF4-FFF2-40B4-BE49-F238E27FC236}">
                <a16:creationId xmlns:a16="http://schemas.microsoft.com/office/drawing/2014/main" id="{FA1EDCB5-CC84-6FBF-F371-4CE4B719063F}"/>
              </a:ext>
            </a:extLst>
          </p:cNvPr>
          <p:cNvSpPr>
            <a:spLocks noChangeAspect="1"/>
          </p:cNvSpPr>
          <p:nvPr userDrawn="1"/>
        </p:nvSpPr>
        <p:spPr>
          <a:xfrm>
            <a:off x="1556044" y="2002195"/>
            <a:ext cx="2926080" cy="2926080"/>
          </a:xfrm>
          <a:prstGeom prst="ellipse">
            <a:avLst/>
          </a:prstGeom>
          <a:solidFill>
            <a:srgbClr val="3BA127"/>
          </a:solidFill>
          <a:ln w="139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Roboto Light"/>
              <a:ea typeface="+mn-ea"/>
              <a:cs typeface="+mn-cs"/>
            </a:endParaRPr>
          </a:p>
        </p:txBody>
      </p:sp>
      <p:sp>
        <p:nvSpPr>
          <p:cNvPr id="8" name="Oval 7">
            <a:extLst>
              <a:ext uri="{FF2B5EF4-FFF2-40B4-BE49-F238E27FC236}">
                <a16:creationId xmlns:a16="http://schemas.microsoft.com/office/drawing/2014/main" id="{CD5179DC-45BB-C469-F9E0-28D814A3440E}"/>
              </a:ext>
            </a:extLst>
          </p:cNvPr>
          <p:cNvSpPr>
            <a:spLocks noChangeAspect="1"/>
          </p:cNvSpPr>
          <p:nvPr userDrawn="1"/>
        </p:nvSpPr>
        <p:spPr>
          <a:xfrm>
            <a:off x="6131580" y="4170041"/>
            <a:ext cx="1950720" cy="1950720"/>
          </a:xfrm>
          <a:prstGeom prst="ellipse">
            <a:avLst/>
          </a:prstGeom>
          <a:solidFill>
            <a:srgbClr val="02876A"/>
          </a:solidFill>
          <a:ln w="1143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p>
        </p:txBody>
      </p:sp>
      <p:sp>
        <p:nvSpPr>
          <p:cNvPr id="9" name="Oval 8">
            <a:extLst>
              <a:ext uri="{FF2B5EF4-FFF2-40B4-BE49-F238E27FC236}">
                <a16:creationId xmlns:a16="http://schemas.microsoft.com/office/drawing/2014/main" id="{12C084D2-A977-4299-0F26-D2FC1B3279D3}"/>
              </a:ext>
            </a:extLst>
          </p:cNvPr>
          <p:cNvSpPr>
            <a:spLocks noChangeAspect="1"/>
          </p:cNvSpPr>
          <p:nvPr userDrawn="1"/>
        </p:nvSpPr>
        <p:spPr>
          <a:xfrm>
            <a:off x="8856990" y="2866269"/>
            <a:ext cx="1584960" cy="1584960"/>
          </a:xfrm>
          <a:prstGeom prst="ellipse">
            <a:avLst/>
          </a:prstGeom>
          <a:solidFill>
            <a:srgbClr val="175264"/>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p>
        </p:txBody>
      </p:sp>
      <p:sp>
        <p:nvSpPr>
          <p:cNvPr id="11" name="Picture Placeholder 10">
            <a:extLst>
              <a:ext uri="{FF2B5EF4-FFF2-40B4-BE49-F238E27FC236}">
                <a16:creationId xmlns:a16="http://schemas.microsoft.com/office/drawing/2014/main" id="{62A5508E-AEA0-1A01-067B-35696B54848F}"/>
              </a:ext>
            </a:extLst>
          </p:cNvPr>
          <p:cNvSpPr>
            <a:spLocks noGrp="1"/>
          </p:cNvSpPr>
          <p:nvPr>
            <p:ph type="pic" sz="quarter" idx="10"/>
          </p:nvPr>
        </p:nvSpPr>
        <p:spPr>
          <a:xfrm>
            <a:off x="1750050" y="2205235"/>
            <a:ext cx="2520000" cy="2520000"/>
          </a:xfrm>
          <a:prstGeom prst="ellipse">
            <a:avLst/>
          </a:prstGeom>
          <a:solidFill>
            <a:schemeClr val="bg1">
              <a:lumMod val="85000"/>
            </a:schemeClr>
          </a:solidFill>
        </p:spPr>
        <p:txBody>
          <a:bodyPr>
            <a:normAutofit/>
          </a:bodyPr>
          <a:lstStyle>
            <a:lvl1pPr marL="0" indent="0">
              <a:buNone/>
              <a:defRPr sz="1400"/>
            </a:lvl1pPr>
          </a:lstStyle>
          <a:p>
            <a:endParaRPr lang="en-US" dirty="0"/>
          </a:p>
        </p:txBody>
      </p:sp>
      <p:sp>
        <p:nvSpPr>
          <p:cNvPr id="12" name="Picture Placeholder 10">
            <a:extLst>
              <a:ext uri="{FF2B5EF4-FFF2-40B4-BE49-F238E27FC236}">
                <a16:creationId xmlns:a16="http://schemas.microsoft.com/office/drawing/2014/main" id="{510F2DF0-F612-5B11-421A-D0BB3BF75178}"/>
              </a:ext>
            </a:extLst>
          </p:cNvPr>
          <p:cNvSpPr>
            <a:spLocks noGrp="1"/>
          </p:cNvSpPr>
          <p:nvPr>
            <p:ph type="pic" sz="quarter" idx="11"/>
          </p:nvPr>
        </p:nvSpPr>
        <p:spPr>
          <a:xfrm>
            <a:off x="6302411" y="4336103"/>
            <a:ext cx="1609057" cy="1609057"/>
          </a:xfrm>
          <a:prstGeom prst="ellipse">
            <a:avLst/>
          </a:prstGeom>
          <a:solidFill>
            <a:schemeClr val="bg1">
              <a:lumMod val="85000"/>
            </a:schemeClr>
          </a:solidFill>
        </p:spPr>
        <p:txBody>
          <a:bodyPr>
            <a:normAutofit/>
          </a:bodyPr>
          <a:lstStyle>
            <a:lvl1pPr marL="0" indent="0">
              <a:buNone/>
              <a:defRPr sz="1200"/>
            </a:lvl1pPr>
          </a:lstStyle>
          <a:p>
            <a:endParaRPr lang="en-US" dirty="0"/>
          </a:p>
        </p:txBody>
      </p:sp>
      <p:sp>
        <p:nvSpPr>
          <p:cNvPr id="13" name="Picture Placeholder 10">
            <a:extLst>
              <a:ext uri="{FF2B5EF4-FFF2-40B4-BE49-F238E27FC236}">
                <a16:creationId xmlns:a16="http://schemas.microsoft.com/office/drawing/2014/main" id="{C2B2483E-51AB-8B55-AA83-A82019FEA5D6}"/>
              </a:ext>
            </a:extLst>
          </p:cNvPr>
          <p:cNvSpPr>
            <a:spLocks noGrp="1"/>
          </p:cNvSpPr>
          <p:nvPr>
            <p:ph type="pic" sz="quarter" idx="12"/>
          </p:nvPr>
        </p:nvSpPr>
        <p:spPr>
          <a:xfrm>
            <a:off x="9019470" y="3018217"/>
            <a:ext cx="1260000" cy="1260000"/>
          </a:xfrm>
          <a:prstGeom prst="ellipse">
            <a:avLst/>
          </a:prstGeom>
          <a:solidFill>
            <a:schemeClr val="bg1">
              <a:lumMod val="85000"/>
            </a:schemeClr>
          </a:solidFill>
        </p:spPr>
        <p:txBody>
          <a:bodyPr>
            <a:normAutofit/>
          </a:bodyPr>
          <a:lstStyle>
            <a:lvl1pPr marL="0" indent="0">
              <a:buNone/>
              <a:defRPr sz="1200"/>
            </a:lvl1pPr>
          </a:lstStyle>
          <a:p>
            <a:endParaRPr lang="en-US" dirty="0"/>
          </a:p>
        </p:txBody>
      </p:sp>
      <p:sp>
        <p:nvSpPr>
          <p:cNvPr id="6" name="Rectangle 5">
            <a:extLst>
              <a:ext uri="{FF2B5EF4-FFF2-40B4-BE49-F238E27FC236}">
                <a16:creationId xmlns:a16="http://schemas.microsoft.com/office/drawing/2014/main" id="{3995417B-6B3C-578A-A663-681B0610D7F2}"/>
              </a:ext>
            </a:extLst>
          </p:cNvPr>
          <p:cNvSpPr/>
          <p:nvPr userDrawn="1"/>
        </p:nvSpPr>
        <p:spPr>
          <a:xfrm>
            <a:off x="0" y="6673754"/>
            <a:ext cx="12192000" cy="184246"/>
          </a:xfrm>
          <a:prstGeom prst="rect">
            <a:avLst/>
          </a:prstGeom>
          <a:gradFill flip="none" rotWithShape="1">
            <a:gsLst>
              <a:gs pos="0">
                <a:srgbClr val="42A420"/>
              </a:gs>
              <a:gs pos="47000">
                <a:srgbClr val="00856F"/>
              </a:gs>
              <a:gs pos="83000">
                <a:schemeClr val="tx1"/>
              </a:gs>
              <a:gs pos="100000">
                <a:schemeClr val="tx1"/>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81932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66096E2-7062-90EB-32DB-EEC4076C6195}"/>
              </a:ext>
            </a:extLst>
          </p:cNvPr>
          <p:cNvPicPr>
            <a:picLocks noChangeAspect="1"/>
          </p:cNvPicPr>
          <p:nvPr userDrawn="1"/>
        </p:nvPicPr>
        <p:blipFill>
          <a:blip r:embed="rId2"/>
          <a:stretch>
            <a:fillRect/>
          </a:stretch>
        </p:blipFill>
        <p:spPr>
          <a:xfrm>
            <a:off x="-43698" y="0"/>
            <a:ext cx="12235698" cy="6858000"/>
          </a:xfrm>
          <a:prstGeom prst="rect">
            <a:avLst/>
          </a:prstGeom>
        </p:spPr>
      </p:pic>
      <p:sp>
        <p:nvSpPr>
          <p:cNvPr id="12" name="Title 1">
            <a:extLst>
              <a:ext uri="{FF2B5EF4-FFF2-40B4-BE49-F238E27FC236}">
                <a16:creationId xmlns:a16="http://schemas.microsoft.com/office/drawing/2014/main" id="{25D159D2-5222-29C2-F1FD-9891058AFBD5}"/>
              </a:ext>
            </a:extLst>
          </p:cNvPr>
          <p:cNvSpPr>
            <a:spLocks noGrp="1"/>
          </p:cNvSpPr>
          <p:nvPr>
            <p:ph type="title"/>
          </p:nvPr>
        </p:nvSpPr>
        <p:spPr>
          <a:xfrm>
            <a:off x="2562225" y="175603"/>
            <a:ext cx="9442972" cy="641396"/>
          </a:xfrm>
        </p:spPr>
        <p:txBody>
          <a:bodyPr>
            <a:noAutofit/>
          </a:bodyPr>
          <a:lstStyle>
            <a:lvl1pPr algn="r" rtl="1">
              <a:defRPr sz="3800" b="1">
                <a:latin typeface="Sakkal Majalla" panose="02000000000000000000" pitchFamily="2" charset="-78"/>
                <a:cs typeface="Sakkal Majalla" panose="02000000000000000000" pitchFamily="2" charset="-78"/>
              </a:defRPr>
            </a:lvl1pPr>
          </a:lstStyle>
          <a:p>
            <a:r>
              <a:rPr lang="en-US" dirty="0"/>
              <a:t>Click to edit Master title style</a:t>
            </a:r>
          </a:p>
        </p:txBody>
      </p:sp>
    </p:spTree>
    <p:extLst>
      <p:ext uri="{BB962C8B-B14F-4D97-AF65-F5344CB8AC3E}">
        <p14:creationId xmlns:p14="http://schemas.microsoft.com/office/powerpoint/2010/main" val="774863243"/>
      </p:ext>
    </p:extLst>
  </p:cSld>
  <p:clrMapOvr>
    <a:masterClrMapping/>
  </p:clrMapOvr>
  <p:extLst>
    <p:ext uri="{DCECCB84-F9BA-43D5-87BE-67443E8EF086}">
      <p15:sldGuideLst xmlns:p15="http://schemas.microsoft.com/office/powerpoint/2012/main">
        <p15:guide id="1" orient="horz" pos="778">
          <p15:clr>
            <a:srgbClr val="FBAE40"/>
          </p15:clr>
        </p15:guide>
        <p15:guide id="2" pos="8826">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DC1DE-C77D-1124-9416-FD1646CC395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A3B4FC-798E-EAA0-1E43-A0CD286F4F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85C1CB-95FF-0A5B-0EC7-78A71665E1F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6BB0B6DC-A561-5E22-3D10-93E1BED8AB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031F27-9BCE-33AC-EB45-2C2CF820CDC1}"/>
              </a:ext>
            </a:extLst>
          </p:cNvPr>
          <p:cNvSpPr>
            <a:spLocks noGrp="1"/>
          </p:cNvSpPr>
          <p:nvPr>
            <p:ph type="sldNum" sz="quarter" idx="12"/>
          </p:nvPr>
        </p:nvSpPr>
        <p:spPr/>
        <p:txBody>
          <a:bodyPr/>
          <a:lstStyle/>
          <a:p>
            <a:fld id="{55F61BFC-3B11-4B3C-BBDF-6C4BEB503145}" type="slidenum">
              <a:rPr lang="en-US" smtClean="0"/>
              <a:t>‹#›</a:t>
            </a:fld>
            <a:endParaRPr lang="en-US"/>
          </a:p>
        </p:txBody>
      </p:sp>
      <p:sp>
        <p:nvSpPr>
          <p:cNvPr id="8" name="Slide Number Placeholder 1">
            <a:extLst>
              <a:ext uri="{FF2B5EF4-FFF2-40B4-BE49-F238E27FC236}">
                <a16:creationId xmlns:a16="http://schemas.microsoft.com/office/drawing/2014/main" id="{D0112FCE-D6AC-3104-A083-F4509E2E8ECE}"/>
              </a:ext>
            </a:extLst>
          </p:cNvPr>
          <p:cNvSpPr txBox="1">
            <a:spLocks/>
          </p:cNvSpPr>
          <p:nvPr userDrawn="1"/>
        </p:nvSpPr>
        <p:spPr>
          <a:xfrm>
            <a:off x="9671050" y="6673754"/>
            <a:ext cx="2520950" cy="184246"/>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93F40CA-E456-43DC-8849-C37CB1A408FD}" type="slidenum">
              <a:rPr lang="en-US" sz="1400" smtClean="0">
                <a:cs typeface="Arial" panose="020B0604020202020204" pitchFamily="34" charset="0"/>
              </a:rPr>
              <a:pPr>
                <a:defRPr/>
              </a:pPr>
              <a:t>‹#›</a:t>
            </a:fld>
            <a:endParaRPr lang="en-US" sz="1400" dirty="0">
              <a:cs typeface="Arial" panose="020B0604020202020204" pitchFamily="34" charset="0"/>
            </a:endParaRPr>
          </a:p>
        </p:txBody>
      </p:sp>
      <p:sp>
        <p:nvSpPr>
          <p:cNvPr id="9" name="Rectangle 8">
            <a:extLst>
              <a:ext uri="{FF2B5EF4-FFF2-40B4-BE49-F238E27FC236}">
                <a16:creationId xmlns:a16="http://schemas.microsoft.com/office/drawing/2014/main" id="{0364F2DB-9640-3EC3-ED39-0BAD564BF2C6}"/>
              </a:ext>
            </a:extLst>
          </p:cNvPr>
          <p:cNvSpPr/>
          <p:nvPr userDrawn="1"/>
        </p:nvSpPr>
        <p:spPr>
          <a:xfrm>
            <a:off x="0" y="6673754"/>
            <a:ext cx="12192000" cy="184246"/>
          </a:xfrm>
          <a:prstGeom prst="rect">
            <a:avLst/>
          </a:prstGeom>
          <a:gradFill flip="none" rotWithShape="1">
            <a:gsLst>
              <a:gs pos="27000">
                <a:srgbClr val="42A420"/>
              </a:gs>
              <a:gs pos="77000">
                <a:srgbClr val="275317"/>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Tree>
    <p:extLst>
      <p:ext uri="{BB962C8B-B14F-4D97-AF65-F5344CB8AC3E}">
        <p14:creationId xmlns:p14="http://schemas.microsoft.com/office/powerpoint/2010/main" val="615190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1.pn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image" Target="../media/image1.png"/><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40"/>
            <a:ext cx="10972800" cy="711081"/>
          </a:xfrm>
          <a:prstGeom prst="rect">
            <a:avLst/>
          </a:prstGeom>
        </p:spPr>
        <p:txBody>
          <a:bodyPr vert="horz" lIns="91436" tIns="45718" rIns="91436" bIns="45718" rtlCol="0" anchor="ctr">
            <a:normAutofit/>
          </a:bodyPr>
          <a:lstStyle/>
          <a:p>
            <a:r>
              <a:rPr lang="en-US"/>
              <a:t>Click to edit Master title style</a:t>
            </a:r>
          </a:p>
        </p:txBody>
      </p:sp>
      <p:sp>
        <p:nvSpPr>
          <p:cNvPr id="3" name="Text Placeholder 2"/>
          <p:cNvSpPr>
            <a:spLocks noGrp="1"/>
          </p:cNvSpPr>
          <p:nvPr>
            <p:ph type="body" idx="1"/>
          </p:nvPr>
        </p:nvSpPr>
        <p:spPr>
          <a:xfrm>
            <a:off x="609600" y="1138425"/>
            <a:ext cx="10972800" cy="4987739"/>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36" tIns="45718" rIns="91436" bIns="45718" rtlCol="0" anchor="ctr"/>
          <a:lstStyle>
            <a:lvl1pPr algn="l">
              <a:defRPr sz="16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36" tIns="45718" rIns="91436" bIns="45718"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1" y="6356352"/>
            <a:ext cx="2844800" cy="365125"/>
          </a:xfrm>
          <a:prstGeom prst="rect">
            <a:avLst/>
          </a:prstGeom>
        </p:spPr>
        <p:txBody>
          <a:bodyPr vert="horz" lIns="91436" tIns="45718" rIns="91436" bIns="45718" rtlCol="0" anchor="ctr"/>
          <a:lstStyle>
            <a:lvl1pPr algn="r">
              <a:defRPr sz="1600">
                <a:solidFill>
                  <a:schemeClr val="tx1">
                    <a:tint val="75000"/>
                  </a:schemeClr>
                </a:solidFill>
              </a:defRPr>
            </a:lvl1pPr>
          </a:lstStyle>
          <a:p>
            <a:fld id="{5939B1FA-81F2-4940-9AF3-5EAFB5D6669B}" type="slidenum">
              <a:rPr lang="en-US" smtClean="0"/>
              <a:pPr/>
              <a:t>‹#›</a:t>
            </a:fld>
            <a:endParaRPr lang="en-US"/>
          </a:p>
        </p:txBody>
      </p:sp>
    </p:spTree>
    <p:extLst>
      <p:ext uri="{BB962C8B-B14F-4D97-AF65-F5344CB8AC3E}">
        <p14:creationId xmlns:p14="http://schemas.microsoft.com/office/powerpoint/2010/main" val="26248000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hf hdr="0" ftr="0" dt="0"/>
  <p:txStyles>
    <p:titleStyle>
      <a:lvl1pPr algn="l" defTabSz="1219119" rtl="0" eaLnBrk="1" latinLnBrk="0" hangingPunct="1">
        <a:spcBef>
          <a:spcPct val="0"/>
        </a:spcBef>
        <a:buNone/>
        <a:defRPr sz="3200" kern="1200">
          <a:solidFill>
            <a:schemeClr val="tx1">
              <a:lumMod val="65000"/>
              <a:lumOff val="35000"/>
            </a:schemeClr>
          </a:solidFill>
          <a:latin typeface="+mj-lt"/>
          <a:ea typeface="+mj-ea"/>
          <a:cs typeface="+mj-cs"/>
        </a:defRPr>
      </a:lvl1pPr>
    </p:titleStyle>
    <p:bodyStyle>
      <a:lvl1pPr marL="457170" indent="-457170" algn="l" defTabSz="1219119"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534" indent="-380974" algn="l" defTabSz="1219119"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898" indent="-304780" algn="l" defTabSz="1219119"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459" indent="-304780" algn="l" defTabSz="1219119"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3017" indent="-304780" algn="l" defTabSz="1219119"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576" indent="-304780" algn="l" defTabSz="1219119"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136" indent="-304780" algn="l" defTabSz="1219119"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695" indent="-304780" algn="l" defTabSz="1219119"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254" indent="-304780" algn="l" defTabSz="1219119"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19" rtl="0" eaLnBrk="1" latinLnBrk="0" hangingPunct="1">
        <a:defRPr sz="2400" kern="1200">
          <a:solidFill>
            <a:schemeClr val="tx1"/>
          </a:solidFill>
          <a:latin typeface="+mn-lt"/>
          <a:ea typeface="+mn-ea"/>
          <a:cs typeface="+mn-cs"/>
        </a:defRPr>
      </a:lvl1pPr>
      <a:lvl2pPr marL="609559" algn="l" defTabSz="1219119" rtl="0" eaLnBrk="1" latinLnBrk="0" hangingPunct="1">
        <a:defRPr sz="2400" kern="1200">
          <a:solidFill>
            <a:schemeClr val="tx1"/>
          </a:solidFill>
          <a:latin typeface="+mn-lt"/>
          <a:ea typeface="+mn-ea"/>
          <a:cs typeface="+mn-cs"/>
        </a:defRPr>
      </a:lvl2pPr>
      <a:lvl3pPr marL="1219119" algn="l" defTabSz="1219119" rtl="0" eaLnBrk="1" latinLnBrk="0" hangingPunct="1">
        <a:defRPr sz="2400" kern="1200">
          <a:solidFill>
            <a:schemeClr val="tx1"/>
          </a:solidFill>
          <a:latin typeface="+mn-lt"/>
          <a:ea typeface="+mn-ea"/>
          <a:cs typeface="+mn-cs"/>
        </a:defRPr>
      </a:lvl3pPr>
      <a:lvl4pPr marL="1828678" algn="l" defTabSz="1219119" rtl="0" eaLnBrk="1" latinLnBrk="0" hangingPunct="1">
        <a:defRPr sz="2400" kern="1200">
          <a:solidFill>
            <a:schemeClr val="tx1"/>
          </a:solidFill>
          <a:latin typeface="+mn-lt"/>
          <a:ea typeface="+mn-ea"/>
          <a:cs typeface="+mn-cs"/>
        </a:defRPr>
      </a:lvl4pPr>
      <a:lvl5pPr marL="2438238" algn="l" defTabSz="1219119" rtl="0" eaLnBrk="1" latinLnBrk="0" hangingPunct="1">
        <a:defRPr sz="2400" kern="1200">
          <a:solidFill>
            <a:schemeClr val="tx1"/>
          </a:solidFill>
          <a:latin typeface="+mn-lt"/>
          <a:ea typeface="+mn-ea"/>
          <a:cs typeface="+mn-cs"/>
        </a:defRPr>
      </a:lvl5pPr>
      <a:lvl6pPr marL="3047797" algn="l" defTabSz="1219119" rtl="0" eaLnBrk="1" latinLnBrk="0" hangingPunct="1">
        <a:defRPr sz="2400" kern="1200">
          <a:solidFill>
            <a:schemeClr val="tx1"/>
          </a:solidFill>
          <a:latin typeface="+mn-lt"/>
          <a:ea typeface="+mn-ea"/>
          <a:cs typeface="+mn-cs"/>
        </a:defRPr>
      </a:lvl6pPr>
      <a:lvl7pPr marL="3657357" algn="l" defTabSz="1219119" rtl="0" eaLnBrk="1" latinLnBrk="0" hangingPunct="1">
        <a:defRPr sz="2400" kern="1200">
          <a:solidFill>
            <a:schemeClr val="tx1"/>
          </a:solidFill>
          <a:latin typeface="+mn-lt"/>
          <a:ea typeface="+mn-ea"/>
          <a:cs typeface="+mn-cs"/>
        </a:defRPr>
      </a:lvl7pPr>
      <a:lvl8pPr marL="4266915" algn="l" defTabSz="1219119" rtl="0" eaLnBrk="1" latinLnBrk="0" hangingPunct="1">
        <a:defRPr sz="2400" kern="1200">
          <a:solidFill>
            <a:schemeClr val="tx1"/>
          </a:solidFill>
          <a:latin typeface="+mn-lt"/>
          <a:ea typeface="+mn-ea"/>
          <a:cs typeface="+mn-cs"/>
        </a:defRPr>
      </a:lvl8pPr>
      <a:lvl9pPr marL="4876475" algn="l" defTabSz="1219119"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7000" r="-7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5D70FF-8A4B-2192-48C3-51F380BD9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A"/>
          </a:p>
        </p:txBody>
      </p:sp>
      <p:sp>
        <p:nvSpPr>
          <p:cNvPr id="3" name="Text Placeholder 2">
            <a:extLst>
              <a:ext uri="{FF2B5EF4-FFF2-40B4-BE49-F238E27FC236}">
                <a16:creationId xmlns:a16="http://schemas.microsoft.com/office/drawing/2014/main" id="{010DC938-CC02-FE26-4751-B89A20E416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8478629D-65AE-833E-E4B9-2CDDCCEFAD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SA"/>
          </a:p>
        </p:txBody>
      </p:sp>
      <p:sp>
        <p:nvSpPr>
          <p:cNvPr id="5" name="Footer Placeholder 4">
            <a:extLst>
              <a:ext uri="{FF2B5EF4-FFF2-40B4-BE49-F238E27FC236}">
                <a16:creationId xmlns:a16="http://schemas.microsoft.com/office/drawing/2014/main" id="{73A46B53-53A4-A4B1-B1E1-8E40B7B94D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SA"/>
          </a:p>
        </p:txBody>
      </p:sp>
      <p:sp>
        <p:nvSpPr>
          <p:cNvPr id="6" name="Slide Number Placeholder 5">
            <a:extLst>
              <a:ext uri="{FF2B5EF4-FFF2-40B4-BE49-F238E27FC236}">
                <a16:creationId xmlns:a16="http://schemas.microsoft.com/office/drawing/2014/main" id="{4071AD26-064A-3975-5379-4255FF83F3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16618AB-A980-1A4C-A806-1E2585C9C1CC}" type="slidenum">
              <a:rPr lang="en-SA" smtClean="0"/>
              <a:t>‹#›</a:t>
            </a:fld>
            <a:endParaRPr lang="en-SA"/>
          </a:p>
        </p:txBody>
      </p:sp>
    </p:spTree>
    <p:extLst>
      <p:ext uri="{BB962C8B-B14F-4D97-AF65-F5344CB8AC3E}">
        <p14:creationId xmlns:p14="http://schemas.microsoft.com/office/powerpoint/2010/main" val="92580126"/>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7000" r="-7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5D70FF-8A4B-2192-48C3-51F380BD9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A"/>
          </a:p>
        </p:txBody>
      </p:sp>
      <p:sp>
        <p:nvSpPr>
          <p:cNvPr id="3" name="Text Placeholder 2">
            <a:extLst>
              <a:ext uri="{FF2B5EF4-FFF2-40B4-BE49-F238E27FC236}">
                <a16:creationId xmlns:a16="http://schemas.microsoft.com/office/drawing/2014/main" id="{010DC938-CC02-FE26-4751-B89A20E416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8478629D-65AE-833E-E4B9-2CDDCCEFAD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SA"/>
          </a:p>
        </p:txBody>
      </p:sp>
      <p:sp>
        <p:nvSpPr>
          <p:cNvPr id="5" name="Footer Placeholder 4">
            <a:extLst>
              <a:ext uri="{FF2B5EF4-FFF2-40B4-BE49-F238E27FC236}">
                <a16:creationId xmlns:a16="http://schemas.microsoft.com/office/drawing/2014/main" id="{73A46B53-53A4-A4B1-B1E1-8E40B7B94D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SA"/>
          </a:p>
        </p:txBody>
      </p:sp>
      <p:sp>
        <p:nvSpPr>
          <p:cNvPr id="6" name="Slide Number Placeholder 5">
            <a:extLst>
              <a:ext uri="{FF2B5EF4-FFF2-40B4-BE49-F238E27FC236}">
                <a16:creationId xmlns:a16="http://schemas.microsoft.com/office/drawing/2014/main" id="{4071AD26-064A-3975-5379-4255FF83F3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16618AB-A980-1A4C-A806-1E2585C9C1CC}" type="slidenum">
              <a:rPr lang="en-SA" smtClean="0"/>
              <a:t>‹#›</a:t>
            </a:fld>
            <a:endParaRPr lang="en-SA"/>
          </a:p>
        </p:txBody>
      </p:sp>
    </p:spTree>
    <p:extLst>
      <p:ext uri="{BB962C8B-B14F-4D97-AF65-F5344CB8AC3E}">
        <p14:creationId xmlns:p14="http://schemas.microsoft.com/office/powerpoint/2010/main" val="52808091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90ADC3-024F-1935-9279-E764BB713CB1}"/>
              </a:ext>
            </a:extLst>
          </p:cNvPr>
          <p:cNvSpPr>
            <a:spLocks noGrp="1"/>
          </p:cNvSpPr>
          <p:nvPr>
            <p:ph type="title"/>
          </p:nvPr>
        </p:nvSpPr>
        <p:spPr>
          <a:xfrm>
            <a:off x="251347" y="175603"/>
            <a:ext cx="10515600" cy="64139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DC44B5-DCC5-978D-D4E9-0968A100322C}"/>
              </a:ext>
            </a:extLst>
          </p:cNvPr>
          <p:cNvSpPr>
            <a:spLocks noGrp="1"/>
          </p:cNvSpPr>
          <p:nvPr>
            <p:ph type="body" idx="1"/>
          </p:nvPr>
        </p:nvSpPr>
        <p:spPr>
          <a:xfrm>
            <a:off x="251347" y="1112814"/>
            <a:ext cx="10515600" cy="508327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5624978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hf hdr="0" ftr="0" dt="0"/>
  <p:txStyles>
    <p:titleStyle>
      <a:lvl1pPr algn="l" defTabSz="914400" rtl="0" eaLnBrk="1" latinLnBrk="0" hangingPunct="1">
        <a:lnSpc>
          <a:spcPct val="90000"/>
        </a:lnSpc>
        <a:spcBef>
          <a:spcPct val="0"/>
        </a:spcBef>
        <a:buNone/>
        <a:defRPr sz="3600" kern="1200">
          <a:solidFill>
            <a:schemeClr val="tx1"/>
          </a:solidFill>
          <a:latin typeface="Montserrat Medium"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ontserrat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Medium"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ontserrat Medium"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ontserrat Medium"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ontserrat Medium"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3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9.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svg"/><Relationship Id="rId3" Type="http://schemas.openxmlformats.org/officeDocument/2006/relationships/image" Target="../media/image7.png"/><Relationship Id="rId7" Type="http://schemas.openxmlformats.org/officeDocument/2006/relationships/image" Target="../media/image18.svg"/><Relationship Id="rId12" Type="http://schemas.openxmlformats.org/officeDocument/2006/relationships/image" Target="../media/image23.png"/><Relationship Id="rId17" Type="http://schemas.openxmlformats.org/officeDocument/2006/relationships/image" Target="../media/image28.svg"/><Relationship Id="rId2" Type="http://schemas.openxmlformats.org/officeDocument/2006/relationships/image" Target="../media/image6.png"/><Relationship Id="rId16" Type="http://schemas.openxmlformats.org/officeDocument/2006/relationships/image" Target="../media/image27.png"/><Relationship Id="rId1" Type="http://schemas.openxmlformats.org/officeDocument/2006/relationships/slideLayout" Target="../slideLayouts/slideLayout9.xml"/><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image" Target="../media/image16.svg"/><Relationship Id="rId15" Type="http://schemas.openxmlformats.org/officeDocument/2006/relationships/image" Target="../media/image26.sv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svg"/><Relationship Id="rId1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svg"/><Relationship Id="rId3" Type="http://schemas.openxmlformats.org/officeDocument/2006/relationships/image" Target="../media/image7.png"/><Relationship Id="rId7" Type="http://schemas.openxmlformats.org/officeDocument/2006/relationships/image" Target="../media/image18.svg"/><Relationship Id="rId12" Type="http://schemas.openxmlformats.org/officeDocument/2006/relationships/image" Target="../media/image23.png"/><Relationship Id="rId17" Type="http://schemas.openxmlformats.org/officeDocument/2006/relationships/image" Target="../media/image28.svg"/><Relationship Id="rId2" Type="http://schemas.openxmlformats.org/officeDocument/2006/relationships/image" Target="../media/image6.png"/><Relationship Id="rId16" Type="http://schemas.openxmlformats.org/officeDocument/2006/relationships/image" Target="../media/image27.png"/><Relationship Id="rId1" Type="http://schemas.openxmlformats.org/officeDocument/2006/relationships/slideLayout" Target="../slideLayouts/slideLayout9.xml"/><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image" Target="../media/image16.svg"/><Relationship Id="rId15" Type="http://schemas.openxmlformats.org/officeDocument/2006/relationships/image" Target="../media/image26.sv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svg"/><Relationship Id="rId14" Type="http://schemas.openxmlformats.org/officeDocument/2006/relationships/image" Target="../media/image25.png"/></Relationships>
</file>

<file path=ppt/slides/_rels/slide1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6.png"/><Relationship Id="rId7"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7.png"/><Relationship Id="rId9"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svg"/><Relationship Id="rId3" Type="http://schemas.openxmlformats.org/officeDocument/2006/relationships/image" Target="../media/image7.png"/><Relationship Id="rId7" Type="http://schemas.openxmlformats.org/officeDocument/2006/relationships/image" Target="../media/image18.svg"/><Relationship Id="rId12" Type="http://schemas.openxmlformats.org/officeDocument/2006/relationships/image" Target="../media/image23.png"/><Relationship Id="rId17" Type="http://schemas.openxmlformats.org/officeDocument/2006/relationships/image" Target="../media/image28.svg"/><Relationship Id="rId2" Type="http://schemas.openxmlformats.org/officeDocument/2006/relationships/image" Target="../media/image6.png"/><Relationship Id="rId16" Type="http://schemas.openxmlformats.org/officeDocument/2006/relationships/image" Target="../media/image27.png"/><Relationship Id="rId1" Type="http://schemas.openxmlformats.org/officeDocument/2006/relationships/slideLayout" Target="../slideLayouts/slideLayout9.xml"/><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image" Target="../media/image16.svg"/><Relationship Id="rId15" Type="http://schemas.openxmlformats.org/officeDocument/2006/relationships/image" Target="../media/image26.sv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svg"/><Relationship Id="rId14" Type="http://schemas.openxmlformats.org/officeDocument/2006/relationships/image" Target="../media/image25.png"/></Relationships>
</file>

<file path=ppt/slides/_rels/slide2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6.png"/><Relationship Id="rId7"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7.png"/><Relationship Id="rId9"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6.png"/><Relationship Id="rId7" Type="http://schemas.openxmlformats.org/officeDocument/2006/relationships/image" Target="../media/image39.png"/><Relationship Id="rId12" Type="http://schemas.openxmlformats.org/officeDocument/2006/relationships/image" Target="../media/image44.svg"/><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image" Target="../media/image38.sv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svg"/><Relationship Id="rId4" Type="http://schemas.openxmlformats.org/officeDocument/2006/relationships/image" Target="../media/image7.png"/><Relationship Id="rId9"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52.xml"/><Relationship Id="rId5" Type="http://schemas.openxmlformats.org/officeDocument/2006/relationships/image" Target="../media/image29.png"/><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7.png"/><Relationship Id="rId2" Type="http://schemas.openxmlformats.org/officeDocument/2006/relationships/image" Target="../media/image45.png"/><Relationship Id="rId1" Type="http://schemas.openxmlformats.org/officeDocument/2006/relationships/slideLayout" Target="../slideLayouts/slideLayout5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2.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2.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6.png"/><Relationship Id="rId7"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6.png"/><Relationship Id="rId7"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9.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7.png"/><Relationship Id="rId9" Type="http://schemas.openxmlformats.org/officeDocument/2006/relationships/image" Target="../media/image55.PNG"/></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8.png"/><Relationship Id="rId2" Type="http://schemas.openxmlformats.org/officeDocument/2006/relationships/notesSlide" Target="../notesSlides/notesSlide23.xml"/><Relationship Id="rId1" Type="http://schemas.openxmlformats.org/officeDocument/2006/relationships/slideLayout" Target="../slideLayouts/slideLayout9.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7.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4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2.PNG"/><Relationship Id="rId7" Type="http://schemas.openxmlformats.org/officeDocument/2006/relationships/image" Target="../media/image53.png"/><Relationship Id="rId2" Type="http://schemas.openxmlformats.org/officeDocument/2006/relationships/image" Target="../media/image54.PNG"/><Relationship Id="rId1" Type="http://schemas.openxmlformats.org/officeDocument/2006/relationships/slideLayout" Target="../slideLayouts/slideLayout9.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5.PNG"/><Relationship Id="rId9" Type="http://schemas.openxmlformats.org/officeDocument/2006/relationships/image" Target="../media/image5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image" Target="../media/image53.png"/><Relationship Id="rId5" Type="http://schemas.openxmlformats.org/officeDocument/2006/relationships/image" Target="../media/image61.svg"/><Relationship Id="rId4" Type="http://schemas.openxmlformats.org/officeDocument/2006/relationships/image" Target="../media/image60.png"/></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image" Target="../media/image55.PNG"/><Relationship Id="rId5" Type="http://schemas.openxmlformats.org/officeDocument/2006/relationships/image" Target="../media/image61.svg"/><Relationship Id="rId4" Type="http://schemas.openxmlformats.org/officeDocument/2006/relationships/image" Target="../media/image60.png"/></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image" Target="../media/image52.PNG"/><Relationship Id="rId5" Type="http://schemas.openxmlformats.org/officeDocument/2006/relationships/image" Target="../media/image61.svg"/><Relationship Id="rId4" Type="http://schemas.openxmlformats.org/officeDocument/2006/relationships/image" Target="../media/image60.png"/></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54.PNG"/></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59.PNG"/></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6.xml"/><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51.PNG"/></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6.xml"/><Relationship Id="rId1" Type="http://schemas.openxmlformats.org/officeDocument/2006/relationships/slideLayout" Target="../slideLayouts/slideLayout2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1.svg"/><Relationship Id="rId3" Type="http://schemas.openxmlformats.org/officeDocument/2006/relationships/image" Target="../media/image7.png"/><Relationship Id="rId7" Type="http://schemas.openxmlformats.org/officeDocument/2006/relationships/image" Target="../media/image65.svg"/><Relationship Id="rId12" Type="http://schemas.openxmlformats.org/officeDocument/2006/relationships/image" Target="../media/image70.png"/><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image" Target="../media/image64.png"/><Relationship Id="rId11" Type="http://schemas.openxmlformats.org/officeDocument/2006/relationships/image" Target="../media/image69.svg"/><Relationship Id="rId5" Type="http://schemas.openxmlformats.org/officeDocument/2006/relationships/image" Target="../media/image63.svg"/><Relationship Id="rId15" Type="http://schemas.openxmlformats.org/officeDocument/2006/relationships/image" Target="../media/image61.sv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svg"/><Relationship Id="rId14" Type="http://schemas.openxmlformats.org/officeDocument/2006/relationships/image" Target="../media/image6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7.xml"/><Relationship Id="rId1" Type="http://schemas.openxmlformats.org/officeDocument/2006/relationships/slideLayout" Target="../slideLayouts/slideLayout21.xml"/></Relationships>
</file>

<file path=ppt/slides/_rels/slide5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8.xml"/><Relationship Id="rId1" Type="http://schemas.openxmlformats.org/officeDocument/2006/relationships/slideLayout" Target="../slideLayouts/slideLayout2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7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7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9.xml"/><Relationship Id="rId1" Type="http://schemas.openxmlformats.org/officeDocument/2006/relationships/slideLayout" Target="../slideLayouts/slideLayout2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8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8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74.svg"/><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image" Target="../media/image73.png"/><Relationship Id="rId5" Type="http://schemas.microsoft.com/office/2007/relationships/hdphoto" Target="../media/hdphoto3.wdp"/><Relationship Id="rId4" Type="http://schemas.openxmlformats.org/officeDocument/2006/relationships/image" Target="../media/image72.png"/></Relationships>
</file>

<file path=ppt/slides/_rels/slide8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87.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1.svg"/><Relationship Id="rId3" Type="http://schemas.openxmlformats.org/officeDocument/2006/relationships/image" Target="../media/image7.png"/><Relationship Id="rId7" Type="http://schemas.openxmlformats.org/officeDocument/2006/relationships/image" Target="../media/image65.svg"/><Relationship Id="rId12" Type="http://schemas.openxmlformats.org/officeDocument/2006/relationships/image" Target="../media/image70.png"/><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image" Target="../media/image64.png"/><Relationship Id="rId11" Type="http://schemas.openxmlformats.org/officeDocument/2006/relationships/image" Target="../media/image69.svg"/><Relationship Id="rId5" Type="http://schemas.openxmlformats.org/officeDocument/2006/relationships/image" Target="../media/image63.sv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svg"/></Relationships>
</file>

<file path=ppt/slides/_rels/slide8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AD6134E-C9CF-FD39-9619-03A4CFE1B07C}"/>
              </a:ext>
            </a:extLst>
          </p:cNvPr>
          <p:cNvPicPr>
            <a:picLocks noChangeAspect="1"/>
          </p:cNvPicPr>
          <p:nvPr/>
        </p:nvPicPr>
        <p:blipFill>
          <a:blip r:embed="rId4"/>
          <a:stretch>
            <a:fillRect/>
          </a:stretch>
        </p:blipFill>
        <p:spPr>
          <a:xfrm>
            <a:off x="9932866" y="492035"/>
            <a:ext cx="1460500" cy="558800"/>
          </a:xfrm>
          <a:prstGeom prst="rect">
            <a:avLst/>
          </a:prstGeom>
        </p:spPr>
      </p:pic>
      <p:pic>
        <p:nvPicPr>
          <p:cNvPr id="9" name="Picture 8" descr="A group of green and purple rectangles&#10;&#10;Description automatically generated">
            <a:extLst>
              <a:ext uri="{FF2B5EF4-FFF2-40B4-BE49-F238E27FC236}">
                <a16:creationId xmlns:a16="http://schemas.microsoft.com/office/drawing/2014/main" id="{C462FC3B-D393-F1F6-A34E-9A330669708B}"/>
              </a:ext>
            </a:extLst>
          </p:cNvPr>
          <p:cNvPicPr>
            <a:picLocks noChangeAspect="1"/>
          </p:cNvPicPr>
          <p:nvPr/>
        </p:nvPicPr>
        <p:blipFill>
          <a:blip r:embed="rId5"/>
          <a:stretch>
            <a:fillRect/>
          </a:stretch>
        </p:blipFill>
        <p:spPr>
          <a:xfrm>
            <a:off x="10193521" y="1096946"/>
            <a:ext cx="1199845" cy="1297459"/>
          </a:xfrm>
          <a:prstGeom prst="rect">
            <a:avLst/>
          </a:prstGeom>
        </p:spPr>
      </p:pic>
      <p:sp>
        <p:nvSpPr>
          <p:cNvPr id="2" name="TextBox 1">
            <a:extLst>
              <a:ext uri="{FF2B5EF4-FFF2-40B4-BE49-F238E27FC236}">
                <a16:creationId xmlns:a16="http://schemas.microsoft.com/office/drawing/2014/main" id="{D20F5093-0C6D-DA52-BF77-29D22356718B}"/>
              </a:ext>
            </a:extLst>
          </p:cNvPr>
          <p:cNvSpPr txBox="1"/>
          <p:nvPr/>
        </p:nvSpPr>
        <p:spPr>
          <a:xfrm>
            <a:off x="690948" y="2247098"/>
            <a:ext cx="8848639" cy="181588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SA" sz="3600" dirty="0">
                <a:solidFill>
                  <a:prstClr val="white"/>
                </a:solidFill>
                <a:latin typeface="Aptos" panose="02110004020202020204"/>
                <a:cs typeface="IBM Plex Sans Arabic Medium" panose="020B0603050203000203" pitchFamily="34" charset="-78"/>
              </a:rPr>
              <a:t>تقرير دراسة أطفال لتبقى</a:t>
            </a:r>
            <a:endParaRPr lang="en-US" sz="3600" dirty="0">
              <a:solidFill>
                <a:prstClr val="white"/>
              </a:solidFill>
              <a:latin typeface="Aptos" panose="02110004020202020204"/>
              <a:cs typeface="IBM Plex Sans Arabic Medium" panose="020B0603050203000203" pitchFamily="34" charset="-7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4400" dirty="0">
              <a:solidFill>
                <a:prstClr val="white"/>
              </a:solidFill>
              <a:latin typeface="Aptos" panose="02110004020202020204"/>
              <a:cs typeface="IBM Plex Sans Arabic Medium" panose="020B0603050203000203" pitchFamily="34"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ar-SA" sz="3200" dirty="0">
                <a:solidFill>
                  <a:prstClr val="white"/>
                </a:solidFill>
                <a:latin typeface="Aptos" panose="02110004020202020204"/>
                <a:cs typeface="IBM Plex Sans Arabic Medium" panose="020B0603050203000203" pitchFamily="34" charset="-78"/>
              </a:rPr>
              <a:t>النتائج الرئيسية </a:t>
            </a:r>
            <a:endParaRPr lang="en-US" sz="4400" dirty="0">
              <a:solidFill>
                <a:prstClr val="white"/>
              </a:solidFill>
              <a:latin typeface="Aptos" panose="02110004020202020204"/>
              <a:cs typeface="IBM Plex Sans Arabic Medium" panose="020B0603050203000203" pitchFamily="34" charset="-78"/>
            </a:endParaRPr>
          </a:p>
        </p:txBody>
      </p:sp>
      <p:pic>
        <p:nvPicPr>
          <p:cNvPr id="3" name="Picture 2">
            <a:extLst>
              <a:ext uri="{FF2B5EF4-FFF2-40B4-BE49-F238E27FC236}">
                <a16:creationId xmlns:a16="http://schemas.microsoft.com/office/drawing/2014/main" id="{237EA550-30DF-DAA5-80D7-7F0DE8D4A078}"/>
              </a:ext>
            </a:extLst>
          </p:cNvPr>
          <p:cNvPicPr>
            <a:picLocks noChangeAspect="1" noChangeArrowheads="1"/>
          </p:cNvPicPr>
          <p:nvPr/>
        </p:nvPicPr>
        <p:blipFill>
          <a:blip r:embed="rId6">
            <a:lum bright="70000" contrast="-70000"/>
            <a:extLst>
              <a:ext uri="{28A0092B-C50C-407E-A947-70E740481C1C}">
                <a14:useLocalDpi xmlns:a14="http://schemas.microsoft.com/office/drawing/2010/main" val="0"/>
              </a:ext>
            </a:extLst>
          </a:blip>
          <a:stretch>
            <a:fillRect/>
          </a:stretch>
        </p:blipFill>
        <p:spPr bwMode="auto">
          <a:xfrm>
            <a:off x="228173" y="177815"/>
            <a:ext cx="2747379" cy="833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5170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3D1CBB7D-2403-DF2B-A40A-A2208893543B}"/>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C26D9BF5-0324-DC84-9520-39B3F24DCD62}"/>
              </a:ext>
            </a:extLst>
          </p:cNvPr>
          <p:cNvSpPr txBox="1"/>
          <p:nvPr/>
        </p:nvSpPr>
        <p:spPr>
          <a:xfrm>
            <a:off x="2734503" y="1421504"/>
            <a:ext cx="5652579" cy="369332"/>
          </a:xfrm>
          <a:prstGeom prst="rect">
            <a:avLst/>
          </a:prstGeom>
          <a:noFill/>
        </p:spPr>
        <p:txBody>
          <a:bodyPr wrap="square" rtlCol="0">
            <a:spAutoFit/>
          </a:bodyPr>
          <a:lstStyle/>
          <a:p>
            <a:pPr marL="0" marR="0" lvl="0" indent="0" algn="r" defTabSz="1218987" rtl="1" eaLnBrk="1" fontAlgn="auto" latinLnBrk="0" hangingPunct="1">
              <a:lnSpc>
                <a:spcPct val="100000"/>
              </a:lnSpc>
              <a:spcBef>
                <a:spcPts val="0"/>
              </a:spcBef>
              <a:spcAft>
                <a:spcPts val="0"/>
              </a:spcAft>
              <a:buClrTx/>
              <a:buSzTx/>
              <a:buFontTx/>
              <a:buNone/>
              <a:tabLst/>
              <a:defRPr/>
            </a:pPr>
            <a:r>
              <a:rPr kumimoji="0" lang="ar-SA" b="1" i="0" u="none" strike="noStrike" kern="1200" cap="none" spc="0" normalizeH="0" baseline="0" noProof="0" dirty="0">
                <a:ln>
                  <a:noFill/>
                </a:ln>
                <a:solidFill>
                  <a:prstClr val="white"/>
                </a:solidFill>
                <a:effectLst/>
                <a:uLnTx/>
                <a:uFillTx/>
                <a:latin typeface="Aptos" panose="02110004020202020204"/>
                <a:ea typeface="+mn-ea"/>
                <a:cs typeface="IBM Plex Sans Arabic Medium" panose="020B0603050203000203" pitchFamily="34" charset="-78"/>
              </a:rPr>
              <a:t>مقدمة عن المشروع </a:t>
            </a:r>
            <a:endParaRPr kumimoji="0" lang="en-IN" b="1" i="0" u="none" strike="noStrike" kern="1200" cap="none" spc="0" normalizeH="0" baseline="0" noProof="0" dirty="0">
              <a:ln>
                <a:noFill/>
              </a:ln>
              <a:solidFill>
                <a:schemeClr val="bg1"/>
              </a:solidFill>
              <a:effectLst/>
              <a:highlight>
                <a:srgbClr val="00FF00"/>
              </a:highlight>
              <a:uLnTx/>
              <a:uFillTx/>
              <a:latin typeface="Arial" panose="020B0604020202020204" pitchFamily="34" charset="0"/>
              <a:ea typeface="+mn-ea"/>
              <a:cs typeface="Arial" panose="020B0604020202020204" pitchFamily="34" charset="0"/>
            </a:endParaRPr>
          </a:p>
        </p:txBody>
      </p:sp>
      <p:sp>
        <p:nvSpPr>
          <p:cNvPr id="25" name="TextBox 24">
            <a:extLst>
              <a:ext uri="{FF2B5EF4-FFF2-40B4-BE49-F238E27FC236}">
                <a16:creationId xmlns:a16="http://schemas.microsoft.com/office/drawing/2014/main" id="{C543EA03-0E6A-E778-F6B6-48CEDEC2CCFA}"/>
              </a:ext>
            </a:extLst>
          </p:cNvPr>
          <p:cNvSpPr txBox="1"/>
          <p:nvPr/>
        </p:nvSpPr>
        <p:spPr>
          <a:xfrm>
            <a:off x="2734503" y="2166195"/>
            <a:ext cx="5652579" cy="369332"/>
          </a:xfrm>
          <a:prstGeom prst="rect">
            <a:avLst/>
          </a:prstGeom>
          <a:noFill/>
        </p:spPr>
        <p:txBody>
          <a:bodyPr wrap="square" rtlCol="0">
            <a:spAutoFit/>
          </a:bodyPr>
          <a:lstStyle/>
          <a:p>
            <a:pPr marL="627063" lvl="0" indent="-627063" algn="r" rtl="1">
              <a:defRPr/>
            </a:pPr>
            <a:r>
              <a:rPr lang="ar-JO" b="1" dirty="0">
                <a:solidFill>
                  <a:prstClr val="white"/>
                </a:solidFill>
                <a:latin typeface="Aptos" panose="02110004020202020204"/>
                <a:cs typeface="IBM Plex Sans Arabic Medium" panose="020B0603050203000203" pitchFamily="34" charset="-78"/>
              </a:rPr>
              <a:t>تحليل وتقييم المحتوى القائم</a:t>
            </a:r>
          </a:p>
        </p:txBody>
      </p:sp>
      <p:sp>
        <p:nvSpPr>
          <p:cNvPr id="26" name="TextBox 25">
            <a:extLst>
              <a:ext uri="{FF2B5EF4-FFF2-40B4-BE49-F238E27FC236}">
                <a16:creationId xmlns:a16="http://schemas.microsoft.com/office/drawing/2014/main" id="{20C01137-3786-08F0-EB15-6931F3E35E00}"/>
              </a:ext>
            </a:extLst>
          </p:cNvPr>
          <p:cNvSpPr txBox="1"/>
          <p:nvPr/>
        </p:nvSpPr>
        <p:spPr>
          <a:xfrm>
            <a:off x="8416266" y="2092423"/>
            <a:ext cx="527709" cy="461665"/>
          </a:xfrm>
          <a:prstGeom prst="rect">
            <a:avLst/>
          </a:prstGeom>
          <a:noFill/>
        </p:spPr>
        <p:txBody>
          <a:bodyPr wrap="none" rtlCol="0">
            <a:spAutoFit/>
          </a:bodyPr>
          <a:lstStyle/>
          <a:p>
            <a:pPr marL="0" marR="0" lvl="0" indent="0" algn="r" defTabSz="1218987" rtl="1"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02</a:t>
            </a:r>
          </a:p>
        </p:txBody>
      </p:sp>
      <p:sp>
        <p:nvSpPr>
          <p:cNvPr id="28" name="TextBox 27">
            <a:extLst>
              <a:ext uri="{FF2B5EF4-FFF2-40B4-BE49-F238E27FC236}">
                <a16:creationId xmlns:a16="http://schemas.microsoft.com/office/drawing/2014/main" id="{4EFA7311-CDAE-D7F1-1AAB-1AA97E2FB0A4}"/>
              </a:ext>
            </a:extLst>
          </p:cNvPr>
          <p:cNvSpPr txBox="1"/>
          <p:nvPr/>
        </p:nvSpPr>
        <p:spPr>
          <a:xfrm>
            <a:off x="2734503" y="2934844"/>
            <a:ext cx="5652579" cy="369332"/>
          </a:xfrm>
          <a:prstGeom prst="rect">
            <a:avLst/>
          </a:prstGeom>
          <a:noFill/>
        </p:spPr>
        <p:txBody>
          <a:bodyPr wrap="square" rtlCol="0">
            <a:spAutoFit/>
          </a:bodyPr>
          <a:lstStyle/>
          <a:p>
            <a:pPr marL="627063" lvl="0" indent="-627063" algn="r" rtl="1">
              <a:defRPr/>
            </a:pPr>
            <a:r>
              <a:rPr lang="ar-JO" b="1" dirty="0">
                <a:solidFill>
                  <a:prstClr val="white"/>
                </a:solidFill>
                <a:latin typeface="Aptos" panose="02110004020202020204"/>
                <a:cs typeface="IBM Plex Sans Arabic Medium" panose="020B0603050203000203" pitchFamily="34" charset="-78"/>
              </a:rPr>
              <a:t>بناء المعايير العلمية لتطوير المحتوى</a:t>
            </a:r>
          </a:p>
        </p:txBody>
      </p:sp>
      <p:sp>
        <p:nvSpPr>
          <p:cNvPr id="29" name="TextBox 28">
            <a:extLst>
              <a:ext uri="{FF2B5EF4-FFF2-40B4-BE49-F238E27FC236}">
                <a16:creationId xmlns:a16="http://schemas.microsoft.com/office/drawing/2014/main" id="{08CC9D9F-08D3-7C40-7CAE-16828D72A1BE}"/>
              </a:ext>
            </a:extLst>
          </p:cNvPr>
          <p:cNvSpPr txBox="1"/>
          <p:nvPr/>
        </p:nvSpPr>
        <p:spPr>
          <a:xfrm>
            <a:off x="8416266" y="2917154"/>
            <a:ext cx="527709" cy="401399"/>
          </a:xfrm>
          <a:prstGeom prst="rect">
            <a:avLst/>
          </a:prstGeom>
          <a:noFill/>
        </p:spPr>
        <p:txBody>
          <a:bodyPr wrap="non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03</a:t>
            </a:r>
          </a:p>
        </p:txBody>
      </p:sp>
      <p:sp>
        <p:nvSpPr>
          <p:cNvPr id="31" name="TextBox 30">
            <a:extLst>
              <a:ext uri="{FF2B5EF4-FFF2-40B4-BE49-F238E27FC236}">
                <a16:creationId xmlns:a16="http://schemas.microsoft.com/office/drawing/2014/main" id="{83355E08-A653-F1FF-0DC9-E60F25E2817B}"/>
              </a:ext>
            </a:extLst>
          </p:cNvPr>
          <p:cNvSpPr txBox="1"/>
          <p:nvPr/>
        </p:nvSpPr>
        <p:spPr>
          <a:xfrm>
            <a:off x="1476834" y="4430917"/>
            <a:ext cx="6910248" cy="369332"/>
          </a:xfrm>
          <a:prstGeom prst="rect">
            <a:avLst/>
          </a:prstGeom>
          <a:noFill/>
        </p:spPr>
        <p:txBody>
          <a:bodyPr wrap="square" rtlCol="0">
            <a:spAutoFit/>
          </a:bodyPr>
          <a:lstStyle/>
          <a:p>
            <a:pPr algn="r" defTabSz="1218987" rtl="1">
              <a:defRPr/>
            </a:pPr>
            <a:r>
              <a:rPr lang="ar-SA" b="1" dirty="0">
                <a:solidFill>
                  <a:prstClr val="white"/>
                </a:solidFill>
                <a:latin typeface="Aptos" panose="02110004020202020204"/>
                <a:cs typeface="IBM Plex Sans Arabic Medium" panose="020B0603050203000203" pitchFamily="34" charset="-78"/>
              </a:rPr>
              <a:t>بناء التوجه الاستراتيجي للحملة</a:t>
            </a:r>
          </a:p>
        </p:txBody>
      </p:sp>
      <p:sp>
        <p:nvSpPr>
          <p:cNvPr id="32" name="TextBox 31">
            <a:extLst>
              <a:ext uri="{FF2B5EF4-FFF2-40B4-BE49-F238E27FC236}">
                <a16:creationId xmlns:a16="http://schemas.microsoft.com/office/drawing/2014/main" id="{34BC8EA1-56DC-8D21-4D3B-8A5A9F508504}"/>
              </a:ext>
            </a:extLst>
          </p:cNvPr>
          <p:cNvSpPr txBox="1"/>
          <p:nvPr/>
        </p:nvSpPr>
        <p:spPr>
          <a:xfrm>
            <a:off x="8416266" y="3682642"/>
            <a:ext cx="527709" cy="401399"/>
          </a:xfrm>
          <a:prstGeom prst="rect">
            <a:avLst/>
          </a:prstGeom>
          <a:noFill/>
        </p:spPr>
        <p:txBody>
          <a:bodyPr wrap="non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04</a:t>
            </a:r>
          </a:p>
        </p:txBody>
      </p:sp>
      <p:cxnSp>
        <p:nvCxnSpPr>
          <p:cNvPr id="39" name="Straight Connector 38">
            <a:extLst>
              <a:ext uri="{FF2B5EF4-FFF2-40B4-BE49-F238E27FC236}">
                <a16:creationId xmlns:a16="http://schemas.microsoft.com/office/drawing/2014/main" id="{C3191FB8-4AA7-98FA-7718-688EC1F935D6}"/>
              </a:ext>
            </a:extLst>
          </p:cNvPr>
          <p:cNvCxnSpPr>
            <a:cxnSpLocks/>
          </p:cNvCxnSpPr>
          <p:nvPr/>
        </p:nvCxnSpPr>
        <p:spPr>
          <a:xfrm>
            <a:off x="1362162" y="2744193"/>
            <a:ext cx="7714461" cy="0"/>
          </a:xfrm>
          <a:prstGeom prst="line">
            <a:avLst/>
          </a:prstGeom>
          <a:noFill/>
          <a:ln w="9525" cap="flat" cmpd="sng" algn="ctr">
            <a:solidFill>
              <a:schemeClr val="accent6">
                <a:lumMod val="40000"/>
                <a:lumOff val="60000"/>
              </a:schemeClr>
            </a:solidFill>
            <a:prstDash val="solid"/>
          </a:ln>
          <a:effectLst/>
        </p:spPr>
      </p:cxnSp>
      <p:cxnSp>
        <p:nvCxnSpPr>
          <p:cNvPr id="40" name="Straight Connector 39">
            <a:extLst>
              <a:ext uri="{FF2B5EF4-FFF2-40B4-BE49-F238E27FC236}">
                <a16:creationId xmlns:a16="http://schemas.microsoft.com/office/drawing/2014/main" id="{B641A76B-182A-B0E8-DD67-A14D6D33E1B5}"/>
              </a:ext>
            </a:extLst>
          </p:cNvPr>
          <p:cNvCxnSpPr>
            <a:cxnSpLocks/>
          </p:cNvCxnSpPr>
          <p:nvPr/>
        </p:nvCxnSpPr>
        <p:spPr>
          <a:xfrm>
            <a:off x="1362162" y="3505162"/>
            <a:ext cx="7714461" cy="0"/>
          </a:xfrm>
          <a:prstGeom prst="line">
            <a:avLst/>
          </a:prstGeom>
          <a:noFill/>
          <a:ln w="9525" cap="flat" cmpd="sng" algn="ctr">
            <a:solidFill>
              <a:schemeClr val="accent6">
                <a:lumMod val="40000"/>
                <a:lumOff val="60000"/>
              </a:schemeClr>
            </a:solidFill>
            <a:prstDash val="solid"/>
          </a:ln>
          <a:effectLst/>
        </p:spPr>
      </p:cxnSp>
      <p:cxnSp>
        <p:nvCxnSpPr>
          <p:cNvPr id="41" name="Straight Connector 40">
            <a:extLst>
              <a:ext uri="{FF2B5EF4-FFF2-40B4-BE49-F238E27FC236}">
                <a16:creationId xmlns:a16="http://schemas.microsoft.com/office/drawing/2014/main" id="{66F674F4-D3E2-F0C9-90B6-938A204C3A8D}"/>
              </a:ext>
            </a:extLst>
          </p:cNvPr>
          <p:cNvCxnSpPr>
            <a:cxnSpLocks/>
          </p:cNvCxnSpPr>
          <p:nvPr/>
        </p:nvCxnSpPr>
        <p:spPr>
          <a:xfrm>
            <a:off x="1362162" y="4258533"/>
            <a:ext cx="7714461" cy="0"/>
          </a:xfrm>
          <a:prstGeom prst="line">
            <a:avLst/>
          </a:prstGeom>
          <a:noFill/>
          <a:ln w="9525" cap="flat" cmpd="sng" algn="ctr">
            <a:solidFill>
              <a:schemeClr val="accent6">
                <a:lumMod val="40000"/>
                <a:lumOff val="60000"/>
              </a:schemeClr>
            </a:solidFill>
            <a:prstDash val="solid"/>
          </a:ln>
          <a:effectLst/>
        </p:spPr>
      </p:cxnSp>
      <p:sp>
        <p:nvSpPr>
          <p:cNvPr id="16" name="TextBox 15">
            <a:extLst>
              <a:ext uri="{FF2B5EF4-FFF2-40B4-BE49-F238E27FC236}">
                <a16:creationId xmlns:a16="http://schemas.microsoft.com/office/drawing/2014/main" id="{1AE94957-4B0F-6B4D-776E-FBB80ACAB969}"/>
              </a:ext>
            </a:extLst>
          </p:cNvPr>
          <p:cNvSpPr txBox="1"/>
          <p:nvPr/>
        </p:nvSpPr>
        <p:spPr>
          <a:xfrm>
            <a:off x="8416266" y="1403697"/>
            <a:ext cx="527709" cy="461665"/>
          </a:xfrm>
          <a:prstGeom prst="rect">
            <a:avLst/>
          </a:prstGeom>
          <a:noFill/>
        </p:spPr>
        <p:txBody>
          <a:bodyPr wrap="none" rtlCol="0">
            <a:spAutoFit/>
          </a:bodyPr>
          <a:lstStyle/>
          <a:p>
            <a:pPr marL="0" marR="0" lvl="0" indent="0" algn="r" defTabSz="1218987" rtl="1"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01</a:t>
            </a:r>
          </a:p>
        </p:txBody>
      </p:sp>
      <p:cxnSp>
        <p:nvCxnSpPr>
          <p:cNvPr id="17" name="Straight Connector 16">
            <a:extLst>
              <a:ext uri="{FF2B5EF4-FFF2-40B4-BE49-F238E27FC236}">
                <a16:creationId xmlns:a16="http://schemas.microsoft.com/office/drawing/2014/main" id="{171EEC48-B3B9-D6E0-63CB-B82E967FA7BD}"/>
              </a:ext>
            </a:extLst>
          </p:cNvPr>
          <p:cNvCxnSpPr>
            <a:cxnSpLocks/>
          </p:cNvCxnSpPr>
          <p:nvPr/>
        </p:nvCxnSpPr>
        <p:spPr>
          <a:xfrm>
            <a:off x="1362162" y="1969934"/>
            <a:ext cx="7714461" cy="0"/>
          </a:xfrm>
          <a:prstGeom prst="line">
            <a:avLst/>
          </a:prstGeom>
          <a:noFill/>
          <a:ln w="9525" cap="flat" cmpd="sng" algn="ctr">
            <a:solidFill>
              <a:schemeClr val="accent6">
                <a:lumMod val="40000"/>
                <a:lumOff val="60000"/>
              </a:schemeClr>
            </a:solidFill>
            <a:prstDash val="solid"/>
          </a:ln>
          <a:effectLst/>
        </p:spPr>
      </p:cxnSp>
      <p:cxnSp>
        <p:nvCxnSpPr>
          <p:cNvPr id="2" name="Straight Connector 1">
            <a:extLst>
              <a:ext uri="{FF2B5EF4-FFF2-40B4-BE49-F238E27FC236}">
                <a16:creationId xmlns:a16="http://schemas.microsoft.com/office/drawing/2014/main" id="{BB316080-0DDE-79CB-9927-C655AD508D99}"/>
              </a:ext>
            </a:extLst>
          </p:cNvPr>
          <p:cNvCxnSpPr>
            <a:cxnSpLocks/>
          </p:cNvCxnSpPr>
          <p:nvPr/>
        </p:nvCxnSpPr>
        <p:spPr>
          <a:xfrm>
            <a:off x="1362162" y="1282712"/>
            <a:ext cx="7714461" cy="0"/>
          </a:xfrm>
          <a:prstGeom prst="line">
            <a:avLst/>
          </a:prstGeom>
          <a:noFill/>
          <a:ln w="9525" cap="flat" cmpd="sng" algn="ctr">
            <a:solidFill>
              <a:schemeClr val="accent6">
                <a:lumMod val="40000"/>
                <a:lumOff val="60000"/>
              </a:schemeClr>
            </a:solidFill>
            <a:prstDash val="solid"/>
          </a:ln>
          <a:effectLst/>
        </p:spPr>
      </p:cxnSp>
      <p:sp>
        <p:nvSpPr>
          <p:cNvPr id="4" name="TextBox 3">
            <a:extLst>
              <a:ext uri="{FF2B5EF4-FFF2-40B4-BE49-F238E27FC236}">
                <a16:creationId xmlns:a16="http://schemas.microsoft.com/office/drawing/2014/main" id="{4D3F2407-1058-1663-EAEA-F1DDBBC4317A}"/>
              </a:ext>
            </a:extLst>
          </p:cNvPr>
          <p:cNvSpPr txBox="1"/>
          <p:nvPr/>
        </p:nvSpPr>
        <p:spPr>
          <a:xfrm>
            <a:off x="1476834" y="3717620"/>
            <a:ext cx="6910248" cy="369332"/>
          </a:xfrm>
          <a:prstGeom prst="rect">
            <a:avLst/>
          </a:prstGeom>
          <a:noFill/>
        </p:spPr>
        <p:txBody>
          <a:bodyPr wrap="square" rtlCol="0">
            <a:spAutoFit/>
          </a:bodyPr>
          <a:lstStyle/>
          <a:p>
            <a:pPr algn="r" defTabSz="1218987" rtl="1">
              <a:defRPr/>
            </a:pPr>
            <a:r>
              <a:rPr lang="ar-JO" b="1" dirty="0">
                <a:solidFill>
                  <a:prstClr val="white"/>
                </a:solidFill>
                <a:latin typeface="Aptos" panose="02110004020202020204"/>
                <a:cs typeface="IBM Plex Sans Arabic Medium" panose="020B0603050203000203" pitchFamily="34" charset="-78"/>
              </a:rPr>
              <a:t>النتائج النهائية</a:t>
            </a:r>
            <a:endParaRPr lang="ar-SA" b="1" dirty="0">
              <a:solidFill>
                <a:prstClr val="white"/>
              </a:solidFill>
              <a:latin typeface="Aptos" panose="02110004020202020204"/>
              <a:cs typeface="IBM Plex Sans Arabic Medium" panose="020B0603050203000203" pitchFamily="34" charset="-78"/>
            </a:endParaRPr>
          </a:p>
        </p:txBody>
      </p:sp>
      <p:sp>
        <p:nvSpPr>
          <p:cNvPr id="5" name="TextBox 4">
            <a:extLst>
              <a:ext uri="{FF2B5EF4-FFF2-40B4-BE49-F238E27FC236}">
                <a16:creationId xmlns:a16="http://schemas.microsoft.com/office/drawing/2014/main" id="{1E5DBA29-B561-2EE2-7C3C-5E2D63B65048}"/>
              </a:ext>
            </a:extLst>
          </p:cNvPr>
          <p:cNvSpPr txBox="1"/>
          <p:nvPr/>
        </p:nvSpPr>
        <p:spPr>
          <a:xfrm>
            <a:off x="8416266" y="4384751"/>
            <a:ext cx="527709" cy="461665"/>
          </a:xfrm>
          <a:prstGeom prst="rect">
            <a:avLst/>
          </a:prstGeom>
          <a:noFill/>
        </p:spPr>
        <p:txBody>
          <a:bodyPr wrap="non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0</a:t>
            </a:r>
            <a:r>
              <a:rPr kumimoji="0" lang="ar-JO" sz="2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5</a:t>
            </a:r>
            <a:endParaRPr kumimoji="0" lang="en-IN" sz="2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71339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7A3EAC76-1652-4409-0290-2EA682D4FA0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A329BDD-E23D-4651-7B0A-6B2A3EB77D8B}"/>
              </a:ext>
            </a:extLst>
          </p:cNvPr>
          <p:cNvSpPr txBox="1"/>
          <p:nvPr/>
        </p:nvSpPr>
        <p:spPr>
          <a:xfrm>
            <a:off x="2367062" y="2046238"/>
            <a:ext cx="6382872" cy="769441"/>
          </a:xfrm>
          <a:prstGeom prst="rect">
            <a:avLst/>
          </a:prstGeom>
          <a:noFill/>
        </p:spPr>
        <p:txBody>
          <a:bodyPr wrap="square" rtlCol="0">
            <a:spAutoFit/>
          </a:bodyPr>
          <a:lstStyle/>
          <a:p>
            <a:pPr marL="627063" marR="0" lvl="0" indent="-627063" algn="r" defTabSz="914400" rtl="1" eaLnBrk="1" fontAlgn="auto" latinLnBrk="0" hangingPunct="1">
              <a:lnSpc>
                <a:spcPct val="100000"/>
              </a:lnSpc>
              <a:spcBef>
                <a:spcPts val="0"/>
              </a:spcBef>
              <a:spcAft>
                <a:spcPts val="0"/>
              </a:spcAft>
              <a:buClrTx/>
              <a:buSzTx/>
              <a:buFontTx/>
              <a:buNone/>
              <a:tabLst/>
              <a:defRPr/>
            </a:pPr>
            <a:r>
              <a:rPr kumimoji="0" lang="ar-SA" sz="4400" b="0" i="0" u="none" strike="noStrike" kern="1200" cap="none" spc="0" normalizeH="0" baseline="0" noProof="0" dirty="0">
                <a:ln>
                  <a:noFill/>
                </a:ln>
                <a:solidFill>
                  <a:prstClr val="white"/>
                </a:solidFill>
                <a:effectLst/>
                <a:uLnTx/>
                <a:uFillTx/>
                <a:latin typeface="Aptos" panose="02110004020202020204"/>
                <a:ea typeface="+mn-ea"/>
                <a:cs typeface="IBM Plex Sans Arabic Medium" panose="020B0603050203000203" pitchFamily="34" charset="-78"/>
              </a:rPr>
              <a:t>مقدمة عن المشروع </a:t>
            </a:r>
            <a:endParaRPr kumimoji="0" lang="en-US" sz="4400" b="0" i="0" u="none" strike="noStrike" kern="1200" cap="none" spc="0" normalizeH="0" baseline="0" noProof="0" dirty="0">
              <a:ln>
                <a:noFill/>
              </a:ln>
              <a:solidFill>
                <a:prstClr val="white"/>
              </a:solidFill>
              <a:effectLst/>
              <a:highlight>
                <a:srgbClr val="00FF00"/>
              </a:highlight>
              <a:uLnTx/>
              <a:uFillTx/>
              <a:latin typeface="Aptos" panose="02110004020202020204"/>
              <a:ea typeface="+mn-ea"/>
              <a:cs typeface="IBM Plex Sans Arabic Medium" panose="020B0603050203000203" pitchFamily="34" charset="-78"/>
            </a:endParaRPr>
          </a:p>
        </p:txBody>
      </p:sp>
    </p:spTree>
    <p:extLst>
      <p:ext uri="{BB962C8B-B14F-4D97-AF65-F5344CB8AC3E}">
        <p14:creationId xmlns:p14="http://schemas.microsoft.com/office/powerpoint/2010/main" val="1313394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6755C-13A2-1CA6-6039-D984C8DF4037}"/>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236A586C-8DB7-2401-ED3A-6B86FC9276C2}"/>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EDDC4B04-5FF3-8B2B-652B-D687A470F89D}"/>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5D086C70-EAFC-78C2-19D9-2F4D1C290CD3}"/>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6" name="Title 1">
            <a:extLst>
              <a:ext uri="{FF2B5EF4-FFF2-40B4-BE49-F238E27FC236}">
                <a16:creationId xmlns:a16="http://schemas.microsoft.com/office/drawing/2014/main" id="{BE400308-92F4-029A-C91C-916DAF5E6AF0}"/>
              </a:ext>
            </a:extLst>
          </p:cNvPr>
          <p:cNvSpPr txBox="1">
            <a:spLocks/>
          </p:cNvSpPr>
          <p:nvPr/>
        </p:nvSpPr>
        <p:spPr>
          <a:xfrm>
            <a:off x="7294773" y="451285"/>
            <a:ext cx="3832697" cy="63824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endParaRPr kumimoji="0" lang="en-US" sz="2800" b="1" i="0" u="none" strike="noStrike" kern="1200" cap="none" spc="0" normalizeH="0" baseline="0" noProof="0" dirty="0">
              <a:ln>
                <a:noFill/>
              </a:ln>
              <a:solidFill>
                <a:srgbClr val="44546A"/>
              </a:solidFill>
              <a:effectLst/>
              <a:highlight>
                <a:srgbClr val="FFFF00"/>
              </a:highlight>
              <a:uLnTx/>
              <a:uFillTx/>
              <a:latin typeface="Calibri"/>
              <a:ea typeface="+mj-ea"/>
              <a:cs typeface="Bahij TheSansArabic Plain" panose="02040503050201020203" pitchFamily="18" charset="-78"/>
            </a:endParaRPr>
          </a:p>
        </p:txBody>
      </p:sp>
      <p:sp>
        <p:nvSpPr>
          <p:cNvPr id="7" name="Title 1">
            <a:extLst>
              <a:ext uri="{FF2B5EF4-FFF2-40B4-BE49-F238E27FC236}">
                <a16:creationId xmlns:a16="http://schemas.microsoft.com/office/drawing/2014/main" id="{2AEEB362-E52A-B3F8-6BB2-6FE6641B2222}"/>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مقدمة للمشروع</a:t>
            </a:r>
          </a:p>
        </p:txBody>
      </p:sp>
      <p:sp>
        <p:nvSpPr>
          <p:cNvPr id="8" name="Slide Number Placeholder 7">
            <a:extLst>
              <a:ext uri="{FF2B5EF4-FFF2-40B4-BE49-F238E27FC236}">
                <a16:creationId xmlns:a16="http://schemas.microsoft.com/office/drawing/2014/main" id="{EFB54492-E35B-CE2C-4A8C-B942DF47A71D}"/>
              </a:ext>
            </a:extLst>
          </p:cNvPr>
          <p:cNvSpPr>
            <a:spLocks noGrp="1"/>
          </p:cNvSpPr>
          <p:nvPr>
            <p:ph type="sldNum" sz="quarter" idx="12"/>
          </p:nvPr>
        </p:nvSpPr>
        <p:spPr/>
        <p:txBody>
          <a:bodyPr/>
          <a:lstStyle/>
          <a:p>
            <a:fld id="{5939B1FA-81F2-4940-9AF3-5EAFB5D6669B}" type="slidenum">
              <a:rPr lang="en-US" smtClean="0"/>
              <a:pPr/>
              <a:t>4</a:t>
            </a:fld>
            <a:endParaRPr lang="en-US"/>
          </a:p>
        </p:txBody>
      </p:sp>
      <p:sp>
        <p:nvSpPr>
          <p:cNvPr id="10" name="TextBox 9">
            <a:extLst>
              <a:ext uri="{FF2B5EF4-FFF2-40B4-BE49-F238E27FC236}">
                <a16:creationId xmlns:a16="http://schemas.microsoft.com/office/drawing/2014/main" id="{28D20288-7BC6-195D-8FA4-AAAE8379CCE3}"/>
              </a:ext>
            </a:extLst>
          </p:cNvPr>
          <p:cNvSpPr txBox="1"/>
          <p:nvPr/>
        </p:nvSpPr>
        <p:spPr>
          <a:xfrm>
            <a:off x="1123556" y="4123286"/>
            <a:ext cx="4669274" cy="1815882"/>
          </a:xfrm>
          <a:prstGeom prst="rect">
            <a:avLst/>
          </a:prstGeom>
          <a:noFill/>
        </p:spPr>
        <p:txBody>
          <a:bodyPr wrap="square" rtlCol="0">
            <a:spAutoFit/>
          </a:bodyPr>
          <a:lstStyle/>
          <a:p>
            <a:pPr algn="just" rtl="1"/>
            <a:r>
              <a:rPr lang="ar-JO" sz="1400" dirty="0"/>
              <a:t>تم في هذه المرحلة استعراض مجموعة من المواد المرئية والمسموعة التي سبق إنتاجها ضمن حملة</a:t>
            </a:r>
            <a:r>
              <a:rPr lang="en-US" sz="1400" dirty="0"/>
              <a:t> </a:t>
            </a:r>
            <a:r>
              <a:rPr lang="ar-JO" sz="1400" dirty="0"/>
              <a:t> لتبقى أطفال، بما في ذلك </a:t>
            </a:r>
            <a:r>
              <a:rPr lang="ar-JO" sz="1400" b="1" dirty="0"/>
              <a:t>الأفلام القصيرة، حلقات الرسوم المتحركة، الأناشيد، والبرامج الحوارية</a:t>
            </a:r>
            <a:r>
              <a:rPr lang="ar-JO" sz="1400" dirty="0"/>
              <a:t>.</a:t>
            </a:r>
            <a:endParaRPr lang="en-US" sz="1400" dirty="0"/>
          </a:p>
          <a:p>
            <a:pPr algn="just" rtl="1"/>
            <a:br>
              <a:rPr lang="ar-JO" sz="1400" dirty="0"/>
            </a:br>
            <a:r>
              <a:rPr lang="ar-JO" sz="1400" dirty="0"/>
              <a:t>وقد ركّز التقييم على تحليل جميع عناصر المحتوى من حيث </a:t>
            </a:r>
            <a:r>
              <a:rPr lang="ar-JO" sz="1400" b="1" dirty="0"/>
              <a:t>النص واللغة، القصة، الشخصيات، الصور والرسوم، الموسيقى، وأسلوب السرد</a:t>
            </a:r>
            <a:r>
              <a:rPr lang="ar-JO" sz="1400" dirty="0"/>
              <a:t>، وذلك بهدف تحديد </a:t>
            </a:r>
            <a:r>
              <a:rPr lang="ar-JO" sz="1400" b="1" dirty="0"/>
              <a:t>مدى ملاءمتها للفئات العمرية المستهدفة (6–8 سنوات و9–12 سنة)</a:t>
            </a:r>
            <a:r>
              <a:rPr lang="ar-JO" sz="1400" dirty="0"/>
              <a:t>، وقياس فاعليتها في توصيل الرسائل التوعوية بشكل علمي وتربوي صحيح.</a:t>
            </a:r>
          </a:p>
        </p:txBody>
      </p:sp>
      <p:sp>
        <p:nvSpPr>
          <p:cNvPr id="11" name="TextBox 10">
            <a:extLst>
              <a:ext uri="{FF2B5EF4-FFF2-40B4-BE49-F238E27FC236}">
                <a16:creationId xmlns:a16="http://schemas.microsoft.com/office/drawing/2014/main" id="{E4BEB0AF-0B67-3031-FFA1-AEDFF4E42D01}"/>
              </a:ext>
            </a:extLst>
          </p:cNvPr>
          <p:cNvSpPr txBox="1"/>
          <p:nvPr/>
        </p:nvSpPr>
        <p:spPr>
          <a:xfrm>
            <a:off x="2003908" y="3618619"/>
            <a:ext cx="2908571" cy="400110"/>
          </a:xfrm>
          <a:prstGeom prst="rect">
            <a:avLst/>
          </a:prstGeom>
          <a:noFill/>
        </p:spPr>
        <p:txBody>
          <a:bodyPr wrap="square" rtlCol="0">
            <a:spAutoFit/>
          </a:bodyPr>
          <a:lstStyle/>
          <a:p>
            <a:pPr algn="ctr" rtl="1"/>
            <a:r>
              <a:rPr lang="ar-JO" sz="2000" b="1" dirty="0"/>
              <a:t>تحليل وتقييم المحتوى القائم</a:t>
            </a:r>
            <a:endParaRPr lang="en-US" sz="20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E7AD6236-7B06-CF0D-D878-E648D94B5C37}"/>
              </a:ext>
            </a:extLst>
          </p:cNvPr>
          <p:cNvSpPr txBox="1"/>
          <p:nvPr/>
        </p:nvSpPr>
        <p:spPr>
          <a:xfrm>
            <a:off x="758028" y="1113405"/>
            <a:ext cx="10369442" cy="584775"/>
          </a:xfrm>
          <a:prstGeom prst="rect">
            <a:avLst/>
          </a:prstGeom>
          <a:noFill/>
        </p:spPr>
        <p:txBody>
          <a:bodyPr wrap="square">
            <a:spAutoFit/>
          </a:bodyPr>
          <a:lstStyle/>
          <a:p>
            <a:pPr marL="0" marR="0" lvl="0" indent="0" algn="just" defTabSz="914363" rtl="1" eaLnBrk="1" fontAlgn="auto" latinLnBrk="0" hangingPunct="1">
              <a:lnSpc>
                <a:spcPct val="100000"/>
              </a:lnSpc>
              <a:spcBef>
                <a:spcPts val="0"/>
              </a:spcBef>
              <a:spcAft>
                <a:spcPts val="0"/>
              </a:spcAft>
              <a:buClrTx/>
              <a:buSzTx/>
              <a:buFontTx/>
              <a:buNone/>
              <a:tabLst/>
              <a:defRPr/>
            </a:pPr>
            <a:r>
              <a:rPr kumimoji="0" lang="ar-JO"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انطلقت هذه الدراسة في إطار التعاون مع المركز السعودي لكفاءة الطاقة لتطوير وتحسين المحتوى التوعوي الموجَّه للأطفال ضمن حملة أطفال لتبقى، وذلك </a:t>
            </a:r>
            <a:r>
              <a:rPr kumimoji="0" lang="ar-JO" sz="1600" b="1" i="0" u="none" strike="noStrike" kern="1200" cap="none" spc="0" normalizeH="0" baseline="0" noProof="0" dirty="0">
                <a:ln>
                  <a:noFill/>
                </a:ln>
                <a:solidFill>
                  <a:srgbClr val="000000"/>
                </a:solidFill>
                <a:effectLst/>
                <a:uLnTx/>
                <a:uFillTx/>
                <a:latin typeface="Sakkal Majalla" panose="02000000000000000000" pitchFamily="2" charset="-78"/>
                <a:ea typeface="+mn-ea"/>
              </a:rPr>
              <a:t>بهدف رفع مستوى فاعلية الرسائل الموجهة وتعزيز أثرها في غرس سلوكيات ترشيد الطاقة لدى مختلف الفئات العمرية</a:t>
            </a:r>
            <a:r>
              <a:rPr kumimoji="0" lang="ar-JO"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a:t>
            </a:r>
            <a:endParaRPr kumimoji="0" lang="en-US" sz="1600" b="0" i="0" u="none" strike="noStrike" kern="1200" cap="none" spc="0" normalizeH="0" baseline="0" noProof="0" dirty="0">
              <a:ln>
                <a:noFill/>
              </a:ln>
              <a:solidFill>
                <a:srgbClr val="000000"/>
              </a:solidFill>
              <a:effectLst/>
              <a:uLnTx/>
              <a:uFillTx/>
              <a:latin typeface="Sakkal Majalla" panose="02000000000000000000" pitchFamily="2" charset="-78"/>
              <a:ea typeface="+mn-ea"/>
            </a:endParaRPr>
          </a:p>
        </p:txBody>
      </p:sp>
      <p:pic>
        <p:nvPicPr>
          <p:cNvPr id="26" name="Picture 25" descr="A green circle with a white number on it&#10;&#10;AI-generated content may be incorrect.">
            <a:extLst>
              <a:ext uri="{FF2B5EF4-FFF2-40B4-BE49-F238E27FC236}">
                <a16:creationId xmlns:a16="http://schemas.microsoft.com/office/drawing/2014/main" id="{A4A1B6E5-6A6C-E7BE-52C0-91A3E783D1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7212" y="1986436"/>
            <a:ext cx="1421963" cy="1421963"/>
          </a:xfrm>
          <a:prstGeom prst="rect">
            <a:avLst/>
          </a:prstGeom>
        </p:spPr>
      </p:pic>
      <p:pic>
        <p:nvPicPr>
          <p:cNvPr id="28" name="Picture 27" descr="A green circle with a white number on it&#10;&#10;AI-generated content may be incorrect.">
            <a:extLst>
              <a:ext uri="{FF2B5EF4-FFF2-40B4-BE49-F238E27FC236}">
                <a16:creationId xmlns:a16="http://schemas.microsoft.com/office/drawing/2014/main" id="{72D23166-0D14-609E-863E-6BC9E46D95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80199" y="1986436"/>
            <a:ext cx="1421963" cy="1421963"/>
          </a:xfrm>
          <a:prstGeom prst="rect">
            <a:avLst/>
          </a:prstGeom>
        </p:spPr>
      </p:pic>
      <p:sp>
        <p:nvSpPr>
          <p:cNvPr id="9" name="TextBox 8">
            <a:extLst>
              <a:ext uri="{FF2B5EF4-FFF2-40B4-BE49-F238E27FC236}">
                <a16:creationId xmlns:a16="http://schemas.microsoft.com/office/drawing/2014/main" id="{45E8B476-4A8C-0B12-FCAD-5FB0676604DE}"/>
              </a:ext>
            </a:extLst>
          </p:cNvPr>
          <p:cNvSpPr txBox="1"/>
          <p:nvPr/>
        </p:nvSpPr>
        <p:spPr>
          <a:xfrm>
            <a:off x="6254888" y="4140876"/>
            <a:ext cx="4672584" cy="2031325"/>
          </a:xfrm>
          <a:prstGeom prst="rect">
            <a:avLst/>
          </a:prstGeom>
          <a:noFill/>
        </p:spPr>
        <p:txBody>
          <a:bodyPr wrap="square">
            <a:spAutoFit/>
          </a:bodyPr>
          <a:lstStyle/>
          <a:p>
            <a:pPr algn="just" rtl="1">
              <a:buNone/>
            </a:pPr>
            <a:r>
              <a:rPr lang="ar-JO" sz="1400" dirty="0"/>
              <a:t>بدأت الدراسة بوضع إطارٍ علمي ومعايير دقيقة لإنتاج المواد التوعوية الموجّهة للأطفال، استنادًا إلى أحدث الأدبيات العلمية والمعايير التربوية والنفسية المعتمدة.</a:t>
            </a:r>
            <a:endParaRPr lang="en-US" sz="1400" dirty="0"/>
          </a:p>
          <a:p>
            <a:pPr algn="just" rtl="1">
              <a:buNone/>
            </a:pPr>
            <a:endParaRPr lang="en-US" sz="1400" dirty="0"/>
          </a:p>
          <a:p>
            <a:pPr algn="just" rtl="1">
              <a:buNone/>
            </a:pPr>
            <a:r>
              <a:rPr lang="ar-JO" sz="1400" dirty="0"/>
              <a:t> وقد شمل هذا الإطار </a:t>
            </a:r>
            <a:r>
              <a:rPr lang="ar-JO" sz="1400" b="1" dirty="0"/>
              <a:t>تحديد الجوانب المعرفية والوجدانية والسلوكية للأهداف التعليمية</a:t>
            </a:r>
            <a:r>
              <a:rPr lang="ar-JO" sz="1400" dirty="0"/>
              <a:t>، ودراسة خصائص النمو لكل فئة عمرية (6–8 و9–12 سنة)، إلى جانب وضع ضوابط واضحة لتصميم الرسائل المباشرة وغير المباشرة، وعناصر القصة والسياق والحبكة واللغة والشخصيات والرسوم والموسيقى. هذا الإطار العلمي شكّل المرجع الأساس الذي استندت إليه الحملة في جميع مراحل تطوير المحتوى وتحسين فعاليته.</a:t>
            </a:r>
          </a:p>
        </p:txBody>
      </p:sp>
      <p:sp>
        <p:nvSpPr>
          <p:cNvPr id="25" name="TextBox 24">
            <a:extLst>
              <a:ext uri="{FF2B5EF4-FFF2-40B4-BE49-F238E27FC236}">
                <a16:creationId xmlns:a16="http://schemas.microsoft.com/office/drawing/2014/main" id="{AAD46D90-C319-9A8D-2445-E023E3EE6AA4}"/>
              </a:ext>
            </a:extLst>
          </p:cNvPr>
          <p:cNvSpPr txBox="1"/>
          <p:nvPr/>
        </p:nvSpPr>
        <p:spPr>
          <a:xfrm>
            <a:off x="6928481" y="3618619"/>
            <a:ext cx="3325398" cy="400110"/>
          </a:xfrm>
          <a:prstGeom prst="rect">
            <a:avLst/>
          </a:prstGeom>
          <a:noFill/>
        </p:spPr>
        <p:txBody>
          <a:bodyPr wrap="square">
            <a:spAutoFit/>
          </a:bodyPr>
          <a:lstStyle/>
          <a:p>
            <a:pPr algn="ctr"/>
            <a:r>
              <a:rPr lang="ar-JO" sz="2000" b="1" dirty="0"/>
              <a:t>الأساس العلمي لبناء محتوى الحملة</a:t>
            </a:r>
            <a:endParaRPr lang="en-US" sz="2000" b="1" dirty="0"/>
          </a:p>
        </p:txBody>
      </p:sp>
    </p:spTree>
    <p:extLst>
      <p:ext uri="{BB962C8B-B14F-4D97-AF65-F5344CB8AC3E}">
        <p14:creationId xmlns:p14="http://schemas.microsoft.com/office/powerpoint/2010/main" val="1163109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50D6A-E836-F147-375A-FA5AAD44F294}"/>
            </a:ext>
          </a:extLst>
        </p:cNvPr>
        <p:cNvGrpSpPr/>
        <p:nvPr/>
      </p:nvGrpSpPr>
      <p:grpSpPr>
        <a:xfrm>
          <a:off x="0" y="0"/>
          <a:ext cx="0" cy="0"/>
          <a:chOff x="0" y="0"/>
          <a:chExt cx="0" cy="0"/>
        </a:xfrm>
      </p:grpSpPr>
      <p:pic>
        <p:nvPicPr>
          <p:cNvPr id="13" name="Picture 12" descr="A white number on a brown circle&#10;&#10;AI-generated content may be incorrect.">
            <a:extLst>
              <a:ext uri="{FF2B5EF4-FFF2-40B4-BE49-F238E27FC236}">
                <a16:creationId xmlns:a16="http://schemas.microsoft.com/office/drawing/2014/main" id="{01CC0388-C503-4882-D5CA-28F9C72D5E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7212" y="1986935"/>
            <a:ext cx="1426464" cy="1426464"/>
          </a:xfrm>
          <a:prstGeom prst="rect">
            <a:avLst/>
          </a:prstGeom>
        </p:spPr>
      </p:pic>
      <p:pic>
        <p:nvPicPr>
          <p:cNvPr id="5" name="Picture 4" descr="A white number on a purple circle&#10;&#10;AI-generated content may be incorrect.">
            <a:extLst>
              <a:ext uri="{FF2B5EF4-FFF2-40B4-BE49-F238E27FC236}">
                <a16:creationId xmlns:a16="http://schemas.microsoft.com/office/drawing/2014/main" id="{E7DBE609-BE2C-B3F9-770C-49383AB36D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0199" y="1989186"/>
            <a:ext cx="1421963" cy="1421963"/>
          </a:xfrm>
          <a:prstGeom prst="rect">
            <a:avLst/>
          </a:prstGeom>
        </p:spPr>
      </p:pic>
      <p:grpSp>
        <p:nvGrpSpPr>
          <p:cNvPr id="2" name="Group 1">
            <a:extLst>
              <a:ext uri="{FF2B5EF4-FFF2-40B4-BE49-F238E27FC236}">
                <a16:creationId xmlns:a16="http://schemas.microsoft.com/office/drawing/2014/main" id="{874ECB7E-70E7-DDBC-6A39-FE5BF0E2DEA8}"/>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4478C38D-5326-45B5-E7A6-25FDA3F29138}"/>
                </a:ext>
              </a:extLst>
            </p:cNvPr>
            <p:cNvPicPr>
              <a:picLocks noChangeAspect="1"/>
            </p:cNvPicPr>
            <p:nvPr/>
          </p:nvPicPr>
          <p:blipFill>
            <a:blip r:embed="rId4"/>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B4B50AA6-9DCE-2353-A23E-412861EF1372}"/>
                </a:ext>
              </a:extLst>
            </p:cNvPr>
            <p:cNvPicPr>
              <a:picLocks noChangeAspect="1"/>
            </p:cNvPicPr>
            <p:nvPr/>
          </p:nvPicPr>
          <p:blipFill>
            <a:blip r:embed="rId5"/>
            <a:stretch>
              <a:fillRect/>
            </a:stretch>
          </p:blipFill>
          <p:spPr>
            <a:xfrm>
              <a:off x="10854197" y="730181"/>
              <a:ext cx="991093" cy="1071724"/>
            </a:xfrm>
            <a:prstGeom prst="rect">
              <a:avLst/>
            </a:prstGeom>
          </p:spPr>
        </p:pic>
      </p:grpSp>
      <p:sp>
        <p:nvSpPr>
          <p:cNvPr id="6" name="Title 1">
            <a:extLst>
              <a:ext uri="{FF2B5EF4-FFF2-40B4-BE49-F238E27FC236}">
                <a16:creationId xmlns:a16="http://schemas.microsoft.com/office/drawing/2014/main" id="{8E150A2B-2130-870B-7B55-E4C49C285BF8}"/>
              </a:ext>
            </a:extLst>
          </p:cNvPr>
          <p:cNvSpPr txBox="1">
            <a:spLocks/>
          </p:cNvSpPr>
          <p:nvPr/>
        </p:nvSpPr>
        <p:spPr>
          <a:xfrm>
            <a:off x="7294773" y="451285"/>
            <a:ext cx="3832697" cy="63824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endParaRPr kumimoji="0" lang="en-US" sz="2800" b="1" i="0" u="none" strike="noStrike" kern="1200" cap="none" spc="0" normalizeH="0" baseline="0" noProof="0" dirty="0">
              <a:ln>
                <a:noFill/>
              </a:ln>
              <a:solidFill>
                <a:srgbClr val="44546A"/>
              </a:solidFill>
              <a:effectLst/>
              <a:highlight>
                <a:srgbClr val="FFFF00"/>
              </a:highlight>
              <a:uLnTx/>
              <a:uFillTx/>
              <a:latin typeface="Calibri"/>
              <a:ea typeface="+mj-ea"/>
              <a:cs typeface="Bahij TheSansArabic Plain" panose="02040503050201020203" pitchFamily="18" charset="-78"/>
            </a:endParaRPr>
          </a:p>
        </p:txBody>
      </p:sp>
      <p:sp>
        <p:nvSpPr>
          <p:cNvPr id="7" name="Title 1">
            <a:extLst>
              <a:ext uri="{FF2B5EF4-FFF2-40B4-BE49-F238E27FC236}">
                <a16:creationId xmlns:a16="http://schemas.microsoft.com/office/drawing/2014/main" id="{2175CB8B-C287-3E9E-0AD3-B71A04FDE60F}"/>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مقدمة للمشروع</a:t>
            </a:r>
          </a:p>
        </p:txBody>
      </p:sp>
      <p:sp>
        <p:nvSpPr>
          <p:cNvPr id="8" name="Slide Number Placeholder 7">
            <a:extLst>
              <a:ext uri="{FF2B5EF4-FFF2-40B4-BE49-F238E27FC236}">
                <a16:creationId xmlns:a16="http://schemas.microsoft.com/office/drawing/2014/main" id="{4AE53215-54AC-6CCC-82FB-5E00DE405862}"/>
              </a:ext>
            </a:extLst>
          </p:cNvPr>
          <p:cNvSpPr>
            <a:spLocks noGrp="1"/>
          </p:cNvSpPr>
          <p:nvPr>
            <p:ph type="sldNum" sz="quarter" idx="12"/>
          </p:nvPr>
        </p:nvSpPr>
        <p:spPr/>
        <p:txBody>
          <a:bodyPr/>
          <a:lstStyle/>
          <a:p>
            <a:fld id="{5939B1FA-81F2-4940-9AF3-5EAFB5D6669B}" type="slidenum">
              <a:rPr lang="en-US" smtClean="0"/>
              <a:pPr/>
              <a:t>5</a:t>
            </a:fld>
            <a:endParaRPr lang="en-US"/>
          </a:p>
        </p:txBody>
      </p:sp>
      <p:sp>
        <p:nvSpPr>
          <p:cNvPr id="10" name="TextBox 9">
            <a:extLst>
              <a:ext uri="{FF2B5EF4-FFF2-40B4-BE49-F238E27FC236}">
                <a16:creationId xmlns:a16="http://schemas.microsoft.com/office/drawing/2014/main" id="{21410EF8-5310-DA78-9002-C52C6DFD1228}"/>
              </a:ext>
            </a:extLst>
          </p:cNvPr>
          <p:cNvSpPr txBox="1"/>
          <p:nvPr/>
        </p:nvSpPr>
        <p:spPr>
          <a:xfrm>
            <a:off x="1123556" y="4123286"/>
            <a:ext cx="4669274" cy="1815882"/>
          </a:xfrm>
          <a:prstGeom prst="rect">
            <a:avLst/>
          </a:prstGeom>
          <a:noFill/>
        </p:spPr>
        <p:txBody>
          <a:bodyPr wrap="square" rtlCol="0">
            <a:spAutoFit/>
          </a:bodyPr>
          <a:lstStyle/>
          <a:p>
            <a:pPr algn="just" rtl="1"/>
            <a:r>
              <a:rPr lang="ar-JO" sz="1400" dirty="0"/>
              <a:t>انطلاقًا من النتائج والمعايير السابقة، تهدف هذه المرحلة إلى </a:t>
            </a:r>
            <a:r>
              <a:rPr lang="ar-JO" sz="1400" b="1" dirty="0"/>
              <a:t>وضع خارطة طريق استراتيجية لتطوير حملة "لتبقى أطفال"</a:t>
            </a:r>
            <a:r>
              <a:rPr lang="ar-JO" sz="1400" dirty="0"/>
              <a:t>، تتضمن </a:t>
            </a:r>
            <a:r>
              <a:rPr lang="ar-JO" sz="1400" b="1" dirty="0"/>
              <a:t>تحديد الجهات والشركاء المناسبين، اقتراح مجالات تركيز المحتوى التوعوي، تطوير آليات لقياس الأثر والتفاعل المستقبلي.</a:t>
            </a:r>
          </a:p>
          <a:p>
            <a:pPr algn="just" rtl="1"/>
            <a:endParaRPr lang="ar-JO" sz="1400" b="1" dirty="0"/>
          </a:p>
          <a:p>
            <a:pPr algn="just" rtl="1"/>
            <a:r>
              <a:rPr lang="ar-JO" sz="1400" dirty="0"/>
              <a:t>يُعد هذا التوجه خلاصة علمية واستراتيجية تهدف إلى تحويل نتائج البحث إلى </a:t>
            </a:r>
            <a:r>
              <a:rPr lang="ar-JO" sz="1400" b="1" dirty="0"/>
              <a:t>خطة تنفيذية واضحة</a:t>
            </a:r>
            <a:r>
              <a:rPr lang="ar-JO" sz="1400" dirty="0"/>
              <a:t> تدعم تحقيق رسالة الحملة وبناء جيل أكثر وعيًا ومسؤولية تجاه الطاقة.</a:t>
            </a:r>
          </a:p>
        </p:txBody>
      </p:sp>
      <p:sp>
        <p:nvSpPr>
          <p:cNvPr id="11" name="TextBox 10">
            <a:extLst>
              <a:ext uri="{FF2B5EF4-FFF2-40B4-BE49-F238E27FC236}">
                <a16:creationId xmlns:a16="http://schemas.microsoft.com/office/drawing/2014/main" id="{28443A27-A532-6026-0BE9-616116D53B51}"/>
              </a:ext>
            </a:extLst>
          </p:cNvPr>
          <p:cNvSpPr txBox="1"/>
          <p:nvPr/>
        </p:nvSpPr>
        <p:spPr>
          <a:xfrm>
            <a:off x="2003908" y="3618619"/>
            <a:ext cx="2908571" cy="400110"/>
          </a:xfrm>
          <a:prstGeom prst="rect">
            <a:avLst/>
          </a:prstGeom>
          <a:noFill/>
        </p:spPr>
        <p:txBody>
          <a:bodyPr wrap="square" rtlCol="0">
            <a:spAutoFit/>
          </a:bodyPr>
          <a:lstStyle/>
          <a:p>
            <a:pPr algn="r" rtl="1"/>
            <a:r>
              <a:rPr lang="ar-JO" sz="2000" b="1" dirty="0"/>
              <a:t>بناء التوجه الاستراتيجي للحملة</a:t>
            </a:r>
            <a:endParaRPr lang="en-US" sz="20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7A954A2C-13A9-A5B2-485D-EF2D52106E04}"/>
              </a:ext>
            </a:extLst>
          </p:cNvPr>
          <p:cNvSpPr txBox="1"/>
          <p:nvPr/>
        </p:nvSpPr>
        <p:spPr>
          <a:xfrm>
            <a:off x="6254888" y="4140876"/>
            <a:ext cx="4672584" cy="1600438"/>
          </a:xfrm>
          <a:prstGeom prst="rect">
            <a:avLst/>
          </a:prstGeom>
          <a:noFill/>
        </p:spPr>
        <p:txBody>
          <a:bodyPr wrap="square">
            <a:spAutoFit/>
          </a:bodyPr>
          <a:lstStyle/>
          <a:p>
            <a:pPr algn="just" rtl="1"/>
            <a:r>
              <a:rPr lang="ar-JO" sz="1400" dirty="0"/>
              <a:t>استنادًا إلى نتائج التقييم، تم تطوير </a:t>
            </a:r>
            <a:r>
              <a:rPr lang="ar-JO" sz="1400" b="1" dirty="0"/>
              <a:t>إطار علمي شامل</a:t>
            </a:r>
            <a:r>
              <a:rPr lang="ar-JO" sz="1400" dirty="0"/>
              <a:t> يضع الأسس والمعايير التربوية والنفسية واللغوية والفنية لإنتاج محتوى فعّال ومؤثر للأطفال.</a:t>
            </a:r>
            <a:r>
              <a:rPr lang="en-US" sz="1400" dirty="0"/>
              <a:t> </a:t>
            </a:r>
            <a:r>
              <a:rPr lang="ar-JO" sz="1400" dirty="0"/>
              <a:t>وقد تم تحديد ضوابط دقيقة تتعلق </a:t>
            </a:r>
            <a:r>
              <a:rPr lang="ar-JO" sz="1400" b="1" dirty="0"/>
              <a:t>بمستوى اللغة، طبيعة الرسائل، أسلوب العرض البصري والموسيقي، الهوية البصرية والشخصيات.</a:t>
            </a:r>
            <a:endParaRPr lang="en-US" sz="1400" b="1" dirty="0"/>
          </a:p>
          <a:p>
            <a:pPr algn="just" rtl="1"/>
            <a:endParaRPr lang="ar-JO" sz="1400" b="1" dirty="0"/>
          </a:p>
          <a:p>
            <a:pPr algn="just" rtl="1"/>
            <a:r>
              <a:rPr lang="ar-JO" sz="1400" dirty="0"/>
              <a:t>هذا الإطار أصبح بمثابة </a:t>
            </a:r>
            <a:r>
              <a:rPr lang="ar-JO" sz="1400" b="1" dirty="0"/>
              <a:t>المرجع العلمي للحملة</a:t>
            </a:r>
            <a:r>
              <a:rPr lang="ar-JO" sz="1400" dirty="0"/>
              <a:t> لضمان اتساق جميع الرسائل الإعلامية الموجّهة للأطفال مستقبلاً.</a:t>
            </a:r>
          </a:p>
        </p:txBody>
      </p:sp>
      <p:sp>
        <p:nvSpPr>
          <p:cNvPr id="25" name="TextBox 24">
            <a:extLst>
              <a:ext uri="{FF2B5EF4-FFF2-40B4-BE49-F238E27FC236}">
                <a16:creationId xmlns:a16="http://schemas.microsoft.com/office/drawing/2014/main" id="{386A952F-E092-6B93-55F7-01D774712F3B}"/>
              </a:ext>
            </a:extLst>
          </p:cNvPr>
          <p:cNvSpPr txBox="1"/>
          <p:nvPr/>
        </p:nvSpPr>
        <p:spPr>
          <a:xfrm>
            <a:off x="6928481" y="3618619"/>
            <a:ext cx="3325398" cy="400110"/>
          </a:xfrm>
          <a:prstGeom prst="rect">
            <a:avLst/>
          </a:prstGeom>
          <a:noFill/>
        </p:spPr>
        <p:txBody>
          <a:bodyPr wrap="square">
            <a:spAutoFit/>
          </a:bodyPr>
          <a:lstStyle/>
          <a:p>
            <a:pPr algn="r" rtl="1"/>
            <a:r>
              <a:rPr lang="ar-JO" sz="2000" b="1" dirty="0"/>
              <a:t>بناء المعايير العلمية لتطوير المحتوى</a:t>
            </a:r>
            <a:endParaRPr lang="en-US" sz="2000" b="1" dirty="0">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0238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0B2E0FF8-2254-BF52-032C-439A5875E4D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3AB0DCC-4502-B14F-DE93-91C10E55F70B}"/>
              </a:ext>
            </a:extLst>
          </p:cNvPr>
          <p:cNvSpPr txBox="1"/>
          <p:nvPr/>
        </p:nvSpPr>
        <p:spPr>
          <a:xfrm>
            <a:off x="1676398" y="2046238"/>
            <a:ext cx="6382872" cy="769441"/>
          </a:xfrm>
          <a:prstGeom prst="rect">
            <a:avLst/>
          </a:prstGeom>
          <a:noFill/>
        </p:spPr>
        <p:txBody>
          <a:bodyPr wrap="square" rtlCol="0">
            <a:spAutoFit/>
          </a:bodyPr>
          <a:lstStyle/>
          <a:p>
            <a:pPr marL="627063" indent="-627063" algn="r" rtl="1">
              <a:defRPr/>
            </a:pPr>
            <a:r>
              <a:rPr kumimoji="0" lang="ar-JO" sz="4400" b="0" i="0" u="none" strike="noStrike" kern="1200" cap="none" spc="0" normalizeH="0" baseline="0" noProof="0" dirty="0">
                <a:ln>
                  <a:noFill/>
                </a:ln>
                <a:solidFill>
                  <a:prstClr val="white"/>
                </a:solidFill>
                <a:effectLst/>
                <a:uLnTx/>
                <a:uFillTx/>
                <a:latin typeface="Aptos" panose="02110004020202020204"/>
                <a:ea typeface="+mn-ea"/>
                <a:cs typeface="IBM Plex Sans Arabic Medium" panose="020B0603050203000203" pitchFamily="34" charset="-78"/>
              </a:rPr>
              <a:t>الأساس العلمي لبناء محتوى الحملة</a:t>
            </a:r>
          </a:p>
        </p:txBody>
      </p:sp>
    </p:spTree>
    <p:extLst>
      <p:ext uri="{BB962C8B-B14F-4D97-AF65-F5344CB8AC3E}">
        <p14:creationId xmlns:p14="http://schemas.microsoft.com/office/powerpoint/2010/main" val="2001425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63D36-7D20-F948-9420-46C04E729D0A}"/>
            </a:ext>
          </a:extLst>
        </p:cNvPr>
        <p:cNvGrpSpPr/>
        <p:nvPr/>
      </p:nvGrpSpPr>
      <p:grpSpPr>
        <a:xfrm>
          <a:off x="0" y="0"/>
          <a:ext cx="0" cy="0"/>
          <a:chOff x="0" y="0"/>
          <a:chExt cx="0" cy="0"/>
        </a:xfrm>
      </p:grpSpPr>
      <p:grpSp>
        <p:nvGrpSpPr>
          <p:cNvPr id="20" name="مجموعة 71">
            <a:extLst>
              <a:ext uri="{FF2B5EF4-FFF2-40B4-BE49-F238E27FC236}">
                <a16:creationId xmlns:a16="http://schemas.microsoft.com/office/drawing/2014/main" id="{B41AC431-CAED-584C-7288-C44FAED43367}"/>
              </a:ext>
            </a:extLst>
          </p:cNvPr>
          <p:cNvGrpSpPr/>
          <p:nvPr/>
        </p:nvGrpSpPr>
        <p:grpSpPr>
          <a:xfrm>
            <a:off x="1421976" y="2641815"/>
            <a:ext cx="4303590" cy="1718041"/>
            <a:chOff x="7436081" y="1505960"/>
            <a:chExt cx="3347205" cy="3083270"/>
          </a:xfrm>
          <a:solidFill>
            <a:srgbClr val="544457"/>
          </a:solidFill>
        </p:grpSpPr>
        <p:sp>
          <p:nvSpPr>
            <p:cNvPr id="21" name="Rectangle 9">
              <a:extLst>
                <a:ext uri="{FF2B5EF4-FFF2-40B4-BE49-F238E27FC236}">
                  <a16:creationId xmlns:a16="http://schemas.microsoft.com/office/drawing/2014/main" id="{C0755755-7F17-C32E-669B-9381BC4C2FE1}"/>
                </a:ext>
              </a:extLst>
            </p:cNvPr>
            <p:cNvSpPr/>
            <p:nvPr/>
          </p:nvSpPr>
          <p:spPr>
            <a:xfrm rot="297575">
              <a:off x="7436081" y="1505960"/>
              <a:ext cx="3313875" cy="3042043"/>
            </a:xfrm>
            <a:prstGeom prst="rect">
              <a:avLst/>
            </a:prstGeom>
            <a:solidFill>
              <a:srgbClr val="7E7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544457"/>
                </a:solidFill>
              </a:endParaRPr>
            </a:p>
          </p:txBody>
        </p:sp>
        <p:sp>
          <p:nvSpPr>
            <p:cNvPr id="22" name="Rectangle 10">
              <a:extLst>
                <a:ext uri="{FF2B5EF4-FFF2-40B4-BE49-F238E27FC236}">
                  <a16:creationId xmlns:a16="http://schemas.microsoft.com/office/drawing/2014/main" id="{C5D761A0-A222-3063-A948-758307A90BEA}"/>
                </a:ext>
              </a:extLst>
            </p:cNvPr>
            <p:cNvSpPr/>
            <p:nvPr/>
          </p:nvSpPr>
          <p:spPr>
            <a:xfrm>
              <a:off x="7469411" y="1547187"/>
              <a:ext cx="3313875" cy="3042043"/>
            </a:xfrm>
            <a:prstGeom prst="rect">
              <a:avLst/>
            </a:prstGeom>
            <a:grpFill/>
            <a:ln w="0">
              <a:noFill/>
              <a:prstDash val="solid"/>
              <a:round/>
              <a:headEnd/>
              <a:tailEnd/>
            </a:ln>
          </p:spPr>
          <p:txBody>
            <a:bodyPr vert="horz" wrap="square" lIns="914162" tIns="91416" rIns="914162" bIns="91416" numCol="1" anchor="ctr" anchorCtr="1" compatLnSpc="1">
              <a:prstTxWarp prst="textNoShape">
                <a:avLst/>
              </a:prstTxWarp>
            </a:bodyPr>
            <a:lstStyle/>
            <a:p>
              <a:endParaRPr lang="en-US" sz="1600" kern="0" dirty="0">
                <a:solidFill>
                  <a:srgbClr val="544457"/>
                </a:solidFill>
                <a:latin typeface="Arial" pitchFamily="34" charset="0"/>
                <a:cs typeface="Arial" pitchFamily="34" charset="0"/>
              </a:endParaRPr>
            </a:p>
          </p:txBody>
        </p:sp>
      </p:grpSp>
      <p:sp>
        <p:nvSpPr>
          <p:cNvPr id="4" name="TextBox 49">
            <a:extLst>
              <a:ext uri="{FF2B5EF4-FFF2-40B4-BE49-F238E27FC236}">
                <a16:creationId xmlns:a16="http://schemas.microsoft.com/office/drawing/2014/main" id="{FBA55CC2-9E73-514D-451A-AB2E91CC80BC}"/>
              </a:ext>
            </a:extLst>
          </p:cNvPr>
          <p:cNvSpPr txBox="1"/>
          <p:nvPr/>
        </p:nvSpPr>
        <p:spPr>
          <a:xfrm>
            <a:off x="943583" y="1512971"/>
            <a:ext cx="10223527" cy="646331"/>
          </a:xfrm>
          <a:prstGeom prst="rect">
            <a:avLst/>
          </a:prstGeom>
          <a:noFill/>
        </p:spPr>
        <p:txBody>
          <a:bodyPr wrap="square">
            <a:spAutoFit/>
          </a:bodyPr>
          <a:lstStyle/>
          <a:p>
            <a:pPr marL="0" marR="0" lvl="0" indent="0" algn="r" defTabSz="914363" rtl="1" eaLnBrk="1" fontAlgn="auto" latinLnBrk="0" hangingPunct="1">
              <a:lnSpc>
                <a:spcPct val="100000"/>
              </a:lnSpc>
              <a:spcBef>
                <a:spcPts val="0"/>
              </a:spcBef>
              <a:spcAft>
                <a:spcPts val="0"/>
              </a:spcAft>
              <a:buClrTx/>
              <a:buSzTx/>
              <a:buFontTx/>
              <a:buNone/>
              <a:tabLst/>
              <a:defRPr/>
            </a:pPr>
            <a:r>
              <a:rPr lang="ar-JO" dirty="0">
                <a:solidFill>
                  <a:srgbClr val="000000"/>
                </a:solidFill>
                <a:latin typeface="Sakkal Majalla" panose="02000000000000000000" pitchFamily="2" charset="-78"/>
              </a:rPr>
              <a:t>تستهدف حملة أطفال لتبقى شريحتين عمريتين رئيسيتين من الأطفال تتراوح أعمارهم بين 6 و12 سنة،وقد تم تقسيم الدراسة إلى فئتين لضمان دقة التحليل وملاءمة التوصيات لكل مرحلة نمو:</a:t>
            </a:r>
            <a:endParaRPr lang="en-US" dirty="0">
              <a:solidFill>
                <a:srgbClr val="000000"/>
              </a:solidFill>
              <a:latin typeface="Sakkal Majalla" panose="02000000000000000000" pitchFamily="2" charset="-78"/>
            </a:endParaRPr>
          </a:p>
        </p:txBody>
      </p:sp>
      <p:grpSp>
        <p:nvGrpSpPr>
          <p:cNvPr id="5" name="Group 4">
            <a:extLst>
              <a:ext uri="{FF2B5EF4-FFF2-40B4-BE49-F238E27FC236}">
                <a16:creationId xmlns:a16="http://schemas.microsoft.com/office/drawing/2014/main" id="{1D19F43A-43EC-8B9C-A86C-98564F71DB1A}"/>
              </a:ext>
            </a:extLst>
          </p:cNvPr>
          <p:cNvGrpSpPr/>
          <p:nvPr/>
        </p:nvGrpSpPr>
        <p:grpSpPr>
          <a:xfrm>
            <a:off x="10980599" y="124310"/>
            <a:ext cx="982980" cy="1156686"/>
            <a:chOff x="10638890" y="223879"/>
            <a:chExt cx="1206400" cy="1578026"/>
          </a:xfrm>
        </p:grpSpPr>
        <p:pic>
          <p:nvPicPr>
            <p:cNvPr id="6" name="Picture 5">
              <a:extLst>
                <a:ext uri="{FF2B5EF4-FFF2-40B4-BE49-F238E27FC236}">
                  <a16:creationId xmlns:a16="http://schemas.microsoft.com/office/drawing/2014/main" id="{D5EC127B-53DF-1485-00B2-FF1DDFA3D523}"/>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7" name="Picture 6" descr="A group of green and purple rectangles&#10;&#10;Description automatically generated">
              <a:extLst>
                <a:ext uri="{FF2B5EF4-FFF2-40B4-BE49-F238E27FC236}">
                  <a16:creationId xmlns:a16="http://schemas.microsoft.com/office/drawing/2014/main" id="{E8C872BB-CDCB-4C11-5054-98BFFF993C9D}"/>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8" name="Title 1">
            <a:extLst>
              <a:ext uri="{FF2B5EF4-FFF2-40B4-BE49-F238E27FC236}">
                <a16:creationId xmlns:a16="http://schemas.microsoft.com/office/drawing/2014/main" id="{6001C4E8-E07B-7E1D-CB5B-D267DBCB1C09}"/>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نظرة عامة على الفئتين العمريتين المستهدفتين</a:t>
            </a:r>
          </a:p>
        </p:txBody>
      </p:sp>
      <p:sp>
        <p:nvSpPr>
          <p:cNvPr id="9" name="Slide Number Placeholder 12">
            <a:extLst>
              <a:ext uri="{FF2B5EF4-FFF2-40B4-BE49-F238E27FC236}">
                <a16:creationId xmlns:a16="http://schemas.microsoft.com/office/drawing/2014/main" id="{6EB9400F-2484-2427-D857-B887F3E13698}"/>
              </a:ext>
            </a:extLst>
          </p:cNvPr>
          <p:cNvSpPr txBox="1">
            <a:spLocks/>
          </p:cNvSpPr>
          <p:nvPr/>
        </p:nvSpPr>
        <p:spPr>
          <a:xfrm>
            <a:off x="8737601" y="6356352"/>
            <a:ext cx="2844800" cy="365125"/>
          </a:xfrm>
          <a:prstGeom prst="rect">
            <a:avLst/>
          </a:prstGeom>
        </p:spPr>
        <p:txBody>
          <a:bodyPr vert="horz" lIns="91436" tIns="45718" rIns="91436" bIns="45718"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3" name="TextBox 2">
            <a:extLst>
              <a:ext uri="{FF2B5EF4-FFF2-40B4-BE49-F238E27FC236}">
                <a16:creationId xmlns:a16="http://schemas.microsoft.com/office/drawing/2014/main" id="{C685D7F2-8A28-CD95-1AEC-230C680A6202}"/>
              </a:ext>
            </a:extLst>
          </p:cNvPr>
          <p:cNvSpPr txBox="1"/>
          <p:nvPr/>
        </p:nvSpPr>
        <p:spPr>
          <a:xfrm>
            <a:off x="7692231" y="4631642"/>
            <a:ext cx="3072384" cy="1354217"/>
          </a:xfrm>
          <a:prstGeom prst="rect">
            <a:avLst/>
          </a:prstGeom>
          <a:noFill/>
        </p:spPr>
        <p:txBody>
          <a:bodyPr wrap="square">
            <a:spAutoFit/>
          </a:bodyPr>
          <a:lstStyle/>
          <a:p>
            <a:pPr marL="0" marR="0" lvl="0" indent="0" algn="just" defTabSz="914363" rtl="1" eaLnBrk="1" fontAlgn="auto" latinLnBrk="0" hangingPunct="1">
              <a:lnSpc>
                <a:spcPct val="100000"/>
              </a:lnSpc>
              <a:spcBef>
                <a:spcPts val="0"/>
              </a:spcBef>
              <a:spcAft>
                <a:spcPts val="0"/>
              </a:spcAft>
              <a:buClrTx/>
              <a:buSzTx/>
              <a:buFontTx/>
              <a:buNone/>
              <a:tabLst/>
              <a:defRPr/>
            </a:pPr>
            <a:r>
              <a:rPr lang="ar-JO" sz="1600" dirty="0">
                <a:solidFill>
                  <a:srgbClr val="000000"/>
                </a:solidFill>
                <a:latin typeface="Sakkal Majalla" panose="02000000000000000000" pitchFamily="2" charset="-78"/>
              </a:rPr>
              <a:t>تمثل مرحلة الطفولة المبكرة التي يغلب عليها التعلّم بالمشاهدة والتقليد، ويميل فيها الأطفال إلى الرسائل البسيطة والمباشرة والألوان والحركة والموسيقى.</a:t>
            </a:r>
            <a:endParaRPr lang="en-US" sz="1600" dirty="0">
              <a:solidFill>
                <a:srgbClr val="000000"/>
              </a:solidFill>
              <a:latin typeface="Sakkal Majalla" panose="02000000000000000000" pitchFamily="2" charset="-78"/>
            </a:endParaRPr>
          </a:p>
          <a:p>
            <a:pPr marL="0" marR="0" lvl="0" indent="0" algn="r" defTabSz="914363" rtl="1" eaLnBrk="1" fontAlgn="auto" latinLnBrk="0" hangingPunct="1">
              <a:lnSpc>
                <a:spcPct val="100000"/>
              </a:lnSpc>
              <a:spcBef>
                <a:spcPts val="0"/>
              </a:spcBef>
              <a:spcAft>
                <a:spcPts val="0"/>
              </a:spcAft>
              <a:buClrTx/>
              <a:buSzTx/>
              <a:buFontTx/>
              <a:buNone/>
              <a:tabLst/>
              <a:defRPr/>
            </a:pPr>
            <a:endParaRPr lang="en-US" sz="1800" dirty="0">
              <a:solidFill>
                <a:srgbClr val="000000"/>
              </a:solidFill>
              <a:latin typeface="Sakkal Majalla" panose="02000000000000000000" pitchFamily="2" charset="-78"/>
            </a:endParaRPr>
          </a:p>
        </p:txBody>
      </p:sp>
      <p:sp>
        <p:nvSpPr>
          <p:cNvPr id="11" name="TextBox 10">
            <a:extLst>
              <a:ext uri="{FF2B5EF4-FFF2-40B4-BE49-F238E27FC236}">
                <a16:creationId xmlns:a16="http://schemas.microsoft.com/office/drawing/2014/main" id="{FCD1B26B-9A4D-2E31-DD04-2DA3F8C793DA}"/>
              </a:ext>
            </a:extLst>
          </p:cNvPr>
          <p:cNvSpPr txBox="1"/>
          <p:nvPr/>
        </p:nvSpPr>
        <p:spPr>
          <a:xfrm>
            <a:off x="2572816" y="4631642"/>
            <a:ext cx="3152749" cy="1077218"/>
          </a:xfrm>
          <a:prstGeom prst="rect">
            <a:avLst/>
          </a:prstGeom>
          <a:noFill/>
        </p:spPr>
        <p:txBody>
          <a:bodyPr wrap="square">
            <a:spAutoFit/>
          </a:bodyPr>
          <a:lstStyle/>
          <a:p>
            <a:pPr marL="0" marR="0" lvl="0" indent="0" algn="just" defTabSz="914363" rtl="1" eaLnBrk="1" fontAlgn="auto" latinLnBrk="0" hangingPunct="1">
              <a:lnSpc>
                <a:spcPct val="100000"/>
              </a:lnSpc>
              <a:spcBef>
                <a:spcPts val="0"/>
              </a:spcBef>
              <a:spcAft>
                <a:spcPts val="0"/>
              </a:spcAft>
              <a:buClrTx/>
              <a:buSzTx/>
              <a:buFontTx/>
              <a:buNone/>
              <a:tabLst/>
              <a:defRPr/>
            </a:pPr>
            <a:r>
              <a:rPr kumimoji="0" lang="ar-JO"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تمثل مرحلة أكثر نضجًا من حيث القدرة على الفهم والتحليل والاستنتاج، ويستجيب الأطفال فيها لرسائل أعمق وأكثر واقعية تشرح الأسباب والنتائج وتشجع على المبادرة.</a:t>
            </a:r>
            <a:endParaRPr kumimoji="0" lang="en-US" sz="1600" b="0" i="0" u="none" strike="noStrike" kern="1200" cap="none" spc="0" normalizeH="0" baseline="0" noProof="0" dirty="0">
              <a:ln>
                <a:noFill/>
              </a:ln>
              <a:solidFill>
                <a:srgbClr val="000000"/>
              </a:solidFill>
              <a:effectLst/>
              <a:uLnTx/>
              <a:uFillTx/>
              <a:latin typeface="Sakkal Majalla" panose="02000000000000000000" pitchFamily="2" charset="-78"/>
              <a:ea typeface="+mn-ea"/>
            </a:endParaRPr>
          </a:p>
        </p:txBody>
      </p:sp>
      <p:sp>
        <p:nvSpPr>
          <p:cNvPr id="15" name="TextBox 14">
            <a:extLst>
              <a:ext uri="{FF2B5EF4-FFF2-40B4-BE49-F238E27FC236}">
                <a16:creationId xmlns:a16="http://schemas.microsoft.com/office/drawing/2014/main" id="{96EE74CA-1C39-416B-E1D0-AF7DCD3FAC36}"/>
              </a:ext>
            </a:extLst>
          </p:cNvPr>
          <p:cNvSpPr txBox="1"/>
          <p:nvPr/>
        </p:nvSpPr>
        <p:spPr>
          <a:xfrm>
            <a:off x="1464828" y="3290025"/>
            <a:ext cx="4260737" cy="523220"/>
          </a:xfrm>
          <a:prstGeom prst="rect">
            <a:avLst/>
          </a:prstGeom>
          <a:noFill/>
        </p:spPr>
        <p:txBody>
          <a:bodyPr wrap="square">
            <a:spAutoFit/>
          </a:bodyPr>
          <a:lstStyle/>
          <a:p>
            <a:pPr algn="ctr" rtl="1"/>
            <a:r>
              <a:rPr kumimoji="0" lang="ar-JO" sz="2800" b="1" i="0" u="none" strike="noStrike" kern="1200" cap="none" spc="0" normalizeH="0" baseline="0" noProof="0" dirty="0">
                <a:ln>
                  <a:noFill/>
                </a:ln>
                <a:solidFill>
                  <a:schemeClr val="bg1"/>
                </a:solidFill>
                <a:effectLst/>
                <a:uLnTx/>
                <a:uFillTx/>
                <a:latin typeface="Sakkal Majalla" panose="02000000000000000000" pitchFamily="2" charset="-78"/>
                <a:ea typeface="+mn-ea"/>
              </a:rPr>
              <a:t>9–12 سنة</a:t>
            </a:r>
            <a:endParaRPr lang="en-US" sz="2800" b="1" dirty="0">
              <a:solidFill>
                <a:schemeClr val="bg1"/>
              </a:solidFill>
            </a:endParaRPr>
          </a:p>
        </p:txBody>
      </p:sp>
      <p:grpSp>
        <p:nvGrpSpPr>
          <p:cNvPr id="23" name="مجموعة 71">
            <a:extLst>
              <a:ext uri="{FF2B5EF4-FFF2-40B4-BE49-F238E27FC236}">
                <a16:creationId xmlns:a16="http://schemas.microsoft.com/office/drawing/2014/main" id="{653838B9-07C8-54C2-66D8-35F15446E075}"/>
              </a:ext>
            </a:extLst>
          </p:cNvPr>
          <p:cNvGrpSpPr/>
          <p:nvPr/>
        </p:nvGrpSpPr>
        <p:grpSpPr>
          <a:xfrm>
            <a:off x="6526486" y="2641815"/>
            <a:ext cx="4214635" cy="1718041"/>
            <a:chOff x="7436081" y="1505960"/>
            <a:chExt cx="3347205" cy="3083270"/>
          </a:xfrm>
          <a:solidFill>
            <a:srgbClr val="544457"/>
          </a:solidFill>
        </p:grpSpPr>
        <p:sp>
          <p:nvSpPr>
            <p:cNvPr id="24" name="Rectangle 9">
              <a:extLst>
                <a:ext uri="{FF2B5EF4-FFF2-40B4-BE49-F238E27FC236}">
                  <a16:creationId xmlns:a16="http://schemas.microsoft.com/office/drawing/2014/main" id="{9E4418C4-46E4-768E-E0E9-677B9402175C}"/>
                </a:ext>
              </a:extLst>
            </p:cNvPr>
            <p:cNvSpPr/>
            <p:nvPr/>
          </p:nvSpPr>
          <p:spPr>
            <a:xfrm rot="297575">
              <a:off x="7436081" y="1505960"/>
              <a:ext cx="3313875" cy="3042043"/>
            </a:xfrm>
            <a:prstGeom prst="rect">
              <a:avLst/>
            </a:prstGeom>
            <a:solidFill>
              <a:srgbClr val="7E7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544457"/>
                </a:solidFill>
              </a:endParaRPr>
            </a:p>
          </p:txBody>
        </p:sp>
        <p:sp>
          <p:nvSpPr>
            <p:cNvPr id="25" name="Rectangle 10">
              <a:extLst>
                <a:ext uri="{FF2B5EF4-FFF2-40B4-BE49-F238E27FC236}">
                  <a16:creationId xmlns:a16="http://schemas.microsoft.com/office/drawing/2014/main" id="{DA0D53B8-294D-9338-7378-856DF6112DB4}"/>
                </a:ext>
              </a:extLst>
            </p:cNvPr>
            <p:cNvSpPr/>
            <p:nvPr/>
          </p:nvSpPr>
          <p:spPr>
            <a:xfrm>
              <a:off x="7469411" y="1547187"/>
              <a:ext cx="3313875" cy="3042043"/>
            </a:xfrm>
            <a:prstGeom prst="rect">
              <a:avLst/>
            </a:prstGeom>
            <a:grpFill/>
            <a:ln w="0">
              <a:noFill/>
              <a:prstDash val="solid"/>
              <a:round/>
              <a:headEnd/>
              <a:tailEnd/>
            </a:ln>
          </p:spPr>
          <p:txBody>
            <a:bodyPr vert="horz" wrap="square" lIns="914162" tIns="91416" rIns="914162" bIns="91416" numCol="1" anchor="ctr" anchorCtr="1" compatLnSpc="1">
              <a:prstTxWarp prst="textNoShape">
                <a:avLst/>
              </a:prstTxWarp>
            </a:bodyPr>
            <a:lstStyle/>
            <a:p>
              <a:endParaRPr lang="en-US" sz="1600" kern="0" dirty="0">
                <a:solidFill>
                  <a:srgbClr val="544457"/>
                </a:solidFill>
                <a:latin typeface="Arial" pitchFamily="34" charset="0"/>
                <a:cs typeface="Arial" pitchFamily="34" charset="0"/>
              </a:endParaRPr>
            </a:p>
          </p:txBody>
        </p:sp>
      </p:grpSp>
      <p:sp>
        <p:nvSpPr>
          <p:cNvPr id="26" name="TextBox 25">
            <a:extLst>
              <a:ext uri="{FF2B5EF4-FFF2-40B4-BE49-F238E27FC236}">
                <a16:creationId xmlns:a16="http://schemas.microsoft.com/office/drawing/2014/main" id="{F038F186-DD7D-E335-AAC9-66B4F5009C60}"/>
              </a:ext>
            </a:extLst>
          </p:cNvPr>
          <p:cNvSpPr txBox="1"/>
          <p:nvPr/>
        </p:nvSpPr>
        <p:spPr>
          <a:xfrm>
            <a:off x="6568453" y="3290025"/>
            <a:ext cx="4172668" cy="523220"/>
          </a:xfrm>
          <a:prstGeom prst="rect">
            <a:avLst/>
          </a:prstGeom>
          <a:noFill/>
        </p:spPr>
        <p:txBody>
          <a:bodyPr wrap="square">
            <a:spAutoFit/>
          </a:bodyPr>
          <a:lstStyle/>
          <a:p>
            <a:pPr algn="ctr" rtl="1"/>
            <a:r>
              <a:rPr lang="ar-JO" sz="2800" b="1" dirty="0">
                <a:solidFill>
                  <a:schemeClr val="bg1"/>
                </a:solidFill>
                <a:latin typeface="Sakkal Majalla" panose="02000000000000000000" pitchFamily="2" charset="-78"/>
              </a:rPr>
              <a:t>6–8 سنوات </a:t>
            </a:r>
            <a:endParaRPr lang="en-US" sz="2800" b="1" dirty="0">
              <a:solidFill>
                <a:schemeClr val="bg1"/>
              </a:solidFill>
            </a:endParaRPr>
          </a:p>
        </p:txBody>
      </p:sp>
      <p:cxnSp>
        <p:nvCxnSpPr>
          <p:cNvPr id="28" name="Straight Connector 27">
            <a:extLst>
              <a:ext uri="{FF2B5EF4-FFF2-40B4-BE49-F238E27FC236}">
                <a16:creationId xmlns:a16="http://schemas.microsoft.com/office/drawing/2014/main" id="{B15BA841-EA49-8C80-6BE8-541BB17EE79E}"/>
              </a:ext>
            </a:extLst>
          </p:cNvPr>
          <p:cNvCxnSpPr>
            <a:cxnSpLocks/>
          </p:cNvCxnSpPr>
          <p:nvPr/>
        </p:nvCxnSpPr>
        <p:spPr>
          <a:xfrm flipH="1">
            <a:off x="11175488" y="1605064"/>
            <a:ext cx="1350" cy="405758"/>
          </a:xfrm>
          <a:prstGeom prst="line">
            <a:avLst/>
          </a:prstGeom>
          <a:ln w="57150">
            <a:solidFill>
              <a:srgbClr val="544457"/>
            </a:solidFill>
          </a:ln>
        </p:spPr>
        <p:style>
          <a:lnRef idx="1">
            <a:schemeClr val="accent1"/>
          </a:lnRef>
          <a:fillRef idx="0">
            <a:schemeClr val="accent1"/>
          </a:fillRef>
          <a:effectRef idx="0">
            <a:schemeClr val="accent1"/>
          </a:effectRef>
          <a:fontRef idx="minor">
            <a:schemeClr val="tx1"/>
          </a:fontRef>
        </p:style>
      </p:cxnSp>
      <p:pic>
        <p:nvPicPr>
          <p:cNvPr id="40" name="Picture 39">
            <a:extLst>
              <a:ext uri="{FF2B5EF4-FFF2-40B4-BE49-F238E27FC236}">
                <a16:creationId xmlns:a16="http://schemas.microsoft.com/office/drawing/2014/main" id="{062E5401-DCCC-D2F2-1525-1D521A342A1E}"/>
              </a:ext>
            </a:extLst>
          </p:cNvPr>
          <p:cNvPicPr>
            <a:picLocks noChangeAspect="1"/>
          </p:cNvPicPr>
          <p:nvPr/>
        </p:nvPicPr>
        <p:blipFill>
          <a:blip r:embed="rId5"/>
          <a:stretch>
            <a:fillRect/>
          </a:stretch>
        </p:blipFill>
        <p:spPr>
          <a:xfrm>
            <a:off x="6120146" y="4514081"/>
            <a:ext cx="1653683" cy="1562235"/>
          </a:xfrm>
          <a:prstGeom prst="rect">
            <a:avLst/>
          </a:prstGeom>
          <a:ln>
            <a:noFill/>
          </a:ln>
          <a:effectLst>
            <a:softEdge rad="112500"/>
          </a:effectLst>
        </p:spPr>
      </p:pic>
      <p:pic>
        <p:nvPicPr>
          <p:cNvPr id="42" name="Picture 41">
            <a:extLst>
              <a:ext uri="{FF2B5EF4-FFF2-40B4-BE49-F238E27FC236}">
                <a16:creationId xmlns:a16="http://schemas.microsoft.com/office/drawing/2014/main" id="{1713DE88-A6BC-2C56-02E4-E79EFF5EC994}"/>
              </a:ext>
            </a:extLst>
          </p:cNvPr>
          <p:cNvPicPr>
            <a:picLocks noChangeAspect="1"/>
          </p:cNvPicPr>
          <p:nvPr/>
        </p:nvPicPr>
        <p:blipFill>
          <a:blip r:embed="rId6"/>
          <a:stretch>
            <a:fillRect/>
          </a:stretch>
        </p:blipFill>
        <p:spPr>
          <a:xfrm>
            <a:off x="1131546" y="4567425"/>
            <a:ext cx="1432684" cy="1455546"/>
          </a:xfrm>
          <a:prstGeom prst="rect">
            <a:avLst/>
          </a:prstGeom>
          <a:ln>
            <a:noFill/>
          </a:ln>
          <a:effectLst>
            <a:softEdge rad="112500"/>
          </a:effectLst>
        </p:spPr>
      </p:pic>
      <p:sp>
        <p:nvSpPr>
          <p:cNvPr id="12" name="TextBox 11">
            <a:extLst>
              <a:ext uri="{FF2B5EF4-FFF2-40B4-BE49-F238E27FC236}">
                <a16:creationId xmlns:a16="http://schemas.microsoft.com/office/drawing/2014/main" id="{74E5D41A-8202-DFB7-E950-E9568FE4E270}"/>
              </a:ext>
            </a:extLst>
          </p:cNvPr>
          <p:cNvSpPr txBox="1"/>
          <p:nvPr/>
        </p:nvSpPr>
        <p:spPr>
          <a:xfrm>
            <a:off x="1209517" y="6168024"/>
            <a:ext cx="9387191" cy="307777"/>
          </a:xfrm>
          <a:prstGeom prst="rect">
            <a:avLst/>
          </a:prstGeom>
          <a:noFill/>
        </p:spPr>
        <p:txBody>
          <a:bodyPr wrap="square">
            <a:spAutoFit/>
          </a:bodyPr>
          <a:lstStyle/>
          <a:p>
            <a:pPr algn="ctr" rtl="1"/>
            <a:r>
              <a:rPr lang="ar-JO" sz="1400" b="1" dirty="0"/>
              <a:t>الأطفال دون سن السادسة يحتاجون إلى محتوى بصري بسيط وحسي يعتمد على الألوان والتكرار، أكثر من الرسائل التحليلية المباشرة.</a:t>
            </a:r>
            <a:endParaRPr lang="ar-JO" sz="1400" dirty="0"/>
          </a:p>
        </p:txBody>
      </p:sp>
    </p:spTree>
    <p:extLst>
      <p:ext uri="{BB962C8B-B14F-4D97-AF65-F5344CB8AC3E}">
        <p14:creationId xmlns:p14="http://schemas.microsoft.com/office/powerpoint/2010/main" val="2725830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A2FE1-FC3E-63AF-B70F-125779A7D27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C5C9AC4-E6A7-86F6-BA5C-5ED8132A0557}"/>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A0B2C7CB-9415-D9E8-D7E0-2EE365F9C656}"/>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9" name="Group 8">
            <a:extLst>
              <a:ext uri="{FF2B5EF4-FFF2-40B4-BE49-F238E27FC236}">
                <a16:creationId xmlns:a16="http://schemas.microsoft.com/office/drawing/2014/main" id="{F1387299-A373-B219-C6A7-F901EAAB02AF}"/>
              </a:ext>
            </a:extLst>
          </p:cNvPr>
          <p:cNvGrpSpPr/>
          <p:nvPr/>
        </p:nvGrpSpPr>
        <p:grpSpPr>
          <a:xfrm>
            <a:off x="1297543" y="3643713"/>
            <a:ext cx="8063425" cy="634763"/>
            <a:chOff x="810520" y="2940868"/>
            <a:chExt cx="8063425" cy="634763"/>
          </a:xfrm>
        </p:grpSpPr>
        <p:sp>
          <p:nvSpPr>
            <p:cNvPr id="10" name="TextBox 9">
              <a:extLst>
                <a:ext uri="{FF2B5EF4-FFF2-40B4-BE49-F238E27FC236}">
                  <a16:creationId xmlns:a16="http://schemas.microsoft.com/office/drawing/2014/main" id="{815D4AC1-4408-DA1E-CC9E-8FC1216BE5A9}"/>
                </a:ext>
              </a:extLst>
            </p:cNvPr>
            <p:cNvSpPr txBox="1"/>
            <p:nvPr/>
          </p:nvSpPr>
          <p:spPr>
            <a:xfrm>
              <a:off x="810520" y="2940868"/>
              <a:ext cx="8063425" cy="492443"/>
            </a:xfrm>
            <a:prstGeom prst="rect">
              <a:avLst/>
            </a:prstGeom>
            <a:noFill/>
          </p:spPr>
          <p:txBody>
            <a:bodyPr wrap="square" lIns="0" tIns="0" rIns="0" bIns="0" rtlCol="0" anchor="b">
              <a:spAutoFit/>
            </a:bodyPr>
            <a:lstStyle/>
            <a:p>
              <a:pPr lvl="0" algn="r" rtl="1">
                <a:defRPr/>
              </a:pPr>
              <a:r>
                <a:rPr lang="ar-JO" sz="3200" b="1" dirty="0">
                  <a:cs typeface="Bahij TheSansArabic Plain" panose="02040503050201020203" pitchFamily="18" charset="-78"/>
                </a:rPr>
                <a:t>ال</a:t>
              </a:r>
              <a:r>
                <a:rPr lang="ar-SA" sz="3200" b="1" dirty="0">
                  <a:cs typeface="Bahij TheSansArabic Plain" panose="02040503050201020203" pitchFamily="18" charset="-78"/>
                </a:rPr>
                <a:t>فئة العمرية </a:t>
              </a:r>
              <a:r>
                <a:rPr lang="ar-JO" sz="3200" b="1" dirty="0">
                  <a:cs typeface="Bahij TheSansArabic Plain" panose="02040503050201020203" pitchFamily="18" charset="-78"/>
                </a:rPr>
                <a:t>أقل من 6 سنوات</a:t>
              </a:r>
              <a:endParaRPr lang="ar-JO" sz="3200" b="1" dirty="0"/>
            </a:p>
          </p:txBody>
        </p:sp>
        <p:cxnSp>
          <p:nvCxnSpPr>
            <p:cNvPr id="12" name="Straight Connector 11">
              <a:extLst>
                <a:ext uri="{FF2B5EF4-FFF2-40B4-BE49-F238E27FC236}">
                  <a16:creationId xmlns:a16="http://schemas.microsoft.com/office/drawing/2014/main" id="{E3D62E95-A37D-985E-F8D7-1A2B8B30A438}"/>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Rectangle 12">
            <a:extLst>
              <a:ext uri="{FF2B5EF4-FFF2-40B4-BE49-F238E27FC236}">
                <a16:creationId xmlns:a16="http://schemas.microsoft.com/office/drawing/2014/main" id="{3E496B3A-B9FC-F1CE-6E51-8DA7FB6B97D4}"/>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 name="Slide Number Placeholder 13">
            <a:extLst>
              <a:ext uri="{FF2B5EF4-FFF2-40B4-BE49-F238E27FC236}">
                <a16:creationId xmlns:a16="http://schemas.microsoft.com/office/drawing/2014/main" id="{B0E1CE82-91EC-E1D6-4E7B-3608F40E48B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3131067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811DD-D4C3-150A-99FD-9EB2B30A1627}"/>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92A1CC3-1EAB-ED94-5E40-35987D5D53DE}"/>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97127405-22D4-D232-AE8C-FDE3CD8E8CDD}"/>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7941D54D-2C30-A8A9-1D95-44864717FE82}"/>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24" name="Title 1">
            <a:extLst>
              <a:ext uri="{FF2B5EF4-FFF2-40B4-BE49-F238E27FC236}">
                <a16:creationId xmlns:a16="http://schemas.microsoft.com/office/drawing/2014/main" id="{73DDD5D7-37C7-5A59-5E84-84A7F2D68D5E}"/>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اعتبارات تصميم المحتوى</a:t>
            </a:r>
            <a:r>
              <a:rPr lang="en-US" sz="2400" b="1" dirty="0">
                <a:cs typeface="Bahij TheSansArabic Plain" panose="02040503050201020203" pitchFamily="18" charset="-78"/>
              </a:rPr>
              <a:t> </a:t>
            </a:r>
            <a:r>
              <a:rPr lang="ar-JO" sz="2400" b="1" dirty="0">
                <a:cs typeface="Bahij TheSansArabic Plain" panose="02040503050201020203" pitchFamily="18" charset="-78"/>
              </a:rPr>
              <a:t>للفئة العمرية أقل من 6 سنوات</a:t>
            </a:r>
            <a:endParaRPr lang="ar-JO" sz="2400" b="1" dirty="0">
              <a:solidFill>
                <a:srgbClr val="2FB264"/>
              </a:solidFill>
              <a:cs typeface="Bahij TheSansArabic Plain" panose="02040503050201020203" pitchFamily="18" charset="-78"/>
            </a:endParaRPr>
          </a:p>
        </p:txBody>
      </p:sp>
      <p:sp>
        <p:nvSpPr>
          <p:cNvPr id="5" name="Slide Number Placeholder 4">
            <a:extLst>
              <a:ext uri="{FF2B5EF4-FFF2-40B4-BE49-F238E27FC236}">
                <a16:creationId xmlns:a16="http://schemas.microsoft.com/office/drawing/2014/main" id="{1DD2E020-37FF-7CCE-7582-906A4D14A879}"/>
              </a:ext>
            </a:extLst>
          </p:cNvPr>
          <p:cNvSpPr>
            <a:spLocks noGrp="1"/>
          </p:cNvSpPr>
          <p:nvPr>
            <p:ph type="sldNum" sz="quarter" idx="12"/>
          </p:nvPr>
        </p:nvSpPr>
        <p:spPr/>
        <p:txBody>
          <a:bodyPr/>
          <a:lstStyle/>
          <a:p>
            <a:fld id="{5939B1FA-81F2-4940-9AF3-5EAFB5D6669B}" type="slidenum">
              <a:rPr lang="en-US" smtClean="0"/>
              <a:pPr/>
              <a:t>9</a:t>
            </a:fld>
            <a:endParaRPr lang="en-US"/>
          </a:p>
        </p:txBody>
      </p:sp>
      <p:sp>
        <p:nvSpPr>
          <p:cNvPr id="34" name="TextBox 33">
            <a:extLst>
              <a:ext uri="{FF2B5EF4-FFF2-40B4-BE49-F238E27FC236}">
                <a16:creationId xmlns:a16="http://schemas.microsoft.com/office/drawing/2014/main" id="{EB0A20D5-ED21-35F9-8130-AC0B4FADBF48}"/>
              </a:ext>
            </a:extLst>
          </p:cNvPr>
          <p:cNvSpPr txBox="1"/>
          <p:nvPr/>
        </p:nvSpPr>
        <p:spPr>
          <a:xfrm>
            <a:off x="630563" y="1430663"/>
            <a:ext cx="10523875" cy="1323439"/>
          </a:xfrm>
          <a:prstGeom prst="rect">
            <a:avLst/>
          </a:prstGeom>
          <a:noFill/>
        </p:spPr>
        <p:txBody>
          <a:bodyPr wrap="square">
            <a:spAutoFit/>
          </a:bodyPr>
          <a:lstStyle/>
          <a:p>
            <a:pPr algn="just" rtl="1"/>
            <a:r>
              <a:rPr lang="ar-SA" sz="1600" dirty="0"/>
              <a:t>تُعد الفئة العمرية دون السادسة مرحلة ما قبل المدرسة، </a:t>
            </a:r>
            <a:r>
              <a:rPr lang="ar-SA" sz="1600" b="1" dirty="0"/>
              <a:t>حيث يتعلم الطفل من خلال الملاحظة، والتقليد، واللعب</a:t>
            </a:r>
            <a:r>
              <a:rPr lang="ar-SA" sz="1600" dirty="0"/>
              <a:t>. تمتاز هذه المرحلة بقدرة محدودة على التركيز والفهم التحليلي، لكنها </a:t>
            </a:r>
            <a:r>
              <a:rPr lang="ar-SA" sz="1600" b="1" dirty="0"/>
              <a:t>غنية بالخيال والعاطفة، ويستجيب الطفل فيها للمؤثرات البصرية والصوتية أكثر من اللغة المجردة.</a:t>
            </a:r>
            <a:endParaRPr lang="en-US" sz="1600" b="1" dirty="0"/>
          </a:p>
          <a:p>
            <a:pPr algn="just" rtl="1"/>
            <a:endParaRPr lang="en-US" sz="1600" b="1" dirty="0"/>
          </a:p>
          <a:p>
            <a:pPr algn="just" rtl="1"/>
            <a:r>
              <a:rPr lang="ar-SA" sz="1600" dirty="0"/>
              <a:t>يميل الأطفال في هذا العمر إلى التفاعل مع الألوان، الحركات المتكررة، والأصوات المألوفة. لذلك يُنصح أن يُقدَّم لهم محتوى بسيط وسلس يعرض فكرة واحدة فقط في كل مشهد، مع </a:t>
            </a:r>
            <a:r>
              <a:rPr lang="ar-SA" sz="1600" b="1" dirty="0"/>
              <a:t>اعتماد أسلوب قصصي تفاعلي أو أغنية قصيرة تُكرَّر لتعزيز الفهم</a:t>
            </a:r>
            <a:r>
              <a:rPr lang="ar-SA" sz="1600" dirty="0"/>
              <a:t> وغرس السلوك المطلوب بطريقة ممتعة.</a:t>
            </a:r>
          </a:p>
        </p:txBody>
      </p:sp>
      <p:cxnSp>
        <p:nvCxnSpPr>
          <p:cNvPr id="6" name="Straight Connector 5">
            <a:extLst>
              <a:ext uri="{FF2B5EF4-FFF2-40B4-BE49-F238E27FC236}">
                <a16:creationId xmlns:a16="http://schemas.microsoft.com/office/drawing/2014/main" id="{7226E2D9-8FA1-4F9B-1198-9670D07B2A8F}"/>
              </a:ext>
            </a:extLst>
          </p:cNvPr>
          <p:cNvCxnSpPr>
            <a:cxnSpLocks/>
          </p:cNvCxnSpPr>
          <p:nvPr/>
        </p:nvCxnSpPr>
        <p:spPr>
          <a:xfrm>
            <a:off x="11167110" y="1475270"/>
            <a:ext cx="0" cy="450807"/>
          </a:xfrm>
          <a:prstGeom prst="line">
            <a:avLst/>
          </a:prstGeom>
          <a:ln w="57150">
            <a:solidFill>
              <a:srgbClr val="7C6938"/>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B576569-91D8-9F89-AD04-DD46BC7F5FD1}"/>
              </a:ext>
            </a:extLst>
          </p:cNvPr>
          <p:cNvSpPr txBox="1"/>
          <p:nvPr/>
        </p:nvSpPr>
        <p:spPr>
          <a:xfrm>
            <a:off x="5060060" y="3208324"/>
            <a:ext cx="6094378" cy="369332"/>
          </a:xfrm>
          <a:prstGeom prst="rect">
            <a:avLst/>
          </a:prstGeom>
          <a:noFill/>
        </p:spPr>
        <p:txBody>
          <a:bodyPr wrap="square">
            <a:spAutoFit/>
          </a:bodyPr>
          <a:lstStyle/>
          <a:p>
            <a:pPr algn="r" rtl="1"/>
            <a:r>
              <a:rPr lang="ar-JO" b="1" dirty="0"/>
              <a:t>اهم العناصر الداعمة التي يجب مراعاتها</a:t>
            </a:r>
            <a:endParaRPr lang="en-US" b="1" dirty="0"/>
          </a:p>
        </p:txBody>
      </p:sp>
      <p:grpSp>
        <p:nvGrpSpPr>
          <p:cNvPr id="48" name="Group 47">
            <a:extLst>
              <a:ext uri="{FF2B5EF4-FFF2-40B4-BE49-F238E27FC236}">
                <a16:creationId xmlns:a16="http://schemas.microsoft.com/office/drawing/2014/main" id="{0EEE65DA-0926-F344-E0E5-197CBDFEDE00}"/>
              </a:ext>
            </a:extLst>
          </p:cNvPr>
          <p:cNvGrpSpPr/>
          <p:nvPr/>
        </p:nvGrpSpPr>
        <p:grpSpPr>
          <a:xfrm>
            <a:off x="1383033" y="3872228"/>
            <a:ext cx="9425935" cy="1726340"/>
            <a:chOff x="1142728" y="3872228"/>
            <a:chExt cx="9425935" cy="1726340"/>
          </a:xfrm>
        </p:grpSpPr>
        <p:grpSp>
          <p:nvGrpSpPr>
            <p:cNvPr id="18" name="Google Shape;214;p19">
              <a:extLst>
                <a:ext uri="{FF2B5EF4-FFF2-40B4-BE49-F238E27FC236}">
                  <a16:creationId xmlns:a16="http://schemas.microsoft.com/office/drawing/2014/main" id="{04A06261-400B-ACF1-F310-357244AA3892}"/>
                </a:ext>
              </a:extLst>
            </p:cNvPr>
            <p:cNvGrpSpPr/>
            <p:nvPr/>
          </p:nvGrpSpPr>
          <p:grpSpPr>
            <a:xfrm>
              <a:off x="8979588" y="3872228"/>
              <a:ext cx="1589075" cy="641396"/>
              <a:chOff x="826069" y="1203890"/>
              <a:chExt cx="2261395" cy="2224333"/>
            </a:xfrm>
            <a:solidFill>
              <a:srgbClr val="869037"/>
            </a:solidFill>
          </p:grpSpPr>
          <p:sp>
            <p:nvSpPr>
              <p:cNvPr id="19" name="Google Shape;215;p19">
                <a:extLst>
                  <a:ext uri="{FF2B5EF4-FFF2-40B4-BE49-F238E27FC236}">
                    <a16:creationId xmlns:a16="http://schemas.microsoft.com/office/drawing/2014/main" id="{27573691-AA32-D3A7-BD57-8D93643147D2}"/>
                  </a:ext>
                </a:extLst>
              </p:cNvPr>
              <p:cNvSpPr/>
              <p:nvPr/>
            </p:nvSpPr>
            <p:spPr>
              <a:xfrm>
                <a:off x="827442" y="1203890"/>
                <a:ext cx="2260022" cy="2224333"/>
              </a:xfrm>
              <a:prstGeom prst="flowChartManualInput">
                <a:avLst/>
              </a:pr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Calibri" panose="020F0502020204030204"/>
                  <a:ea typeface="Roboto"/>
                  <a:cs typeface="Roboto"/>
                  <a:sym typeface="Roboto"/>
                </a:endParaRPr>
              </a:p>
            </p:txBody>
          </p:sp>
          <p:sp>
            <p:nvSpPr>
              <p:cNvPr id="20" name="Google Shape;216;p19">
                <a:extLst>
                  <a:ext uri="{FF2B5EF4-FFF2-40B4-BE49-F238E27FC236}">
                    <a16:creationId xmlns:a16="http://schemas.microsoft.com/office/drawing/2014/main" id="{BCD65F73-DBAB-CDD6-159E-FAF12FE3EA56}"/>
                  </a:ext>
                </a:extLst>
              </p:cNvPr>
              <p:cNvSpPr/>
              <p:nvPr/>
            </p:nvSpPr>
            <p:spPr>
              <a:xfrm>
                <a:off x="826069" y="1216482"/>
                <a:ext cx="2091605" cy="2182080"/>
              </a:xfrm>
              <a:prstGeom prst="flowChartManualInput">
                <a:avLst/>
              </a:pr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SA" sz="2000" b="1" i="0" u="none" strike="noStrike" kern="1200" cap="none" spc="0" normalizeH="0" baseline="0" noProof="0" dirty="0">
                    <a:ln>
                      <a:noFill/>
                    </a:ln>
                    <a:solidFill>
                      <a:prstClr val="white"/>
                    </a:solidFill>
                    <a:effectLst/>
                    <a:uLnTx/>
                    <a:uFillTx/>
                    <a:latin typeface="Sakkal Majalla" panose="02000000000000000000" pitchFamily="2" charset="-78"/>
                    <a:ea typeface="Roboto"/>
                    <a:cs typeface="Sakkal Majalla" panose="02000000000000000000" pitchFamily="2" charset="-78"/>
                    <a:sym typeface="Roboto"/>
                  </a:rPr>
                  <a:t>الإيقاع</a:t>
                </a:r>
                <a:endParaRPr kumimoji="0" sz="2000" b="1" i="0" u="none" strike="noStrike" kern="1200" cap="none" spc="0" normalizeH="0" baseline="0" noProof="0" dirty="0">
                  <a:ln>
                    <a:noFill/>
                  </a:ln>
                  <a:solidFill>
                    <a:prstClr val="white"/>
                  </a:solidFill>
                  <a:effectLst/>
                  <a:uLnTx/>
                  <a:uFillTx/>
                  <a:latin typeface="Sakkal Majalla" panose="02000000000000000000" pitchFamily="2" charset="-78"/>
                  <a:ea typeface="Roboto"/>
                  <a:cs typeface="Sakkal Majalla" panose="02000000000000000000" pitchFamily="2" charset="-78"/>
                  <a:sym typeface="Roboto"/>
                </a:endParaRPr>
              </a:p>
            </p:txBody>
          </p:sp>
        </p:grpSp>
        <p:grpSp>
          <p:nvGrpSpPr>
            <p:cNvPr id="21" name="Google Shape;214;p19">
              <a:extLst>
                <a:ext uri="{FF2B5EF4-FFF2-40B4-BE49-F238E27FC236}">
                  <a16:creationId xmlns:a16="http://schemas.microsoft.com/office/drawing/2014/main" id="{EA0A085F-2FE6-DAD2-5C5A-5420DC8D5D18}"/>
                </a:ext>
              </a:extLst>
            </p:cNvPr>
            <p:cNvGrpSpPr/>
            <p:nvPr/>
          </p:nvGrpSpPr>
          <p:grpSpPr>
            <a:xfrm>
              <a:off x="7020373" y="3872228"/>
              <a:ext cx="1589075" cy="641396"/>
              <a:chOff x="826069" y="1203890"/>
              <a:chExt cx="2261395" cy="2224333"/>
            </a:xfrm>
            <a:solidFill>
              <a:srgbClr val="695C6C"/>
            </a:solidFill>
          </p:grpSpPr>
          <p:sp>
            <p:nvSpPr>
              <p:cNvPr id="22" name="Google Shape;215;p19">
                <a:extLst>
                  <a:ext uri="{FF2B5EF4-FFF2-40B4-BE49-F238E27FC236}">
                    <a16:creationId xmlns:a16="http://schemas.microsoft.com/office/drawing/2014/main" id="{ED7F945A-A059-540C-E848-5EA00C30B06A}"/>
                  </a:ext>
                </a:extLst>
              </p:cNvPr>
              <p:cNvSpPr/>
              <p:nvPr/>
            </p:nvSpPr>
            <p:spPr>
              <a:xfrm>
                <a:off x="827442" y="1203890"/>
                <a:ext cx="2260022" cy="2224333"/>
              </a:xfrm>
              <a:prstGeom prst="flowChartManualInput">
                <a:avLst/>
              </a:pr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Calibri" panose="020F0502020204030204"/>
                  <a:ea typeface="Roboto"/>
                  <a:cs typeface="Roboto"/>
                  <a:sym typeface="Roboto"/>
                </a:endParaRPr>
              </a:p>
            </p:txBody>
          </p:sp>
          <p:sp>
            <p:nvSpPr>
              <p:cNvPr id="23" name="Google Shape;216;p19">
                <a:extLst>
                  <a:ext uri="{FF2B5EF4-FFF2-40B4-BE49-F238E27FC236}">
                    <a16:creationId xmlns:a16="http://schemas.microsoft.com/office/drawing/2014/main" id="{71135765-1FFF-C740-66B9-8A7D3C3EF0F1}"/>
                  </a:ext>
                </a:extLst>
              </p:cNvPr>
              <p:cNvSpPr/>
              <p:nvPr/>
            </p:nvSpPr>
            <p:spPr>
              <a:xfrm>
                <a:off x="826069" y="1216482"/>
                <a:ext cx="2091605" cy="2182080"/>
              </a:xfrm>
              <a:prstGeom prst="flowChartManualInput">
                <a:avLst/>
              </a:pr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SA" sz="2000" b="1" i="0" u="none" strike="noStrike" kern="1200" cap="none" spc="0" normalizeH="0" baseline="0" noProof="0" dirty="0">
                    <a:ln>
                      <a:noFill/>
                    </a:ln>
                    <a:solidFill>
                      <a:prstClr val="white"/>
                    </a:solidFill>
                    <a:effectLst/>
                    <a:uLnTx/>
                    <a:uFillTx/>
                    <a:latin typeface="Sakkal Majalla" panose="02000000000000000000" pitchFamily="2" charset="-78"/>
                    <a:ea typeface="Roboto"/>
                    <a:cs typeface="Sakkal Majalla" panose="02000000000000000000" pitchFamily="2" charset="-78"/>
                    <a:sym typeface="Roboto"/>
                  </a:rPr>
                  <a:t>الشخصيات</a:t>
                </a:r>
                <a:endParaRPr kumimoji="0" sz="2000" b="1" i="0" u="none" strike="noStrike" kern="1200" cap="none" spc="0" normalizeH="0" baseline="0" noProof="0" dirty="0">
                  <a:ln>
                    <a:noFill/>
                  </a:ln>
                  <a:solidFill>
                    <a:prstClr val="white"/>
                  </a:solidFill>
                  <a:effectLst/>
                  <a:uLnTx/>
                  <a:uFillTx/>
                  <a:latin typeface="Sakkal Majalla" panose="02000000000000000000" pitchFamily="2" charset="-78"/>
                  <a:ea typeface="Roboto"/>
                  <a:cs typeface="Sakkal Majalla" panose="02000000000000000000" pitchFamily="2" charset="-78"/>
                  <a:sym typeface="Roboto"/>
                </a:endParaRPr>
              </a:p>
            </p:txBody>
          </p:sp>
        </p:grpSp>
        <p:grpSp>
          <p:nvGrpSpPr>
            <p:cNvPr id="27" name="Google Shape;214;p19">
              <a:extLst>
                <a:ext uri="{FF2B5EF4-FFF2-40B4-BE49-F238E27FC236}">
                  <a16:creationId xmlns:a16="http://schemas.microsoft.com/office/drawing/2014/main" id="{235E1E0A-FFFA-6D8A-3CCE-A18E039913C5}"/>
                </a:ext>
              </a:extLst>
            </p:cNvPr>
            <p:cNvGrpSpPr/>
            <p:nvPr/>
          </p:nvGrpSpPr>
          <p:grpSpPr>
            <a:xfrm>
              <a:off x="5061158" y="3872228"/>
              <a:ext cx="1589075" cy="641396"/>
              <a:chOff x="826069" y="1203890"/>
              <a:chExt cx="2261395" cy="2224333"/>
            </a:xfrm>
            <a:solidFill>
              <a:srgbClr val="869037"/>
            </a:solidFill>
          </p:grpSpPr>
          <p:sp>
            <p:nvSpPr>
              <p:cNvPr id="28" name="Google Shape;215;p19">
                <a:extLst>
                  <a:ext uri="{FF2B5EF4-FFF2-40B4-BE49-F238E27FC236}">
                    <a16:creationId xmlns:a16="http://schemas.microsoft.com/office/drawing/2014/main" id="{4638668A-25F0-7DA3-CDEE-A36F14FBD8F6}"/>
                  </a:ext>
                </a:extLst>
              </p:cNvPr>
              <p:cNvSpPr/>
              <p:nvPr/>
            </p:nvSpPr>
            <p:spPr>
              <a:xfrm>
                <a:off x="827442" y="1203890"/>
                <a:ext cx="2260022" cy="2224333"/>
              </a:xfrm>
              <a:prstGeom prst="flowChartManualInput">
                <a:avLst/>
              </a:pr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Calibri" panose="020F0502020204030204"/>
                  <a:ea typeface="Roboto"/>
                  <a:cs typeface="Roboto"/>
                  <a:sym typeface="Roboto"/>
                </a:endParaRPr>
              </a:p>
            </p:txBody>
          </p:sp>
          <p:sp>
            <p:nvSpPr>
              <p:cNvPr id="30" name="Google Shape;216;p19">
                <a:extLst>
                  <a:ext uri="{FF2B5EF4-FFF2-40B4-BE49-F238E27FC236}">
                    <a16:creationId xmlns:a16="http://schemas.microsoft.com/office/drawing/2014/main" id="{9DA5BE1C-9AFC-517F-4612-13F61811A4E2}"/>
                  </a:ext>
                </a:extLst>
              </p:cNvPr>
              <p:cNvSpPr/>
              <p:nvPr/>
            </p:nvSpPr>
            <p:spPr>
              <a:xfrm>
                <a:off x="826069" y="1216482"/>
                <a:ext cx="2091605" cy="2182080"/>
              </a:xfrm>
              <a:prstGeom prst="flowChartManualInput">
                <a:avLst/>
              </a:pr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SA" sz="2000" b="1" i="0" u="none" strike="noStrike" kern="1200" cap="none" spc="0" normalizeH="0" baseline="0" noProof="0" dirty="0">
                    <a:ln>
                      <a:noFill/>
                    </a:ln>
                    <a:solidFill>
                      <a:prstClr val="white"/>
                    </a:solidFill>
                    <a:effectLst/>
                    <a:uLnTx/>
                    <a:uFillTx/>
                    <a:latin typeface="Sakkal Majalla" panose="02000000000000000000" pitchFamily="2" charset="-78"/>
                    <a:ea typeface="Roboto"/>
                    <a:cs typeface="Sakkal Majalla" panose="02000000000000000000" pitchFamily="2" charset="-78"/>
                    <a:sym typeface="Roboto"/>
                  </a:rPr>
                  <a:t>السرد</a:t>
                </a:r>
                <a:endParaRPr kumimoji="0" sz="2000" b="1" i="0" u="none" strike="noStrike" kern="1200" cap="none" spc="0" normalizeH="0" baseline="0" noProof="0" dirty="0">
                  <a:ln>
                    <a:noFill/>
                  </a:ln>
                  <a:solidFill>
                    <a:prstClr val="white"/>
                  </a:solidFill>
                  <a:effectLst/>
                  <a:uLnTx/>
                  <a:uFillTx/>
                  <a:latin typeface="Sakkal Majalla" panose="02000000000000000000" pitchFamily="2" charset="-78"/>
                  <a:ea typeface="Roboto"/>
                  <a:cs typeface="Sakkal Majalla" panose="02000000000000000000" pitchFamily="2" charset="-78"/>
                  <a:sym typeface="Roboto"/>
                </a:endParaRPr>
              </a:p>
            </p:txBody>
          </p:sp>
        </p:grpSp>
        <p:grpSp>
          <p:nvGrpSpPr>
            <p:cNvPr id="33" name="Google Shape;214;p19">
              <a:extLst>
                <a:ext uri="{FF2B5EF4-FFF2-40B4-BE49-F238E27FC236}">
                  <a16:creationId xmlns:a16="http://schemas.microsoft.com/office/drawing/2014/main" id="{700B0239-0CFF-B086-0887-49B920E06340}"/>
                </a:ext>
              </a:extLst>
            </p:cNvPr>
            <p:cNvGrpSpPr/>
            <p:nvPr/>
          </p:nvGrpSpPr>
          <p:grpSpPr>
            <a:xfrm>
              <a:off x="3101943" y="3872228"/>
              <a:ext cx="1589075" cy="641396"/>
              <a:chOff x="826069" y="1203890"/>
              <a:chExt cx="2261395" cy="2224333"/>
            </a:xfrm>
            <a:solidFill>
              <a:srgbClr val="695C6C"/>
            </a:solidFill>
          </p:grpSpPr>
          <p:sp>
            <p:nvSpPr>
              <p:cNvPr id="35" name="Google Shape;215;p19">
                <a:extLst>
                  <a:ext uri="{FF2B5EF4-FFF2-40B4-BE49-F238E27FC236}">
                    <a16:creationId xmlns:a16="http://schemas.microsoft.com/office/drawing/2014/main" id="{34A1A0E7-91EC-32BE-F785-BEA99089A8D7}"/>
                  </a:ext>
                </a:extLst>
              </p:cNvPr>
              <p:cNvSpPr/>
              <p:nvPr/>
            </p:nvSpPr>
            <p:spPr>
              <a:xfrm>
                <a:off x="827442" y="1203890"/>
                <a:ext cx="2260022" cy="2224333"/>
              </a:xfrm>
              <a:prstGeom prst="flowChartManualInput">
                <a:avLst/>
              </a:pr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Calibri" panose="020F0502020204030204"/>
                  <a:ea typeface="Roboto"/>
                  <a:cs typeface="Roboto"/>
                  <a:sym typeface="Roboto"/>
                </a:endParaRPr>
              </a:p>
            </p:txBody>
          </p:sp>
          <p:sp>
            <p:nvSpPr>
              <p:cNvPr id="36" name="Google Shape;216;p19">
                <a:extLst>
                  <a:ext uri="{FF2B5EF4-FFF2-40B4-BE49-F238E27FC236}">
                    <a16:creationId xmlns:a16="http://schemas.microsoft.com/office/drawing/2014/main" id="{BD43C6B8-23E1-DB77-243A-26FD29A598C7}"/>
                  </a:ext>
                </a:extLst>
              </p:cNvPr>
              <p:cNvSpPr/>
              <p:nvPr/>
            </p:nvSpPr>
            <p:spPr>
              <a:xfrm>
                <a:off x="826069" y="1216482"/>
                <a:ext cx="2091605" cy="2182080"/>
              </a:xfrm>
              <a:prstGeom prst="flowChartManualInput">
                <a:avLst/>
              </a:pr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SA" sz="2000" b="1" i="0" u="none" strike="noStrike" kern="1200" cap="none" spc="0" normalizeH="0" baseline="0" noProof="0" dirty="0">
                    <a:ln>
                      <a:noFill/>
                    </a:ln>
                    <a:solidFill>
                      <a:prstClr val="white"/>
                    </a:solidFill>
                    <a:effectLst/>
                    <a:uLnTx/>
                    <a:uFillTx/>
                    <a:latin typeface="Sakkal Majalla" panose="02000000000000000000" pitchFamily="2" charset="-78"/>
                    <a:ea typeface="Roboto"/>
                    <a:cs typeface="Sakkal Majalla" panose="02000000000000000000" pitchFamily="2" charset="-78"/>
                    <a:sym typeface="Roboto"/>
                  </a:rPr>
                  <a:t>البيئة</a:t>
                </a:r>
                <a:endParaRPr kumimoji="0" sz="2000" b="1" i="0" u="none" strike="noStrike" kern="1200" cap="none" spc="0" normalizeH="0" baseline="0" noProof="0" dirty="0">
                  <a:ln>
                    <a:noFill/>
                  </a:ln>
                  <a:solidFill>
                    <a:prstClr val="white"/>
                  </a:solidFill>
                  <a:effectLst/>
                  <a:uLnTx/>
                  <a:uFillTx/>
                  <a:latin typeface="Sakkal Majalla" panose="02000000000000000000" pitchFamily="2" charset="-78"/>
                  <a:ea typeface="Roboto"/>
                  <a:cs typeface="Sakkal Majalla" panose="02000000000000000000" pitchFamily="2" charset="-78"/>
                  <a:sym typeface="Roboto"/>
                </a:endParaRPr>
              </a:p>
            </p:txBody>
          </p:sp>
        </p:grpSp>
        <p:grpSp>
          <p:nvGrpSpPr>
            <p:cNvPr id="37" name="Google Shape;214;p19">
              <a:extLst>
                <a:ext uri="{FF2B5EF4-FFF2-40B4-BE49-F238E27FC236}">
                  <a16:creationId xmlns:a16="http://schemas.microsoft.com/office/drawing/2014/main" id="{6DE25CBF-7E11-DDCD-6E5A-3ED29A1AE2B5}"/>
                </a:ext>
              </a:extLst>
            </p:cNvPr>
            <p:cNvGrpSpPr/>
            <p:nvPr/>
          </p:nvGrpSpPr>
          <p:grpSpPr>
            <a:xfrm>
              <a:off x="1142728" y="3872228"/>
              <a:ext cx="1589075" cy="641396"/>
              <a:chOff x="826069" y="1203890"/>
              <a:chExt cx="2261395" cy="2224333"/>
            </a:xfrm>
            <a:solidFill>
              <a:srgbClr val="869037"/>
            </a:solidFill>
          </p:grpSpPr>
          <p:sp>
            <p:nvSpPr>
              <p:cNvPr id="38" name="Google Shape;215;p19">
                <a:extLst>
                  <a:ext uri="{FF2B5EF4-FFF2-40B4-BE49-F238E27FC236}">
                    <a16:creationId xmlns:a16="http://schemas.microsoft.com/office/drawing/2014/main" id="{EFBBA312-F11E-2B73-B736-CACC484638CF}"/>
                  </a:ext>
                </a:extLst>
              </p:cNvPr>
              <p:cNvSpPr/>
              <p:nvPr/>
            </p:nvSpPr>
            <p:spPr>
              <a:xfrm>
                <a:off x="827442" y="1203890"/>
                <a:ext cx="2260022" cy="2224333"/>
              </a:xfrm>
              <a:prstGeom prst="flowChartManualInput">
                <a:avLst/>
              </a:pr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Calibri" panose="020F0502020204030204"/>
                  <a:ea typeface="Roboto"/>
                  <a:cs typeface="Roboto"/>
                  <a:sym typeface="Roboto"/>
                </a:endParaRPr>
              </a:p>
            </p:txBody>
          </p:sp>
          <p:sp>
            <p:nvSpPr>
              <p:cNvPr id="39" name="Google Shape;216;p19">
                <a:extLst>
                  <a:ext uri="{FF2B5EF4-FFF2-40B4-BE49-F238E27FC236}">
                    <a16:creationId xmlns:a16="http://schemas.microsoft.com/office/drawing/2014/main" id="{5E80CFFB-FA5D-E1E9-B0A9-3B169521E307}"/>
                  </a:ext>
                </a:extLst>
              </p:cNvPr>
              <p:cNvSpPr/>
              <p:nvPr/>
            </p:nvSpPr>
            <p:spPr>
              <a:xfrm>
                <a:off x="826069" y="1216482"/>
                <a:ext cx="2091605" cy="2182080"/>
              </a:xfrm>
              <a:prstGeom prst="flowChartManualInput">
                <a:avLst/>
              </a:pr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SA" sz="2000" b="1" i="0" u="none" strike="noStrike" kern="1200" cap="none" spc="0" normalizeH="0" baseline="0" noProof="0" dirty="0">
                    <a:ln>
                      <a:noFill/>
                    </a:ln>
                    <a:solidFill>
                      <a:prstClr val="white"/>
                    </a:solidFill>
                    <a:effectLst/>
                    <a:uLnTx/>
                    <a:uFillTx/>
                    <a:latin typeface="Sakkal Majalla" panose="02000000000000000000" pitchFamily="2" charset="-78"/>
                    <a:ea typeface="Roboto"/>
                    <a:cs typeface="Sakkal Majalla" panose="02000000000000000000" pitchFamily="2" charset="-78"/>
                    <a:sym typeface="Roboto"/>
                  </a:rPr>
                  <a:t>التكرار البنّاء</a:t>
                </a:r>
                <a:endParaRPr kumimoji="0" sz="2000" b="1" i="0" u="none" strike="noStrike" kern="1200" cap="none" spc="0" normalizeH="0" baseline="0" noProof="0" dirty="0">
                  <a:ln>
                    <a:noFill/>
                  </a:ln>
                  <a:solidFill>
                    <a:prstClr val="white"/>
                  </a:solidFill>
                  <a:effectLst/>
                  <a:uLnTx/>
                  <a:uFillTx/>
                  <a:latin typeface="Sakkal Majalla" panose="02000000000000000000" pitchFamily="2" charset="-78"/>
                  <a:ea typeface="Roboto"/>
                  <a:cs typeface="Sakkal Majalla" panose="02000000000000000000" pitchFamily="2" charset="-78"/>
                  <a:sym typeface="Roboto"/>
                </a:endParaRPr>
              </a:p>
            </p:txBody>
          </p:sp>
        </p:grpSp>
        <p:sp>
          <p:nvSpPr>
            <p:cNvPr id="41" name="TextBox 40">
              <a:extLst>
                <a:ext uri="{FF2B5EF4-FFF2-40B4-BE49-F238E27FC236}">
                  <a16:creationId xmlns:a16="http://schemas.microsoft.com/office/drawing/2014/main" id="{42E48F67-E1E1-351D-5F65-3BAA97BB2707}"/>
                </a:ext>
              </a:extLst>
            </p:cNvPr>
            <p:cNvSpPr txBox="1"/>
            <p:nvPr/>
          </p:nvSpPr>
          <p:spPr>
            <a:xfrm>
              <a:off x="8979588" y="4644461"/>
              <a:ext cx="1588110" cy="954107"/>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1">
                  <a:ln>
                    <a:noFill/>
                  </a:ln>
                  <a:solidFill>
                    <a:srgbClr val="000000">
                      <a:lumMod val="95000"/>
                      <a:lumOff val="5000"/>
                    </a:srgbClr>
                  </a:solidFill>
                  <a:effectLst/>
                  <a:uLnTx/>
                  <a:uFillTx/>
                  <a:latin typeface="Sakkal Majalla" panose="02000000000000000000" pitchFamily="2" charset="-78"/>
                  <a:ea typeface="+mn-ea"/>
                  <a:cs typeface="Sakkal Majalla" panose="02000000000000000000" pitchFamily="2" charset="-78"/>
                </a:rPr>
                <a:t>يُفضّل أن يكون بطيئًا ومتناسقًا مع قدرات التركيز المحدودة، دون انتقالات سريعة أو لقطات معقدة</a:t>
              </a:r>
              <a:endParaRPr kumimoji="0" lang="en-US" sz="1400" b="0" i="0" u="none" strike="noStrike" kern="1200" cap="none" spc="0" normalizeH="0" baseline="0" noProof="1">
                <a:ln>
                  <a:noFill/>
                </a:ln>
                <a:solidFill>
                  <a:srgbClr val="000000">
                    <a:lumMod val="95000"/>
                    <a:lumOff val="5000"/>
                  </a:srgbClr>
                </a:solidFill>
                <a:effectLst/>
                <a:uLnTx/>
                <a:uFillTx/>
                <a:latin typeface="Sakkal Majalla" panose="02000000000000000000" pitchFamily="2" charset="-78"/>
                <a:ea typeface="+mn-ea"/>
                <a:cs typeface="Sakkal Majalla" panose="02000000000000000000" pitchFamily="2" charset="-78"/>
              </a:endParaRPr>
            </a:p>
          </p:txBody>
        </p:sp>
        <p:sp>
          <p:nvSpPr>
            <p:cNvPr id="42" name="TextBox 41">
              <a:extLst>
                <a:ext uri="{FF2B5EF4-FFF2-40B4-BE49-F238E27FC236}">
                  <a16:creationId xmlns:a16="http://schemas.microsoft.com/office/drawing/2014/main" id="{7EA25746-435E-707F-90BF-B28406224C39}"/>
                </a:ext>
              </a:extLst>
            </p:cNvPr>
            <p:cNvSpPr txBox="1"/>
            <p:nvPr/>
          </p:nvSpPr>
          <p:spPr>
            <a:xfrm>
              <a:off x="7020373" y="4644461"/>
              <a:ext cx="1588110" cy="954107"/>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1">
                  <a:ln>
                    <a:noFill/>
                  </a:ln>
                  <a:solidFill>
                    <a:srgbClr val="000000">
                      <a:lumMod val="95000"/>
                      <a:lumOff val="5000"/>
                    </a:srgbClr>
                  </a:solidFill>
                  <a:effectLst/>
                  <a:uLnTx/>
                  <a:uFillTx/>
                  <a:latin typeface="Sakkal Majalla" panose="02000000000000000000" pitchFamily="2" charset="-78"/>
                  <a:ea typeface="+mn-ea"/>
                  <a:cs typeface="Sakkal Majalla" panose="02000000000000000000" pitchFamily="2" charset="-78"/>
                </a:rPr>
                <a:t>شخصيات بسيطة ذات ملامح واضحة وتعبيرات مبالغ فيها (فرح، دهشة، تعجب) لتسهيل الفهم العاطف</a:t>
              </a:r>
              <a:r>
                <a:rPr kumimoji="0" lang="ar-JO" sz="1400" b="0" i="0" u="none" strike="noStrike" kern="1200" cap="none" spc="0" normalizeH="0" baseline="0" noProof="1">
                  <a:ln>
                    <a:noFill/>
                  </a:ln>
                  <a:solidFill>
                    <a:srgbClr val="000000">
                      <a:lumMod val="95000"/>
                      <a:lumOff val="5000"/>
                    </a:srgbClr>
                  </a:solidFill>
                  <a:effectLst/>
                  <a:uLnTx/>
                  <a:uFillTx/>
                  <a:latin typeface="Sakkal Majalla" panose="02000000000000000000" pitchFamily="2" charset="-78"/>
                  <a:ea typeface="+mn-ea"/>
                  <a:cs typeface="Sakkal Majalla" panose="02000000000000000000" pitchFamily="2" charset="-78"/>
                </a:rPr>
                <a:t>ي</a:t>
              </a:r>
              <a:endParaRPr kumimoji="0" lang="en-US" sz="1400" b="0" i="0" u="none" strike="noStrike" kern="1200" cap="none" spc="0" normalizeH="0" baseline="0" noProof="1">
                <a:ln>
                  <a:noFill/>
                </a:ln>
                <a:solidFill>
                  <a:srgbClr val="000000">
                    <a:lumMod val="95000"/>
                    <a:lumOff val="5000"/>
                  </a:srgbClr>
                </a:solidFill>
                <a:effectLst/>
                <a:uLnTx/>
                <a:uFillTx/>
                <a:latin typeface="Sakkal Majalla" panose="02000000000000000000" pitchFamily="2" charset="-78"/>
                <a:ea typeface="+mn-ea"/>
                <a:cs typeface="Sakkal Majalla" panose="02000000000000000000" pitchFamily="2" charset="-78"/>
              </a:endParaRPr>
            </a:p>
          </p:txBody>
        </p:sp>
        <p:sp>
          <p:nvSpPr>
            <p:cNvPr id="43" name="TextBox 42">
              <a:extLst>
                <a:ext uri="{FF2B5EF4-FFF2-40B4-BE49-F238E27FC236}">
                  <a16:creationId xmlns:a16="http://schemas.microsoft.com/office/drawing/2014/main" id="{345735C0-B3A2-66DD-B6AC-511C706FCC81}"/>
                </a:ext>
              </a:extLst>
            </p:cNvPr>
            <p:cNvSpPr txBox="1"/>
            <p:nvPr/>
          </p:nvSpPr>
          <p:spPr>
            <a:xfrm>
              <a:off x="5061158" y="4644461"/>
              <a:ext cx="1588110" cy="738664"/>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1">
                  <a:ln>
                    <a:noFill/>
                  </a:ln>
                  <a:solidFill>
                    <a:srgbClr val="000000">
                      <a:lumMod val="95000"/>
                      <a:lumOff val="5000"/>
                    </a:srgbClr>
                  </a:solidFill>
                  <a:effectLst/>
                  <a:uLnTx/>
                  <a:uFillTx/>
                  <a:latin typeface="Sakkal Majalla" panose="02000000000000000000" pitchFamily="2" charset="-78"/>
                  <a:ea typeface="+mn-ea"/>
                  <a:cs typeface="Sakkal Majalla" panose="02000000000000000000" pitchFamily="2" charset="-78"/>
                </a:rPr>
                <a:t>يُستحسن وجود راوي صوتي دافئ يربط بين المشاهد ويقدّم الرسالة بلغة محبّبة</a:t>
              </a:r>
              <a:endParaRPr kumimoji="0" lang="en-US" sz="1400" b="0" i="0" u="none" strike="noStrike" kern="1200" cap="none" spc="0" normalizeH="0" baseline="0" noProof="1">
                <a:ln>
                  <a:noFill/>
                </a:ln>
                <a:solidFill>
                  <a:srgbClr val="000000">
                    <a:lumMod val="95000"/>
                    <a:lumOff val="5000"/>
                  </a:srgbClr>
                </a:solidFill>
                <a:effectLst/>
                <a:uLnTx/>
                <a:uFillTx/>
                <a:latin typeface="Sakkal Majalla" panose="02000000000000000000" pitchFamily="2" charset="-78"/>
                <a:ea typeface="+mn-ea"/>
                <a:cs typeface="Sakkal Majalla" panose="02000000000000000000" pitchFamily="2" charset="-78"/>
              </a:endParaRPr>
            </a:p>
          </p:txBody>
        </p:sp>
        <p:sp>
          <p:nvSpPr>
            <p:cNvPr id="44" name="TextBox 43">
              <a:extLst>
                <a:ext uri="{FF2B5EF4-FFF2-40B4-BE49-F238E27FC236}">
                  <a16:creationId xmlns:a16="http://schemas.microsoft.com/office/drawing/2014/main" id="{D2ABCF38-FB83-2E52-9112-38ECD20A4AF8}"/>
                </a:ext>
              </a:extLst>
            </p:cNvPr>
            <p:cNvSpPr txBox="1"/>
            <p:nvPr/>
          </p:nvSpPr>
          <p:spPr>
            <a:xfrm>
              <a:off x="3101943" y="4644461"/>
              <a:ext cx="1588110" cy="954107"/>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1">
                  <a:ln>
                    <a:noFill/>
                  </a:ln>
                  <a:solidFill>
                    <a:srgbClr val="000000">
                      <a:lumMod val="95000"/>
                      <a:lumOff val="5000"/>
                    </a:srgbClr>
                  </a:solidFill>
                  <a:effectLst/>
                  <a:uLnTx/>
                  <a:uFillTx/>
                  <a:latin typeface="Sakkal Majalla" panose="02000000000000000000" pitchFamily="2" charset="-78"/>
                  <a:ea typeface="+mn-ea"/>
                  <a:cs typeface="Sakkal Majalla" panose="02000000000000000000" pitchFamily="2" charset="-78"/>
                </a:rPr>
                <a:t>مشاهد قريبة من عالم الطفل اليومي (المنزل، الروضة، الحديقة) لتعزيز الارتباط بالرسالة</a:t>
              </a:r>
              <a:endParaRPr kumimoji="0" lang="en-US" sz="1400" b="0" i="0" u="none" strike="noStrike" kern="1200" cap="none" spc="0" normalizeH="0" baseline="0" noProof="1">
                <a:ln>
                  <a:noFill/>
                </a:ln>
                <a:solidFill>
                  <a:srgbClr val="000000">
                    <a:lumMod val="95000"/>
                    <a:lumOff val="5000"/>
                  </a:srgbClr>
                </a:solidFill>
                <a:effectLst/>
                <a:uLnTx/>
                <a:uFillTx/>
                <a:latin typeface="Sakkal Majalla" panose="02000000000000000000" pitchFamily="2" charset="-78"/>
                <a:ea typeface="+mn-ea"/>
                <a:cs typeface="Sakkal Majalla" panose="02000000000000000000" pitchFamily="2" charset="-78"/>
              </a:endParaRPr>
            </a:p>
          </p:txBody>
        </p:sp>
        <p:sp>
          <p:nvSpPr>
            <p:cNvPr id="45" name="TextBox 44">
              <a:extLst>
                <a:ext uri="{FF2B5EF4-FFF2-40B4-BE49-F238E27FC236}">
                  <a16:creationId xmlns:a16="http://schemas.microsoft.com/office/drawing/2014/main" id="{CCB88C3D-D7AF-31DB-E687-8F80CB0D03FB}"/>
                </a:ext>
              </a:extLst>
            </p:cNvPr>
            <p:cNvSpPr txBox="1"/>
            <p:nvPr/>
          </p:nvSpPr>
          <p:spPr>
            <a:xfrm>
              <a:off x="1142728" y="4644461"/>
              <a:ext cx="1588110" cy="738664"/>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1">
                  <a:ln>
                    <a:noFill/>
                  </a:ln>
                  <a:solidFill>
                    <a:srgbClr val="000000">
                      <a:lumMod val="95000"/>
                      <a:lumOff val="5000"/>
                    </a:srgbClr>
                  </a:solidFill>
                  <a:effectLst/>
                  <a:uLnTx/>
                  <a:uFillTx/>
                  <a:latin typeface="Sakkal Majalla" panose="02000000000000000000" pitchFamily="2" charset="-78"/>
                  <a:ea typeface="+mn-ea"/>
                  <a:cs typeface="Sakkal Majalla" panose="02000000000000000000" pitchFamily="2" charset="-78"/>
                </a:rPr>
                <a:t>إعادة الفكرة أو الحركة الأساسية </a:t>
              </a:r>
              <a:r>
                <a:rPr kumimoji="0" lang="ar-JO" sz="1400" b="0" i="0" u="none" strike="noStrike" kern="1200" cap="none" spc="0" normalizeH="0" baseline="0" noProof="1">
                  <a:ln>
                    <a:noFill/>
                  </a:ln>
                  <a:solidFill>
                    <a:srgbClr val="000000">
                      <a:lumMod val="95000"/>
                      <a:lumOff val="5000"/>
                    </a:srgbClr>
                  </a:solidFill>
                  <a:effectLst/>
                  <a:uLnTx/>
                  <a:uFillTx/>
                  <a:latin typeface="Sakkal Majalla" panose="02000000000000000000" pitchFamily="2" charset="-78"/>
                  <a:ea typeface="+mn-ea"/>
                  <a:cs typeface="Sakkal Majalla" panose="02000000000000000000" pitchFamily="2" charset="-78"/>
                </a:rPr>
                <a:t>على طول المقطع </a:t>
              </a:r>
              <a:r>
                <a:rPr kumimoji="0" lang="ar-SA" sz="1400" b="0" i="0" u="none" strike="noStrike" kern="1200" cap="none" spc="0" normalizeH="0" baseline="0" noProof="1">
                  <a:ln>
                    <a:noFill/>
                  </a:ln>
                  <a:solidFill>
                    <a:srgbClr val="000000">
                      <a:lumMod val="95000"/>
                      <a:lumOff val="5000"/>
                    </a:srgbClr>
                  </a:solidFill>
                  <a:effectLst/>
                  <a:uLnTx/>
                  <a:uFillTx/>
                  <a:latin typeface="Sakkal Majalla" panose="02000000000000000000" pitchFamily="2" charset="-78"/>
                  <a:ea typeface="+mn-ea"/>
                  <a:cs typeface="Sakkal Majalla" panose="02000000000000000000" pitchFamily="2" charset="-78"/>
                </a:rPr>
                <a:t>لترسيخ السلوك المستهدف</a:t>
              </a:r>
              <a:endParaRPr kumimoji="0" lang="en-US" sz="1400" b="0" i="0" u="none" strike="noStrike" kern="1200" cap="none" spc="0" normalizeH="0" baseline="0" noProof="1">
                <a:ln>
                  <a:noFill/>
                </a:ln>
                <a:solidFill>
                  <a:srgbClr val="000000">
                    <a:lumMod val="95000"/>
                    <a:lumOff val="5000"/>
                  </a:srgbClr>
                </a:solidFill>
                <a:effectLst/>
                <a:uLnTx/>
                <a:uFillTx/>
                <a:latin typeface="Sakkal Majalla" panose="02000000000000000000" pitchFamily="2" charset="-78"/>
                <a:ea typeface="+mn-ea"/>
                <a:cs typeface="Sakkal Majalla" panose="02000000000000000000" pitchFamily="2" charset="-78"/>
              </a:endParaRPr>
            </a:p>
          </p:txBody>
        </p:sp>
      </p:grpSp>
      <p:sp>
        <p:nvSpPr>
          <p:cNvPr id="47" name="TextBox 46">
            <a:extLst>
              <a:ext uri="{FF2B5EF4-FFF2-40B4-BE49-F238E27FC236}">
                <a16:creationId xmlns:a16="http://schemas.microsoft.com/office/drawing/2014/main" id="{7FDE3CB8-B2E9-DCC3-1D0F-6B5C4A36CED6}"/>
              </a:ext>
            </a:extLst>
          </p:cNvPr>
          <p:cNvSpPr txBox="1"/>
          <p:nvPr/>
        </p:nvSpPr>
        <p:spPr>
          <a:xfrm>
            <a:off x="1517847" y="5956900"/>
            <a:ext cx="9036996" cy="307777"/>
          </a:xfrm>
          <a:prstGeom prst="rect">
            <a:avLst/>
          </a:prstGeom>
          <a:noFill/>
        </p:spPr>
        <p:txBody>
          <a:bodyPr wrap="square">
            <a:spAutoFit/>
          </a:bodyPr>
          <a:lstStyle/>
          <a:p>
            <a:pPr algn="ctr"/>
            <a:r>
              <a:rPr lang="ar-JO" sz="1400" b="1" dirty="0"/>
              <a:t>مدة المقطع يجب ان </a:t>
            </a:r>
            <a:r>
              <a:rPr lang="ar-JO" sz="1400" dirty="0"/>
              <a:t>لا تتجاوز دقيقة واحدة، مع بداية لافتة بصريًا (صوت أو حركة) للحفاظ على انتباه الطفل</a:t>
            </a:r>
            <a:endParaRPr lang="en-US" sz="1400" dirty="0"/>
          </a:p>
        </p:txBody>
      </p:sp>
    </p:spTree>
    <p:extLst>
      <p:ext uri="{BB962C8B-B14F-4D97-AF65-F5344CB8AC3E}">
        <p14:creationId xmlns:p14="http://schemas.microsoft.com/office/powerpoint/2010/main" val="1521237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88868-79B2-2C52-022A-B618C5070467}"/>
            </a:ext>
          </a:extLst>
        </p:cNvPr>
        <p:cNvGrpSpPr/>
        <p:nvPr/>
      </p:nvGrpSpPr>
      <p:grpSpPr>
        <a:xfrm>
          <a:off x="0" y="0"/>
          <a:ext cx="0" cy="0"/>
          <a:chOff x="0" y="0"/>
          <a:chExt cx="0" cy="0"/>
        </a:xfrm>
      </p:grpSpPr>
      <p:sp>
        <p:nvSpPr>
          <p:cNvPr id="82" name="مستطيل 81">
            <a:extLst>
              <a:ext uri="{FF2B5EF4-FFF2-40B4-BE49-F238E27FC236}">
                <a16:creationId xmlns:a16="http://schemas.microsoft.com/office/drawing/2014/main" id="{FA9C5178-32BB-A4F4-8A0A-4D20D6CB1811}"/>
              </a:ext>
            </a:extLst>
          </p:cNvPr>
          <p:cNvSpPr/>
          <p:nvPr/>
        </p:nvSpPr>
        <p:spPr>
          <a:xfrm>
            <a:off x="2488789" y="2446542"/>
            <a:ext cx="7137400" cy="241662"/>
          </a:xfrm>
          <a:prstGeom prst="rect">
            <a:avLst/>
          </a:prstGeom>
          <a:gradFill flip="none" rotWithShape="1">
            <a:gsLst>
              <a:gs pos="0">
                <a:srgbClr val="544457"/>
              </a:gs>
              <a:gs pos="49000">
                <a:srgbClr val="837244"/>
              </a:gs>
              <a:gs pos="100000">
                <a:srgbClr val="848F34"/>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nvGrpSpPr>
          <p:cNvPr id="2" name="Group 1">
            <a:extLst>
              <a:ext uri="{FF2B5EF4-FFF2-40B4-BE49-F238E27FC236}">
                <a16:creationId xmlns:a16="http://schemas.microsoft.com/office/drawing/2014/main" id="{49BB9AB3-969F-00B5-9198-0831024F5D3B}"/>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1AC3CA64-ADF2-7C39-FD29-233D77E2D907}"/>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76CA328E-8F7A-EECA-D139-824F36F32455}"/>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30" name="Title 1">
            <a:extLst>
              <a:ext uri="{FF2B5EF4-FFF2-40B4-BE49-F238E27FC236}">
                <a16:creationId xmlns:a16="http://schemas.microsoft.com/office/drawing/2014/main" id="{33954409-218C-C1FC-F342-C31196AA512D}"/>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b="1" dirty="0">
                <a:cs typeface="Bahij TheSansArabic Plain" panose="02040503050201020203" pitchFamily="18" charset="-78"/>
              </a:rPr>
              <a:t>المعايير</a:t>
            </a:r>
            <a:r>
              <a:rPr lang="ar-JO" sz="2400" b="1" dirty="0">
                <a:cs typeface="Bahij TheSansArabic Plain" panose="02040503050201020203" pitchFamily="18" charset="-78"/>
              </a:rPr>
              <a:t> </a:t>
            </a:r>
            <a:r>
              <a:rPr lang="ar-SA" sz="2400" b="1" dirty="0">
                <a:cs typeface="Bahij TheSansArabic Plain" panose="02040503050201020203" pitchFamily="18" charset="-78"/>
              </a:rPr>
              <a:t>العلمية للفئة </a:t>
            </a:r>
            <a:r>
              <a:rPr lang="ar-JO" sz="2400" b="1" dirty="0">
                <a:cs typeface="Bahij TheSansArabic Plain" panose="02040503050201020203" pitchFamily="18" charset="-78"/>
              </a:rPr>
              <a:t>أقل من 6 سنوات</a:t>
            </a:r>
            <a:endParaRPr lang="ar-JO" sz="2400" b="1" dirty="0">
              <a:solidFill>
                <a:srgbClr val="00B050"/>
              </a:solidFill>
              <a:cs typeface="Bahij TheSansArabic Plain" panose="02040503050201020203" pitchFamily="18" charset="-78"/>
            </a:endParaRPr>
          </a:p>
        </p:txBody>
      </p:sp>
      <p:sp>
        <p:nvSpPr>
          <p:cNvPr id="12" name="Slide Number Placeholder 11">
            <a:extLst>
              <a:ext uri="{FF2B5EF4-FFF2-40B4-BE49-F238E27FC236}">
                <a16:creationId xmlns:a16="http://schemas.microsoft.com/office/drawing/2014/main" id="{56E63792-3437-1B6D-A4CC-6BBE72834E27}"/>
              </a:ext>
            </a:extLst>
          </p:cNvPr>
          <p:cNvSpPr>
            <a:spLocks noGrp="1"/>
          </p:cNvSpPr>
          <p:nvPr>
            <p:ph type="sldNum" sz="quarter" idx="12"/>
          </p:nvPr>
        </p:nvSpPr>
        <p:spPr/>
        <p:txBody>
          <a:bodyPr/>
          <a:lstStyle/>
          <a:p>
            <a:fld id="{5939B1FA-81F2-4940-9AF3-5EAFB5D6669B}" type="slidenum">
              <a:rPr lang="en-US" smtClean="0"/>
              <a:pPr/>
              <a:t>10</a:t>
            </a:fld>
            <a:endParaRPr lang="en-US"/>
          </a:p>
        </p:txBody>
      </p:sp>
      <p:grpSp>
        <p:nvGrpSpPr>
          <p:cNvPr id="6" name="Group 30">
            <a:extLst>
              <a:ext uri="{FF2B5EF4-FFF2-40B4-BE49-F238E27FC236}">
                <a16:creationId xmlns:a16="http://schemas.microsoft.com/office/drawing/2014/main" id="{57380F3E-31F2-0F60-4424-3D24AA9FADDD}"/>
              </a:ext>
            </a:extLst>
          </p:cNvPr>
          <p:cNvGrpSpPr/>
          <p:nvPr/>
        </p:nvGrpSpPr>
        <p:grpSpPr>
          <a:xfrm>
            <a:off x="1491851" y="1397200"/>
            <a:ext cx="2259604" cy="2270298"/>
            <a:chOff x="0" y="0"/>
            <a:chExt cx="812800" cy="812800"/>
          </a:xfrm>
        </p:grpSpPr>
        <p:sp>
          <p:nvSpPr>
            <p:cNvPr id="8" name="Freeform 31">
              <a:extLst>
                <a:ext uri="{FF2B5EF4-FFF2-40B4-BE49-F238E27FC236}">
                  <a16:creationId xmlns:a16="http://schemas.microsoft.com/office/drawing/2014/main" id="{D56B5799-F1CF-61DF-7B63-109E1C02BF1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48F34"/>
            </a:solidFill>
          </p:spPr>
          <p:txBody>
            <a:bodyPr/>
            <a:lstStyle/>
            <a:p>
              <a:endParaRPr lang="en-US"/>
            </a:p>
          </p:txBody>
        </p:sp>
        <p:sp>
          <p:nvSpPr>
            <p:cNvPr id="9" name="TextBox 32">
              <a:extLst>
                <a:ext uri="{FF2B5EF4-FFF2-40B4-BE49-F238E27FC236}">
                  <a16:creationId xmlns:a16="http://schemas.microsoft.com/office/drawing/2014/main" id="{B7332285-56A4-98C8-4F97-F9A3394EAA4F}"/>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0" name="Group 33">
            <a:extLst>
              <a:ext uri="{FF2B5EF4-FFF2-40B4-BE49-F238E27FC236}">
                <a16:creationId xmlns:a16="http://schemas.microsoft.com/office/drawing/2014/main" id="{7BAB0E6D-CFE9-1829-9503-5C53AC63439A}"/>
              </a:ext>
            </a:extLst>
          </p:cNvPr>
          <p:cNvGrpSpPr/>
          <p:nvPr/>
        </p:nvGrpSpPr>
        <p:grpSpPr>
          <a:xfrm>
            <a:off x="4915894" y="1397200"/>
            <a:ext cx="2259604" cy="2270298"/>
            <a:chOff x="0" y="0"/>
            <a:chExt cx="812800" cy="812800"/>
          </a:xfrm>
        </p:grpSpPr>
        <p:sp>
          <p:nvSpPr>
            <p:cNvPr id="18" name="Freeform 34">
              <a:extLst>
                <a:ext uri="{FF2B5EF4-FFF2-40B4-BE49-F238E27FC236}">
                  <a16:creationId xmlns:a16="http://schemas.microsoft.com/office/drawing/2014/main" id="{1D1118BF-A883-8D5D-CF38-7B260AC8A09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37244"/>
            </a:solidFill>
          </p:spPr>
          <p:txBody>
            <a:bodyPr/>
            <a:lstStyle/>
            <a:p>
              <a:endParaRPr lang="en-US"/>
            </a:p>
          </p:txBody>
        </p:sp>
        <p:sp>
          <p:nvSpPr>
            <p:cNvPr id="21" name="TextBox 35">
              <a:extLst>
                <a:ext uri="{FF2B5EF4-FFF2-40B4-BE49-F238E27FC236}">
                  <a16:creationId xmlns:a16="http://schemas.microsoft.com/office/drawing/2014/main" id="{075CCCE9-6E01-1D1C-D4E6-01915656D166}"/>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2" name="Group 36">
            <a:extLst>
              <a:ext uri="{FF2B5EF4-FFF2-40B4-BE49-F238E27FC236}">
                <a16:creationId xmlns:a16="http://schemas.microsoft.com/office/drawing/2014/main" id="{7234A7B8-6928-2FAB-CFD3-C8C94658088C}"/>
              </a:ext>
            </a:extLst>
          </p:cNvPr>
          <p:cNvGrpSpPr/>
          <p:nvPr/>
        </p:nvGrpSpPr>
        <p:grpSpPr>
          <a:xfrm>
            <a:off x="8339936" y="1397200"/>
            <a:ext cx="2259604" cy="2270298"/>
            <a:chOff x="0" y="0"/>
            <a:chExt cx="812800" cy="812800"/>
          </a:xfrm>
        </p:grpSpPr>
        <p:sp>
          <p:nvSpPr>
            <p:cNvPr id="23" name="Freeform 37">
              <a:extLst>
                <a:ext uri="{FF2B5EF4-FFF2-40B4-BE49-F238E27FC236}">
                  <a16:creationId xmlns:a16="http://schemas.microsoft.com/office/drawing/2014/main" id="{45810ADF-F189-D843-43FD-5C6B0005B0E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44457"/>
            </a:solidFill>
          </p:spPr>
          <p:txBody>
            <a:bodyPr/>
            <a:lstStyle/>
            <a:p>
              <a:endParaRPr lang="en-US"/>
            </a:p>
          </p:txBody>
        </p:sp>
        <p:sp>
          <p:nvSpPr>
            <p:cNvPr id="24" name="TextBox 38">
              <a:extLst>
                <a:ext uri="{FF2B5EF4-FFF2-40B4-BE49-F238E27FC236}">
                  <a16:creationId xmlns:a16="http://schemas.microsoft.com/office/drawing/2014/main" id="{39F9055B-F4B5-318A-AB70-49BE87CEFE20}"/>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6" name="مربع نص 25">
            <a:extLst>
              <a:ext uri="{FF2B5EF4-FFF2-40B4-BE49-F238E27FC236}">
                <a16:creationId xmlns:a16="http://schemas.microsoft.com/office/drawing/2014/main" id="{C77FE2E7-E2B5-6C21-4A62-95F9DC826118}"/>
              </a:ext>
            </a:extLst>
          </p:cNvPr>
          <p:cNvSpPr txBox="1"/>
          <p:nvPr/>
        </p:nvSpPr>
        <p:spPr>
          <a:xfrm>
            <a:off x="6421738" y="2376585"/>
            <a:ext cx="6096000" cy="369332"/>
          </a:xfrm>
          <a:prstGeom prst="rect">
            <a:avLst/>
          </a:prstGeom>
          <a:noFill/>
        </p:spPr>
        <p:txBody>
          <a:bodyPr wrap="square">
            <a:spAutoFit/>
          </a:bodyPr>
          <a:lstStyle/>
          <a:p>
            <a:pPr algn="ctr"/>
            <a:r>
              <a:rPr lang="ar-SA" dirty="0">
                <a:solidFill>
                  <a:schemeClr val="bg1"/>
                </a:solidFill>
              </a:rPr>
              <a:t>المعايير التربوية والنفسية</a:t>
            </a:r>
            <a:endParaRPr lang="en-US" dirty="0">
              <a:solidFill>
                <a:schemeClr val="bg1"/>
              </a:solidFill>
            </a:endParaRPr>
          </a:p>
        </p:txBody>
      </p:sp>
      <p:sp>
        <p:nvSpPr>
          <p:cNvPr id="28" name="مربع نص 27">
            <a:extLst>
              <a:ext uri="{FF2B5EF4-FFF2-40B4-BE49-F238E27FC236}">
                <a16:creationId xmlns:a16="http://schemas.microsoft.com/office/drawing/2014/main" id="{37A01347-4810-68EE-FD2F-34050AC78DCB}"/>
              </a:ext>
            </a:extLst>
          </p:cNvPr>
          <p:cNvSpPr txBox="1"/>
          <p:nvPr/>
        </p:nvSpPr>
        <p:spPr>
          <a:xfrm>
            <a:off x="2653620" y="2376585"/>
            <a:ext cx="6750050" cy="369332"/>
          </a:xfrm>
          <a:prstGeom prst="rect">
            <a:avLst/>
          </a:prstGeom>
          <a:noFill/>
        </p:spPr>
        <p:txBody>
          <a:bodyPr wrap="square">
            <a:spAutoFit/>
          </a:bodyPr>
          <a:lstStyle/>
          <a:p>
            <a:pPr algn="ctr"/>
            <a:r>
              <a:rPr lang="ar-JO" dirty="0">
                <a:solidFill>
                  <a:schemeClr val="bg1"/>
                </a:solidFill>
              </a:rPr>
              <a:t>المعايير الفنية والبصرية</a:t>
            </a:r>
            <a:endParaRPr lang="en-US" dirty="0">
              <a:solidFill>
                <a:schemeClr val="bg1"/>
              </a:solidFill>
            </a:endParaRPr>
          </a:p>
        </p:txBody>
      </p:sp>
      <p:sp>
        <p:nvSpPr>
          <p:cNvPr id="31" name="مربع نص 30">
            <a:extLst>
              <a:ext uri="{FF2B5EF4-FFF2-40B4-BE49-F238E27FC236}">
                <a16:creationId xmlns:a16="http://schemas.microsoft.com/office/drawing/2014/main" id="{C45BC459-6D43-9879-128A-42F53DD8D057}"/>
              </a:ext>
            </a:extLst>
          </p:cNvPr>
          <p:cNvSpPr txBox="1"/>
          <p:nvPr/>
        </p:nvSpPr>
        <p:spPr>
          <a:xfrm>
            <a:off x="-798480" y="2376585"/>
            <a:ext cx="6750050" cy="369332"/>
          </a:xfrm>
          <a:prstGeom prst="rect">
            <a:avLst/>
          </a:prstGeom>
          <a:noFill/>
        </p:spPr>
        <p:txBody>
          <a:bodyPr wrap="square">
            <a:spAutoFit/>
          </a:bodyPr>
          <a:lstStyle/>
          <a:p>
            <a:pPr algn="ctr"/>
            <a:r>
              <a:rPr lang="ar-JO" dirty="0">
                <a:solidFill>
                  <a:schemeClr val="bg1"/>
                </a:solidFill>
              </a:rPr>
              <a:t>المعايير اللغوية</a:t>
            </a:r>
            <a:endParaRPr lang="en-US" dirty="0">
              <a:solidFill>
                <a:schemeClr val="bg1"/>
              </a:solidFill>
            </a:endParaRPr>
          </a:p>
        </p:txBody>
      </p:sp>
      <p:grpSp>
        <p:nvGrpSpPr>
          <p:cNvPr id="41" name="مجموعة 40">
            <a:extLst>
              <a:ext uri="{FF2B5EF4-FFF2-40B4-BE49-F238E27FC236}">
                <a16:creationId xmlns:a16="http://schemas.microsoft.com/office/drawing/2014/main" id="{2ACE61E7-5928-8253-5B3B-1D3C4FA060F1}"/>
              </a:ext>
            </a:extLst>
          </p:cNvPr>
          <p:cNvGrpSpPr/>
          <p:nvPr/>
        </p:nvGrpSpPr>
        <p:grpSpPr>
          <a:xfrm>
            <a:off x="9798462" y="3357510"/>
            <a:ext cx="925914" cy="2625493"/>
            <a:chOff x="10781323" y="3319256"/>
            <a:chExt cx="925914" cy="2625493"/>
          </a:xfrm>
        </p:grpSpPr>
        <p:grpSp>
          <p:nvGrpSpPr>
            <p:cNvPr id="37" name="مجموعة 36">
              <a:extLst>
                <a:ext uri="{FF2B5EF4-FFF2-40B4-BE49-F238E27FC236}">
                  <a16:creationId xmlns:a16="http://schemas.microsoft.com/office/drawing/2014/main" id="{B5185E61-E07A-3B62-53AB-DB0784FB5E61}"/>
                </a:ext>
              </a:extLst>
            </p:cNvPr>
            <p:cNvGrpSpPr/>
            <p:nvPr/>
          </p:nvGrpSpPr>
          <p:grpSpPr>
            <a:xfrm>
              <a:off x="10781323" y="3319256"/>
              <a:ext cx="925914" cy="2542013"/>
              <a:chOff x="10781323" y="3319256"/>
              <a:chExt cx="925914" cy="2542013"/>
            </a:xfrm>
          </p:grpSpPr>
          <p:sp>
            <p:nvSpPr>
              <p:cNvPr id="34" name="قوس 33">
                <a:extLst>
                  <a:ext uri="{FF2B5EF4-FFF2-40B4-BE49-F238E27FC236}">
                    <a16:creationId xmlns:a16="http://schemas.microsoft.com/office/drawing/2014/main" id="{13A6A8E3-B1C3-ECD6-4820-4B44DC96B598}"/>
                  </a:ext>
                </a:extLst>
              </p:cNvPr>
              <p:cNvSpPr/>
              <p:nvPr/>
            </p:nvSpPr>
            <p:spPr>
              <a:xfrm rot="6456582">
                <a:off x="10794297" y="4159766"/>
                <a:ext cx="854278" cy="846701"/>
              </a:xfrm>
              <a:prstGeom prst="arc">
                <a:avLst>
                  <a:gd name="adj1" fmla="val 9958614"/>
                  <a:gd name="adj2" fmla="val 20207193"/>
                </a:avLst>
              </a:prstGeom>
              <a:ln>
                <a:solidFill>
                  <a:srgbClr val="544457"/>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قوس 34">
                <a:extLst>
                  <a:ext uri="{FF2B5EF4-FFF2-40B4-BE49-F238E27FC236}">
                    <a16:creationId xmlns:a16="http://schemas.microsoft.com/office/drawing/2014/main" id="{4D0E008E-6FE8-2CFC-2E44-0827DC81A662}"/>
                  </a:ext>
                </a:extLst>
              </p:cNvPr>
              <p:cNvSpPr/>
              <p:nvPr/>
            </p:nvSpPr>
            <p:spPr>
              <a:xfrm rot="6456582">
                <a:off x="10777535" y="3323044"/>
                <a:ext cx="854278" cy="846701"/>
              </a:xfrm>
              <a:prstGeom prst="arc">
                <a:avLst>
                  <a:gd name="adj1" fmla="val 9958614"/>
                  <a:gd name="adj2" fmla="val 20207193"/>
                </a:avLst>
              </a:prstGeom>
              <a:ln>
                <a:solidFill>
                  <a:srgbClr val="544457"/>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قوس 35">
                <a:extLst>
                  <a:ext uri="{FF2B5EF4-FFF2-40B4-BE49-F238E27FC236}">
                    <a16:creationId xmlns:a16="http://schemas.microsoft.com/office/drawing/2014/main" id="{2C3F800A-A319-D047-1BD3-FEF37D2548B6}"/>
                  </a:ext>
                </a:extLst>
              </p:cNvPr>
              <p:cNvSpPr/>
              <p:nvPr/>
            </p:nvSpPr>
            <p:spPr>
              <a:xfrm rot="6456582">
                <a:off x="10856748" y="5010779"/>
                <a:ext cx="854278" cy="846701"/>
              </a:xfrm>
              <a:prstGeom prst="arc">
                <a:avLst>
                  <a:gd name="adj1" fmla="val 9958614"/>
                  <a:gd name="adj2" fmla="val 20207193"/>
                </a:avLst>
              </a:prstGeom>
              <a:ln>
                <a:solidFill>
                  <a:srgbClr val="544457"/>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38" name="شكل بيضاوي 37">
              <a:extLst>
                <a:ext uri="{FF2B5EF4-FFF2-40B4-BE49-F238E27FC236}">
                  <a16:creationId xmlns:a16="http://schemas.microsoft.com/office/drawing/2014/main" id="{5DB957F3-37A0-50F7-D442-7E7297BCB5F9}"/>
                </a:ext>
              </a:extLst>
            </p:cNvPr>
            <p:cNvSpPr/>
            <p:nvPr/>
          </p:nvSpPr>
          <p:spPr>
            <a:xfrm>
              <a:off x="11156032" y="4047916"/>
              <a:ext cx="211838" cy="233679"/>
            </a:xfrm>
            <a:prstGeom prst="ellipse">
              <a:avLst/>
            </a:prstGeom>
            <a:solidFill>
              <a:srgbClr val="54445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sp>
          <p:nvSpPr>
            <p:cNvPr id="39" name="شكل بيضاوي 38">
              <a:extLst>
                <a:ext uri="{FF2B5EF4-FFF2-40B4-BE49-F238E27FC236}">
                  <a16:creationId xmlns:a16="http://schemas.microsoft.com/office/drawing/2014/main" id="{0C353345-1025-3C99-819E-F700BB215EF1}"/>
                </a:ext>
              </a:extLst>
            </p:cNvPr>
            <p:cNvSpPr/>
            <p:nvPr/>
          </p:nvSpPr>
          <p:spPr>
            <a:xfrm>
              <a:off x="11164045" y="4860057"/>
              <a:ext cx="211838" cy="233679"/>
            </a:xfrm>
            <a:prstGeom prst="ellipse">
              <a:avLst/>
            </a:prstGeom>
            <a:solidFill>
              <a:srgbClr val="54445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sp>
          <p:nvSpPr>
            <p:cNvPr id="40" name="شكل بيضاوي 39">
              <a:extLst>
                <a:ext uri="{FF2B5EF4-FFF2-40B4-BE49-F238E27FC236}">
                  <a16:creationId xmlns:a16="http://schemas.microsoft.com/office/drawing/2014/main" id="{5BD7FF2F-17FA-B9F4-929C-B90BA7130DCD}"/>
                </a:ext>
              </a:extLst>
            </p:cNvPr>
            <p:cNvSpPr/>
            <p:nvPr/>
          </p:nvSpPr>
          <p:spPr>
            <a:xfrm>
              <a:off x="11177968" y="5711070"/>
              <a:ext cx="211838" cy="233679"/>
            </a:xfrm>
            <a:prstGeom prst="ellipse">
              <a:avLst/>
            </a:prstGeom>
            <a:solidFill>
              <a:srgbClr val="54445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grpSp>
      <p:sp>
        <p:nvSpPr>
          <p:cNvPr id="43" name="مربع نص 42">
            <a:extLst>
              <a:ext uri="{FF2B5EF4-FFF2-40B4-BE49-F238E27FC236}">
                <a16:creationId xmlns:a16="http://schemas.microsoft.com/office/drawing/2014/main" id="{D75D1E8D-0AFF-270D-7352-0385DE3430C4}"/>
              </a:ext>
            </a:extLst>
          </p:cNvPr>
          <p:cNvSpPr txBox="1"/>
          <p:nvPr/>
        </p:nvSpPr>
        <p:spPr>
          <a:xfrm>
            <a:off x="7351270" y="3886273"/>
            <a:ext cx="2805140" cy="461665"/>
          </a:xfrm>
          <a:prstGeom prst="rect">
            <a:avLst/>
          </a:prstGeom>
          <a:noFill/>
        </p:spPr>
        <p:txBody>
          <a:bodyPr wrap="square">
            <a:spAutoFit/>
          </a:bodyPr>
          <a:lstStyle/>
          <a:p>
            <a:pPr algn="r" rtl="1"/>
            <a:r>
              <a:rPr lang="ar-JO" sz="1200" b="1" dirty="0"/>
              <a:t>محتوى بسيط وآمن يرتكز على النهايات الإيجابية والشعور بالطمأنينة</a:t>
            </a:r>
            <a:r>
              <a:rPr lang="en-US" sz="1200" b="1" dirty="0"/>
              <a:t>.</a:t>
            </a:r>
            <a:endParaRPr lang="ar-JO" sz="1200" b="1" dirty="0">
              <a:solidFill>
                <a:schemeClr val="tx1"/>
              </a:solidFill>
            </a:endParaRPr>
          </a:p>
        </p:txBody>
      </p:sp>
      <p:sp>
        <p:nvSpPr>
          <p:cNvPr id="45" name="مربع نص 44">
            <a:extLst>
              <a:ext uri="{FF2B5EF4-FFF2-40B4-BE49-F238E27FC236}">
                <a16:creationId xmlns:a16="http://schemas.microsoft.com/office/drawing/2014/main" id="{2FD61BD6-815C-08AC-A808-EE7BC0990DF5}"/>
              </a:ext>
            </a:extLst>
          </p:cNvPr>
          <p:cNvSpPr txBox="1"/>
          <p:nvPr/>
        </p:nvSpPr>
        <p:spPr>
          <a:xfrm>
            <a:off x="7714034" y="4731829"/>
            <a:ext cx="2483108" cy="461665"/>
          </a:xfrm>
          <a:prstGeom prst="rect">
            <a:avLst/>
          </a:prstGeom>
          <a:noFill/>
        </p:spPr>
        <p:txBody>
          <a:bodyPr wrap="square">
            <a:spAutoFit/>
          </a:bodyPr>
          <a:lstStyle/>
          <a:p>
            <a:pPr algn="r" rtl="1"/>
            <a:r>
              <a:rPr lang="ar-JO" sz="1200" b="1" dirty="0"/>
              <a:t>إدخال الفكاهة الخفيفة والمواقف المضحكة الآمنة لتحفيز المتابعة والانتباه</a:t>
            </a:r>
          </a:p>
        </p:txBody>
      </p:sp>
      <p:sp>
        <p:nvSpPr>
          <p:cNvPr id="47" name="مربع نص 46">
            <a:extLst>
              <a:ext uri="{FF2B5EF4-FFF2-40B4-BE49-F238E27FC236}">
                <a16:creationId xmlns:a16="http://schemas.microsoft.com/office/drawing/2014/main" id="{A197BB0D-A908-34E2-17E8-6174383E73D1}"/>
              </a:ext>
            </a:extLst>
          </p:cNvPr>
          <p:cNvSpPr txBox="1"/>
          <p:nvPr/>
        </p:nvSpPr>
        <p:spPr>
          <a:xfrm>
            <a:off x="7701330" y="5606718"/>
            <a:ext cx="2483108" cy="461665"/>
          </a:xfrm>
          <a:prstGeom prst="rect">
            <a:avLst/>
          </a:prstGeom>
          <a:noFill/>
        </p:spPr>
        <p:txBody>
          <a:bodyPr wrap="square">
            <a:spAutoFit/>
          </a:bodyPr>
          <a:lstStyle/>
          <a:p>
            <a:pPr algn="r" rtl="1"/>
            <a:r>
              <a:rPr lang="ar-JO" sz="1200" b="1" dirty="0"/>
              <a:t> تعزيز قيم أساسية مناسبة للعمر مثل المشاركة، التعاون، والنظام عبر أمثلة واضحة</a:t>
            </a:r>
          </a:p>
        </p:txBody>
      </p:sp>
      <p:grpSp>
        <p:nvGrpSpPr>
          <p:cNvPr id="48" name="مجموعة 47">
            <a:extLst>
              <a:ext uri="{FF2B5EF4-FFF2-40B4-BE49-F238E27FC236}">
                <a16:creationId xmlns:a16="http://schemas.microsoft.com/office/drawing/2014/main" id="{B16F46D8-B959-62E3-C89D-19E6C7D3993B}"/>
              </a:ext>
            </a:extLst>
          </p:cNvPr>
          <p:cNvGrpSpPr/>
          <p:nvPr/>
        </p:nvGrpSpPr>
        <p:grpSpPr>
          <a:xfrm>
            <a:off x="6385079" y="3334136"/>
            <a:ext cx="925914" cy="2625493"/>
            <a:chOff x="10781323" y="3319256"/>
            <a:chExt cx="925914" cy="2625493"/>
          </a:xfrm>
        </p:grpSpPr>
        <p:grpSp>
          <p:nvGrpSpPr>
            <p:cNvPr id="49" name="مجموعة 48">
              <a:extLst>
                <a:ext uri="{FF2B5EF4-FFF2-40B4-BE49-F238E27FC236}">
                  <a16:creationId xmlns:a16="http://schemas.microsoft.com/office/drawing/2014/main" id="{90F90F59-4BCE-5E2B-664B-17DEC0528528}"/>
                </a:ext>
              </a:extLst>
            </p:cNvPr>
            <p:cNvGrpSpPr/>
            <p:nvPr/>
          </p:nvGrpSpPr>
          <p:grpSpPr>
            <a:xfrm>
              <a:off x="10781323" y="3319256"/>
              <a:ext cx="925914" cy="2542013"/>
              <a:chOff x="10781323" y="3319256"/>
              <a:chExt cx="925914" cy="2542013"/>
            </a:xfrm>
          </p:grpSpPr>
          <p:sp>
            <p:nvSpPr>
              <p:cNvPr id="53" name="قوس 52">
                <a:extLst>
                  <a:ext uri="{FF2B5EF4-FFF2-40B4-BE49-F238E27FC236}">
                    <a16:creationId xmlns:a16="http://schemas.microsoft.com/office/drawing/2014/main" id="{B1E8D879-8705-919E-803B-C6A2BBA10AF0}"/>
                  </a:ext>
                </a:extLst>
              </p:cNvPr>
              <p:cNvSpPr/>
              <p:nvPr/>
            </p:nvSpPr>
            <p:spPr>
              <a:xfrm rot="6456582">
                <a:off x="10794297" y="4159766"/>
                <a:ext cx="854278" cy="846701"/>
              </a:xfrm>
              <a:prstGeom prst="arc">
                <a:avLst>
                  <a:gd name="adj1" fmla="val 9958614"/>
                  <a:gd name="adj2" fmla="val 20207193"/>
                </a:avLst>
              </a:prstGeom>
              <a:ln>
                <a:solidFill>
                  <a:srgbClr val="83724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قوس 53">
                <a:extLst>
                  <a:ext uri="{FF2B5EF4-FFF2-40B4-BE49-F238E27FC236}">
                    <a16:creationId xmlns:a16="http://schemas.microsoft.com/office/drawing/2014/main" id="{804D1EDD-AD8D-E4A7-7C16-154F26475FF6}"/>
                  </a:ext>
                </a:extLst>
              </p:cNvPr>
              <p:cNvSpPr/>
              <p:nvPr/>
            </p:nvSpPr>
            <p:spPr>
              <a:xfrm rot="6456582">
                <a:off x="10777535" y="3323044"/>
                <a:ext cx="854278" cy="846701"/>
              </a:xfrm>
              <a:prstGeom prst="arc">
                <a:avLst>
                  <a:gd name="adj1" fmla="val 9958614"/>
                  <a:gd name="adj2" fmla="val 20207193"/>
                </a:avLst>
              </a:prstGeom>
              <a:ln>
                <a:solidFill>
                  <a:srgbClr val="83724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قوس 54">
                <a:extLst>
                  <a:ext uri="{FF2B5EF4-FFF2-40B4-BE49-F238E27FC236}">
                    <a16:creationId xmlns:a16="http://schemas.microsoft.com/office/drawing/2014/main" id="{14E2C009-3311-BB0C-A981-28CCA5597FCD}"/>
                  </a:ext>
                </a:extLst>
              </p:cNvPr>
              <p:cNvSpPr/>
              <p:nvPr/>
            </p:nvSpPr>
            <p:spPr>
              <a:xfrm rot="6456582">
                <a:off x="10856748" y="5010779"/>
                <a:ext cx="854278" cy="846701"/>
              </a:xfrm>
              <a:prstGeom prst="arc">
                <a:avLst>
                  <a:gd name="adj1" fmla="val 9958614"/>
                  <a:gd name="adj2" fmla="val 20207193"/>
                </a:avLst>
              </a:prstGeom>
              <a:ln>
                <a:solidFill>
                  <a:srgbClr val="83724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50" name="شكل بيضاوي 49">
              <a:extLst>
                <a:ext uri="{FF2B5EF4-FFF2-40B4-BE49-F238E27FC236}">
                  <a16:creationId xmlns:a16="http://schemas.microsoft.com/office/drawing/2014/main" id="{64AEA21C-39F7-95C4-847F-680B66263D98}"/>
                </a:ext>
              </a:extLst>
            </p:cNvPr>
            <p:cNvSpPr/>
            <p:nvPr/>
          </p:nvSpPr>
          <p:spPr>
            <a:xfrm>
              <a:off x="11156032" y="4047916"/>
              <a:ext cx="211838" cy="233679"/>
            </a:xfrm>
            <a:prstGeom prst="ellipse">
              <a:avLst/>
            </a:prstGeom>
            <a:solidFill>
              <a:srgbClr val="83724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sp>
          <p:nvSpPr>
            <p:cNvPr id="51" name="شكل بيضاوي 50">
              <a:extLst>
                <a:ext uri="{FF2B5EF4-FFF2-40B4-BE49-F238E27FC236}">
                  <a16:creationId xmlns:a16="http://schemas.microsoft.com/office/drawing/2014/main" id="{A6E18A25-9FEA-2C2F-0F59-7176088C14F3}"/>
                </a:ext>
              </a:extLst>
            </p:cNvPr>
            <p:cNvSpPr/>
            <p:nvPr/>
          </p:nvSpPr>
          <p:spPr>
            <a:xfrm>
              <a:off x="11164045" y="4860057"/>
              <a:ext cx="211838" cy="233679"/>
            </a:xfrm>
            <a:prstGeom prst="ellipse">
              <a:avLst/>
            </a:prstGeom>
            <a:solidFill>
              <a:srgbClr val="83724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sp>
          <p:nvSpPr>
            <p:cNvPr id="52" name="شكل بيضاوي 51">
              <a:extLst>
                <a:ext uri="{FF2B5EF4-FFF2-40B4-BE49-F238E27FC236}">
                  <a16:creationId xmlns:a16="http://schemas.microsoft.com/office/drawing/2014/main" id="{2E8E41C3-6631-EE63-0A3B-52EEFBD6BB55}"/>
                </a:ext>
              </a:extLst>
            </p:cNvPr>
            <p:cNvSpPr/>
            <p:nvPr/>
          </p:nvSpPr>
          <p:spPr>
            <a:xfrm>
              <a:off x="11177968" y="5711070"/>
              <a:ext cx="211838" cy="233679"/>
            </a:xfrm>
            <a:prstGeom prst="ellipse">
              <a:avLst/>
            </a:prstGeom>
            <a:solidFill>
              <a:srgbClr val="83724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grpSp>
      <p:sp>
        <p:nvSpPr>
          <p:cNvPr id="56" name="مربع نص 55">
            <a:extLst>
              <a:ext uri="{FF2B5EF4-FFF2-40B4-BE49-F238E27FC236}">
                <a16:creationId xmlns:a16="http://schemas.microsoft.com/office/drawing/2014/main" id="{78D36D91-B983-D1F4-DFAF-EEAF357F1AA6}"/>
              </a:ext>
            </a:extLst>
          </p:cNvPr>
          <p:cNvSpPr txBox="1"/>
          <p:nvPr/>
        </p:nvSpPr>
        <p:spPr>
          <a:xfrm>
            <a:off x="4209277" y="3978606"/>
            <a:ext cx="2529268" cy="461665"/>
          </a:xfrm>
          <a:prstGeom prst="rect">
            <a:avLst/>
          </a:prstGeom>
          <a:noFill/>
        </p:spPr>
        <p:txBody>
          <a:bodyPr wrap="square">
            <a:spAutoFit/>
          </a:bodyPr>
          <a:lstStyle/>
          <a:p>
            <a:pPr algn="r" rtl="1"/>
            <a:r>
              <a:rPr lang="ar-JO" sz="1200" b="1" dirty="0"/>
              <a:t>استخدام رسومات كبيرة وواضحة بألوان زاهية وشخصيات مألوفة للطفل</a:t>
            </a:r>
            <a:endParaRPr lang="ar-JO" sz="1200" b="1" dirty="0">
              <a:solidFill>
                <a:schemeClr val="tx1"/>
              </a:solidFill>
            </a:endParaRPr>
          </a:p>
        </p:txBody>
      </p:sp>
      <p:sp>
        <p:nvSpPr>
          <p:cNvPr id="57" name="مربع نص 56">
            <a:extLst>
              <a:ext uri="{FF2B5EF4-FFF2-40B4-BE49-F238E27FC236}">
                <a16:creationId xmlns:a16="http://schemas.microsoft.com/office/drawing/2014/main" id="{1F197A59-6860-571E-64A8-2013EC65B49D}"/>
              </a:ext>
            </a:extLst>
          </p:cNvPr>
          <p:cNvSpPr txBox="1"/>
          <p:nvPr/>
        </p:nvSpPr>
        <p:spPr>
          <a:xfrm>
            <a:off x="4375704" y="4752755"/>
            <a:ext cx="2327374" cy="461665"/>
          </a:xfrm>
          <a:prstGeom prst="rect">
            <a:avLst/>
          </a:prstGeom>
          <a:noFill/>
        </p:spPr>
        <p:txBody>
          <a:bodyPr wrap="square">
            <a:spAutoFit/>
          </a:bodyPr>
          <a:lstStyle/>
          <a:p>
            <a:pPr algn="r" rtl="1"/>
            <a:r>
              <a:rPr lang="ar-JO" sz="1200" b="1" dirty="0"/>
              <a:t>تقليل التفاصيل والخلفيات لتجنب التشتيت وزيادة التركيز على الفكرة</a:t>
            </a:r>
          </a:p>
        </p:txBody>
      </p:sp>
      <p:sp>
        <p:nvSpPr>
          <p:cNvPr id="58" name="مربع نص 57">
            <a:extLst>
              <a:ext uri="{FF2B5EF4-FFF2-40B4-BE49-F238E27FC236}">
                <a16:creationId xmlns:a16="http://schemas.microsoft.com/office/drawing/2014/main" id="{7996C6BA-4619-D6D2-D264-B7EDF68EA6F8}"/>
              </a:ext>
            </a:extLst>
          </p:cNvPr>
          <p:cNvSpPr txBox="1"/>
          <p:nvPr/>
        </p:nvSpPr>
        <p:spPr>
          <a:xfrm>
            <a:off x="4393040" y="5604019"/>
            <a:ext cx="2327374" cy="461665"/>
          </a:xfrm>
          <a:prstGeom prst="rect">
            <a:avLst/>
          </a:prstGeom>
          <a:noFill/>
        </p:spPr>
        <p:txBody>
          <a:bodyPr wrap="square">
            <a:spAutoFit/>
          </a:bodyPr>
          <a:lstStyle/>
          <a:p>
            <a:pPr algn="r" rtl="1"/>
            <a:r>
              <a:rPr lang="ar-JO" sz="1200" b="1" dirty="0"/>
              <a:t>توضيح المشاعر والأحداث من خلال حركات مبالغ فيها وسهلة الفهم</a:t>
            </a:r>
          </a:p>
        </p:txBody>
      </p:sp>
      <p:grpSp>
        <p:nvGrpSpPr>
          <p:cNvPr id="59" name="مجموعة 58">
            <a:extLst>
              <a:ext uri="{FF2B5EF4-FFF2-40B4-BE49-F238E27FC236}">
                <a16:creationId xmlns:a16="http://schemas.microsoft.com/office/drawing/2014/main" id="{9601406F-D78A-A143-6AF6-FED82C61C514}"/>
              </a:ext>
            </a:extLst>
          </p:cNvPr>
          <p:cNvGrpSpPr/>
          <p:nvPr/>
        </p:nvGrpSpPr>
        <p:grpSpPr>
          <a:xfrm>
            <a:off x="2877896" y="3350202"/>
            <a:ext cx="925914" cy="2625493"/>
            <a:chOff x="10781323" y="3319256"/>
            <a:chExt cx="925914" cy="2625493"/>
          </a:xfrm>
        </p:grpSpPr>
        <p:grpSp>
          <p:nvGrpSpPr>
            <p:cNvPr id="60" name="مجموعة 59">
              <a:extLst>
                <a:ext uri="{FF2B5EF4-FFF2-40B4-BE49-F238E27FC236}">
                  <a16:creationId xmlns:a16="http://schemas.microsoft.com/office/drawing/2014/main" id="{18E0F6C7-1FA4-22F6-28C2-DCEC556F4FE5}"/>
                </a:ext>
              </a:extLst>
            </p:cNvPr>
            <p:cNvGrpSpPr/>
            <p:nvPr/>
          </p:nvGrpSpPr>
          <p:grpSpPr>
            <a:xfrm>
              <a:off x="10781323" y="3319256"/>
              <a:ext cx="925914" cy="2542013"/>
              <a:chOff x="10781323" y="3319256"/>
              <a:chExt cx="925914" cy="2542013"/>
            </a:xfrm>
          </p:grpSpPr>
          <p:sp>
            <p:nvSpPr>
              <p:cNvPr id="64" name="قوس 63">
                <a:extLst>
                  <a:ext uri="{FF2B5EF4-FFF2-40B4-BE49-F238E27FC236}">
                    <a16:creationId xmlns:a16="http://schemas.microsoft.com/office/drawing/2014/main" id="{D36195BF-CF80-9CCE-701A-71E643C09B00}"/>
                  </a:ext>
                </a:extLst>
              </p:cNvPr>
              <p:cNvSpPr/>
              <p:nvPr/>
            </p:nvSpPr>
            <p:spPr>
              <a:xfrm rot="6456582">
                <a:off x="10794297" y="4159766"/>
                <a:ext cx="854278" cy="846701"/>
              </a:xfrm>
              <a:prstGeom prst="arc">
                <a:avLst>
                  <a:gd name="adj1" fmla="val 9958614"/>
                  <a:gd name="adj2" fmla="val 20207193"/>
                </a:avLst>
              </a:prstGeom>
              <a:ln>
                <a:solidFill>
                  <a:srgbClr val="848F3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قوس 64">
                <a:extLst>
                  <a:ext uri="{FF2B5EF4-FFF2-40B4-BE49-F238E27FC236}">
                    <a16:creationId xmlns:a16="http://schemas.microsoft.com/office/drawing/2014/main" id="{3E7F0E98-992F-1B4A-9642-37BCA6DFD849}"/>
                  </a:ext>
                </a:extLst>
              </p:cNvPr>
              <p:cNvSpPr/>
              <p:nvPr/>
            </p:nvSpPr>
            <p:spPr>
              <a:xfrm rot="6456582">
                <a:off x="10777535" y="3323044"/>
                <a:ext cx="854278" cy="846701"/>
              </a:xfrm>
              <a:prstGeom prst="arc">
                <a:avLst>
                  <a:gd name="adj1" fmla="val 9958614"/>
                  <a:gd name="adj2" fmla="val 20207193"/>
                </a:avLst>
              </a:prstGeom>
              <a:ln>
                <a:solidFill>
                  <a:srgbClr val="848F3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قوس 65">
                <a:extLst>
                  <a:ext uri="{FF2B5EF4-FFF2-40B4-BE49-F238E27FC236}">
                    <a16:creationId xmlns:a16="http://schemas.microsoft.com/office/drawing/2014/main" id="{CEF4D8E7-FC12-E709-1BAF-671823FF0148}"/>
                  </a:ext>
                </a:extLst>
              </p:cNvPr>
              <p:cNvSpPr/>
              <p:nvPr/>
            </p:nvSpPr>
            <p:spPr>
              <a:xfrm rot="6456582">
                <a:off x="10856748" y="5010779"/>
                <a:ext cx="854278" cy="846701"/>
              </a:xfrm>
              <a:prstGeom prst="arc">
                <a:avLst>
                  <a:gd name="adj1" fmla="val 9958614"/>
                  <a:gd name="adj2" fmla="val 20207193"/>
                </a:avLst>
              </a:prstGeom>
              <a:ln>
                <a:solidFill>
                  <a:srgbClr val="848F3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61" name="شكل بيضاوي 60">
              <a:extLst>
                <a:ext uri="{FF2B5EF4-FFF2-40B4-BE49-F238E27FC236}">
                  <a16:creationId xmlns:a16="http://schemas.microsoft.com/office/drawing/2014/main" id="{A3EDB5D6-A2CD-DC66-13A5-95D869366873}"/>
                </a:ext>
              </a:extLst>
            </p:cNvPr>
            <p:cNvSpPr/>
            <p:nvPr/>
          </p:nvSpPr>
          <p:spPr>
            <a:xfrm>
              <a:off x="11156032" y="4047916"/>
              <a:ext cx="211838" cy="233679"/>
            </a:xfrm>
            <a:prstGeom prst="ellipse">
              <a:avLst/>
            </a:prstGeom>
            <a:solidFill>
              <a:srgbClr val="848F34"/>
            </a:solidFill>
            <a:ln>
              <a:solidFill>
                <a:srgbClr val="848F34"/>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848F34"/>
                </a:solidFill>
              </a:endParaRPr>
            </a:p>
          </p:txBody>
        </p:sp>
        <p:sp>
          <p:nvSpPr>
            <p:cNvPr id="62" name="شكل بيضاوي 61">
              <a:extLst>
                <a:ext uri="{FF2B5EF4-FFF2-40B4-BE49-F238E27FC236}">
                  <a16:creationId xmlns:a16="http://schemas.microsoft.com/office/drawing/2014/main" id="{49A54D50-B194-1EF9-287F-AD44E55FFA51}"/>
                </a:ext>
              </a:extLst>
            </p:cNvPr>
            <p:cNvSpPr/>
            <p:nvPr/>
          </p:nvSpPr>
          <p:spPr>
            <a:xfrm>
              <a:off x="11164045" y="4860057"/>
              <a:ext cx="211838" cy="233679"/>
            </a:xfrm>
            <a:prstGeom prst="ellipse">
              <a:avLst/>
            </a:prstGeom>
            <a:solidFill>
              <a:srgbClr val="848F34"/>
            </a:solidFill>
            <a:ln>
              <a:solidFill>
                <a:srgbClr val="848F34"/>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848F34"/>
                </a:solidFill>
              </a:endParaRPr>
            </a:p>
          </p:txBody>
        </p:sp>
        <p:sp>
          <p:nvSpPr>
            <p:cNvPr id="63" name="شكل بيضاوي 62">
              <a:extLst>
                <a:ext uri="{FF2B5EF4-FFF2-40B4-BE49-F238E27FC236}">
                  <a16:creationId xmlns:a16="http://schemas.microsoft.com/office/drawing/2014/main" id="{BC4D3860-7C61-6D8B-1D13-3362FA2485CF}"/>
                </a:ext>
              </a:extLst>
            </p:cNvPr>
            <p:cNvSpPr/>
            <p:nvPr/>
          </p:nvSpPr>
          <p:spPr>
            <a:xfrm>
              <a:off x="11177968" y="5711070"/>
              <a:ext cx="211838" cy="233679"/>
            </a:xfrm>
            <a:prstGeom prst="ellipse">
              <a:avLst/>
            </a:prstGeom>
            <a:solidFill>
              <a:srgbClr val="848F34"/>
            </a:solidFill>
            <a:ln>
              <a:solidFill>
                <a:srgbClr val="848F34"/>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848F34"/>
                </a:solidFill>
              </a:endParaRPr>
            </a:p>
          </p:txBody>
        </p:sp>
      </p:grpSp>
      <p:sp>
        <p:nvSpPr>
          <p:cNvPr id="67" name="مربع نص 66">
            <a:extLst>
              <a:ext uri="{FF2B5EF4-FFF2-40B4-BE49-F238E27FC236}">
                <a16:creationId xmlns:a16="http://schemas.microsoft.com/office/drawing/2014/main" id="{1DDEE755-CBF6-C349-E48C-06E63E6734AD}"/>
              </a:ext>
            </a:extLst>
          </p:cNvPr>
          <p:cNvSpPr txBox="1"/>
          <p:nvPr/>
        </p:nvSpPr>
        <p:spPr>
          <a:xfrm>
            <a:off x="904693" y="3955140"/>
            <a:ext cx="2263074" cy="461665"/>
          </a:xfrm>
          <a:prstGeom prst="rect">
            <a:avLst/>
          </a:prstGeom>
          <a:noFill/>
        </p:spPr>
        <p:txBody>
          <a:bodyPr wrap="square">
            <a:spAutoFit/>
          </a:bodyPr>
          <a:lstStyle/>
          <a:p>
            <a:pPr algn="r" rtl="1"/>
            <a:r>
              <a:rPr lang="ar-JO" sz="1200" b="1" dirty="0"/>
              <a:t>استخدام لغة بسيطة جدًا وجُمل قصيرة مأخوذة من بيئة الطفل اليومية</a:t>
            </a:r>
            <a:endParaRPr lang="ar-JO" sz="1200" b="1" dirty="0">
              <a:solidFill>
                <a:schemeClr val="tx1"/>
              </a:solidFill>
            </a:endParaRPr>
          </a:p>
        </p:txBody>
      </p:sp>
      <p:sp>
        <p:nvSpPr>
          <p:cNvPr id="68" name="مربع نص 67">
            <a:extLst>
              <a:ext uri="{FF2B5EF4-FFF2-40B4-BE49-F238E27FC236}">
                <a16:creationId xmlns:a16="http://schemas.microsoft.com/office/drawing/2014/main" id="{BF46D579-D925-DD59-0F9C-03039C28850A}"/>
              </a:ext>
            </a:extLst>
          </p:cNvPr>
          <p:cNvSpPr txBox="1"/>
          <p:nvPr/>
        </p:nvSpPr>
        <p:spPr>
          <a:xfrm>
            <a:off x="904693" y="4808035"/>
            <a:ext cx="2263074" cy="461665"/>
          </a:xfrm>
          <a:prstGeom prst="rect">
            <a:avLst/>
          </a:prstGeom>
          <a:noFill/>
        </p:spPr>
        <p:txBody>
          <a:bodyPr wrap="square">
            <a:spAutoFit/>
          </a:bodyPr>
          <a:lstStyle/>
          <a:p>
            <a:pPr algn="r" rtl="1"/>
            <a:r>
              <a:rPr lang="ar-JO" sz="1200" b="1" dirty="0"/>
              <a:t>تجنّب المفردات المجردة، مع شرح أي كلمة جديدة من خلال صورة أو مثال عملي</a:t>
            </a:r>
          </a:p>
        </p:txBody>
      </p:sp>
      <p:sp>
        <p:nvSpPr>
          <p:cNvPr id="69" name="مربع نص 68">
            <a:extLst>
              <a:ext uri="{FF2B5EF4-FFF2-40B4-BE49-F238E27FC236}">
                <a16:creationId xmlns:a16="http://schemas.microsoft.com/office/drawing/2014/main" id="{918B4CB2-099F-C565-B2C3-10EE248AAA2A}"/>
              </a:ext>
            </a:extLst>
          </p:cNvPr>
          <p:cNvSpPr txBox="1"/>
          <p:nvPr/>
        </p:nvSpPr>
        <p:spPr>
          <a:xfrm>
            <a:off x="684658" y="5656201"/>
            <a:ext cx="2483108" cy="461665"/>
          </a:xfrm>
          <a:prstGeom prst="rect">
            <a:avLst/>
          </a:prstGeom>
          <a:noFill/>
        </p:spPr>
        <p:txBody>
          <a:bodyPr wrap="square">
            <a:spAutoFit/>
          </a:bodyPr>
          <a:lstStyle/>
          <a:p>
            <a:pPr algn="r" rtl="1"/>
            <a:r>
              <a:rPr lang="ar-JO" sz="1200" b="1" dirty="0"/>
              <a:t>لاعتماد على التكرار والإيقاع الصوتي (سجع أو لحن بسيط) لدعم الفهم والانتباه</a:t>
            </a:r>
          </a:p>
        </p:txBody>
      </p:sp>
    </p:spTree>
    <p:extLst>
      <p:ext uri="{BB962C8B-B14F-4D97-AF65-F5344CB8AC3E}">
        <p14:creationId xmlns:p14="http://schemas.microsoft.com/office/powerpoint/2010/main" val="3716943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793B3-0218-312F-4433-582453610BBB}"/>
            </a:ext>
          </a:extLst>
        </p:cNvPr>
        <p:cNvGrpSpPr/>
        <p:nvPr/>
      </p:nvGrpSpPr>
      <p:grpSpPr>
        <a:xfrm>
          <a:off x="0" y="0"/>
          <a:ext cx="0" cy="0"/>
          <a:chOff x="0" y="0"/>
          <a:chExt cx="0" cy="0"/>
        </a:xfrm>
      </p:grpSpPr>
      <p:sp>
        <p:nvSpPr>
          <p:cNvPr id="13" name="object 12">
            <a:extLst>
              <a:ext uri="{FF2B5EF4-FFF2-40B4-BE49-F238E27FC236}">
                <a16:creationId xmlns:a16="http://schemas.microsoft.com/office/drawing/2014/main" id="{007E6972-4184-67FD-1818-D159DA0B5561}"/>
              </a:ext>
            </a:extLst>
          </p:cNvPr>
          <p:cNvSpPr/>
          <p:nvPr/>
        </p:nvSpPr>
        <p:spPr>
          <a:xfrm>
            <a:off x="3083039" y="1426014"/>
            <a:ext cx="6514474" cy="3373910"/>
          </a:xfrm>
          <a:custGeom>
            <a:avLst/>
            <a:gdLst/>
            <a:ahLst/>
            <a:cxnLst/>
            <a:rect l="l" t="t" r="r" b="b"/>
            <a:pathLst>
              <a:path w="8871585" h="4046220">
                <a:moveTo>
                  <a:pt x="8871204" y="0"/>
                </a:moveTo>
                <a:lnTo>
                  <a:pt x="1984248" y="0"/>
                </a:lnTo>
                <a:lnTo>
                  <a:pt x="1984248" y="635"/>
                </a:lnTo>
                <a:lnTo>
                  <a:pt x="1870837" y="5588"/>
                </a:lnTo>
                <a:lnTo>
                  <a:pt x="1820072" y="10898"/>
                </a:lnTo>
                <a:lnTo>
                  <a:pt x="1769956" y="17930"/>
                </a:lnTo>
                <a:lnTo>
                  <a:pt x="1720531" y="26648"/>
                </a:lnTo>
                <a:lnTo>
                  <a:pt x="1671838" y="37016"/>
                </a:lnTo>
                <a:lnTo>
                  <a:pt x="1623919" y="48997"/>
                </a:lnTo>
                <a:lnTo>
                  <a:pt x="1576815" y="62556"/>
                </a:lnTo>
                <a:lnTo>
                  <a:pt x="1530569" y="77658"/>
                </a:lnTo>
                <a:lnTo>
                  <a:pt x="1485223" y="94266"/>
                </a:lnTo>
                <a:lnTo>
                  <a:pt x="1440818" y="112344"/>
                </a:lnTo>
                <a:lnTo>
                  <a:pt x="1397396" y="131858"/>
                </a:lnTo>
                <a:lnTo>
                  <a:pt x="1354999" y="152770"/>
                </a:lnTo>
                <a:lnTo>
                  <a:pt x="1313669" y="175045"/>
                </a:lnTo>
                <a:lnTo>
                  <a:pt x="1273447" y="198647"/>
                </a:lnTo>
                <a:lnTo>
                  <a:pt x="1234375" y="223541"/>
                </a:lnTo>
                <a:lnTo>
                  <a:pt x="1196496" y="249690"/>
                </a:lnTo>
                <a:lnTo>
                  <a:pt x="1159851" y="277059"/>
                </a:lnTo>
                <a:lnTo>
                  <a:pt x="1124482" y="305612"/>
                </a:lnTo>
                <a:lnTo>
                  <a:pt x="1090430" y="335313"/>
                </a:lnTo>
                <a:lnTo>
                  <a:pt x="1057738" y="366126"/>
                </a:lnTo>
                <a:lnTo>
                  <a:pt x="1026447" y="398016"/>
                </a:lnTo>
                <a:lnTo>
                  <a:pt x="996599" y="430946"/>
                </a:lnTo>
                <a:lnTo>
                  <a:pt x="968237" y="464881"/>
                </a:lnTo>
                <a:lnTo>
                  <a:pt x="941401" y="499785"/>
                </a:lnTo>
                <a:lnTo>
                  <a:pt x="916133" y="535621"/>
                </a:lnTo>
                <a:lnTo>
                  <a:pt x="892476" y="572355"/>
                </a:lnTo>
                <a:lnTo>
                  <a:pt x="870471" y="609951"/>
                </a:lnTo>
                <a:lnTo>
                  <a:pt x="850160" y="648371"/>
                </a:lnTo>
                <a:lnTo>
                  <a:pt x="831586" y="687582"/>
                </a:lnTo>
                <a:lnTo>
                  <a:pt x="814788" y="727546"/>
                </a:lnTo>
                <a:lnTo>
                  <a:pt x="799811" y="768229"/>
                </a:lnTo>
                <a:lnTo>
                  <a:pt x="786694" y="809594"/>
                </a:lnTo>
                <a:lnTo>
                  <a:pt x="775481" y="851605"/>
                </a:lnTo>
                <a:lnTo>
                  <a:pt x="766213" y="894226"/>
                </a:lnTo>
                <a:lnTo>
                  <a:pt x="758932" y="937423"/>
                </a:lnTo>
                <a:lnTo>
                  <a:pt x="753679" y="981158"/>
                </a:lnTo>
                <a:lnTo>
                  <a:pt x="750497" y="1025396"/>
                </a:lnTo>
                <a:lnTo>
                  <a:pt x="749427" y="1070102"/>
                </a:lnTo>
                <a:lnTo>
                  <a:pt x="750497" y="1114807"/>
                </a:lnTo>
                <a:lnTo>
                  <a:pt x="753679" y="1159046"/>
                </a:lnTo>
                <a:lnTo>
                  <a:pt x="758932" y="1202783"/>
                </a:lnTo>
                <a:lnTo>
                  <a:pt x="766213" y="1245981"/>
                </a:lnTo>
                <a:lnTo>
                  <a:pt x="775481" y="1288605"/>
                </a:lnTo>
                <a:lnTo>
                  <a:pt x="786694" y="1330618"/>
                </a:lnTo>
                <a:lnTo>
                  <a:pt x="799811" y="1371986"/>
                </a:lnTo>
                <a:lnTo>
                  <a:pt x="814788" y="1412672"/>
                </a:lnTo>
                <a:lnTo>
                  <a:pt x="831586" y="1452640"/>
                </a:lnTo>
                <a:lnTo>
                  <a:pt x="850160" y="1491854"/>
                </a:lnTo>
                <a:lnTo>
                  <a:pt x="870471" y="1530279"/>
                </a:lnTo>
                <a:lnTo>
                  <a:pt x="892476" y="1567879"/>
                </a:lnTo>
                <a:lnTo>
                  <a:pt x="916133" y="1604618"/>
                </a:lnTo>
                <a:lnTo>
                  <a:pt x="941401" y="1640459"/>
                </a:lnTo>
                <a:lnTo>
                  <a:pt x="968237" y="1675368"/>
                </a:lnTo>
                <a:lnTo>
                  <a:pt x="996599" y="1709308"/>
                </a:lnTo>
                <a:lnTo>
                  <a:pt x="1026447" y="1742243"/>
                </a:lnTo>
                <a:lnTo>
                  <a:pt x="1057738" y="1774138"/>
                </a:lnTo>
                <a:lnTo>
                  <a:pt x="1090430" y="1804956"/>
                </a:lnTo>
                <a:lnTo>
                  <a:pt x="1124482" y="1834662"/>
                </a:lnTo>
                <a:lnTo>
                  <a:pt x="1159851" y="1863220"/>
                </a:lnTo>
                <a:lnTo>
                  <a:pt x="1196496" y="1890594"/>
                </a:lnTo>
                <a:lnTo>
                  <a:pt x="1234375" y="1916748"/>
                </a:lnTo>
                <a:lnTo>
                  <a:pt x="1273447" y="1941647"/>
                </a:lnTo>
                <a:lnTo>
                  <a:pt x="1313669" y="1965254"/>
                </a:lnTo>
                <a:lnTo>
                  <a:pt x="1354999" y="1987533"/>
                </a:lnTo>
                <a:lnTo>
                  <a:pt x="1397396" y="2008450"/>
                </a:lnTo>
                <a:lnTo>
                  <a:pt x="1440818" y="2027967"/>
                </a:lnTo>
                <a:lnTo>
                  <a:pt x="1485223" y="2046049"/>
                </a:lnTo>
                <a:lnTo>
                  <a:pt x="1530569" y="2062660"/>
                </a:lnTo>
                <a:lnTo>
                  <a:pt x="1576815" y="2077765"/>
                </a:lnTo>
                <a:lnTo>
                  <a:pt x="1623919" y="2091327"/>
                </a:lnTo>
                <a:lnTo>
                  <a:pt x="1671838" y="2103310"/>
                </a:lnTo>
                <a:lnTo>
                  <a:pt x="1720531" y="2113679"/>
                </a:lnTo>
                <a:lnTo>
                  <a:pt x="1769956" y="2122398"/>
                </a:lnTo>
                <a:lnTo>
                  <a:pt x="1820072" y="2129431"/>
                </a:lnTo>
                <a:lnTo>
                  <a:pt x="1870837" y="2134743"/>
                </a:lnTo>
                <a:lnTo>
                  <a:pt x="1984248" y="2139696"/>
                </a:lnTo>
                <a:lnTo>
                  <a:pt x="1984248" y="2140966"/>
                </a:lnTo>
                <a:lnTo>
                  <a:pt x="7198613" y="2140966"/>
                </a:lnTo>
                <a:lnTo>
                  <a:pt x="7198613" y="2141220"/>
                </a:lnTo>
                <a:lnTo>
                  <a:pt x="7250358" y="2142377"/>
                </a:lnTo>
                <a:lnTo>
                  <a:pt x="7301400" y="2145810"/>
                </a:lnTo>
                <a:lnTo>
                  <a:pt x="7351671" y="2151461"/>
                </a:lnTo>
                <a:lnTo>
                  <a:pt x="7401104" y="2159273"/>
                </a:lnTo>
                <a:lnTo>
                  <a:pt x="7449632" y="2169188"/>
                </a:lnTo>
                <a:lnTo>
                  <a:pt x="7497187" y="2181147"/>
                </a:lnTo>
                <a:lnTo>
                  <a:pt x="7543702" y="2195095"/>
                </a:lnTo>
                <a:lnTo>
                  <a:pt x="7589110" y="2210972"/>
                </a:lnTo>
                <a:lnTo>
                  <a:pt x="7633343" y="2228721"/>
                </a:lnTo>
                <a:lnTo>
                  <a:pt x="7676334" y="2248285"/>
                </a:lnTo>
                <a:lnTo>
                  <a:pt x="7718015" y="2269606"/>
                </a:lnTo>
                <a:lnTo>
                  <a:pt x="7758320" y="2292625"/>
                </a:lnTo>
                <a:lnTo>
                  <a:pt x="7797181" y="2317287"/>
                </a:lnTo>
                <a:lnTo>
                  <a:pt x="7834530" y="2343531"/>
                </a:lnTo>
                <a:lnTo>
                  <a:pt x="7870300" y="2371302"/>
                </a:lnTo>
                <a:lnTo>
                  <a:pt x="7904425" y="2400542"/>
                </a:lnTo>
                <a:lnTo>
                  <a:pt x="7936836" y="2431192"/>
                </a:lnTo>
                <a:lnTo>
                  <a:pt x="7967466" y="2463195"/>
                </a:lnTo>
                <a:lnTo>
                  <a:pt x="7996248" y="2496493"/>
                </a:lnTo>
                <a:lnTo>
                  <a:pt x="8023114" y="2531029"/>
                </a:lnTo>
                <a:lnTo>
                  <a:pt x="8047997" y="2566746"/>
                </a:lnTo>
                <a:lnTo>
                  <a:pt x="8070831" y="2603584"/>
                </a:lnTo>
                <a:lnTo>
                  <a:pt x="8091546" y="2641487"/>
                </a:lnTo>
                <a:lnTo>
                  <a:pt x="8110077" y="2680397"/>
                </a:lnTo>
                <a:lnTo>
                  <a:pt x="8126356" y="2720257"/>
                </a:lnTo>
                <a:lnTo>
                  <a:pt x="8140314" y="2761007"/>
                </a:lnTo>
                <a:lnTo>
                  <a:pt x="8151886" y="2802592"/>
                </a:lnTo>
                <a:lnTo>
                  <a:pt x="8161004" y="2844953"/>
                </a:lnTo>
                <a:lnTo>
                  <a:pt x="8167600" y="2888033"/>
                </a:lnTo>
                <a:lnTo>
                  <a:pt x="8171607" y="2931774"/>
                </a:lnTo>
                <a:lnTo>
                  <a:pt x="8172958" y="2976118"/>
                </a:lnTo>
                <a:lnTo>
                  <a:pt x="8171601" y="3020543"/>
                </a:lnTo>
                <a:lnTo>
                  <a:pt x="8167577" y="3064362"/>
                </a:lnTo>
                <a:lnTo>
                  <a:pt x="8160953" y="3107519"/>
                </a:lnTo>
                <a:lnTo>
                  <a:pt x="8151797" y="3149954"/>
                </a:lnTo>
                <a:lnTo>
                  <a:pt x="8140177" y="3191609"/>
                </a:lnTo>
                <a:lnTo>
                  <a:pt x="8126160" y="3232427"/>
                </a:lnTo>
                <a:lnTo>
                  <a:pt x="8109814" y="3272350"/>
                </a:lnTo>
                <a:lnTo>
                  <a:pt x="8091207" y="3311318"/>
                </a:lnTo>
                <a:lnTo>
                  <a:pt x="8070407" y="3349276"/>
                </a:lnTo>
                <a:lnTo>
                  <a:pt x="8047482" y="3386163"/>
                </a:lnTo>
                <a:lnTo>
                  <a:pt x="8022498" y="3421923"/>
                </a:lnTo>
                <a:lnTo>
                  <a:pt x="7995525" y="3456497"/>
                </a:lnTo>
                <a:lnTo>
                  <a:pt x="7966630" y="3489827"/>
                </a:lnTo>
                <a:lnTo>
                  <a:pt x="7935880" y="3521855"/>
                </a:lnTo>
                <a:lnTo>
                  <a:pt x="7903343" y="3552523"/>
                </a:lnTo>
                <a:lnTo>
                  <a:pt x="7869088" y="3581773"/>
                </a:lnTo>
                <a:lnTo>
                  <a:pt x="7833181" y="3609547"/>
                </a:lnTo>
                <a:lnTo>
                  <a:pt x="7795691" y="3635787"/>
                </a:lnTo>
                <a:lnTo>
                  <a:pt x="7756686" y="3660434"/>
                </a:lnTo>
                <a:lnTo>
                  <a:pt x="7716232" y="3683432"/>
                </a:lnTo>
                <a:lnTo>
                  <a:pt x="7674399" y="3704721"/>
                </a:lnTo>
                <a:lnTo>
                  <a:pt x="7631253" y="3724244"/>
                </a:lnTo>
                <a:lnTo>
                  <a:pt x="7586863" y="3741942"/>
                </a:lnTo>
                <a:lnTo>
                  <a:pt x="7541296" y="3757758"/>
                </a:lnTo>
                <a:lnTo>
                  <a:pt x="7494620" y="3771634"/>
                </a:lnTo>
                <a:lnTo>
                  <a:pt x="7446903" y="3783511"/>
                </a:lnTo>
                <a:lnTo>
                  <a:pt x="7398212" y="3793331"/>
                </a:lnTo>
                <a:lnTo>
                  <a:pt x="7348616" y="3801037"/>
                </a:lnTo>
                <a:lnTo>
                  <a:pt x="7298182" y="3806571"/>
                </a:lnTo>
                <a:lnTo>
                  <a:pt x="7200518" y="3810762"/>
                </a:lnTo>
                <a:lnTo>
                  <a:pt x="0" y="3810762"/>
                </a:lnTo>
                <a:lnTo>
                  <a:pt x="0" y="4046220"/>
                </a:lnTo>
                <a:lnTo>
                  <a:pt x="7204075" y="4046220"/>
                </a:lnTo>
                <a:lnTo>
                  <a:pt x="7204075" y="4045966"/>
                </a:lnTo>
                <a:lnTo>
                  <a:pt x="7326249" y="4040632"/>
                </a:lnTo>
                <a:lnTo>
                  <a:pt x="7377013" y="4035321"/>
                </a:lnTo>
                <a:lnTo>
                  <a:pt x="7427129" y="4028289"/>
                </a:lnTo>
                <a:lnTo>
                  <a:pt x="7476554" y="4019571"/>
                </a:lnTo>
                <a:lnTo>
                  <a:pt x="7525247" y="4009203"/>
                </a:lnTo>
                <a:lnTo>
                  <a:pt x="7573166" y="3997222"/>
                </a:lnTo>
                <a:lnTo>
                  <a:pt x="7620270" y="3983663"/>
                </a:lnTo>
                <a:lnTo>
                  <a:pt x="7666516" y="3968561"/>
                </a:lnTo>
                <a:lnTo>
                  <a:pt x="7711862" y="3951953"/>
                </a:lnTo>
                <a:lnTo>
                  <a:pt x="7756267" y="3933875"/>
                </a:lnTo>
                <a:lnTo>
                  <a:pt x="7799689" y="3914361"/>
                </a:lnTo>
                <a:lnTo>
                  <a:pt x="7842086" y="3893449"/>
                </a:lnTo>
                <a:lnTo>
                  <a:pt x="7883416" y="3871174"/>
                </a:lnTo>
                <a:lnTo>
                  <a:pt x="7923638" y="3847572"/>
                </a:lnTo>
                <a:lnTo>
                  <a:pt x="7962710" y="3822678"/>
                </a:lnTo>
                <a:lnTo>
                  <a:pt x="8000589" y="3796529"/>
                </a:lnTo>
                <a:lnTo>
                  <a:pt x="8037234" y="3769160"/>
                </a:lnTo>
                <a:lnTo>
                  <a:pt x="8072603" y="3740607"/>
                </a:lnTo>
                <a:lnTo>
                  <a:pt x="8106655" y="3710906"/>
                </a:lnTo>
                <a:lnTo>
                  <a:pt x="8139347" y="3680093"/>
                </a:lnTo>
                <a:lnTo>
                  <a:pt x="8170638" y="3648203"/>
                </a:lnTo>
                <a:lnTo>
                  <a:pt x="8200486" y="3615273"/>
                </a:lnTo>
                <a:lnTo>
                  <a:pt x="8228848" y="3581338"/>
                </a:lnTo>
                <a:lnTo>
                  <a:pt x="8255684" y="3546434"/>
                </a:lnTo>
                <a:lnTo>
                  <a:pt x="8280952" y="3510598"/>
                </a:lnTo>
                <a:lnTo>
                  <a:pt x="8304609" y="3473864"/>
                </a:lnTo>
                <a:lnTo>
                  <a:pt x="8326614" y="3436268"/>
                </a:lnTo>
                <a:lnTo>
                  <a:pt x="8346925" y="3397848"/>
                </a:lnTo>
                <a:lnTo>
                  <a:pt x="8365499" y="3358637"/>
                </a:lnTo>
                <a:lnTo>
                  <a:pt x="8382297" y="3318673"/>
                </a:lnTo>
                <a:lnTo>
                  <a:pt x="8397274" y="3277990"/>
                </a:lnTo>
                <a:lnTo>
                  <a:pt x="8410391" y="3236625"/>
                </a:lnTo>
                <a:lnTo>
                  <a:pt x="8421604" y="3194614"/>
                </a:lnTo>
                <a:lnTo>
                  <a:pt x="8430872" y="3151993"/>
                </a:lnTo>
                <a:lnTo>
                  <a:pt x="8438153" y="3108796"/>
                </a:lnTo>
                <a:lnTo>
                  <a:pt x="8443406" y="3065061"/>
                </a:lnTo>
                <a:lnTo>
                  <a:pt x="8446588" y="3020823"/>
                </a:lnTo>
                <a:lnTo>
                  <a:pt x="8447659" y="2976118"/>
                </a:lnTo>
                <a:lnTo>
                  <a:pt x="8446588" y="2931412"/>
                </a:lnTo>
                <a:lnTo>
                  <a:pt x="8443406" y="2887173"/>
                </a:lnTo>
                <a:lnTo>
                  <a:pt x="8438153" y="2843436"/>
                </a:lnTo>
                <a:lnTo>
                  <a:pt x="8430872" y="2800238"/>
                </a:lnTo>
                <a:lnTo>
                  <a:pt x="8421604" y="2757614"/>
                </a:lnTo>
                <a:lnTo>
                  <a:pt x="8410391" y="2715601"/>
                </a:lnTo>
                <a:lnTo>
                  <a:pt x="8397274" y="2674233"/>
                </a:lnTo>
                <a:lnTo>
                  <a:pt x="8382297" y="2633547"/>
                </a:lnTo>
                <a:lnTo>
                  <a:pt x="8365499" y="2593579"/>
                </a:lnTo>
                <a:lnTo>
                  <a:pt x="8346925" y="2554365"/>
                </a:lnTo>
                <a:lnTo>
                  <a:pt x="8326614" y="2515940"/>
                </a:lnTo>
                <a:lnTo>
                  <a:pt x="8304609" y="2478340"/>
                </a:lnTo>
                <a:lnTo>
                  <a:pt x="8280952" y="2441601"/>
                </a:lnTo>
                <a:lnTo>
                  <a:pt x="8255684" y="2405760"/>
                </a:lnTo>
                <a:lnTo>
                  <a:pt x="8228848" y="2370851"/>
                </a:lnTo>
                <a:lnTo>
                  <a:pt x="8200486" y="2336911"/>
                </a:lnTo>
                <a:lnTo>
                  <a:pt x="8170638" y="2303976"/>
                </a:lnTo>
                <a:lnTo>
                  <a:pt x="8139347" y="2272081"/>
                </a:lnTo>
                <a:lnTo>
                  <a:pt x="8106655" y="2241263"/>
                </a:lnTo>
                <a:lnTo>
                  <a:pt x="8072603" y="2211557"/>
                </a:lnTo>
                <a:lnTo>
                  <a:pt x="8037234" y="2182999"/>
                </a:lnTo>
                <a:lnTo>
                  <a:pt x="8000589" y="2155625"/>
                </a:lnTo>
                <a:lnTo>
                  <a:pt x="7962710" y="2129471"/>
                </a:lnTo>
                <a:lnTo>
                  <a:pt x="7923638" y="2104572"/>
                </a:lnTo>
                <a:lnTo>
                  <a:pt x="7883416" y="2080965"/>
                </a:lnTo>
                <a:lnTo>
                  <a:pt x="7842086" y="2058686"/>
                </a:lnTo>
                <a:lnTo>
                  <a:pt x="7799689" y="2037769"/>
                </a:lnTo>
                <a:lnTo>
                  <a:pt x="7756267" y="2018252"/>
                </a:lnTo>
                <a:lnTo>
                  <a:pt x="7711862" y="2000170"/>
                </a:lnTo>
                <a:lnTo>
                  <a:pt x="7666516" y="1983559"/>
                </a:lnTo>
                <a:lnTo>
                  <a:pt x="7620270" y="1968454"/>
                </a:lnTo>
                <a:lnTo>
                  <a:pt x="7573166" y="1954892"/>
                </a:lnTo>
                <a:lnTo>
                  <a:pt x="7525247" y="1942909"/>
                </a:lnTo>
                <a:lnTo>
                  <a:pt x="7476554" y="1932540"/>
                </a:lnTo>
                <a:lnTo>
                  <a:pt x="7427129" y="1923821"/>
                </a:lnTo>
                <a:lnTo>
                  <a:pt x="7377013" y="1916788"/>
                </a:lnTo>
                <a:lnTo>
                  <a:pt x="7326249" y="1911477"/>
                </a:lnTo>
                <a:lnTo>
                  <a:pt x="7204075" y="1906143"/>
                </a:lnTo>
                <a:lnTo>
                  <a:pt x="7204075" y="1905889"/>
                </a:lnTo>
                <a:lnTo>
                  <a:pt x="1998472" y="1905889"/>
                </a:lnTo>
                <a:lnTo>
                  <a:pt x="1998472" y="1905000"/>
                </a:lnTo>
                <a:lnTo>
                  <a:pt x="1946727" y="1903842"/>
                </a:lnTo>
                <a:lnTo>
                  <a:pt x="1895685" y="1900409"/>
                </a:lnTo>
                <a:lnTo>
                  <a:pt x="1845414" y="1894758"/>
                </a:lnTo>
                <a:lnTo>
                  <a:pt x="1795981" y="1886946"/>
                </a:lnTo>
                <a:lnTo>
                  <a:pt x="1747453" y="1877031"/>
                </a:lnTo>
                <a:lnTo>
                  <a:pt x="1699898" y="1865072"/>
                </a:lnTo>
                <a:lnTo>
                  <a:pt x="1653383" y="1851124"/>
                </a:lnTo>
                <a:lnTo>
                  <a:pt x="1607975" y="1835247"/>
                </a:lnTo>
                <a:lnTo>
                  <a:pt x="1563742" y="1817498"/>
                </a:lnTo>
                <a:lnTo>
                  <a:pt x="1520751" y="1797934"/>
                </a:lnTo>
                <a:lnTo>
                  <a:pt x="1479070" y="1776613"/>
                </a:lnTo>
                <a:lnTo>
                  <a:pt x="1438765" y="1753594"/>
                </a:lnTo>
                <a:lnTo>
                  <a:pt x="1399904" y="1728932"/>
                </a:lnTo>
                <a:lnTo>
                  <a:pt x="1362555" y="1702688"/>
                </a:lnTo>
                <a:lnTo>
                  <a:pt x="1326785" y="1674917"/>
                </a:lnTo>
                <a:lnTo>
                  <a:pt x="1292660" y="1645677"/>
                </a:lnTo>
                <a:lnTo>
                  <a:pt x="1260249" y="1615027"/>
                </a:lnTo>
                <a:lnTo>
                  <a:pt x="1229619" y="1583024"/>
                </a:lnTo>
                <a:lnTo>
                  <a:pt x="1200837" y="1549726"/>
                </a:lnTo>
                <a:lnTo>
                  <a:pt x="1173971" y="1515190"/>
                </a:lnTo>
                <a:lnTo>
                  <a:pt x="1149088" y="1479473"/>
                </a:lnTo>
                <a:lnTo>
                  <a:pt x="1126254" y="1442635"/>
                </a:lnTo>
                <a:lnTo>
                  <a:pt x="1105539" y="1404732"/>
                </a:lnTo>
                <a:lnTo>
                  <a:pt x="1087008" y="1365822"/>
                </a:lnTo>
                <a:lnTo>
                  <a:pt x="1070729" y="1325962"/>
                </a:lnTo>
                <a:lnTo>
                  <a:pt x="1056771" y="1285212"/>
                </a:lnTo>
                <a:lnTo>
                  <a:pt x="1045199" y="1243627"/>
                </a:lnTo>
                <a:lnTo>
                  <a:pt x="1036081" y="1201266"/>
                </a:lnTo>
                <a:lnTo>
                  <a:pt x="1029485" y="1158186"/>
                </a:lnTo>
                <a:lnTo>
                  <a:pt x="1025478" y="1114445"/>
                </a:lnTo>
                <a:lnTo>
                  <a:pt x="1024128" y="1070102"/>
                </a:lnTo>
                <a:lnTo>
                  <a:pt x="1025478" y="1025770"/>
                </a:lnTo>
                <a:lnTo>
                  <a:pt x="1029485" y="982040"/>
                </a:lnTo>
                <a:lnTo>
                  <a:pt x="1036081" y="938971"/>
                </a:lnTo>
                <a:lnTo>
                  <a:pt x="1045199" y="896619"/>
                </a:lnTo>
                <a:lnTo>
                  <a:pt x="1056771" y="855044"/>
                </a:lnTo>
                <a:lnTo>
                  <a:pt x="1070729" y="814301"/>
                </a:lnTo>
                <a:lnTo>
                  <a:pt x="1087008" y="774449"/>
                </a:lnTo>
                <a:lnTo>
                  <a:pt x="1105539" y="735546"/>
                </a:lnTo>
                <a:lnTo>
                  <a:pt x="1126254" y="697650"/>
                </a:lnTo>
                <a:lnTo>
                  <a:pt x="1149088" y="660817"/>
                </a:lnTo>
                <a:lnTo>
                  <a:pt x="1173971" y="625106"/>
                </a:lnTo>
                <a:lnTo>
                  <a:pt x="1200837" y="590575"/>
                </a:lnTo>
                <a:lnTo>
                  <a:pt x="1229619" y="557281"/>
                </a:lnTo>
                <a:lnTo>
                  <a:pt x="1260249" y="525282"/>
                </a:lnTo>
                <a:lnTo>
                  <a:pt x="1292660" y="494635"/>
                </a:lnTo>
                <a:lnTo>
                  <a:pt x="1326785" y="465399"/>
                </a:lnTo>
                <a:lnTo>
                  <a:pt x="1362555" y="437631"/>
                </a:lnTo>
                <a:lnTo>
                  <a:pt x="1399904" y="411388"/>
                </a:lnTo>
                <a:lnTo>
                  <a:pt x="1438765" y="386729"/>
                </a:lnTo>
                <a:lnTo>
                  <a:pt x="1479070" y="363711"/>
                </a:lnTo>
                <a:lnTo>
                  <a:pt x="1520751" y="342392"/>
                </a:lnTo>
                <a:lnTo>
                  <a:pt x="1563742" y="322829"/>
                </a:lnTo>
                <a:lnTo>
                  <a:pt x="1607975" y="305081"/>
                </a:lnTo>
                <a:lnTo>
                  <a:pt x="1653383" y="289204"/>
                </a:lnTo>
                <a:lnTo>
                  <a:pt x="1699898" y="275257"/>
                </a:lnTo>
                <a:lnTo>
                  <a:pt x="1747453" y="263298"/>
                </a:lnTo>
                <a:lnTo>
                  <a:pt x="1795981" y="253384"/>
                </a:lnTo>
                <a:lnTo>
                  <a:pt x="1845414" y="245572"/>
                </a:lnTo>
                <a:lnTo>
                  <a:pt x="1895685" y="239921"/>
                </a:lnTo>
                <a:lnTo>
                  <a:pt x="1946727" y="236488"/>
                </a:lnTo>
                <a:lnTo>
                  <a:pt x="1998472" y="235331"/>
                </a:lnTo>
                <a:lnTo>
                  <a:pt x="1998472" y="235077"/>
                </a:lnTo>
                <a:lnTo>
                  <a:pt x="8871204" y="235077"/>
                </a:lnTo>
                <a:lnTo>
                  <a:pt x="8871204" y="0"/>
                </a:lnTo>
                <a:close/>
              </a:path>
            </a:pathLst>
          </a:custGeom>
          <a:solidFill>
            <a:srgbClr val="544457"/>
          </a:solidFill>
          <a:ln>
            <a:no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dirty="0">
              <a:ln>
                <a:noFill/>
              </a:ln>
              <a:solidFill>
                <a:srgbClr val="544457"/>
              </a:solidFill>
              <a:effectLst/>
              <a:uLnTx/>
              <a:uFillTx/>
              <a:latin typeface="TheSansArab Plain" panose="020B0502050302020203" pitchFamily="34" charset="-78"/>
              <a:cs typeface="TheSansArab Plain" panose="020B0502050302020203" pitchFamily="34" charset="-78"/>
            </a:endParaRPr>
          </a:p>
        </p:txBody>
      </p:sp>
      <p:sp>
        <p:nvSpPr>
          <p:cNvPr id="71" name="Freeform 260">
            <a:extLst>
              <a:ext uri="{FF2B5EF4-FFF2-40B4-BE49-F238E27FC236}">
                <a16:creationId xmlns:a16="http://schemas.microsoft.com/office/drawing/2014/main" id="{79BA7F69-5062-EE36-7A8D-0CBDBE45C698}"/>
              </a:ext>
            </a:extLst>
          </p:cNvPr>
          <p:cNvSpPr>
            <a:spLocks noChangeArrowheads="1"/>
          </p:cNvSpPr>
          <p:nvPr/>
        </p:nvSpPr>
        <p:spPr bwMode="auto">
          <a:xfrm>
            <a:off x="5566389" y="4325732"/>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sp>
        <p:nvSpPr>
          <p:cNvPr id="70" name="Freeform 260">
            <a:extLst>
              <a:ext uri="{FF2B5EF4-FFF2-40B4-BE49-F238E27FC236}">
                <a16:creationId xmlns:a16="http://schemas.microsoft.com/office/drawing/2014/main" id="{500789EF-A26D-4EAA-D506-810660EC6333}"/>
              </a:ext>
            </a:extLst>
          </p:cNvPr>
          <p:cNvSpPr>
            <a:spLocks noChangeArrowheads="1"/>
          </p:cNvSpPr>
          <p:nvPr/>
        </p:nvSpPr>
        <p:spPr bwMode="auto">
          <a:xfrm>
            <a:off x="8590916" y="3308235"/>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grpSp>
        <p:nvGrpSpPr>
          <p:cNvPr id="2" name="Group 1">
            <a:extLst>
              <a:ext uri="{FF2B5EF4-FFF2-40B4-BE49-F238E27FC236}">
                <a16:creationId xmlns:a16="http://schemas.microsoft.com/office/drawing/2014/main" id="{9672A882-5781-F490-7650-5B41E6F2D0E3}"/>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C7B741EE-7425-894A-E1D4-3F3EB5C90F05}"/>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BAD95B72-CDA4-0E9B-0DBD-59296D1EEFD4}"/>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21" name="Freeform 260">
            <a:extLst>
              <a:ext uri="{FF2B5EF4-FFF2-40B4-BE49-F238E27FC236}">
                <a16:creationId xmlns:a16="http://schemas.microsoft.com/office/drawing/2014/main" id="{BCD025D4-ABE8-C830-7AF0-7E3EE982866B}"/>
              </a:ext>
            </a:extLst>
          </p:cNvPr>
          <p:cNvSpPr>
            <a:spLocks noChangeArrowheads="1"/>
          </p:cNvSpPr>
          <p:nvPr/>
        </p:nvSpPr>
        <p:spPr bwMode="auto">
          <a:xfrm>
            <a:off x="3248490" y="1805496"/>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pic>
        <p:nvPicPr>
          <p:cNvPr id="36" name="رسم 35" descr="متصل مع تعبئة خالصة">
            <a:extLst>
              <a:ext uri="{FF2B5EF4-FFF2-40B4-BE49-F238E27FC236}">
                <a16:creationId xmlns:a16="http://schemas.microsoft.com/office/drawing/2014/main" id="{7D75B435-71FA-4820-ACA0-3D7B25D1B5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419799" y="2028399"/>
            <a:ext cx="529862" cy="529862"/>
          </a:xfrm>
          <a:prstGeom prst="rect">
            <a:avLst/>
          </a:prstGeom>
        </p:spPr>
      </p:pic>
      <p:pic>
        <p:nvPicPr>
          <p:cNvPr id="40" name="رسم 39" descr="خطاب مع تعبئة خالصة">
            <a:extLst>
              <a:ext uri="{FF2B5EF4-FFF2-40B4-BE49-F238E27FC236}">
                <a16:creationId xmlns:a16="http://schemas.microsoft.com/office/drawing/2014/main" id="{CD08F111-5745-BF49-9B9F-4796FC0813F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89462" y="4574564"/>
            <a:ext cx="493404" cy="493404"/>
          </a:xfrm>
          <a:prstGeom prst="rect">
            <a:avLst/>
          </a:prstGeom>
        </p:spPr>
      </p:pic>
      <p:pic>
        <p:nvPicPr>
          <p:cNvPr id="42" name="رسم 41" descr="مهرّج مع تعبئة خالصة">
            <a:extLst>
              <a:ext uri="{FF2B5EF4-FFF2-40B4-BE49-F238E27FC236}">
                <a16:creationId xmlns:a16="http://schemas.microsoft.com/office/drawing/2014/main" id="{10D3FF0F-7890-7CCD-B012-58DE141F55C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769141" y="3520574"/>
            <a:ext cx="521069" cy="521069"/>
          </a:xfrm>
          <a:prstGeom prst="rect">
            <a:avLst/>
          </a:prstGeom>
        </p:spPr>
      </p:pic>
      <p:pic>
        <p:nvPicPr>
          <p:cNvPr id="46" name="رسم 45" descr="فرشاة تلوين مع تعبئة خالصة">
            <a:extLst>
              <a:ext uri="{FF2B5EF4-FFF2-40B4-BE49-F238E27FC236}">
                <a16:creationId xmlns:a16="http://schemas.microsoft.com/office/drawing/2014/main" id="{620DB02F-F005-CE61-26A1-B9F48FF8062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236556" y="3558729"/>
            <a:ext cx="416777" cy="416777"/>
          </a:xfrm>
          <a:prstGeom prst="rect">
            <a:avLst/>
          </a:prstGeom>
        </p:spPr>
      </p:pic>
      <p:pic>
        <p:nvPicPr>
          <p:cNvPr id="50" name="رسم 49" descr="شريط الفيلم مع تعبئة خالصة">
            <a:extLst>
              <a:ext uri="{FF2B5EF4-FFF2-40B4-BE49-F238E27FC236}">
                <a16:creationId xmlns:a16="http://schemas.microsoft.com/office/drawing/2014/main" id="{B909873D-9761-00E9-561B-81D243BE4F1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755061" y="2012861"/>
            <a:ext cx="515147" cy="515147"/>
          </a:xfrm>
          <a:prstGeom prst="rect">
            <a:avLst/>
          </a:prstGeom>
        </p:spPr>
      </p:pic>
      <p:sp>
        <p:nvSpPr>
          <p:cNvPr id="75" name="Rounded Rectangle 13">
            <a:extLst>
              <a:ext uri="{FF2B5EF4-FFF2-40B4-BE49-F238E27FC236}">
                <a16:creationId xmlns:a16="http://schemas.microsoft.com/office/drawing/2014/main" id="{EC18CBEE-BC1C-F23C-EA9F-55AD941452BB}"/>
              </a:ext>
            </a:extLst>
          </p:cNvPr>
          <p:cNvSpPr/>
          <p:nvPr/>
        </p:nvSpPr>
        <p:spPr>
          <a:xfrm>
            <a:off x="2564230" y="1025175"/>
            <a:ext cx="2278255" cy="330117"/>
          </a:xfrm>
          <a:prstGeom prst="roundRect">
            <a:avLst>
              <a:gd name="adj" fmla="val 50000"/>
            </a:avLst>
          </a:prstGeom>
          <a:solidFill>
            <a:srgbClr val="A5AD6E"/>
          </a:solidFill>
          <a:ln>
            <a:noFill/>
          </a:ln>
          <a:effectLst>
            <a:innerShdw blurRad="38100" dist="50800" dir="16200000">
              <a:prstClr val="black">
                <a:alpha val="2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b="1" dirty="0">
                <a:solidFill>
                  <a:schemeClr val="bg1"/>
                </a:solidFill>
              </a:rPr>
              <a:t>السياق والحبكة وتسلسل الأحداث</a:t>
            </a:r>
            <a:endParaRPr lang="en-US" sz="1400" b="1" dirty="0">
              <a:solidFill>
                <a:schemeClr val="bg1"/>
              </a:solidFill>
            </a:endParaRPr>
          </a:p>
        </p:txBody>
      </p:sp>
      <p:sp>
        <p:nvSpPr>
          <p:cNvPr id="80" name="Rounded Rectangle 13">
            <a:extLst>
              <a:ext uri="{FF2B5EF4-FFF2-40B4-BE49-F238E27FC236}">
                <a16:creationId xmlns:a16="http://schemas.microsoft.com/office/drawing/2014/main" id="{24DFE66F-3BA5-92C4-A888-C1BBA0DC8A52}"/>
              </a:ext>
            </a:extLst>
          </p:cNvPr>
          <p:cNvSpPr/>
          <p:nvPr/>
        </p:nvSpPr>
        <p:spPr>
          <a:xfrm>
            <a:off x="7879257" y="2625985"/>
            <a:ext cx="2548311" cy="344692"/>
          </a:xfrm>
          <a:prstGeom prst="roundRect">
            <a:avLst>
              <a:gd name="adj" fmla="val 50000"/>
            </a:avLst>
          </a:prstGeom>
          <a:solidFill>
            <a:srgbClr val="A5AD6E"/>
          </a:solidFill>
          <a:ln>
            <a:noFill/>
          </a:ln>
          <a:effectLst>
            <a:innerShdw blurRad="38100" dist="50800" dir="16200000">
              <a:prstClr val="black">
                <a:alpha val="2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b="1" dirty="0">
                <a:solidFill>
                  <a:schemeClr val="bg1"/>
                </a:solidFill>
              </a:rPr>
              <a:t>الفكاهة والرسوم</a:t>
            </a:r>
            <a:endParaRPr lang="en-US" sz="1400" b="1" dirty="0">
              <a:solidFill>
                <a:schemeClr val="bg1"/>
              </a:solidFill>
            </a:endParaRPr>
          </a:p>
        </p:txBody>
      </p:sp>
      <p:sp>
        <p:nvSpPr>
          <p:cNvPr id="84" name="Rounded Rectangle 13">
            <a:extLst>
              <a:ext uri="{FF2B5EF4-FFF2-40B4-BE49-F238E27FC236}">
                <a16:creationId xmlns:a16="http://schemas.microsoft.com/office/drawing/2014/main" id="{A83E96EF-6786-1F6B-99DC-B52FCD98E3E9}"/>
              </a:ext>
            </a:extLst>
          </p:cNvPr>
          <p:cNvSpPr/>
          <p:nvPr/>
        </p:nvSpPr>
        <p:spPr>
          <a:xfrm>
            <a:off x="4855609" y="5344299"/>
            <a:ext cx="2688973" cy="401928"/>
          </a:xfrm>
          <a:prstGeom prst="roundRect">
            <a:avLst>
              <a:gd name="adj" fmla="val 50000"/>
            </a:avLst>
          </a:prstGeom>
          <a:solidFill>
            <a:srgbClr val="A5AD6E"/>
          </a:solidFill>
          <a:ln>
            <a:noFill/>
          </a:ln>
          <a:effectLst>
            <a:innerShdw blurRad="38100" dist="50800" dir="16200000">
              <a:prstClr val="black">
                <a:alpha val="2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600" b="1" dirty="0">
                <a:solidFill>
                  <a:schemeClr val="bg1"/>
                </a:solidFill>
              </a:rPr>
              <a:t>اللغة والمفردات</a:t>
            </a:r>
            <a:endParaRPr lang="en-US" sz="1600" b="1" dirty="0">
              <a:solidFill>
                <a:schemeClr val="bg1"/>
              </a:solidFill>
            </a:endParaRPr>
          </a:p>
        </p:txBody>
      </p:sp>
      <p:sp>
        <p:nvSpPr>
          <p:cNvPr id="88" name="Freeform 260">
            <a:extLst>
              <a:ext uri="{FF2B5EF4-FFF2-40B4-BE49-F238E27FC236}">
                <a16:creationId xmlns:a16="http://schemas.microsoft.com/office/drawing/2014/main" id="{DCC22073-9050-D7F0-01F9-24C5FFBEBF01}"/>
              </a:ext>
            </a:extLst>
          </p:cNvPr>
          <p:cNvSpPr>
            <a:spLocks noChangeArrowheads="1"/>
          </p:cNvSpPr>
          <p:nvPr/>
        </p:nvSpPr>
        <p:spPr bwMode="auto">
          <a:xfrm>
            <a:off x="9493796" y="1059502"/>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pic>
        <p:nvPicPr>
          <p:cNvPr id="89" name="Graphic 44" descr="Beginning with solid fill">
            <a:extLst>
              <a:ext uri="{FF2B5EF4-FFF2-40B4-BE49-F238E27FC236}">
                <a16:creationId xmlns:a16="http://schemas.microsoft.com/office/drawing/2014/main" id="{4595E03B-CF57-F81F-85B9-DE12A403CAFE}"/>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877828" y="1298433"/>
            <a:ext cx="420011" cy="416623"/>
          </a:xfrm>
          <a:prstGeom prst="rect">
            <a:avLst/>
          </a:prstGeom>
        </p:spPr>
      </p:pic>
      <p:sp>
        <p:nvSpPr>
          <p:cNvPr id="92" name="Freeform 260">
            <a:extLst>
              <a:ext uri="{FF2B5EF4-FFF2-40B4-BE49-F238E27FC236}">
                <a16:creationId xmlns:a16="http://schemas.microsoft.com/office/drawing/2014/main" id="{A3D79A87-4128-4A18-439A-07E77E94FC8D}"/>
              </a:ext>
            </a:extLst>
          </p:cNvPr>
          <p:cNvSpPr>
            <a:spLocks noChangeArrowheads="1"/>
          </p:cNvSpPr>
          <p:nvPr/>
        </p:nvSpPr>
        <p:spPr bwMode="auto">
          <a:xfrm>
            <a:off x="2060414" y="4325732"/>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pic>
        <p:nvPicPr>
          <p:cNvPr id="93" name="Graphic 48" descr="Stop with solid fill">
            <a:extLst>
              <a:ext uri="{FF2B5EF4-FFF2-40B4-BE49-F238E27FC236}">
                <a16:creationId xmlns:a16="http://schemas.microsoft.com/office/drawing/2014/main" id="{39EFE1EC-D6F6-EC81-7D30-331B96768F7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437358" y="4587091"/>
            <a:ext cx="398260" cy="395048"/>
          </a:xfrm>
          <a:prstGeom prst="rect">
            <a:avLst/>
          </a:prstGeom>
        </p:spPr>
      </p:pic>
      <p:sp>
        <p:nvSpPr>
          <p:cNvPr id="5" name="Title 1">
            <a:extLst>
              <a:ext uri="{FF2B5EF4-FFF2-40B4-BE49-F238E27FC236}">
                <a16:creationId xmlns:a16="http://schemas.microsoft.com/office/drawing/2014/main" id="{092E7F91-B91A-C56D-E0A0-6F99DB4F8C0F}"/>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ar-JO" sz="2400" b="1" dirty="0">
              <a:solidFill>
                <a:srgbClr val="00B050"/>
              </a:solidFill>
              <a:cs typeface="Bahij TheSansArabic Plain" panose="02040503050201020203" pitchFamily="18" charset="-78"/>
            </a:endParaRPr>
          </a:p>
        </p:txBody>
      </p:sp>
      <p:sp>
        <p:nvSpPr>
          <p:cNvPr id="7" name="Title 1">
            <a:extLst>
              <a:ext uri="{FF2B5EF4-FFF2-40B4-BE49-F238E27FC236}">
                <a16:creationId xmlns:a16="http://schemas.microsoft.com/office/drawing/2014/main" id="{44B655C0-036F-88DB-1B2B-BD65354CD068}"/>
              </a:ext>
            </a:extLst>
          </p:cNvPr>
          <p:cNvSpPr txBox="1">
            <a:spLocks/>
          </p:cNvSpPr>
          <p:nvPr/>
        </p:nvSpPr>
        <p:spPr>
          <a:xfrm>
            <a:off x="1529446" y="604318"/>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تقديم الفكرة بطريقة تناسب عمر الطفل</a:t>
            </a:r>
            <a:endParaRPr lang="ar-JO" sz="2400" b="1" dirty="0">
              <a:solidFill>
                <a:srgbClr val="00B050"/>
              </a:solidFill>
              <a:cs typeface="Bahij TheSansArabic Plain" panose="02040503050201020203" pitchFamily="18" charset="-78"/>
            </a:endParaRPr>
          </a:p>
        </p:txBody>
      </p:sp>
      <p:grpSp>
        <p:nvGrpSpPr>
          <p:cNvPr id="6" name="مجموعة 71">
            <a:extLst>
              <a:ext uri="{FF2B5EF4-FFF2-40B4-BE49-F238E27FC236}">
                <a16:creationId xmlns:a16="http://schemas.microsoft.com/office/drawing/2014/main" id="{2AAAFC4A-7D2A-2CE7-59B3-4A3571CDEC2C}"/>
              </a:ext>
            </a:extLst>
          </p:cNvPr>
          <p:cNvGrpSpPr/>
          <p:nvPr/>
        </p:nvGrpSpPr>
        <p:grpSpPr>
          <a:xfrm>
            <a:off x="247092" y="1625368"/>
            <a:ext cx="2835947" cy="2232874"/>
            <a:chOff x="7436081" y="1505960"/>
            <a:chExt cx="3347205" cy="3083270"/>
          </a:xfrm>
          <a:solidFill>
            <a:srgbClr val="544457"/>
          </a:solidFill>
        </p:grpSpPr>
        <p:sp>
          <p:nvSpPr>
            <p:cNvPr id="8" name="Rectangle 9">
              <a:extLst>
                <a:ext uri="{FF2B5EF4-FFF2-40B4-BE49-F238E27FC236}">
                  <a16:creationId xmlns:a16="http://schemas.microsoft.com/office/drawing/2014/main" id="{3F66FECA-7688-9CC5-28A9-3C01ED71186B}"/>
                </a:ext>
              </a:extLst>
            </p:cNvPr>
            <p:cNvSpPr/>
            <p:nvPr/>
          </p:nvSpPr>
          <p:spPr>
            <a:xfrm rot="297575">
              <a:off x="7436081" y="1505960"/>
              <a:ext cx="3313875" cy="3042043"/>
            </a:xfrm>
            <a:prstGeom prst="rect">
              <a:avLst/>
            </a:prstGeom>
            <a:solidFill>
              <a:srgbClr val="7E7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544457"/>
                </a:solidFill>
              </a:endParaRPr>
            </a:p>
          </p:txBody>
        </p:sp>
        <p:sp>
          <p:nvSpPr>
            <p:cNvPr id="9" name="Rectangle 10">
              <a:extLst>
                <a:ext uri="{FF2B5EF4-FFF2-40B4-BE49-F238E27FC236}">
                  <a16:creationId xmlns:a16="http://schemas.microsoft.com/office/drawing/2014/main" id="{DE0BFDD7-44C4-E955-9F0E-07C72983E02E}"/>
                </a:ext>
              </a:extLst>
            </p:cNvPr>
            <p:cNvSpPr/>
            <p:nvPr/>
          </p:nvSpPr>
          <p:spPr>
            <a:xfrm>
              <a:off x="7469411" y="1547187"/>
              <a:ext cx="3313875" cy="3042043"/>
            </a:xfrm>
            <a:prstGeom prst="rect">
              <a:avLst/>
            </a:prstGeom>
            <a:grpFill/>
            <a:ln w="0">
              <a:noFill/>
              <a:prstDash val="solid"/>
              <a:round/>
              <a:headEnd/>
              <a:tailEnd/>
            </a:ln>
          </p:spPr>
          <p:txBody>
            <a:bodyPr vert="horz" wrap="square" lIns="914162" tIns="91416" rIns="914162" bIns="91416" numCol="1" anchor="ctr" anchorCtr="1" compatLnSpc="1">
              <a:prstTxWarp prst="textNoShape">
                <a:avLst/>
              </a:prstTxWarp>
            </a:bodyPr>
            <a:lstStyle/>
            <a:p>
              <a:endParaRPr lang="en-US" sz="1600" kern="0" dirty="0">
                <a:solidFill>
                  <a:srgbClr val="544457"/>
                </a:solidFill>
                <a:latin typeface="Arial" pitchFamily="34" charset="0"/>
                <a:cs typeface="Arial" pitchFamily="34" charset="0"/>
              </a:endParaRPr>
            </a:p>
          </p:txBody>
        </p:sp>
      </p:grpSp>
      <p:sp>
        <p:nvSpPr>
          <p:cNvPr id="10" name="TextBox 34">
            <a:extLst>
              <a:ext uri="{FF2B5EF4-FFF2-40B4-BE49-F238E27FC236}">
                <a16:creationId xmlns:a16="http://schemas.microsoft.com/office/drawing/2014/main" id="{7CB054E3-5AA4-EA16-7A12-26B1C0F3D9B5}"/>
              </a:ext>
            </a:extLst>
          </p:cNvPr>
          <p:cNvSpPr txBox="1"/>
          <p:nvPr/>
        </p:nvSpPr>
        <p:spPr>
          <a:xfrm>
            <a:off x="379048" y="1814731"/>
            <a:ext cx="2533848" cy="1785104"/>
          </a:xfrm>
          <a:prstGeom prst="rect">
            <a:avLst/>
          </a:prstGeom>
          <a:noFill/>
        </p:spPr>
        <p:txBody>
          <a:bodyPr wrap="square">
            <a:spAutoFit/>
          </a:bodyPr>
          <a:lstStyle/>
          <a:p>
            <a:pPr marL="171450" lvl="0" indent="-171450" algn="r" rtl="1">
              <a:buFont typeface="Arial" panose="020B0604020202020204" pitchFamily="34" charset="0"/>
              <a:buChar char="•"/>
              <a:defRPr/>
            </a:pPr>
            <a:r>
              <a:rPr lang="ar-SA" sz="1100" b="1" dirty="0">
                <a:solidFill>
                  <a:schemeClr val="bg1"/>
                </a:solidFill>
              </a:rPr>
              <a:t>استخدام مواقف حياتية بسيطة جدًا مألوفة للطفل (المنزل، الروضة، العائلة).</a:t>
            </a:r>
          </a:p>
          <a:p>
            <a:pPr marL="171450" lvl="0" indent="-171450" algn="r" rtl="1">
              <a:buFont typeface="Arial" panose="020B0604020202020204" pitchFamily="34" charset="0"/>
              <a:buChar char="•"/>
              <a:defRPr/>
            </a:pPr>
            <a:r>
              <a:rPr lang="ar-SA" sz="1100" b="1" dirty="0">
                <a:solidFill>
                  <a:schemeClr val="bg1"/>
                </a:solidFill>
              </a:rPr>
              <a:t>التركيز على هدف واضح واحد في القصة دون تفرّع لتجنب التشتيت.</a:t>
            </a:r>
          </a:p>
          <a:p>
            <a:pPr marL="171450" lvl="0" indent="-171450" algn="r" rtl="1">
              <a:buFont typeface="Arial" panose="020B0604020202020204" pitchFamily="34" charset="0"/>
              <a:buChar char="•"/>
              <a:defRPr/>
            </a:pPr>
            <a:r>
              <a:rPr lang="ar-SA" sz="1100" b="1" dirty="0">
                <a:solidFill>
                  <a:schemeClr val="bg1"/>
                </a:solidFill>
              </a:rPr>
              <a:t>أحداث قصيرة جدًا ومتتابعة بطريقة مباشرة تُشعر الطفل بالمتعة والفهم.</a:t>
            </a:r>
          </a:p>
          <a:p>
            <a:pPr marL="171450" lvl="0" indent="-171450" algn="r" rtl="1">
              <a:buFont typeface="Arial" panose="020B0604020202020204" pitchFamily="34" charset="0"/>
              <a:buChar char="•"/>
              <a:defRPr/>
            </a:pPr>
            <a:r>
              <a:rPr lang="ar-SA" sz="1100" b="1" dirty="0">
                <a:solidFill>
                  <a:schemeClr val="bg1"/>
                </a:solidFill>
              </a:rPr>
              <a:t>تقديم المشكلة والحل بشكل مبسّط وسريع حتى لا يفقد الطفل تركيزه.</a:t>
            </a:r>
          </a:p>
          <a:p>
            <a:pPr marL="171450" lvl="0" indent="-171450" algn="r" rtl="1">
              <a:buFont typeface="Arial" panose="020B0604020202020204" pitchFamily="34" charset="0"/>
              <a:buChar char="•"/>
              <a:defRPr/>
            </a:pPr>
            <a:r>
              <a:rPr lang="ar-SA" sz="1100" b="1" dirty="0">
                <a:solidFill>
                  <a:schemeClr val="bg1"/>
                </a:solidFill>
              </a:rPr>
              <a:t>الاعتماد على التكرار البصري والحركي لتثبيت الرسالة لدى الطفل.</a:t>
            </a:r>
          </a:p>
        </p:txBody>
      </p:sp>
      <p:grpSp>
        <p:nvGrpSpPr>
          <p:cNvPr id="16" name="مجموعة 76">
            <a:extLst>
              <a:ext uri="{FF2B5EF4-FFF2-40B4-BE49-F238E27FC236}">
                <a16:creationId xmlns:a16="http://schemas.microsoft.com/office/drawing/2014/main" id="{A07C9B6F-A044-5C7E-6AAF-271914EDD9D1}"/>
              </a:ext>
            </a:extLst>
          </p:cNvPr>
          <p:cNvGrpSpPr/>
          <p:nvPr/>
        </p:nvGrpSpPr>
        <p:grpSpPr>
          <a:xfrm>
            <a:off x="9157889" y="4489831"/>
            <a:ext cx="2805690" cy="2139472"/>
            <a:chOff x="7436081" y="1505960"/>
            <a:chExt cx="3347205" cy="3083270"/>
          </a:xfrm>
          <a:solidFill>
            <a:srgbClr val="544457"/>
          </a:solidFill>
        </p:grpSpPr>
        <p:sp>
          <p:nvSpPr>
            <p:cNvPr id="17" name="Rectangle 9">
              <a:extLst>
                <a:ext uri="{FF2B5EF4-FFF2-40B4-BE49-F238E27FC236}">
                  <a16:creationId xmlns:a16="http://schemas.microsoft.com/office/drawing/2014/main" id="{C1B8D55B-75D9-9422-A9C6-22DBE93EBC46}"/>
                </a:ext>
              </a:extLst>
            </p:cNvPr>
            <p:cNvSpPr/>
            <p:nvPr/>
          </p:nvSpPr>
          <p:spPr>
            <a:xfrm rot="297575">
              <a:off x="7436081" y="1505960"/>
              <a:ext cx="3313875" cy="3042043"/>
            </a:xfrm>
            <a:prstGeom prst="rect">
              <a:avLst/>
            </a:prstGeom>
            <a:solidFill>
              <a:srgbClr val="7E7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solidFill>
                  <a:srgbClr val="544457"/>
                </a:solidFill>
              </a:endParaRPr>
            </a:p>
          </p:txBody>
        </p:sp>
        <p:sp>
          <p:nvSpPr>
            <p:cNvPr id="18" name="Rectangle 10">
              <a:extLst>
                <a:ext uri="{FF2B5EF4-FFF2-40B4-BE49-F238E27FC236}">
                  <a16:creationId xmlns:a16="http://schemas.microsoft.com/office/drawing/2014/main" id="{377601CD-1E96-CD7A-9E66-1DD98D0FCAAE}"/>
                </a:ext>
              </a:extLst>
            </p:cNvPr>
            <p:cNvSpPr/>
            <p:nvPr/>
          </p:nvSpPr>
          <p:spPr>
            <a:xfrm>
              <a:off x="7469411" y="1547187"/>
              <a:ext cx="3313875" cy="3042043"/>
            </a:xfrm>
            <a:prstGeom prst="rect">
              <a:avLst/>
            </a:prstGeom>
            <a:grpFill/>
            <a:ln w="0">
              <a:noFill/>
              <a:prstDash val="solid"/>
              <a:round/>
              <a:headEnd/>
              <a:tailEnd/>
            </a:ln>
          </p:spPr>
          <p:txBody>
            <a:bodyPr vert="horz" wrap="square" lIns="914162" tIns="91416" rIns="914162" bIns="91416" numCol="1" anchor="ctr" anchorCtr="1" compatLnSpc="1">
              <a:prstTxWarp prst="textNoShape">
                <a:avLst/>
              </a:prstTxWarp>
            </a:bodyPr>
            <a:lstStyle/>
            <a:p>
              <a:endParaRPr lang="en-US" sz="1799" kern="0" dirty="0">
                <a:solidFill>
                  <a:srgbClr val="544457"/>
                </a:solidFill>
                <a:latin typeface="Arial" pitchFamily="34" charset="0"/>
                <a:cs typeface="Arial" pitchFamily="34" charset="0"/>
              </a:endParaRPr>
            </a:p>
          </p:txBody>
        </p:sp>
      </p:grpSp>
      <p:sp>
        <p:nvSpPr>
          <p:cNvPr id="19" name="TextBox 34">
            <a:extLst>
              <a:ext uri="{FF2B5EF4-FFF2-40B4-BE49-F238E27FC236}">
                <a16:creationId xmlns:a16="http://schemas.microsoft.com/office/drawing/2014/main" id="{A48CC774-6A4E-8A00-4E6A-09C4B11F071E}"/>
              </a:ext>
            </a:extLst>
          </p:cNvPr>
          <p:cNvSpPr txBox="1"/>
          <p:nvPr/>
        </p:nvSpPr>
        <p:spPr>
          <a:xfrm>
            <a:off x="9185827" y="4688312"/>
            <a:ext cx="2652887" cy="1615827"/>
          </a:xfrm>
          <a:prstGeom prst="rect">
            <a:avLst/>
          </a:prstGeom>
          <a:noFill/>
        </p:spPr>
        <p:txBody>
          <a:bodyPr wrap="square">
            <a:spAutoFit/>
          </a:bodyPr>
          <a:lstStyle/>
          <a:p>
            <a:pPr marL="171450" lvl="0" indent="-171450" algn="r" rtl="1">
              <a:buFont typeface="Arial" panose="020B0604020202020204" pitchFamily="34" charset="0"/>
              <a:buChar char="•"/>
              <a:defRPr/>
            </a:pPr>
            <a:r>
              <a:rPr lang="ar-SA" sz="1100" b="1" dirty="0">
                <a:solidFill>
                  <a:schemeClr val="bg1"/>
                </a:solidFill>
              </a:rPr>
              <a:t>الاعتماد على رسوم كبيرة وواضحة بألوان زاهية تجذب الطفل بصريًا.</a:t>
            </a:r>
          </a:p>
          <a:p>
            <a:pPr marL="171450" lvl="0" indent="-171450" algn="r" rtl="1">
              <a:buFont typeface="Arial" panose="020B0604020202020204" pitchFamily="34" charset="0"/>
              <a:buChar char="•"/>
              <a:defRPr/>
            </a:pPr>
            <a:r>
              <a:rPr lang="ar-SA" sz="1100" b="1" dirty="0">
                <a:solidFill>
                  <a:schemeClr val="bg1"/>
                </a:solidFill>
              </a:rPr>
              <a:t>استخدام شخصيات لطيفة ومألوفة (حيوانات، دمى، أطفال) تساعد على الارتباط العاطفي.</a:t>
            </a:r>
          </a:p>
          <a:p>
            <a:pPr marL="171450" lvl="0" indent="-171450" algn="r" rtl="1">
              <a:buFont typeface="Arial" panose="020B0604020202020204" pitchFamily="34" charset="0"/>
              <a:buChar char="•"/>
              <a:defRPr/>
            </a:pPr>
            <a:r>
              <a:rPr lang="ar-SA" sz="1100" b="1" dirty="0">
                <a:solidFill>
                  <a:schemeClr val="bg1"/>
                </a:solidFill>
              </a:rPr>
              <a:t>الحركات المبالغ فيها</a:t>
            </a:r>
            <a:r>
              <a:rPr lang="en-US" sz="1100" b="1" dirty="0">
                <a:solidFill>
                  <a:schemeClr val="bg1"/>
                </a:solidFill>
              </a:rPr>
              <a:t> </a:t>
            </a:r>
            <a:r>
              <a:rPr lang="ar-SA" sz="1100" b="1" dirty="0">
                <a:solidFill>
                  <a:schemeClr val="bg1"/>
                </a:solidFill>
              </a:rPr>
              <a:t>تُسهّل فهم المشاعر والأحداث.</a:t>
            </a:r>
          </a:p>
          <a:p>
            <a:pPr marL="171450" lvl="0" indent="-171450" algn="r" rtl="1">
              <a:buFont typeface="Arial" panose="020B0604020202020204" pitchFamily="34" charset="0"/>
              <a:buChar char="•"/>
              <a:defRPr/>
            </a:pPr>
            <a:r>
              <a:rPr lang="ar-SA" sz="1100" b="1" dirty="0">
                <a:solidFill>
                  <a:schemeClr val="bg1"/>
                </a:solidFill>
              </a:rPr>
              <a:t>تجنّب التعقيد في الخلفيات أو التفاصيل الدقيقة لأنها تشتت الطفل.</a:t>
            </a:r>
          </a:p>
          <a:p>
            <a:pPr marL="171450" lvl="0" indent="-171450" algn="r" rtl="1">
              <a:buFont typeface="Arial" panose="020B0604020202020204" pitchFamily="34" charset="0"/>
              <a:buChar char="•"/>
              <a:defRPr/>
            </a:pPr>
            <a:r>
              <a:rPr lang="ar-SA" sz="1100" b="1" dirty="0">
                <a:solidFill>
                  <a:schemeClr val="bg1"/>
                </a:solidFill>
              </a:rPr>
              <a:t>إدخال الفكاهة البسيطة (مواقف مضحكة آمنة) لزيادة دافعية المتابعة</a:t>
            </a:r>
          </a:p>
        </p:txBody>
      </p:sp>
      <p:sp>
        <p:nvSpPr>
          <p:cNvPr id="23" name="Rectangle 9">
            <a:extLst>
              <a:ext uri="{FF2B5EF4-FFF2-40B4-BE49-F238E27FC236}">
                <a16:creationId xmlns:a16="http://schemas.microsoft.com/office/drawing/2014/main" id="{F38CC43C-CE77-5BCF-99AB-35F8D2431CC5}"/>
              </a:ext>
            </a:extLst>
          </p:cNvPr>
          <p:cNvSpPr/>
          <p:nvPr/>
        </p:nvSpPr>
        <p:spPr>
          <a:xfrm rot="297575">
            <a:off x="306019" y="5254990"/>
            <a:ext cx="4385246" cy="1354921"/>
          </a:xfrm>
          <a:prstGeom prst="rect">
            <a:avLst/>
          </a:prstGeom>
          <a:solidFill>
            <a:srgbClr val="7E7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99" dirty="0" err="1">
                <a:solidFill>
                  <a:srgbClr val="005C46"/>
                </a:solidFill>
              </a:rPr>
              <a:t>zzzzzz</a:t>
            </a:r>
            <a:endParaRPr lang="en-US" sz="2399" dirty="0">
              <a:solidFill>
                <a:srgbClr val="005C46"/>
              </a:solidFill>
            </a:endParaRPr>
          </a:p>
        </p:txBody>
      </p:sp>
      <p:sp>
        <p:nvSpPr>
          <p:cNvPr id="24" name="Rectangle 10">
            <a:extLst>
              <a:ext uri="{FF2B5EF4-FFF2-40B4-BE49-F238E27FC236}">
                <a16:creationId xmlns:a16="http://schemas.microsoft.com/office/drawing/2014/main" id="{6B0079B6-544A-3036-E562-E1A30DB3029B}"/>
              </a:ext>
            </a:extLst>
          </p:cNvPr>
          <p:cNvSpPr/>
          <p:nvPr/>
        </p:nvSpPr>
        <p:spPr>
          <a:xfrm>
            <a:off x="266113" y="5300136"/>
            <a:ext cx="4385246" cy="1354921"/>
          </a:xfrm>
          <a:prstGeom prst="rect">
            <a:avLst/>
          </a:prstGeom>
          <a:solidFill>
            <a:srgbClr val="544457"/>
          </a:solidFill>
          <a:ln w="0">
            <a:noFill/>
            <a:prstDash val="solid"/>
            <a:round/>
            <a:headEnd/>
            <a:tailEnd/>
          </a:ln>
        </p:spPr>
        <p:txBody>
          <a:bodyPr vert="horz" wrap="square" lIns="914162" tIns="91416" rIns="914162" bIns="91416" numCol="1" anchor="ctr" anchorCtr="1" compatLnSpc="1">
            <a:prstTxWarp prst="textNoShape">
              <a:avLst/>
            </a:prstTxWarp>
          </a:bodyPr>
          <a:lstStyle/>
          <a:p>
            <a:r>
              <a:rPr lang="en-US" sz="1799" kern="0" dirty="0">
                <a:solidFill>
                  <a:srgbClr val="544457"/>
                </a:solidFill>
                <a:latin typeface="Arial" pitchFamily="34" charset="0"/>
                <a:cs typeface="Arial" pitchFamily="34" charset="0"/>
              </a:rPr>
              <a:t>z</a:t>
            </a:r>
          </a:p>
        </p:txBody>
      </p:sp>
      <p:sp>
        <p:nvSpPr>
          <p:cNvPr id="25" name="TextBox 34">
            <a:extLst>
              <a:ext uri="{FF2B5EF4-FFF2-40B4-BE49-F238E27FC236}">
                <a16:creationId xmlns:a16="http://schemas.microsoft.com/office/drawing/2014/main" id="{E2B8B481-46F4-E9B2-AAC1-78B5C64CC926}"/>
              </a:ext>
            </a:extLst>
          </p:cNvPr>
          <p:cNvSpPr txBox="1"/>
          <p:nvPr/>
        </p:nvSpPr>
        <p:spPr>
          <a:xfrm>
            <a:off x="353286" y="5520413"/>
            <a:ext cx="4199226" cy="938719"/>
          </a:xfrm>
          <a:prstGeom prst="rect">
            <a:avLst/>
          </a:prstGeom>
          <a:noFill/>
        </p:spPr>
        <p:txBody>
          <a:bodyPr wrap="square">
            <a:spAutoFit/>
          </a:bodyPr>
          <a:lstStyle/>
          <a:p>
            <a:pPr marL="285750" lvl="0" indent="-285750" algn="r" rtl="1">
              <a:buFont typeface="Arial" panose="020B0604020202020204" pitchFamily="34" charset="0"/>
              <a:buChar char="•"/>
              <a:defRPr/>
            </a:pPr>
            <a:r>
              <a:rPr lang="ar-SA" sz="1100" b="1" dirty="0">
                <a:solidFill>
                  <a:schemeClr val="bg1"/>
                </a:solidFill>
              </a:rPr>
              <a:t>لغة شديدة البساطة تعتمد على جمل قصيرة جدًا.</a:t>
            </a:r>
          </a:p>
          <a:p>
            <a:pPr marL="285750" lvl="0" indent="-285750" algn="r" rtl="1">
              <a:buFont typeface="Arial" panose="020B0604020202020204" pitchFamily="34" charset="0"/>
              <a:buChar char="•"/>
              <a:defRPr/>
            </a:pPr>
            <a:r>
              <a:rPr lang="ar-SA" sz="1100" b="1" dirty="0">
                <a:solidFill>
                  <a:schemeClr val="bg1"/>
                </a:solidFill>
              </a:rPr>
              <a:t>استخدام مفردات يومية يعرفها الطفل في حياته الطبيعية.</a:t>
            </a:r>
          </a:p>
          <a:p>
            <a:pPr marL="285750" lvl="0" indent="-285750" algn="r" rtl="1">
              <a:buFont typeface="Arial" panose="020B0604020202020204" pitchFamily="34" charset="0"/>
              <a:buChar char="•"/>
              <a:defRPr/>
            </a:pPr>
            <a:r>
              <a:rPr lang="ar-SA" sz="1100" b="1" dirty="0">
                <a:solidFill>
                  <a:schemeClr val="bg1"/>
                </a:solidFill>
              </a:rPr>
              <a:t>الاعتماد على الإيقاع الصوتي (التكرار – السجع – الأغاني القصيرة) لتسهيل الفهم.</a:t>
            </a:r>
          </a:p>
          <a:p>
            <a:pPr marL="285750" lvl="0" indent="-285750" algn="r" rtl="1">
              <a:buFont typeface="Arial" panose="020B0604020202020204" pitchFamily="34" charset="0"/>
              <a:buChar char="•"/>
              <a:defRPr/>
            </a:pPr>
            <a:r>
              <a:rPr lang="ar-SA" sz="1100" b="1" dirty="0">
                <a:solidFill>
                  <a:schemeClr val="bg1"/>
                </a:solidFill>
              </a:rPr>
              <a:t>تجنّب المصطلحات المفاهيمية المجردة، واستبدالها بتمثيل بصري مباشر.</a:t>
            </a:r>
          </a:p>
          <a:p>
            <a:pPr marL="285750" lvl="0" indent="-285750" algn="r" rtl="1">
              <a:buFont typeface="Arial" panose="020B0604020202020204" pitchFamily="34" charset="0"/>
              <a:buChar char="•"/>
              <a:defRPr/>
            </a:pPr>
            <a:r>
              <a:rPr lang="ar-SA" sz="1100" b="1" dirty="0">
                <a:solidFill>
                  <a:schemeClr val="bg1"/>
                </a:solidFill>
              </a:rPr>
              <a:t>شرح الكلمات الجديدة من خلال الصورة أو الحركة بدل الشرح اللفظي</a:t>
            </a:r>
          </a:p>
        </p:txBody>
      </p:sp>
    </p:spTree>
    <p:extLst>
      <p:ext uri="{BB962C8B-B14F-4D97-AF65-F5344CB8AC3E}">
        <p14:creationId xmlns:p14="http://schemas.microsoft.com/office/powerpoint/2010/main" val="2881400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BC437-EC25-4A91-7135-05EDB804503F}"/>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525D4AAA-4560-98A8-9EBB-A50C878BD350}"/>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B770300A-787F-5D7D-A98C-D758236FD2B0}"/>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98362F68-2DDD-07A0-1BE0-26D1C1E00DE1}"/>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9C0B370F-4244-6D6F-DE94-4BC881D3E119}"/>
              </a:ext>
            </a:extLst>
          </p:cNvPr>
          <p:cNvSpPr txBox="1">
            <a:spLocks/>
          </p:cNvSpPr>
          <p:nvPr/>
        </p:nvSpPr>
        <p:spPr>
          <a:xfrm>
            <a:off x="1128808" y="2885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ar-JO" sz="2400" b="1" dirty="0">
              <a:ea typeface="+mn-ea"/>
              <a:cs typeface="Bahij TheSansArabic Plain" panose="02040503050201020203" pitchFamily="18" charset="-78"/>
            </a:endParaRPr>
          </a:p>
        </p:txBody>
      </p:sp>
      <p:sp>
        <p:nvSpPr>
          <p:cNvPr id="29" name="Title 1">
            <a:extLst>
              <a:ext uri="{FF2B5EF4-FFF2-40B4-BE49-F238E27FC236}">
                <a16:creationId xmlns:a16="http://schemas.microsoft.com/office/drawing/2014/main" id="{58FB5C8D-4254-C5F2-5B3F-8C99F7D7F262}"/>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b="1" dirty="0">
                <a:cs typeface="Bahij TheSansArabic Plain" panose="02040503050201020203" pitchFamily="18" charset="-78"/>
              </a:rPr>
              <a:t>دليل إنتاج المحتوى للفئة العمرية </a:t>
            </a:r>
            <a:r>
              <a:rPr lang="ar-JO" sz="2400" b="1" dirty="0">
                <a:cs typeface="Bahij TheSansArabic Plain" panose="02040503050201020203" pitchFamily="18" charset="-78"/>
              </a:rPr>
              <a:t>أقل من 6 سنوات</a:t>
            </a:r>
          </a:p>
        </p:txBody>
      </p:sp>
      <p:sp>
        <p:nvSpPr>
          <p:cNvPr id="139" name="Slide Number Placeholder 5">
            <a:extLst>
              <a:ext uri="{FF2B5EF4-FFF2-40B4-BE49-F238E27FC236}">
                <a16:creationId xmlns:a16="http://schemas.microsoft.com/office/drawing/2014/main" id="{1F63CD8F-E683-B3EA-397D-2F2866A43348}"/>
              </a:ext>
            </a:extLst>
          </p:cNvPr>
          <p:cNvSpPr>
            <a:spLocks noGrp="1"/>
          </p:cNvSpPr>
          <p:nvPr>
            <p:ph type="sldNum" sz="quarter" idx="12"/>
          </p:nvPr>
        </p:nvSpPr>
        <p:spPr>
          <a:xfrm>
            <a:off x="8737601" y="6356352"/>
            <a:ext cx="2844800" cy="365125"/>
          </a:xfrm>
        </p:spPr>
        <p:txBody>
          <a:bodyPr/>
          <a:lstStyle/>
          <a:p>
            <a:fld id="{5939B1FA-81F2-4940-9AF3-5EAFB5D6669B}" type="slidenum">
              <a:rPr lang="en-US" smtClean="0"/>
              <a:pPr/>
              <a:t>12</a:t>
            </a:fld>
            <a:endParaRPr lang="en-US"/>
          </a:p>
        </p:txBody>
      </p:sp>
      <p:graphicFrame>
        <p:nvGraphicFramePr>
          <p:cNvPr id="16" name="Table 15">
            <a:extLst>
              <a:ext uri="{FF2B5EF4-FFF2-40B4-BE49-F238E27FC236}">
                <a16:creationId xmlns:a16="http://schemas.microsoft.com/office/drawing/2014/main" id="{8026C56D-2DC9-2325-A506-81ED618B6861}"/>
              </a:ext>
            </a:extLst>
          </p:cNvPr>
          <p:cNvGraphicFramePr>
            <a:graphicFrameLocks noGrp="1"/>
          </p:cNvGraphicFramePr>
          <p:nvPr>
            <p:extLst>
              <p:ext uri="{D42A27DB-BD31-4B8C-83A1-F6EECF244321}">
                <p14:modId xmlns:p14="http://schemas.microsoft.com/office/powerpoint/2010/main" val="3096766818"/>
              </p:ext>
            </p:extLst>
          </p:nvPr>
        </p:nvGraphicFramePr>
        <p:xfrm>
          <a:off x="619761" y="1378891"/>
          <a:ext cx="10823120" cy="4885786"/>
        </p:xfrm>
        <a:graphic>
          <a:graphicData uri="http://schemas.openxmlformats.org/drawingml/2006/table">
            <a:tbl>
              <a:tblPr rtl="1" firstRow="1" bandRow="1">
                <a:tableStyleId>{2D5ABB26-0587-4C30-8999-92F81FD0307C}</a:tableStyleId>
              </a:tblPr>
              <a:tblGrid>
                <a:gridCol w="2164624">
                  <a:extLst>
                    <a:ext uri="{9D8B030D-6E8A-4147-A177-3AD203B41FA5}">
                      <a16:colId xmlns:a16="http://schemas.microsoft.com/office/drawing/2014/main" val="432244533"/>
                    </a:ext>
                  </a:extLst>
                </a:gridCol>
                <a:gridCol w="2164624">
                  <a:extLst>
                    <a:ext uri="{9D8B030D-6E8A-4147-A177-3AD203B41FA5}">
                      <a16:colId xmlns:a16="http://schemas.microsoft.com/office/drawing/2014/main" val="3903278667"/>
                    </a:ext>
                  </a:extLst>
                </a:gridCol>
                <a:gridCol w="2164624">
                  <a:extLst>
                    <a:ext uri="{9D8B030D-6E8A-4147-A177-3AD203B41FA5}">
                      <a16:colId xmlns:a16="http://schemas.microsoft.com/office/drawing/2014/main" val="3725881164"/>
                    </a:ext>
                  </a:extLst>
                </a:gridCol>
                <a:gridCol w="2164624">
                  <a:extLst>
                    <a:ext uri="{9D8B030D-6E8A-4147-A177-3AD203B41FA5}">
                      <a16:colId xmlns:a16="http://schemas.microsoft.com/office/drawing/2014/main" val="965766362"/>
                    </a:ext>
                  </a:extLst>
                </a:gridCol>
                <a:gridCol w="2164624">
                  <a:extLst>
                    <a:ext uri="{9D8B030D-6E8A-4147-A177-3AD203B41FA5}">
                      <a16:colId xmlns:a16="http://schemas.microsoft.com/office/drawing/2014/main" val="370250297"/>
                    </a:ext>
                  </a:extLst>
                </a:gridCol>
              </a:tblGrid>
              <a:tr h="533320">
                <a:tc>
                  <a:txBody>
                    <a:bodyPr/>
                    <a:lstStyle/>
                    <a:p>
                      <a:pPr algn="ctr" rtl="1" fontAlgn="ctr">
                        <a:buNone/>
                      </a:pPr>
                      <a:r>
                        <a:rPr lang="ar-JO" sz="1600" b="1" u="none" strike="noStrike" kern="1200" dirty="0">
                          <a:solidFill>
                            <a:schemeClr val="bg1"/>
                          </a:solidFill>
                          <a:effectLst/>
                        </a:rPr>
                        <a:t>اللغة والمفردات</a:t>
                      </a:r>
                      <a:endParaRPr lang="ar-JO" sz="1600" b="1" i="0" u="none" strike="noStrike" kern="1200" dirty="0">
                        <a:solidFill>
                          <a:schemeClr val="bg1"/>
                        </a:solidFill>
                        <a:effectLst/>
                        <a:latin typeface="Arial" panose="020B0604020202020204" pitchFamily="34" charset="0"/>
                        <a:ea typeface="+mn-ea"/>
                        <a:cs typeface="+mn-cs"/>
                      </a:endParaRPr>
                    </a:p>
                  </a:txBody>
                  <a:tcPr marL="7620" marR="7620" marT="7620" marB="0" anchor="ctr">
                    <a:solidFill>
                      <a:srgbClr val="8F8691"/>
                    </a:solidFill>
                  </a:tcPr>
                </a:tc>
                <a:tc>
                  <a:txBody>
                    <a:bodyPr/>
                    <a:lstStyle/>
                    <a:p>
                      <a:pPr algn="ctr" rtl="1" fontAlgn="ctr">
                        <a:buNone/>
                      </a:pPr>
                      <a:r>
                        <a:rPr lang="ar-JO" sz="1600" b="1" u="none" strike="noStrike" kern="1200" dirty="0">
                          <a:solidFill>
                            <a:schemeClr val="bg1"/>
                          </a:solidFill>
                          <a:effectLst/>
                        </a:rPr>
                        <a:t>الرسوم والشخصيات</a:t>
                      </a:r>
                      <a:endParaRPr lang="ar-JO" sz="1600" b="1" i="0" u="none" strike="noStrike" kern="1200" dirty="0">
                        <a:solidFill>
                          <a:schemeClr val="bg1"/>
                        </a:solidFill>
                        <a:effectLst/>
                        <a:latin typeface="Arial" panose="020B0604020202020204" pitchFamily="34" charset="0"/>
                        <a:ea typeface="+mn-ea"/>
                        <a:cs typeface="+mn-cs"/>
                      </a:endParaRPr>
                    </a:p>
                  </a:txBody>
                  <a:tcPr marL="7620" marR="7620" marT="7620" marB="0" anchor="ctr">
                    <a:solidFill>
                      <a:srgbClr val="A5AD6E"/>
                    </a:solidFill>
                  </a:tcPr>
                </a:tc>
                <a:tc>
                  <a:txBody>
                    <a:bodyPr/>
                    <a:lstStyle/>
                    <a:p>
                      <a:pPr algn="ctr" rtl="1" fontAlgn="ctr">
                        <a:buNone/>
                      </a:pPr>
                      <a:r>
                        <a:rPr lang="ar-JO" sz="1600" b="1" u="none" strike="noStrike" kern="1200" dirty="0">
                          <a:solidFill>
                            <a:schemeClr val="bg1"/>
                          </a:solidFill>
                          <a:effectLst/>
                        </a:rPr>
                        <a:t>السرد والحبكة</a:t>
                      </a:r>
                      <a:endParaRPr lang="ar-JO" sz="1600" b="1" i="0" u="none" strike="noStrike" kern="1200" dirty="0">
                        <a:solidFill>
                          <a:schemeClr val="bg1"/>
                        </a:solidFill>
                        <a:effectLst/>
                        <a:latin typeface="Arial" panose="020B0604020202020204" pitchFamily="34" charset="0"/>
                        <a:ea typeface="+mn-ea"/>
                        <a:cs typeface="+mn-cs"/>
                      </a:endParaRPr>
                    </a:p>
                  </a:txBody>
                  <a:tcPr marL="7620" marR="7620" marT="7620" marB="0" anchor="ctr">
                    <a:solidFill>
                      <a:srgbClr val="869037"/>
                    </a:solidFill>
                  </a:tcPr>
                </a:tc>
                <a:tc>
                  <a:txBody>
                    <a:bodyPr/>
                    <a:lstStyle/>
                    <a:p>
                      <a:pPr algn="ctr" rtl="1" fontAlgn="ctr">
                        <a:buNone/>
                      </a:pPr>
                      <a:r>
                        <a:rPr lang="ar-JO" sz="1600" b="1" u="none" strike="noStrike" kern="1200" dirty="0">
                          <a:solidFill>
                            <a:schemeClr val="bg1"/>
                          </a:solidFill>
                          <a:effectLst/>
                        </a:rPr>
                        <a:t>المفاهيم والسلوكيات</a:t>
                      </a:r>
                      <a:endParaRPr lang="ar-JO" sz="1600" b="1" i="0" u="none" strike="noStrike" kern="1200" dirty="0">
                        <a:solidFill>
                          <a:schemeClr val="bg1"/>
                        </a:solidFill>
                        <a:effectLst/>
                        <a:latin typeface="Arial" panose="020B0604020202020204" pitchFamily="34" charset="0"/>
                        <a:ea typeface="+mn-ea"/>
                        <a:cs typeface="+mn-cs"/>
                      </a:endParaRPr>
                    </a:p>
                  </a:txBody>
                  <a:tcPr marL="7620" marR="7620" marT="7620" marB="0" anchor="ctr">
                    <a:solidFill>
                      <a:srgbClr val="75AC6B"/>
                    </a:solidFill>
                  </a:tcPr>
                </a:tc>
                <a:tc>
                  <a:txBody>
                    <a:bodyPr/>
                    <a:lstStyle/>
                    <a:p>
                      <a:pPr algn="ctr" rtl="1" fontAlgn="ctr">
                        <a:buNone/>
                      </a:pPr>
                      <a:r>
                        <a:rPr lang="ar-JO" sz="1600" b="1" u="none" strike="noStrike" kern="1200" dirty="0">
                          <a:solidFill>
                            <a:schemeClr val="bg1"/>
                          </a:solidFill>
                          <a:effectLst/>
                        </a:rPr>
                        <a:t>العناصر البصرية</a:t>
                      </a:r>
                      <a:endParaRPr lang="ar-JO" sz="1600" b="1" i="0" u="none" strike="noStrike" kern="1200" dirty="0">
                        <a:solidFill>
                          <a:schemeClr val="bg1"/>
                        </a:solidFill>
                        <a:effectLst/>
                        <a:latin typeface="Arial" panose="020B0604020202020204" pitchFamily="34" charset="0"/>
                        <a:ea typeface="+mn-ea"/>
                        <a:cs typeface="+mn-cs"/>
                      </a:endParaRPr>
                    </a:p>
                  </a:txBody>
                  <a:tcPr marL="7620" marR="7620" marT="7620" marB="0" anchor="ctr">
                    <a:solidFill>
                      <a:srgbClr val="695C6C"/>
                    </a:solidFill>
                  </a:tcPr>
                </a:tc>
                <a:extLst>
                  <a:ext uri="{0D108BD9-81ED-4DB2-BD59-A6C34878D82A}">
                    <a16:rowId xmlns:a16="http://schemas.microsoft.com/office/drawing/2014/main" val="2139523501"/>
                  </a:ext>
                </a:extLst>
              </a:tr>
              <a:tr h="1450822">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600" dirty="0"/>
                        <a:t>استخدام لغة بسيطة جدًا وجُمل قصيرة مأخوذة من بيئة الطفل اليومية</a:t>
                      </a:r>
                      <a:endParaRPr lang="en-US" sz="1500" kern="1200" dirty="0">
                        <a:solidFill>
                          <a:schemeClr val="dk1"/>
                        </a:solidFill>
                        <a:effectLst/>
                        <a:latin typeface="+mn-lt"/>
                        <a:ea typeface="+mn-ea"/>
                        <a:cs typeface="+mn-cs"/>
                      </a:endParaRPr>
                    </a:p>
                  </a:txBody>
                  <a:tcPr anchor="ct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600" dirty="0"/>
                        <a:t>استخدام رسومات كبيرة وواضحة بألوان زاهية وشخصيات مألوفة للطفل</a:t>
                      </a:r>
                    </a:p>
                  </a:txBody>
                  <a:tcPr anchor="ctr">
                    <a:noFill/>
                  </a:tcP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600" dirty="0"/>
                        <a:t>تقديم قصة بسيطة جدًا تُركّز على فكرة واحدة واضحة دون تشعب أو أحداث كثيرة</a:t>
                      </a:r>
                    </a:p>
                  </a:txBody>
                  <a:tcPr anchor="ctr">
                    <a:noFill/>
                  </a:tcP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600" dirty="0"/>
                        <a:t>التركيز على السلوكيات الأساسية المناسبة للعمر مثل: النظافة، مشاركة الألعاب، النظام، والأمان</a:t>
                      </a:r>
                    </a:p>
                  </a:txBody>
                  <a:tcPr anchor="ctr">
                    <a:noFill/>
                  </a:tcPr>
                </a:tc>
                <a:tc>
                  <a:txBody>
                    <a:bodyPr/>
                    <a:lstStyle/>
                    <a:p>
                      <a:pPr marL="0" marR="0" lvl="0" indent="0" algn="ctr" defTabSz="1219119" rtl="1" eaLnBrk="1" fontAlgn="auto" latinLnBrk="0" hangingPunct="1">
                        <a:lnSpc>
                          <a:spcPct val="100000"/>
                        </a:lnSpc>
                        <a:spcBef>
                          <a:spcPts val="0"/>
                        </a:spcBef>
                        <a:spcAft>
                          <a:spcPts val="0"/>
                        </a:spcAft>
                        <a:buClrTx/>
                        <a:buSzTx/>
                        <a:buFontTx/>
                        <a:buNone/>
                        <a:tabLst/>
                        <a:defRPr/>
                      </a:pPr>
                      <a:r>
                        <a:rPr lang="ar-JO" sz="1600" dirty="0"/>
                        <a:t>الاعتماد على عناصر ثابتة بصريًا (حركة بسيطة – انتقالات بطيئة – ألوان واضحة)</a:t>
                      </a:r>
                    </a:p>
                  </a:txBody>
                  <a:tcPr anchor="ctr"/>
                </a:tc>
                <a:extLst>
                  <a:ext uri="{0D108BD9-81ED-4DB2-BD59-A6C34878D82A}">
                    <a16:rowId xmlns:a16="http://schemas.microsoft.com/office/drawing/2014/main" val="191792990"/>
                  </a:ext>
                </a:extLst>
              </a:tr>
              <a:tr h="1450822">
                <a:tc>
                  <a:txBody>
                    <a:bodyPr/>
                    <a:lstStyle/>
                    <a:p>
                      <a:pPr algn="ctr"/>
                      <a:r>
                        <a:rPr lang="ar-JO" sz="1600" dirty="0"/>
                        <a:t>تجنّب المصطلحات المجردة، وشرح أي كلمة جديدة من خلال صورة أو مثال بصري مباشر</a:t>
                      </a:r>
                      <a:endParaRPr lang="en-US" sz="1500" b="0" i="0" u="none" strike="noStrike" kern="1200" dirty="0">
                        <a:solidFill>
                          <a:srgbClr val="000000"/>
                        </a:solidFill>
                        <a:effectLst/>
                        <a:latin typeface="Arial" panose="020B0604020202020204" pitchFamily="34" charset="0"/>
                        <a:ea typeface="+mn-ea"/>
                        <a:cs typeface="+mn-cs"/>
                      </a:endParaRPr>
                    </a:p>
                  </a:txBody>
                  <a:tcPr anchor="ctr">
                    <a:solidFill>
                      <a:schemeClr val="bg1">
                        <a:lumMod val="85000"/>
                      </a:schemeClr>
                    </a:solidFill>
                  </a:tcP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600" dirty="0"/>
                        <a:t>تقليل التفاصيل البصرية لتجنّب التشتت، والتركيز على تعبيرات الوجه والحركات المبسّطة</a:t>
                      </a:r>
                    </a:p>
                  </a:txBody>
                  <a:tcPr anchor="ctr">
                    <a:solidFill>
                      <a:schemeClr val="bg1">
                        <a:lumMod val="85000"/>
                      </a:schemeClr>
                    </a:solidFill>
                  </a:tcP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600" dirty="0"/>
                        <a:t>مشاهد قصيرة ومتتابعة بصريًا تساعد الطفل على الفهم السريع دون فقدان الانتباه</a:t>
                      </a:r>
                    </a:p>
                  </a:txBody>
                  <a:tcPr anchor="ctr">
                    <a:solidFill>
                      <a:schemeClr val="bg1">
                        <a:lumMod val="85000"/>
                      </a:schemeClr>
                    </a:solidFill>
                  </a:tcP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600" dirty="0"/>
                        <a:t>عرض السلوك الصحيح بشكل واضح وصريح، دون الدخول في تعقيد أو مقارنة عميقة</a:t>
                      </a:r>
                    </a:p>
                  </a:txBody>
                  <a:tcPr anchor="ctr">
                    <a:solidFill>
                      <a:schemeClr val="bg1">
                        <a:lumMod val="85000"/>
                      </a:schemeClr>
                    </a:solidFill>
                  </a:tcPr>
                </a:tc>
                <a:tc>
                  <a:txBody>
                    <a:bodyPr/>
                    <a:lstStyle/>
                    <a:p>
                      <a:pPr marL="0" marR="0" lvl="0" indent="0" algn="ctr" defTabSz="1219119" rtl="1" eaLnBrk="1" fontAlgn="auto" latinLnBrk="0" hangingPunct="1">
                        <a:lnSpc>
                          <a:spcPct val="100000"/>
                        </a:lnSpc>
                        <a:spcBef>
                          <a:spcPts val="0"/>
                        </a:spcBef>
                        <a:spcAft>
                          <a:spcPts val="0"/>
                        </a:spcAft>
                        <a:buClrTx/>
                        <a:buSzTx/>
                        <a:buFontTx/>
                        <a:buNone/>
                        <a:tabLst/>
                        <a:defRPr/>
                      </a:pPr>
                      <a:r>
                        <a:rPr lang="ar-JO" sz="1600" dirty="0"/>
                        <a:t>استخدام تعبيرات وجه مبالغ فيها وحركات جسدية سهلة تساعد على فهم المشاعر</a:t>
                      </a:r>
                    </a:p>
                  </a:txBody>
                  <a:tcPr anchor="ctr">
                    <a:solidFill>
                      <a:schemeClr val="bg1">
                        <a:lumMod val="85000"/>
                      </a:schemeClr>
                    </a:solidFill>
                  </a:tcPr>
                </a:tc>
                <a:extLst>
                  <a:ext uri="{0D108BD9-81ED-4DB2-BD59-A6C34878D82A}">
                    <a16:rowId xmlns:a16="http://schemas.microsoft.com/office/drawing/2014/main" val="1832047909"/>
                  </a:ext>
                </a:extLst>
              </a:tr>
              <a:tr h="1450822">
                <a:tc>
                  <a:txBody>
                    <a:bodyPr/>
                    <a:lstStyle/>
                    <a:p>
                      <a:pPr algn="ctr"/>
                      <a:r>
                        <a:rPr lang="ar-JO" sz="1600" dirty="0"/>
                        <a:t>الاعتماد على التكرار والإيقاع (صوت أو حركة) لدعم الفهم والانتباه</a:t>
                      </a:r>
                      <a:endParaRPr lang="en-US" sz="1500" b="0" i="0" u="none" strike="noStrike" kern="1200" dirty="0">
                        <a:solidFill>
                          <a:srgbClr val="000000"/>
                        </a:solidFill>
                        <a:effectLst/>
                        <a:latin typeface="Arial" panose="020B0604020202020204" pitchFamily="34" charset="0"/>
                        <a:ea typeface="+mn-ea"/>
                        <a:cs typeface="+mn-cs"/>
                      </a:endParaRPr>
                    </a:p>
                  </a:txBody>
                  <a:tcPr anchor="ct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600" dirty="0"/>
                        <a:t>تجنّب الشخصيات أو المشاهد المعقدة، والاعتماد على بيئة قريبة من الطفل (المنزل، الروضة)</a:t>
                      </a:r>
                    </a:p>
                  </a:txBody>
                  <a:tcPr anchor="ctr">
                    <a:noFill/>
                  </a:tcP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600" dirty="0"/>
                        <a:t>استخدام أسلوب مباشر للحل والمشكلة، مع تكرار الحركة أو الفكرة لتعزيز الرسالة</a:t>
                      </a:r>
                    </a:p>
                  </a:txBody>
                  <a:tcPr anchor="ctr">
                    <a:noFill/>
                  </a:tcP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600" dirty="0"/>
                        <a:t>تعزيز الروتين والسلوك المطلوب من خلال التكرار البصري والحركي</a:t>
                      </a:r>
                    </a:p>
                  </a:txBody>
                  <a:tcPr anchor="ctr">
                    <a:noFill/>
                  </a:tcPr>
                </a:tc>
                <a:tc>
                  <a:txBody>
                    <a:bodyPr/>
                    <a:lstStyle/>
                    <a:p>
                      <a:pPr marL="0" marR="0" lvl="0" indent="0" algn="ctr" defTabSz="1219119" rtl="1" eaLnBrk="1" fontAlgn="auto" latinLnBrk="0" hangingPunct="1">
                        <a:lnSpc>
                          <a:spcPct val="100000"/>
                        </a:lnSpc>
                        <a:spcBef>
                          <a:spcPts val="0"/>
                        </a:spcBef>
                        <a:spcAft>
                          <a:spcPts val="0"/>
                        </a:spcAft>
                        <a:buClrTx/>
                        <a:buSzTx/>
                        <a:buFontTx/>
                        <a:buNone/>
                        <a:tabLst/>
                        <a:defRPr/>
                      </a:pPr>
                      <a:r>
                        <a:rPr lang="ar-JO" sz="1600" dirty="0"/>
                        <a:t>إدخال الفكاهة الخفيفة أو المواقف الطفولية الآمنة لزيادة تفاعل الطفل ورفع الانتباه</a:t>
                      </a:r>
                    </a:p>
                  </a:txBody>
                  <a:tcPr anchor="ctr"/>
                </a:tc>
                <a:extLst>
                  <a:ext uri="{0D108BD9-81ED-4DB2-BD59-A6C34878D82A}">
                    <a16:rowId xmlns:a16="http://schemas.microsoft.com/office/drawing/2014/main" val="2905903726"/>
                  </a:ext>
                </a:extLst>
              </a:tr>
            </a:tbl>
          </a:graphicData>
        </a:graphic>
      </p:graphicFrame>
    </p:spTree>
    <p:extLst>
      <p:ext uri="{BB962C8B-B14F-4D97-AF65-F5344CB8AC3E}">
        <p14:creationId xmlns:p14="http://schemas.microsoft.com/office/powerpoint/2010/main" val="2955535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E09CA-05EF-A0D6-6158-E7846B9EE26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A1AB02B3-7D00-C374-17B4-4556E615C4B9}"/>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01821232-4E60-789F-A283-B32228F0973B}"/>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9" name="Group 8">
            <a:extLst>
              <a:ext uri="{FF2B5EF4-FFF2-40B4-BE49-F238E27FC236}">
                <a16:creationId xmlns:a16="http://schemas.microsoft.com/office/drawing/2014/main" id="{DCE1CC4D-D837-F8E4-1BB9-82D6DDF269F2}"/>
              </a:ext>
            </a:extLst>
          </p:cNvPr>
          <p:cNvGrpSpPr/>
          <p:nvPr/>
        </p:nvGrpSpPr>
        <p:grpSpPr>
          <a:xfrm>
            <a:off x="1297543" y="3643713"/>
            <a:ext cx="8063425" cy="634763"/>
            <a:chOff x="810520" y="2940868"/>
            <a:chExt cx="8063425" cy="634763"/>
          </a:xfrm>
        </p:grpSpPr>
        <p:sp>
          <p:nvSpPr>
            <p:cNvPr id="10" name="TextBox 9">
              <a:extLst>
                <a:ext uri="{FF2B5EF4-FFF2-40B4-BE49-F238E27FC236}">
                  <a16:creationId xmlns:a16="http://schemas.microsoft.com/office/drawing/2014/main" id="{AE8A25C0-C94E-3B70-8872-D84CB7BBCFED}"/>
                </a:ext>
              </a:extLst>
            </p:cNvPr>
            <p:cNvSpPr txBox="1"/>
            <p:nvPr/>
          </p:nvSpPr>
          <p:spPr>
            <a:xfrm>
              <a:off x="810520" y="2940868"/>
              <a:ext cx="8063425" cy="492443"/>
            </a:xfrm>
            <a:prstGeom prst="rect">
              <a:avLst/>
            </a:prstGeom>
            <a:noFill/>
          </p:spPr>
          <p:txBody>
            <a:bodyPr wrap="square" lIns="0" tIns="0" rIns="0" bIns="0" rtlCol="0" anchor="b">
              <a:spAutoFit/>
            </a:bodyPr>
            <a:lstStyle/>
            <a:p>
              <a:pPr lvl="0" algn="r" rtl="1">
                <a:defRPr/>
              </a:pPr>
              <a:r>
                <a:rPr lang="ar-JO" sz="3200" b="1" dirty="0">
                  <a:cs typeface="Bahij TheSansArabic Plain" panose="02040503050201020203" pitchFamily="18" charset="-78"/>
                </a:rPr>
                <a:t>ال</a:t>
              </a:r>
              <a:r>
                <a:rPr lang="ar-SA" sz="3200" b="1" dirty="0">
                  <a:cs typeface="Bahij TheSansArabic Plain" panose="02040503050201020203" pitchFamily="18" charset="-78"/>
                </a:rPr>
                <a:t>فئة العمرية </a:t>
              </a:r>
              <a:r>
                <a:rPr lang="ar-JO" sz="3200" b="1" dirty="0">
                  <a:cs typeface="Bahij TheSansArabic Plain" panose="02040503050201020203" pitchFamily="18" charset="-78"/>
                </a:rPr>
                <a:t>من </a:t>
              </a:r>
              <a:r>
                <a:rPr lang="ar-SA" sz="3200" b="1" dirty="0">
                  <a:cs typeface="Bahij TheSansArabic Plain" panose="02040503050201020203" pitchFamily="18" charset="-78"/>
                </a:rPr>
                <a:t>6-8 سنوات</a:t>
              </a:r>
              <a:endParaRPr lang="ar-JO" sz="3200" b="1" dirty="0"/>
            </a:p>
          </p:txBody>
        </p:sp>
        <p:cxnSp>
          <p:nvCxnSpPr>
            <p:cNvPr id="12" name="Straight Connector 11">
              <a:extLst>
                <a:ext uri="{FF2B5EF4-FFF2-40B4-BE49-F238E27FC236}">
                  <a16:creationId xmlns:a16="http://schemas.microsoft.com/office/drawing/2014/main" id="{74B72EE9-89D5-A822-34DD-987102119E23}"/>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Rectangle 12">
            <a:extLst>
              <a:ext uri="{FF2B5EF4-FFF2-40B4-BE49-F238E27FC236}">
                <a16:creationId xmlns:a16="http://schemas.microsoft.com/office/drawing/2014/main" id="{E6C268FB-F299-C1E9-7BE6-E3DA53BC27EE}"/>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 name="Slide Number Placeholder 13">
            <a:extLst>
              <a:ext uri="{FF2B5EF4-FFF2-40B4-BE49-F238E27FC236}">
                <a16:creationId xmlns:a16="http://schemas.microsoft.com/office/drawing/2014/main" id="{977F025A-4CD0-5E7C-7DA6-1301CE7033F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3847357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1B793-C702-B1BE-1D2D-C8A938D53923}"/>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487859B2-91C5-CAC7-C411-A9FA79EAFAFE}"/>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CB2DFB4C-02F0-7981-058A-DD513D01F1E8}"/>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86DD2F94-16C4-E353-203F-BA7B19743745}"/>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24" name="Title 1">
            <a:extLst>
              <a:ext uri="{FF2B5EF4-FFF2-40B4-BE49-F238E27FC236}">
                <a16:creationId xmlns:a16="http://schemas.microsoft.com/office/drawing/2014/main" id="{87EF649E-9D2D-D88F-847D-A30DFF7A7FE2}"/>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أهداف المحتوى التوعوي</a:t>
            </a:r>
            <a:r>
              <a:rPr lang="ar-SA" sz="2400" b="1" dirty="0">
                <a:cs typeface="Bahij TheSansArabic Plain" panose="02040503050201020203" pitchFamily="18" charset="-78"/>
              </a:rPr>
              <a:t> للفئة العمرية</a:t>
            </a:r>
            <a:endParaRPr lang="ar-JO" sz="2400" b="1" dirty="0">
              <a:solidFill>
                <a:srgbClr val="2FB264"/>
              </a:solidFill>
              <a:cs typeface="Bahij TheSansArabic Plain" panose="02040503050201020203" pitchFamily="18" charset="-78"/>
            </a:endParaRPr>
          </a:p>
        </p:txBody>
      </p:sp>
      <p:sp>
        <p:nvSpPr>
          <p:cNvPr id="5" name="Slide Number Placeholder 4">
            <a:extLst>
              <a:ext uri="{FF2B5EF4-FFF2-40B4-BE49-F238E27FC236}">
                <a16:creationId xmlns:a16="http://schemas.microsoft.com/office/drawing/2014/main" id="{58B38ACE-1CA7-2265-D663-B88A9F2419D4}"/>
              </a:ext>
            </a:extLst>
          </p:cNvPr>
          <p:cNvSpPr>
            <a:spLocks noGrp="1"/>
          </p:cNvSpPr>
          <p:nvPr>
            <p:ph type="sldNum" sz="quarter" idx="12"/>
          </p:nvPr>
        </p:nvSpPr>
        <p:spPr/>
        <p:txBody>
          <a:bodyPr/>
          <a:lstStyle/>
          <a:p>
            <a:fld id="{5939B1FA-81F2-4940-9AF3-5EAFB5D6669B}" type="slidenum">
              <a:rPr lang="en-US" smtClean="0"/>
              <a:pPr/>
              <a:t>14</a:t>
            </a:fld>
            <a:endParaRPr lang="en-US"/>
          </a:p>
        </p:txBody>
      </p:sp>
      <p:sp>
        <p:nvSpPr>
          <p:cNvPr id="25" name="Rectangle: Top Corners One Rounded and One Snipped 24">
            <a:extLst>
              <a:ext uri="{FF2B5EF4-FFF2-40B4-BE49-F238E27FC236}">
                <a16:creationId xmlns:a16="http://schemas.microsoft.com/office/drawing/2014/main" id="{C701FA1E-9BE6-A7A3-0205-8FB1754BE3B2}"/>
              </a:ext>
            </a:extLst>
          </p:cNvPr>
          <p:cNvSpPr/>
          <p:nvPr/>
        </p:nvSpPr>
        <p:spPr>
          <a:xfrm>
            <a:off x="4539954" y="3760801"/>
            <a:ext cx="3262555" cy="678011"/>
          </a:xfrm>
          <a:prstGeom prst="snipRoundRect">
            <a:avLst/>
          </a:prstGeom>
          <a:solidFill>
            <a:srgbClr val="7C69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b="1" dirty="0">
                <a:solidFill>
                  <a:schemeClr val="bg1"/>
                </a:solidFill>
              </a:rPr>
              <a:t>الناحية الوجدانية</a:t>
            </a:r>
            <a:endParaRPr lang="en-US" dirty="0">
              <a:solidFill>
                <a:schemeClr val="bg1"/>
              </a:solidFill>
            </a:endParaRPr>
          </a:p>
        </p:txBody>
      </p:sp>
      <p:sp>
        <p:nvSpPr>
          <p:cNvPr id="26" name="TextBox 25">
            <a:extLst>
              <a:ext uri="{FF2B5EF4-FFF2-40B4-BE49-F238E27FC236}">
                <a16:creationId xmlns:a16="http://schemas.microsoft.com/office/drawing/2014/main" id="{E3AB642B-9604-0111-C586-10777C2A26C5}"/>
              </a:ext>
            </a:extLst>
          </p:cNvPr>
          <p:cNvSpPr txBox="1"/>
          <p:nvPr/>
        </p:nvSpPr>
        <p:spPr>
          <a:xfrm>
            <a:off x="4371912" y="4508238"/>
            <a:ext cx="3429671" cy="1846659"/>
          </a:xfrm>
          <a:prstGeom prst="rect">
            <a:avLst/>
          </a:prstGeom>
          <a:solidFill>
            <a:schemeClr val="bg1">
              <a:lumMod val="95000"/>
            </a:schemeClr>
          </a:solidFill>
          <a:ln>
            <a:noFill/>
          </a:ln>
        </p:spPr>
        <p:txBody>
          <a:bodyPr wrap="square">
            <a:spAutoFit/>
          </a:bodyPr>
          <a:lstStyle/>
          <a:p>
            <a:pPr algn="r" rtl="1"/>
            <a:r>
              <a:rPr lang="ar-SA" sz="1400" dirty="0">
                <a:solidFill>
                  <a:schemeClr val="dk1"/>
                </a:solidFill>
              </a:rPr>
              <a:t>تعزيز القيم والمشاعر الوجدانية نحو السلوك الجيد مثل</a:t>
            </a:r>
            <a:endParaRPr lang="ar-JO" sz="1400" dirty="0">
              <a:solidFill>
                <a:schemeClr val="dk1"/>
              </a:solidFill>
            </a:endParaRPr>
          </a:p>
          <a:p>
            <a:pPr algn="r" rtl="1"/>
            <a:endParaRPr lang="ar-JO" sz="1400" dirty="0">
              <a:solidFill>
                <a:schemeClr val="dk1"/>
              </a:solidFill>
            </a:endParaRPr>
          </a:p>
          <a:p>
            <a:pPr marL="285750" indent="-285750" algn="r" rtl="1">
              <a:buFont typeface="Arial" panose="020B0604020202020204" pitchFamily="34" charset="0"/>
              <a:buChar char="•"/>
            </a:pPr>
            <a:r>
              <a:rPr lang="ar-SA" sz="1400" dirty="0">
                <a:solidFill>
                  <a:schemeClr val="dk1"/>
                </a:solidFill>
              </a:rPr>
              <a:t>أن يحب الطفل النظام والنظافة .</a:t>
            </a:r>
          </a:p>
          <a:p>
            <a:pPr marL="285750" indent="-285750" algn="r" rtl="1">
              <a:buFont typeface="Arial" panose="020B0604020202020204" pitchFamily="34" charset="0"/>
              <a:buChar char="•"/>
            </a:pPr>
            <a:r>
              <a:rPr lang="ar-SA" sz="1400" dirty="0">
                <a:solidFill>
                  <a:schemeClr val="dk1"/>
                </a:solidFill>
              </a:rPr>
              <a:t>أن يشعر بأهمية احترام الاخرين وتقدير مشاعرهم.</a:t>
            </a:r>
          </a:p>
          <a:p>
            <a:pPr marL="285750" indent="-285750" algn="r" rtl="1">
              <a:buFont typeface="Arial" panose="020B0604020202020204" pitchFamily="34" charset="0"/>
              <a:buChar char="•"/>
            </a:pPr>
            <a:r>
              <a:rPr lang="ar-SA" sz="1400" dirty="0">
                <a:solidFill>
                  <a:schemeClr val="dk1"/>
                </a:solidFill>
              </a:rPr>
              <a:t>أن يقدر أهمية التعاون والمشاركة .</a:t>
            </a:r>
            <a:endParaRPr lang="ar-JO" sz="1400" dirty="0">
              <a:solidFill>
                <a:schemeClr val="dk1"/>
              </a:solidFill>
            </a:endParaRPr>
          </a:p>
          <a:p>
            <a:pPr marL="285750" indent="-285750" algn="r" rtl="1">
              <a:buFont typeface="Arial" panose="020B0604020202020204" pitchFamily="34" charset="0"/>
              <a:buChar char="•"/>
            </a:pPr>
            <a:endParaRPr lang="ar-SA" sz="1400" dirty="0">
              <a:solidFill>
                <a:schemeClr val="dk1"/>
              </a:solidFill>
            </a:endParaRPr>
          </a:p>
          <a:p>
            <a:pPr algn="r" rtl="1"/>
            <a:r>
              <a:rPr lang="ar-SA" sz="1600" b="1" dirty="0">
                <a:solidFill>
                  <a:srgbClr val="00B050"/>
                </a:solidFill>
              </a:rPr>
              <a:t>الرسالة</a:t>
            </a:r>
            <a:r>
              <a:rPr lang="ar-SA" sz="1400" dirty="0"/>
              <a:t> : تنمية اتجاهات ايجابية تزرع  في الطفل الداخلي السلوك الجيد.</a:t>
            </a:r>
            <a:endParaRPr lang="en-US" sz="1400" dirty="0"/>
          </a:p>
        </p:txBody>
      </p:sp>
      <p:sp>
        <p:nvSpPr>
          <p:cNvPr id="29" name="TextBox 28">
            <a:extLst>
              <a:ext uri="{FF2B5EF4-FFF2-40B4-BE49-F238E27FC236}">
                <a16:creationId xmlns:a16="http://schemas.microsoft.com/office/drawing/2014/main" id="{2306FFC7-7977-87DC-A6FD-CB836D0E4EE0}"/>
              </a:ext>
            </a:extLst>
          </p:cNvPr>
          <p:cNvSpPr txBox="1"/>
          <p:nvPr/>
        </p:nvSpPr>
        <p:spPr>
          <a:xfrm>
            <a:off x="8131764" y="4507604"/>
            <a:ext cx="3264408" cy="1846659"/>
          </a:xfrm>
          <a:prstGeom prst="rect">
            <a:avLst/>
          </a:prstGeom>
          <a:solidFill>
            <a:schemeClr val="bg1">
              <a:lumMod val="95000"/>
            </a:schemeClr>
          </a:solidFill>
          <a:ln>
            <a:noFill/>
          </a:ln>
        </p:spPr>
        <p:txBody>
          <a:bodyPr wrap="square">
            <a:spAutoFit/>
          </a:bodyPr>
          <a:lstStyle/>
          <a:p>
            <a:pPr algn="r" rtl="1"/>
            <a:r>
              <a:rPr lang="ar-SA" sz="1400" dirty="0"/>
              <a:t>نقل معلومات بسيطة وواضحة بأسلوب شيق مثل</a:t>
            </a:r>
            <a:endParaRPr lang="ar-JO" sz="1400" dirty="0"/>
          </a:p>
          <a:p>
            <a:pPr algn="r" rtl="1"/>
            <a:endParaRPr lang="ar-JO" sz="1400" dirty="0"/>
          </a:p>
          <a:p>
            <a:pPr marL="285750" indent="-285750" algn="r" rtl="1">
              <a:buFont typeface="Arial" panose="020B0604020202020204" pitchFamily="34" charset="0"/>
              <a:buChar char="•"/>
            </a:pPr>
            <a:r>
              <a:rPr lang="ar-JO" sz="1400" dirty="0"/>
              <a:t>أ</a:t>
            </a:r>
            <a:r>
              <a:rPr lang="ar-SA" sz="1400" dirty="0"/>
              <a:t>ن يتعرف الطفل على فوائد الغذاء الصحي.</a:t>
            </a:r>
          </a:p>
          <a:p>
            <a:pPr marL="285750" indent="-285750" algn="r" rtl="1">
              <a:buFont typeface="Arial" panose="020B0604020202020204" pitchFamily="34" charset="0"/>
              <a:buChar char="•"/>
            </a:pPr>
            <a:r>
              <a:rPr lang="ar-SA" sz="1400" dirty="0"/>
              <a:t>أن يعرف قواعد النظافة الشخصية.</a:t>
            </a:r>
          </a:p>
          <a:p>
            <a:pPr marL="285750" indent="-285750" algn="r" rtl="1">
              <a:buFont typeface="Arial" panose="020B0604020202020204" pitchFamily="34" charset="0"/>
              <a:buChar char="•"/>
            </a:pPr>
            <a:r>
              <a:rPr lang="ar-SA" sz="1400" dirty="0"/>
              <a:t>أن يعرف التصرف الصحيح في حالة الطورائ.</a:t>
            </a:r>
            <a:endParaRPr lang="ar-JO" sz="1400" dirty="0"/>
          </a:p>
          <a:p>
            <a:pPr marL="285750" indent="-285750" algn="r" rtl="1">
              <a:buFont typeface="Arial" panose="020B0604020202020204" pitchFamily="34" charset="0"/>
              <a:buChar char="•"/>
            </a:pPr>
            <a:endParaRPr lang="ar-SA" sz="1400" dirty="0"/>
          </a:p>
          <a:p>
            <a:pPr algn="r" rtl="1"/>
            <a:r>
              <a:rPr lang="ar-SA" sz="1600" b="1" dirty="0">
                <a:solidFill>
                  <a:srgbClr val="00B050"/>
                </a:solidFill>
              </a:rPr>
              <a:t>الرسالة</a:t>
            </a:r>
            <a:r>
              <a:rPr lang="ar-SA" sz="1400" b="1" dirty="0"/>
              <a:t> : </a:t>
            </a:r>
            <a:r>
              <a:rPr lang="ar-SA" sz="1400" dirty="0"/>
              <a:t>إكساب الطفل معومات أساسية تساعده على فهم العالم من حوله .</a:t>
            </a:r>
            <a:endParaRPr lang="en-US" sz="1400" dirty="0"/>
          </a:p>
        </p:txBody>
      </p:sp>
      <p:sp>
        <p:nvSpPr>
          <p:cNvPr id="31" name="Rectangle: Top Corners One Rounded and One Snipped 30">
            <a:extLst>
              <a:ext uri="{FF2B5EF4-FFF2-40B4-BE49-F238E27FC236}">
                <a16:creationId xmlns:a16="http://schemas.microsoft.com/office/drawing/2014/main" id="{0CD48B41-B4BB-1A64-C102-4A7C6D078B13}"/>
              </a:ext>
            </a:extLst>
          </p:cNvPr>
          <p:cNvSpPr/>
          <p:nvPr/>
        </p:nvSpPr>
        <p:spPr>
          <a:xfrm>
            <a:off x="922786" y="3760801"/>
            <a:ext cx="3264408" cy="678011"/>
          </a:xfrm>
          <a:prstGeom prst="snipRoundRect">
            <a:avLst/>
          </a:prstGeom>
          <a:solidFill>
            <a:srgbClr val="7C69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b="1" dirty="0">
                <a:solidFill>
                  <a:schemeClr val="bg1"/>
                </a:solidFill>
              </a:rPr>
              <a:t>الناحية السلوكية أو المهارية</a:t>
            </a:r>
            <a:endParaRPr lang="en-US" dirty="0">
              <a:solidFill>
                <a:schemeClr val="bg1"/>
              </a:solidFill>
            </a:endParaRPr>
          </a:p>
        </p:txBody>
      </p:sp>
      <p:sp>
        <p:nvSpPr>
          <p:cNvPr id="32" name="TextBox 31">
            <a:extLst>
              <a:ext uri="{FF2B5EF4-FFF2-40B4-BE49-F238E27FC236}">
                <a16:creationId xmlns:a16="http://schemas.microsoft.com/office/drawing/2014/main" id="{3CCD4BEE-0339-5570-463F-141D00F995C0}"/>
              </a:ext>
            </a:extLst>
          </p:cNvPr>
          <p:cNvSpPr txBox="1"/>
          <p:nvPr/>
        </p:nvSpPr>
        <p:spPr>
          <a:xfrm>
            <a:off x="630563" y="4486160"/>
            <a:ext cx="3429671" cy="1846659"/>
          </a:xfrm>
          <a:prstGeom prst="rect">
            <a:avLst/>
          </a:prstGeom>
          <a:solidFill>
            <a:schemeClr val="bg1">
              <a:lumMod val="95000"/>
            </a:schemeClr>
          </a:solidFill>
          <a:ln>
            <a:noFill/>
          </a:ln>
        </p:spPr>
        <p:txBody>
          <a:bodyPr wrap="square">
            <a:spAutoFit/>
          </a:bodyPr>
          <a:lstStyle/>
          <a:p>
            <a:pPr algn="l" rtl="1"/>
            <a:r>
              <a:rPr lang="ar-SA" sz="1400" dirty="0">
                <a:solidFill>
                  <a:schemeClr val="dk1"/>
                </a:solidFill>
              </a:rPr>
              <a:t>تعليم الطفل سلوكيات ومهارات عملية يمكن تطبيقها مثل</a:t>
            </a:r>
            <a:endParaRPr lang="ar-JO" sz="1400" dirty="0">
              <a:solidFill>
                <a:schemeClr val="dk1"/>
              </a:solidFill>
            </a:endParaRPr>
          </a:p>
          <a:p>
            <a:pPr algn="l" rtl="1"/>
            <a:endParaRPr lang="ar-SA" sz="1400" dirty="0">
              <a:solidFill>
                <a:schemeClr val="dk1"/>
              </a:solidFill>
            </a:endParaRPr>
          </a:p>
          <a:p>
            <a:pPr marL="285750" indent="-285750" algn="r" rtl="1">
              <a:buFont typeface="Arial" panose="020B0604020202020204" pitchFamily="34" charset="0"/>
              <a:buChar char="•"/>
            </a:pPr>
            <a:r>
              <a:rPr lang="ar-SA" sz="1400" dirty="0">
                <a:solidFill>
                  <a:schemeClr val="dk1"/>
                </a:solidFill>
              </a:rPr>
              <a:t>أن يغسل يديه بشكل صحيح .</a:t>
            </a:r>
          </a:p>
          <a:p>
            <a:pPr marL="285750" indent="-285750" algn="r" rtl="1">
              <a:buFont typeface="Arial" panose="020B0604020202020204" pitchFamily="34" charset="0"/>
              <a:buChar char="•"/>
            </a:pPr>
            <a:r>
              <a:rPr lang="ar-SA" sz="1400" dirty="0">
                <a:solidFill>
                  <a:schemeClr val="dk1"/>
                </a:solidFill>
              </a:rPr>
              <a:t>أن يستخدم حزام الأمان أو يعبر الطريق بسلام </a:t>
            </a:r>
          </a:p>
          <a:p>
            <a:pPr marL="285750" indent="-285750" algn="r" rtl="1">
              <a:buFont typeface="Arial" panose="020B0604020202020204" pitchFamily="34" charset="0"/>
              <a:buChar char="•"/>
            </a:pPr>
            <a:r>
              <a:rPr lang="ar-SA" sz="1400" dirty="0">
                <a:solidFill>
                  <a:schemeClr val="dk1"/>
                </a:solidFill>
              </a:rPr>
              <a:t>أن يفرز النفايات في صناديق التدوير.</a:t>
            </a:r>
            <a:endParaRPr lang="ar-JO" sz="1400" dirty="0">
              <a:solidFill>
                <a:schemeClr val="dk1"/>
              </a:solidFill>
            </a:endParaRPr>
          </a:p>
          <a:p>
            <a:pPr marL="285750" indent="-285750" algn="r" rtl="1">
              <a:buFont typeface="Arial" panose="020B0604020202020204" pitchFamily="34" charset="0"/>
              <a:buChar char="•"/>
            </a:pPr>
            <a:endParaRPr lang="ar-SA" sz="1400" dirty="0">
              <a:solidFill>
                <a:schemeClr val="dk1"/>
              </a:solidFill>
            </a:endParaRPr>
          </a:p>
          <a:p>
            <a:pPr algn="r" rtl="1"/>
            <a:r>
              <a:rPr lang="ar-SA" sz="1600" b="1" dirty="0">
                <a:solidFill>
                  <a:srgbClr val="00B050"/>
                </a:solidFill>
              </a:rPr>
              <a:t>الرسالة</a:t>
            </a:r>
            <a:r>
              <a:rPr lang="ar-SA" sz="1400" dirty="0">
                <a:solidFill>
                  <a:schemeClr val="dk1"/>
                </a:solidFill>
              </a:rPr>
              <a:t> : اكساب الطفل مهارات حياتية بسيطة تعزز استقلاله وسلامته.</a:t>
            </a:r>
            <a:endParaRPr lang="en-US" sz="1400" dirty="0"/>
          </a:p>
        </p:txBody>
      </p:sp>
      <p:sp>
        <p:nvSpPr>
          <p:cNvPr id="34" name="TextBox 33">
            <a:extLst>
              <a:ext uri="{FF2B5EF4-FFF2-40B4-BE49-F238E27FC236}">
                <a16:creationId xmlns:a16="http://schemas.microsoft.com/office/drawing/2014/main" id="{C73F6220-41CE-7211-C947-E673DBF260B0}"/>
              </a:ext>
            </a:extLst>
          </p:cNvPr>
          <p:cNvSpPr txBox="1"/>
          <p:nvPr/>
        </p:nvSpPr>
        <p:spPr>
          <a:xfrm>
            <a:off x="4606421" y="1430663"/>
            <a:ext cx="6548017" cy="1569660"/>
          </a:xfrm>
          <a:prstGeom prst="rect">
            <a:avLst/>
          </a:prstGeom>
          <a:noFill/>
        </p:spPr>
        <p:txBody>
          <a:bodyPr wrap="square">
            <a:spAutoFit/>
          </a:bodyPr>
          <a:lstStyle/>
          <a:p>
            <a:pPr algn="just" rtl="1"/>
            <a:r>
              <a:rPr lang="ar-SA" sz="1600" dirty="0"/>
              <a:t>تُعد الفئة العمرية من 6 إلى 8 سنوات مرحلة تأسيسية مهمة في نمو الطفل، حيث يكون </a:t>
            </a:r>
            <a:r>
              <a:rPr lang="ar-SA" sz="1600" b="1" dirty="0"/>
              <a:t>شديد الفضول</a:t>
            </a:r>
            <a:r>
              <a:rPr lang="ar-SA" sz="1600" dirty="0"/>
              <a:t>، </a:t>
            </a:r>
            <a:r>
              <a:rPr lang="ar-SA" sz="1600" b="1" dirty="0"/>
              <a:t>يحب الاكتشاف</a:t>
            </a:r>
            <a:r>
              <a:rPr lang="ar-SA" sz="1600" dirty="0"/>
              <a:t>، ويتعلم بشكل أفضل من </a:t>
            </a:r>
            <a:r>
              <a:rPr lang="ar-SA" sz="1600" b="1" dirty="0"/>
              <a:t>خلال اللعب والتجربة</a:t>
            </a:r>
            <a:r>
              <a:rPr lang="ar-SA" sz="1600" dirty="0"/>
              <a:t>. كما يتأثر كثيرًا بالقدوة، والمحتوى البصري، والقصص التفاعلية. في هذا العمر، يبدأ الطفل بفهم القواعد البسيطة، والتفاعل مع الآخرين،واكتساب القيم والسلوكيات الاجتماعية. لذلك يجب أن يُقدَّم له محتوى توعوي يتناسب مع نموه العقلي والعاطفي والسلوكي، ويهدف إلى تحقيق ثلاثة نواحي أساسية: معرفية، وجدانية، وسلوكية/مهارية، باستخدام أساليب ممتعة وتفاعلية بعيدًا عن التلقين المباشر.</a:t>
            </a:r>
          </a:p>
        </p:txBody>
      </p:sp>
      <p:sp>
        <p:nvSpPr>
          <p:cNvPr id="7" name="Rectangle: Top Corners One Rounded and One Snipped 24">
            <a:extLst>
              <a:ext uri="{FF2B5EF4-FFF2-40B4-BE49-F238E27FC236}">
                <a16:creationId xmlns:a16="http://schemas.microsoft.com/office/drawing/2014/main" id="{159BAE9C-5913-1BDD-E880-3E53F2BA5B9A}"/>
              </a:ext>
            </a:extLst>
          </p:cNvPr>
          <p:cNvSpPr/>
          <p:nvPr/>
        </p:nvSpPr>
        <p:spPr>
          <a:xfrm>
            <a:off x="8155268" y="3760801"/>
            <a:ext cx="3264408" cy="678011"/>
          </a:xfrm>
          <a:prstGeom prst="snipRoundRect">
            <a:avLst/>
          </a:prstGeom>
          <a:solidFill>
            <a:srgbClr val="7C69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b="1" dirty="0">
                <a:solidFill>
                  <a:schemeClr val="bg1"/>
                </a:solidFill>
              </a:rPr>
              <a:t>الناحية المعرفية</a:t>
            </a:r>
            <a:endParaRPr lang="en-US" dirty="0">
              <a:solidFill>
                <a:schemeClr val="bg1"/>
              </a:solidFill>
            </a:endParaRPr>
          </a:p>
        </p:txBody>
      </p:sp>
      <p:cxnSp>
        <p:nvCxnSpPr>
          <p:cNvPr id="6" name="Straight Connector 5">
            <a:extLst>
              <a:ext uri="{FF2B5EF4-FFF2-40B4-BE49-F238E27FC236}">
                <a16:creationId xmlns:a16="http://schemas.microsoft.com/office/drawing/2014/main" id="{238B19B9-4CBA-676F-37C0-5FB066C4E907}"/>
              </a:ext>
            </a:extLst>
          </p:cNvPr>
          <p:cNvCxnSpPr>
            <a:cxnSpLocks/>
          </p:cNvCxnSpPr>
          <p:nvPr/>
        </p:nvCxnSpPr>
        <p:spPr>
          <a:xfrm>
            <a:off x="11167110" y="1475270"/>
            <a:ext cx="0" cy="1456957"/>
          </a:xfrm>
          <a:prstGeom prst="line">
            <a:avLst/>
          </a:prstGeom>
          <a:ln w="57150">
            <a:solidFill>
              <a:srgbClr val="7C6938"/>
            </a:solidFill>
          </a:ln>
        </p:spPr>
        <p:style>
          <a:lnRef idx="1">
            <a:schemeClr val="accent1"/>
          </a:lnRef>
          <a:fillRef idx="0">
            <a:schemeClr val="accent1"/>
          </a:fillRef>
          <a:effectRef idx="0">
            <a:schemeClr val="accent1"/>
          </a:effectRef>
          <a:fontRef idx="minor">
            <a:schemeClr val="tx1"/>
          </a:fontRef>
        </p:style>
      </p:cxnSp>
      <p:pic>
        <p:nvPicPr>
          <p:cNvPr id="11" name="Picture 4">
            <a:extLst>
              <a:ext uri="{FF2B5EF4-FFF2-40B4-BE49-F238E27FC236}">
                <a16:creationId xmlns:a16="http://schemas.microsoft.com/office/drawing/2014/main" id="{5744A479-AB89-FDBA-171F-10FD12802E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1805" y="918848"/>
            <a:ext cx="3018429" cy="2178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3627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99901-259E-0846-82BD-2D67252849A2}"/>
            </a:ext>
          </a:extLst>
        </p:cNvPr>
        <p:cNvGrpSpPr/>
        <p:nvPr/>
      </p:nvGrpSpPr>
      <p:grpSpPr>
        <a:xfrm>
          <a:off x="0" y="0"/>
          <a:ext cx="0" cy="0"/>
          <a:chOff x="0" y="0"/>
          <a:chExt cx="0" cy="0"/>
        </a:xfrm>
      </p:grpSpPr>
      <p:sp>
        <p:nvSpPr>
          <p:cNvPr id="82" name="مستطيل 81">
            <a:extLst>
              <a:ext uri="{FF2B5EF4-FFF2-40B4-BE49-F238E27FC236}">
                <a16:creationId xmlns:a16="http://schemas.microsoft.com/office/drawing/2014/main" id="{249C30A6-3DD0-0AA9-6EA8-47998C2ED3DD}"/>
              </a:ext>
            </a:extLst>
          </p:cNvPr>
          <p:cNvSpPr/>
          <p:nvPr/>
        </p:nvSpPr>
        <p:spPr>
          <a:xfrm>
            <a:off x="2488789" y="2446542"/>
            <a:ext cx="7137400" cy="241662"/>
          </a:xfrm>
          <a:prstGeom prst="rect">
            <a:avLst/>
          </a:prstGeom>
          <a:gradFill flip="none" rotWithShape="1">
            <a:gsLst>
              <a:gs pos="0">
                <a:srgbClr val="544457"/>
              </a:gs>
              <a:gs pos="49000">
                <a:srgbClr val="837244"/>
              </a:gs>
              <a:gs pos="100000">
                <a:srgbClr val="848F34"/>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nvGrpSpPr>
          <p:cNvPr id="2" name="Group 1">
            <a:extLst>
              <a:ext uri="{FF2B5EF4-FFF2-40B4-BE49-F238E27FC236}">
                <a16:creationId xmlns:a16="http://schemas.microsoft.com/office/drawing/2014/main" id="{2F09865B-8875-72FE-65F8-49859D647616}"/>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DC05D2EC-5049-1CC8-FCCE-EAD24512F946}"/>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005E3073-F0DD-1949-07F4-EE2D6DEC2FAF}"/>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30" name="Title 1">
            <a:extLst>
              <a:ext uri="{FF2B5EF4-FFF2-40B4-BE49-F238E27FC236}">
                <a16:creationId xmlns:a16="http://schemas.microsoft.com/office/drawing/2014/main" id="{11C603F6-4607-2982-805C-3904327CCE87}"/>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b="1" dirty="0">
                <a:cs typeface="Bahij TheSansArabic Plain" panose="02040503050201020203" pitchFamily="18" charset="-78"/>
              </a:rPr>
              <a:t>المعايير</a:t>
            </a:r>
            <a:r>
              <a:rPr lang="ar-JO" sz="2400" b="1" dirty="0">
                <a:cs typeface="Bahij TheSansArabic Plain" panose="02040503050201020203" pitchFamily="18" charset="-78"/>
              </a:rPr>
              <a:t> </a:t>
            </a:r>
            <a:r>
              <a:rPr lang="ar-SA" sz="2400" b="1" dirty="0">
                <a:cs typeface="Bahij TheSansArabic Plain" panose="02040503050201020203" pitchFamily="18" charset="-78"/>
              </a:rPr>
              <a:t>العلمية للفئة العمرية </a:t>
            </a:r>
            <a:r>
              <a:rPr lang="ar-JO" sz="2400" b="1" dirty="0">
                <a:cs typeface="Bahij TheSansArabic Plain" panose="02040503050201020203" pitchFamily="18" charset="-78"/>
              </a:rPr>
              <a:t>من 6 إلى 8 سنوات</a:t>
            </a:r>
            <a:endParaRPr lang="ar-JO" sz="2400" b="1" dirty="0">
              <a:solidFill>
                <a:srgbClr val="00B050"/>
              </a:solidFill>
              <a:cs typeface="Bahij TheSansArabic Plain" panose="02040503050201020203" pitchFamily="18" charset="-78"/>
            </a:endParaRPr>
          </a:p>
        </p:txBody>
      </p:sp>
      <p:sp>
        <p:nvSpPr>
          <p:cNvPr id="12" name="Slide Number Placeholder 11">
            <a:extLst>
              <a:ext uri="{FF2B5EF4-FFF2-40B4-BE49-F238E27FC236}">
                <a16:creationId xmlns:a16="http://schemas.microsoft.com/office/drawing/2014/main" id="{1F13E6F0-4363-320C-83DC-CAC652457A28}"/>
              </a:ext>
            </a:extLst>
          </p:cNvPr>
          <p:cNvSpPr>
            <a:spLocks noGrp="1"/>
          </p:cNvSpPr>
          <p:nvPr>
            <p:ph type="sldNum" sz="quarter" idx="12"/>
          </p:nvPr>
        </p:nvSpPr>
        <p:spPr/>
        <p:txBody>
          <a:bodyPr/>
          <a:lstStyle/>
          <a:p>
            <a:fld id="{5939B1FA-81F2-4940-9AF3-5EAFB5D6669B}" type="slidenum">
              <a:rPr lang="en-US" smtClean="0"/>
              <a:pPr/>
              <a:t>15</a:t>
            </a:fld>
            <a:endParaRPr lang="en-US"/>
          </a:p>
        </p:txBody>
      </p:sp>
      <p:grpSp>
        <p:nvGrpSpPr>
          <p:cNvPr id="6" name="Group 30">
            <a:extLst>
              <a:ext uri="{FF2B5EF4-FFF2-40B4-BE49-F238E27FC236}">
                <a16:creationId xmlns:a16="http://schemas.microsoft.com/office/drawing/2014/main" id="{AB2DC1F7-2141-78BA-EC94-B632324993A2}"/>
              </a:ext>
            </a:extLst>
          </p:cNvPr>
          <p:cNvGrpSpPr/>
          <p:nvPr/>
        </p:nvGrpSpPr>
        <p:grpSpPr>
          <a:xfrm>
            <a:off x="1491851" y="1397200"/>
            <a:ext cx="2259604" cy="2270298"/>
            <a:chOff x="0" y="0"/>
            <a:chExt cx="812800" cy="812800"/>
          </a:xfrm>
        </p:grpSpPr>
        <p:sp>
          <p:nvSpPr>
            <p:cNvPr id="8" name="Freeform 31">
              <a:extLst>
                <a:ext uri="{FF2B5EF4-FFF2-40B4-BE49-F238E27FC236}">
                  <a16:creationId xmlns:a16="http://schemas.microsoft.com/office/drawing/2014/main" id="{15C0B73C-FAF2-2679-CDCB-7027FFC5157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48F34"/>
            </a:solidFill>
          </p:spPr>
          <p:txBody>
            <a:bodyPr/>
            <a:lstStyle/>
            <a:p>
              <a:endParaRPr lang="en-US"/>
            </a:p>
          </p:txBody>
        </p:sp>
        <p:sp>
          <p:nvSpPr>
            <p:cNvPr id="9" name="TextBox 32">
              <a:extLst>
                <a:ext uri="{FF2B5EF4-FFF2-40B4-BE49-F238E27FC236}">
                  <a16:creationId xmlns:a16="http://schemas.microsoft.com/office/drawing/2014/main" id="{A30353F9-F92A-2510-07A7-6FF3B81F5AC9}"/>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0" name="Group 33">
            <a:extLst>
              <a:ext uri="{FF2B5EF4-FFF2-40B4-BE49-F238E27FC236}">
                <a16:creationId xmlns:a16="http://schemas.microsoft.com/office/drawing/2014/main" id="{85F59CBE-7FC6-1626-D989-6C5911CB8A78}"/>
              </a:ext>
            </a:extLst>
          </p:cNvPr>
          <p:cNvGrpSpPr/>
          <p:nvPr/>
        </p:nvGrpSpPr>
        <p:grpSpPr>
          <a:xfrm>
            <a:off x="4915894" y="1397200"/>
            <a:ext cx="2259604" cy="2270298"/>
            <a:chOff x="0" y="0"/>
            <a:chExt cx="812800" cy="812800"/>
          </a:xfrm>
        </p:grpSpPr>
        <p:sp>
          <p:nvSpPr>
            <p:cNvPr id="18" name="Freeform 34">
              <a:extLst>
                <a:ext uri="{FF2B5EF4-FFF2-40B4-BE49-F238E27FC236}">
                  <a16:creationId xmlns:a16="http://schemas.microsoft.com/office/drawing/2014/main" id="{4A969834-2D5F-0E56-A49D-AE2284C9A22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37244"/>
            </a:solidFill>
          </p:spPr>
          <p:txBody>
            <a:bodyPr/>
            <a:lstStyle/>
            <a:p>
              <a:endParaRPr lang="en-US"/>
            </a:p>
          </p:txBody>
        </p:sp>
        <p:sp>
          <p:nvSpPr>
            <p:cNvPr id="21" name="TextBox 35">
              <a:extLst>
                <a:ext uri="{FF2B5EF4-FFF2-40B4-BE49-F238E27FC236}">
                  <a16:creationId xmlns:a16="http://schemas.microsoft.com/office/drawing/2014/main" id="{EB78A55A-F92F-DA68-2E08-5B8E5AE8A0E4}"/>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2" name="Group 36">
            <a:extLst>
              <a:ext uri="{FF2B5EF4-FFF2-40B4-BE49-F238E27FC236}">
                <a16:creationId xmlns:a16="http://schemas.microsoft.com/office/drawing/2014/main" id="{31519963-8577-223B-4EEE-6BA44EADAEE3}"/>
              </a:ext>
            </a:extLst>
          </p:cNvPr>
          <p:cNvGrpSpPr/>
          <p:nvPr/>
        </p:nvGrpSpPr>
        <p:grpSpPr>
          <a:xfrm>
            <a:off x="8339936" y="1397200"/>
            <a:ext cx="2259604" cy="2270298"/>
            <a:chOff x="0" y="0"/>
            <a:chExt cx="812800" cy="812800"/>
          </a:xfrm>
        </p:grpSpPr>
        <p:sp>
          <p:nvSpPr>
            <p:cNvPr id="23" name="Freeform 37">
              <a:extLst>
                <a:ext uri="{FF2B5EF4-FFF2-40B4-BE49-F238E27FC236}">
                  <a16:creationId xmlns:a16="http://schemas.microsoft.com/office/drawing/2014/main" id="{2E49B373-CCA8-644B-5061-25286783661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44457"/>
            </a:solidFill>
          </p:spPr>
          <p:txBody>
            <a:bodyPr/>
            <a:lstStyle/>
            <a:p>
              <a:endParaRPr lang="en-US"/>
            </a:p>
          </p:txBody>
        </p:sp>
        <p:sp>
          <p:nvSpPr>
            <p:cNvPr id="24" name="TextBox 38">
              <a:extLst>
                <a:ext uri="{FF2B5EF4-FFF2-40B4-BE49-F238E27FC236}">
                  <a16:creationId xmlns:a16="http://schemas.microsoft.com/office/drawing/2014/main" id="{D17B3DF0-1E98-25D7-48C1-EE0F2C25D6C6}"/>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6" name="مربع نص 25">
            <a:extLst>
              <a:ext uri="{FF2B5EF4-FFF2-40B4-BE49-F238E27FC236}">
                <a16:creationId xmlns:a16="http://schemas.microsoft.com/office/drawing/2014/main" id="{208C8193-0E8A-CC1D-D284-E3607B9163CE}"/>
              </a:ext>
            </a:extLst>
          </p:cNvPr>
          <p:cNvSpPr txBox="1"/>
          <p:nvPr/>
        </p:nvSpPr>
        <p:spPr>
          <a:xfrm>
            <a:off x="6421738" y="2376585"/>
            <a:ext cx="6096000" cy="369332"/>
          </a:xfrm>
          <a:prstGeom prst="rect">
            <a:avLst/>
          </a:prstGeom>
          <a:noFill/>
        </p:spPr>
        <p:txBody>
          <a:bodyPr wrap="square">
            <a:spAutoFit/>
          </a:bodyPr>
          <a:lstStyle/>
          <a:p>
            <a:pPr algn="ctr"/>
            <a:r>
              <a:rPr lang="ar-SA" dirty="0">
                <a:solidFill>
                  <a:schemeClr val="bg1"/>
                </a:solidFill>
              </a:rPr>
              <a:t>المعايير التربوية والنفسية</a:t>
            </a:r>
            <a:endParaRPr lang="en-US" dirty="0">
              <a:solidFill>
                <a:schemeClr val="bg1"/>
              </a:solidFill>
            </a:endParaRPr>
          </a:p>
        </p:txBody>
      </p:sp>
      <p:sp>
        <p:nvSpPr>
          <p:cNvPr id="28" name="مربع نص 27">
            <a:extLst>
              <a:ext uri="{FF2B5EF4-FFF2-40B4-BE49-F238E27FC236}">
                <a16:creationId xmlns:a16="http://schemas.microsoft.com/office/drawing/2014/main" id="{55E0CB00-3450-041A-F4DB-664707AF829E}"/>
              </a:ext>
            </a:extLst>
          </p:cNvPr>
          <p:cNvSpPr txBox="1"/>
          <p:nvPr/>
        </p:nvSpPr>
        <p:spPr>
          <a:xfrm>
            <a:off x="2653620" y="2376585"/>
            <a:ext cx="6750050" cy="369332"/>
          </a:xfrm>
          <a:prstGeom prst="rect">
            <a:avLst/>
          </a:prstGeom>
          <a:noFill/>
        </p:spPr>
        <p:txBody>
          <a:bodyPr wrap="square">
            <a:spAutoFit/>
          </a:bodyPr>
          <a:lstStyle/>
          <a:p>
            <a:pPr algn="ctr"/>
            <a:r>
              <a:rPr lang="ar-JO" dirty="0">
                <a:solidFill>
                  <a:schemeClr val="bg1"/>
                </a:solidFill>
              </a:rPr>
              <a:t>المعايير الفنية والبصرية</a:t>
            </a:r>
            <a:endParaRPr lang="en-US" dirty="0">
              <a:solidFill>
                <a:schemeClr val="bg1"/>
              </a:solidFill>
            </a:endParaRPr>
          </a:p>
        </p:txBody>
      </p:sp>
      <p:sp>
        <p:nvSpPr>
          <p:cNvPr id="31" name="مربع نص 30">
            <a:extLst>
              <a:ext uri="{FF2B5EF4-FFF2-40B4-BE49-F238E27FC236}">
                <a16:creationId xmlns:a16="http://schemas.microsoft.com/office/drawing/2014/main" id="{FE0DBB34-8559-4746-4960-938FC8A5D4EE}"/>
              </a:ext>
            </a:extLst>
          </p:cNvPr>
          <p:cNvSpPr txBox="1"/>
          <p:nvPr/>
        </p:nvSpPr>
        <p:spPr>
          <a:xfrm>
            <a:off x="-798480" y="2376585"/>
            <a:ext cx="6750050" cy="369332"/>
          </a:xfrm>
          <a:prstGeom prst="rect">
            <a:avLst/>
          </a:prstGeom>
          <a:noFill/>
        </p:spPr>
        <p:txBody>
          <a:bodyPr wrap="square">
            <a:spAutoFit/>
          </a:bodyPr>
          <a:lstStyle/>
          <a:p>
            <a:pPr algn="ctr"/>
            <a:r>
              <a:rPr lang="ar-JO" dirty="0">
                <a:solidFill>
                  <a:schemeClr val="bg1"/>
                </a:solidFill>
              </a:rPr>
              <a:t>المعايير اللغوية</a:t>
            </a:r>
            <a:endParaRPr lang="en-US" dirty="0">
              <a:solidFill>
                <a:schemeClr val="bg1"/>
              </a:solidFill>
            </a:endParaRPr>
          </a:p>
        </p:txBody>
      </p:sp>
      <p:grpSp>
        <p:nvGrpSpPr>
          <p:cNvPr id="41" name="مجموعة 40">
            <a:extLst>
              <a:ext uri="{FF2B5EF4-FFF2-40B4-BE49-F238E27FC236}">
                <a16:creationId xmlns:a16="http://schemas.microsoft.com/office/drawing/2014/main" id="{AEA94B36-31F2-3EB1-A4A2-D7BF6AF2D299}"/>
              </a:ext>
            </a:extLst>
          </p:cNvPr>
          <p:cNvGrpSpPr/>
          <p:nvPr/>
        </p:nvGrpSpPr>
        <p:grpSpPr>
          <a:xfrm>
            <a:off x="9798462" y="3357510"/>
            <a:ext cx="925914" cy="2625493"/>
            <a:chOff x="10781323" y="3319256"/>
            <a:chExt cx="925914" cy="2625493"/>
          </a:xfrm>
        </p:grpSpPr>
        <p:grpSp>
          <p:nvGrpSpPr>
            <p:cNvPr id="37" name="مجموعة 36">
              <a:extLst>
                <a:ext uri="{FF2B5EF4-FFF2-40B4-BE49-F238E27FC236}">
                  <a16:creationId xmlns:a16="http://schemas.microsoft.com/office/drawing/2014/main" id="{F0CD1C96-7926-2084-26A8-5DBF05B4308F}"/>
                </a:ext>
              </a:extLst>
            </p:cNvPr>
            <p:cNvGrpSpPr/>
            <p:nvPr/>
          </p:nvGrpSpPr>
          <p:grpSpPr>
            <a:xfrm>
              <a:off x="10781323" y="3319256"/>
              <a:ext cx="925914" cy="2542013"/>
              <a:chOff x="10781323" y="3319256"/>
              <a:chExt cx="925914" cy="2542013"/>
            </a:xfrm>
          </p:grpSpPr>
          <p:sp>
            <p:nvSpPr>
              <p:cNvPr id="34" name="قوس 33">
                <a:extLst>
                  <a:ext uri="{FF2B5EF4-FFF2-40B4-BE49-F238E27FC236}">
                    <a16:creationId xmlns:a16="http://schemas.microsoft.com/office/drawing/2014/main" id="{888B6BCC-E81B-1A31-DB7F-69E47FC09E5B}"/>
                  </a:ext>
                </a:extLst>
              </p:cNvPr>
              <p:cNvSpPr/>
              <p:nvPr/>
            </p:nvSpPr>
            <p:spPr>
              <a:xfrm rot="6456582">
                <a:off x="10794297" y="4159766"/>
                <a:ext cx="854278" cy="846701"/>
              </a:xfrm>
              <a:prstGeom prst="arc">
                <a:avLst>
                  <a:gd name="adj1" fmla="val 9958614"/>
                  <a:gd name="adj2" fmla="val 20207193"/>
                </a:avLst>
              </a:prstGeom>
              <a:ln>
                <a:solidFill>
                  <a:srgbClr val="544457"/>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قوس 34">
                <a:extLst>
                  <a:ext uri="{FF2B5EF4-FFF2-40B4-BE49-F238E27FC236}">
                    <a16:creationId xmlns:a16="http://schemas.microsoft.com/office/drawing/2014/main" id="{19E75BA7-43AF-2CD3-FF3C-906B7BB6117C}"/>
                  </a:ext>
                </a:extLst>
              </p:cNvPr>
              <p:cNvSpPr/>
              <p:nvPr/>
            </p:nvSpPr>
            <p:spPr>
              <a:xfrm rot="6456582">
                <a:off x="10777535" y="3323044"/>
                <a:ext cx="854278" cy="846701"/>
              </a:xfrm>
              <a:prstGeom prst="arc">
                <a:avLst>
                  <a:gd name="adj1" fmla="val 9958614"/>
                  <a:gd name="adj2" fmla="val 20207193"/>
                </a:avLst>
              </a:prstGeom>
              <a:ln>
                <a:solidFill>
                  <a:srgbClr val="544457"/>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قوس 35">
                <a:extLst>
                  <a:ext uri="{FF2B5EF4-FFF2-40B4-BE49-F238E27FC236}">
                    <a16:creationId xmlns:a16="http://schemas.microsoft.com/office/drawing/2014/main" id="{2D2D707A-93FF-F3A4-FE58-E5DD3D5D46DD}"/>
                  </a:ext>
                </a:extLst>
              </p:cNvPr>
              <p:cNvSpPr/>
              <p:nvPr/>
            </p:nvSpPr>
            <p:spPr>
              <a:xfrm rot="6456582">
                <a:off x="10856748" y="5010779"/>
                <a:ext cx="854278" cy="846701"/>
              </a:xfrm>
              <a:prstGeom prst="arc">
                <a:avLst>
                  <a:gd name="adj1" fmla="val 9958614"/>
                  <a:gd name="adj2" fmla="val 20207193"/>
                </a:avLst>
              </a:prstGeom>
              <a:ln>
                <a:solidFill>
                  <a:srgbClr val="544457"/>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38" name="شكل بيضاوي 37">
              <a:extLst>
                <a:ext uri="{FF2B5EF4-FFF2-40B4-BE49-F238E27FC236}">
                  <a16:creationId xmlns:a16="http://schemas.microsoft.com/office/drawing/2014/main" id="{F5EAD87E-EB6A-5C3E-7B6C-C09CFBAA673B}"/>
                </a:ext>
              </a:extLst>
            </p:cNvPr>
            <p:cNvSpPr/>
            <p:nvPr/>
          </p:nvSpPr>
          <p:spPr>
            <a:xfrm>
              <a:off x="11156032" y="4047916"/>
              <a:ext cx="211838" cy="233679"/>
            </a:xfrm>
            <a:prstGeom prst="ellipse">
              <a:avLst/>
            </a:prstGeom>
            <a:solidFill>
              <a:srgbClr val="54445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sp>
          <p:nvSpPr>
            <p:cNvPr id="39" name="شكل بيضاوي 38">
              <a:extLst>
                <a:ext uri="{FF2B5EF4-FFF2-40B4-BE49-F238E27FC236}">
                  <a16:creationId xmlns:a16="http://schemas.microsoft.com/office/drawing/2014/main" id="{520BE47C-0E6A-4654-FC7E-8A3B4239E574}"/>
                </a:ext>
              </a:extLst>
            </p:cNvPr>
            <p:cNvSpPr/>
            <p:nvPr/>
          </p:nvSpPr>
          <p:spPr>
            <a:xfrm>
              <a:off x="11164045" y="4860057"/>
              <a:ext cx="211838" cy="233679"/>
            </a:xfrm>
            <a:prstGeom prst="ellipse">
              <a:avLst/>
            </a:prstGeom>
            <a:solidFill>
              <a:srgbClr val="54445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sp>
          <p:nvSpPr>
            <p:cNvPr id="40" name="شكل بيضاوي 39">
              <a:extLst>
                <a:ext uri="{FF2B5EF4-FFF2-40B4-BE49-F238E27FC236}">
                  <a16:creationId xmlns:a16="http://schemas.microsoft.com/office/drawing/2014/main" id="{85612BFE-6502-6082-A0FE-07C68FA7FE72}"/>
                </a:ext>
              </a:extLst>
            </p:cNvPr>
            <p:cNvSpPr/>
            <p:nvPr/>
          </p:nvSpPr>
          <p:spPr>
            <a:xfrm>
              <a:off x="11177968" y="5711070"/>
              <a:ext cx="211838" cy="233679"/>
            </a:xfrm>
            <a:prstGeom prst="ellipse">
              <a:avLst/>
            </a:prstGeom>
            <a:solidFill>
              <a:srgbClr val="54445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grpSp>
      <p:sp>
        <p:nvSpPr>
          <p:cNvPr id="43" name="مربع نص 42">
            <a:extLst>
              <a:ext uri="{FF2B5EF4-FFF2-40B4-BE49-F238E27FC236}">
                <a16:creationId xmlns:a16="http://schemas.microsoft.com/office/drawing/2014/main" id="{3412B315-7932-A9AD-70F5-303918BBC3E0}"/>
              </a:ext>
            </a:extLst>
          </p:cNvPr>
          <p:cNvSpPr txBox="1"/>
          <p:nvPr/>
        </p:nvSpPr>
        <p:spPr>
          <a:xfrm>
            <a:off x="7351270" y="3886273"/>
            <a:ext cx="2805140" cy="646331"/>
          </a:xfrm>
          <a:prstGeom prst="rect">
            <a:avLst/>
          </a:prstGeom>
          <a:noFill/>
        </p:spPr>
        <p:txBody>
          <a:bodyPr wrap="square">
            <a:spAutoFit/>
          </a:bodyPr>
          <a:lstStyle/>
          <a:p>
            <a:pPr algn="r" rtl="1"/>
            <a:r>
              <a:rPr lang="ar-JO" sz="1200" b="1" dirty="0">
                <a:solidFill>
                  <a:schemeClr val="tx1"/>
                </a:solidFill>
              </a:rPr>
              <a:t>لتحفيز والتشجيع أساسيان، ويُفضل استخدام مكافأة بسيطة أو رمز بطولي في النهاية</a:t>
            </a:r>
          </a:p>
          <a:p>
            <a:pPr algn="r" rtl="1"/>
            <a:r>
              <a:rPr lang="ar-JO" sz="1200" b="1" dirty="0">
                <a:solidFill>
                  <a:schemeClr val="tx1"/>
                </a:solidFill>
              </a:rPr>
              <a:t>(مثل فوز السيارة الخضراء في "سباق السيارات").</a:t>
            </a:r>
          </a:p>
        </p:txBody>
      </p:sp>
      <p:sp>
        <p:nvSpPr>
          <p:cNvPr id="45" name="مربع نص 44">
            <a:extLst>
              <a:ext uri="{FF2B5EF4-FFF2-40B4-BE49-F238E27FC236}">
                <a16:creationId xmlns:a16="http://schemas.microsoft.com/office/drawing/2014/main" id="{4BF74117-642E-E29F-85BB-FF47DD8C4448}"/>
              </a:ext>
            </a:extLst>
          </p:cNvPr>
          <p:cNvSpPr txBox="1"/>
          <p:nvPr/>
        </p:nvSpPr>
        <p:spPr>
          <a:xfrm>
            <a:off x="7714034" y="4731829"/>
            <a:ext cx="2483108" cy="646331"/>
          </a:xfrm>
          <a:prstGeom prst="rect">
            <a:avLst/>
          </a:prstGeom>
          <a:noFill/>
        </p:spPr>
        <p:txBody>
          <a:bodyPr wrap="square">
            <a:spAutoFit/>
          </a:bodyPr>
          <a:lstStyle/>
          <a:p>
            <a:pPr algn="r" rtl="1"/>
            <a:r>
              <a:rPr lang="ar-JO" sz="1200" b="1" dirty="0"/>
              <a:t>المحتوى يجب أن يكون مرحًا وتفاعليًا، مع وجود مؤثرات حسية (ألوان، أصوات، حركات) تجذب الانتباه دون تشتيته.</a:t>
            </a:r>
          </a:p>
        </p:txBody>
      </p:sp>
      <p:sp>
        <p:nvSpPr>
          <p:cNvPr id="47" name="مربع نص 46">
            <a:extLst>
              <a:ext uri="{FF2B5EF4-FFF2-40B4-BE49-F238E27FC236}">
                <a16:creationId xmlns:a16="http://schemas.microsoft.com/office/drawing/2014/main" id="{EFA6A3B8-F079-8B7E-7070-636509DF1AF1}"/>
              </a:ext>
            </a:extLst>
          </p:cNvPr>
          <p:cNvSpPr txBox="1"/>
          <p:nvPr/>
        </p:nvSpPr>
        <p:spPr>
          <a:xfrm>
            <a:off x="7701330" y="5535598"/>
            <a:ext cx="2483108" cy="646331"/>
          </a:xfrm>
          <a:prstGeom prst="rect">
            <a:avLst/>
          </a:prstGeom>
          <a:noFill/>
        </p:spPr>
        <p:txBody>
          <a:bodyPr wrap="square">
            <a:spAutoFit/>
          </a:bodyPr>
          <a:lstStyle/>
          <a:p>
            <a:pPr algn="r" rtl="1"/>
            <a:r>
              <a:rPr lang="ar-JO" sz="1200" b="1" dirty="0"/>
              <a:t>القصص التي تحتوي على سلوكيات واضحة بين الصواب والخطأ تكون أكثر فعالية، مثل الفتاة مع المصباح</a:t>
            </a:r>
          </a:p>
        </p:txBody>
      </p:sp>
      <p:grpSp>
        <p:nvGrpSpPr>
          <p:cNvPr id="48" name="مجموعة 47">
            <a:extLst>
              <a:ext uri="{FF2B5EF4-FFF2-40B4-BE49-F238E27FC236}">
                <a16:creationId xmlns:a16="http://schemas.microsoft.com/office/drawing/2014/main" id="{89A17901-5155-12C5-2A64-C1F2878CFCA6}"/>
              </a:ext>
            </a:extLst>
          </p:cNvPr>
          <p:cNvGrpSpPr/>
          <p:nvPr/>
        </p:nvGrpSpPr>
        <p:grpSpPr>
          <a:xfrm>
            <a:off x="6385079" y="3334136"/>
            <a:ext cx="925914" cy="2625493"/>
            <a:chOff x="10781323" y="3319256"/>
            <a:chExt cx="925914" cy="2625493"/>
          </a:xfrm>
        </p:grpSpPr>
        <p:grpSp>
          <p:nvGrpSpPr>
            <p:cNvPr id="49" name="مجموعة 48">
              <a:extLst>
                <a:ext uri="{FF2B5EF4-FFF2-40B4-BE49-F238E27FC236}">
                  <a16:creationId xmlns:a16="http://schemas.microsoft.com/office/drawing/2014/main" id="{F9BBBDF2-EC77-F5B6-2CD2-024494A3CECB}"/>
                </a:ext>
              </a:extLst>
            </p:cNvPr>
            <p:cNvGrpSpPr/>
            <p:nvPr/>
          </p:nvGrpSpPr>
          <p:grpSpPr>
            <a:xfrm>
              <a:off x="10781323" y="3319256"/>
              <a:ext cx="925914" cy="2542013"/>
              <a:chOff x="10781323" y="3319256"/>
              <a:chExt cx="925914" cy="2542013"/>
            </a:xfrm>
          </p:grpSpPr>
          <p:sp>
            <p:nvSpPr>
              <p:cNvPr id="53" name="قوس 52">
                <a:extLst>
                  <a:ext uri="{FF2B5EF4-FFF2-40B4-BE49-F238E27FC236}">
                    <a16:creationId xmlns:a16="http://schemas.microsoft.com/office/drawing/2014/main" id="{2EBA1A62-034B-A7D3-7DCC-EA23C0FA1BD5}"/>
                  </a:ext>
                </a:extLst>
              </p:cNvPr>
              <p:cNvSpPr/>
              <p:nvPr/>
            </p:nvSpPr>
            <p:spPr>
              <a:xfrm rot="6456582">
                <a:off x="10794297" y="4159766"/>
                <a:ext cx="854278" cy="846701"/>
              </a:xfrm>
              <a:prstGeom prst="arc">
                <a:avLst>
                  <a:gd name="adj1" fmla="val 9958614"/>
                  <a:gd name="adj2" fmla="val 20207193"/>
                </a:avLst>
              </a:prstGeom>
              <a:ln>
                <a:solidFill>
                  <a:srgbClr val="83724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قوس 53">
                <a:extLst>
                  <a:ext uri="{FF2B5EF4-FFF2-40B4-BE49-F238E27FC236}">
                    <a16:creationId xmlns:a16="http://schemas.microsoft.com/office/drawing/2014/main" id="{33AE4148-4226-9CDE-FA01-F0BC9333473F}"/>
                  </a:ext>
                </a:extLst>
              </p:cNvPr>
              <p:cNvSpPr/>
              <p:nvPr/>
            </p:nvSpPr>
            <p:spPr>
              <a:xfrm rot="6456582">
                <a:off x="10777535" y="3323044"/>
                <a:ext cx="854278" cy="846701"/>
              </a:xfrm>
              <a:prstGeom prst="arc">
                <a:avLst>
                  <a:gd name="adj1" fmla="val 9958614"/>
                  <a:gd name="adj2" fmla="val 20207193"/>
                </a:avLst>
              </a:prstGeom>
              <a:ln>
                <a:solidFill>
                  <a:srgbClr val="83724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قوس 54">
                <a:extLst>
                  <a:ext uri="{FF2B5EF4-FFF2-40B4-BE49-F238E27FC236}">
                    <a16:creationId xmlns:a16="http://schemas.microsoft.com/office/drawing/2014/main" id="{C5946776-207B-D10E-74C1-6DAF3ABF1FDA}"/>
                  </a:ext>
                </a:extLst>
              </p:cNvPr>
              <p:cNvSpPr/>
              <p:nvPr/>
            </p:nvSpPr>
            <p:spPr>
              <a:xfrm rot="6456582">
                <a:off x="10856748" y="5010779"/>
                <a:ext cx="854278" cy="846701"/>
              </a:xfrm>
              <a:prstGeom prst="arc">
                <a:avLst>
                  <a:gd name="adj1" fmla="val 9958614"/>
                  <a:gd name="adj2" fmla="val 20207193"/>
                </a:avLst>
              </a:prstGeom>
              <a:ln>
                <a:solidFill>
                  <a:srgbClr val="83724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50" name="شكل بيضاوي 49">
              <a:extLst>
                <a:ext uri="{FF2B5EF4-FFF2-40B4-BE49-F238E27FC236}">
                  <a16:creationId xmlns:a16="http://schemas.microsoft.com/office/drawing/2014/main" id="{42ECE62F-52DA-37A3-58CC-41D85053C6F8}"/>
                </a:ext>
              </a:extLst>
            </p:cNvPr>
            <p:cNvSpPr/>
            <p:nvPr/>
          </p:nvSpPr>
          <p:spPr>
            <a:xfrm>
              <a:off x="11156032" y="4047916"/>
              <a:ext cx="211838" cy="233679"/>
            </a:xfrm>
            <a:prstGeom prst="ellipse">
              <a:avLst/>
            </a:prstGeom>
            <a:solidFill>
              <a:srgbClr val="83724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sp>
          <p:nvSpPr>
            <p:cNvPr id="51" name="شكل بيضاوي 50">
              <a:extLst>
                <a:ext uri="{FF2B5EF4-FFF2-40B4-BE49-F238E27FC236}">
                  <a16:creationId xmlns:a16="http://schemas.microsoft.com/office/drawing/2014/main" id="{3A90EBE6-AA6F-7DF7-DFEC-F67AD8B89B9E}"/>
                </a:ext>
              </a:extLst>
            </p:cNvPr>
            <p:cNvSpPr/>
            <p:nvPr/>
          </p:nvSpPr>
          <p:spPr>
            <a:xfrm>
              <a:off x="11164045" y="4860057"/>
              <a:ext cx="211838" cy="233679"/>
            </a:xfrm>
            <a:prstGeom prst="ellipse">
              <a:avLst/>
            </a:prstGeom>
            <a:solidFill>
              <a:srgbClr val="83724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sp>
          <p:nvSpPr>
            <p:cNvPr id="52" name="شكل بيضاوي 51">
              <a:extLst>
                <a:ext uri="{FF2B5EF4-FFF2-40B4-BE49-F238E27FC236}">
                  <a16:creationId xmlns:a16="http://schemas.microsoft.com/office/drawing/2014/main" id="{223193F1-B55F-0076-0C70-A242AF838485}"/>
                </a:ext>
              </a:extLst>
            </p:cNvPr>
            <p:cNvSpPr/>
            <p:nvPr/>
          </p:nvSpPr>
          <p:spPr>
            <a:xfrm>
              <a:off x="11177968" y="5711070"/>
              <a:ext cx="211838" cy="233679"/>
            </a:xfrm>
            <a:prstGeom prst="ellipse">
              <a:avLst/>
            </a:prstGeom>
            <a:solidFill>
              <a:srgbClr val="83724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grpSp>
      <p:sp>
        <p:nvSpPr>
          <p:cNvPr id="56" name="مربع نص 55">
            <a:extLst>
              <a:ext uri="{FF2B5EF4-FFF2-40B4-BE49-F238E27FC236}">
                <a16:creationId xmlns:a16="http://schemas.microsoft.com/office/drawing/2014/main" id="{2665C889-F47B-E523-6268-4390B8C0606A}"/>
              </a:ext>
            </a:extLst>
          </p:cNvPr>
          <p:cNvSpPr txBox="1"/>
          <p:nvPr/>
        </p:nvSpPr>
        <p:spPr>
          <a:xfrm>
            <a:off x="4209277" y="3978606"/>
            <a:ext cx="2529268" cy="461665"/>
          </a:xfrm>
          <a:prstGeom prst="rect">
            <a:avLst/>
          </a:prstGeom>
          <a:noFill/>
        </p:spPr>
        <p:txBody>
          <a:bodyPr wrap="square">
            <a:spAutoFit/>
          </a:bodyPr>
          <a:lstStyle/>
          <a:p>
            <a:pPr algn="r" rtl="1"/>
            <a:r>
              <a:rPr lang="ar-JO" sz="1200" b="1" dirty="0">
                <a:solidFill>
                  <a:schemeClr val="tx1"/>
                </a:solidFill>
              </a:rPr>
              <a:t>الرسوم يجب أن تكون واضحة، بألوان زاهية، وشخصيات ودودة تعبّر عن البيئة المحلية</a:t>
            </a:r>
          </a:p>
        </p:txBody>
      </p:sp>
      <p:sp>
        <p:nvSpPr>
          <p:cNvPr id="57" name="مربع نص 56">
            <a:extLst>
              <a:ext uri="{FF2B5EF4-FFF2-40B4-BE49-F238E27FC236}">
                <a16:creationId xmlns:a16="http://schemas.microsoft.com/office/drawing/2014/main" id="{F06B6D8A-AC18-BE01-5000-730E05900230}"/>
              </a:ext>
            </a:extLst>
          </p:cNvPr>
          <p:cNvSpPr txBox="1"/>
          <p:nvPr/>
        </p:nvSpPr>
        <p:spPr>
          <a:xfrm>
            <a:off x="4375704" y="4752755"/>
            <a:ext cx="2327374" cy="461665"/>
          </a:xfrm>
          <a:prstGeom prst="rect">
            <a:avLst/>
          </a:prstGeom>
          <a:noFill/>
        </p:spPr>
        <p:txBody>
          <a:bodyPr wrap="square">
            <a:spAutoFit/>
          </a:bodyPr>
          <a:lstStyle/>
          <a:p>
            <a:pPr algn="r" rtl="1"/>
            <a:r>
              <a:rPr lang="ar-JO" sz="1200" b="1" dirty="0"/>
              <a:t>تقليل العناصر في المشهد لتجنب التشتت بعد سن السادسة.</a:t>
            </a:r>
          </a:p>
        </p:txBody>
      </p:sp>
      <p:sp>
        <p:nvSpPr>
          <p:cNvPr id="58" name="مربع نص 57">
            <a:extLst>
              <a:ext uri="{FF2B5EF4-FFF2-40B4-BE49-F238E27FC236}">
                <a16:creationId xmlns:a16="http://schemas.microsoft.com/office/drawing/2014/main" id="{35C37344-C686-7E96-39EF-8328D1CC3316}"/>
              </a:ext>
            </a:extLst>
          </p:cNvPr>
          <p:cNvSpPr txBox="1"/>
          <p:nvPr/>
        </p:nvSpPr>
        <p:spPr>
          <a:xfrm>
            <a:off x="4393040" y="5604019"/>
            <a:ext cx="2327374" cy="461665"/>
          </a:xfrm>
          <a:prstGeom prst="rect">
            <a:avLst/>
          </a:prstGeom>
          <a:noFill/>
        </p:spPr>
        <p:txBody>
          <a:bodyPr wrap="square">
            <a:spAutoFit/>
          </a:bodyPr>
          <a:lstStyle/>
          <a:p>
            <a:pPr algn="r" rtl="1"/>
            <a:r>
              <a:rPr lang="ar-JO" sz="1200" b="1" dirty="0"/>
              <a:t>الحفاظ على الهوية البصرية الثابتة (ألوان الطاقة، الشخصيات المتكررة).</a:t>
            </a:r>
          </a:p>
        </p:txBody>
      </p:sp>
      <p:grpSp>
        <p:nvGrpSpPr>
          <p:cNvPr id="59" name="مجموعة 58">
            <a:extLst>
              <a:ext uri="{FF2B5EF4-FFF2-40B4-BE49-F238E27FC236}">
                <a16:creationId xmlns:a16="http://schemas.microsoft.com/office/drawing/2014/main" id="{4625B0F4-687A-0240-BA88-808F6DDAEB58}"/>
              </a:ext>
            </a:extLst>
          </p:cNvPr>
          <p:cNvGrpSpPr/>
          <p:nvPr/>
        </p:nvGrpSpPr>
        <p:grpSpPr>
          <a:xfrm>
            <a:off x="2877896" y="3350202"/>
            <a:ext cx="925914" cy="2625493"/>
            <a:chOff x="10781323" y="3319256"/>
            <a:chExt cx="925914" cy="2625493"/>
          </a:xfrm>
        </p:grpSpPr>
        <p:grpSp>
          <p:nvGrpSpPr>
            <p:cNvPr id="60" name="مجموعة 59">
              <a:extLst>
                <a:ext uri="{FF2B5EF4-FFF2-40B4-BE49-F238E27FC236}">
                  <a16:creationId xmlns:a16="http://schemas.microsoft.com/office/drawing/2014/main" id="{6E441D58-D3DA-BF26-F929-D1E35C439613}"/>
                </a:ext>
              </a:extLst>
            </p:cNvPr>
            <p:cNvGrpSpPr/>
            <p:nvPr/>
          </p:nvGrpSpPr>
          <p:grpSpPr>
            <a:xfrm>
              <a:off x="10781323" y="3319256"/>
              <a:ext cx="925914" cy="2542013"/>
              <a:chOff x="10781323" y="3319256"/>
              <a:chExt cx="925914" cy="2542013"/>
            </a:xfrm>
          </p:grpSpPr>
          <p:sp>
            <p:nvSpPr>
              <p:cNvPr id="64" name="قوس 63">
                <a:extLst>
                  <a:ext uri="{FF2B5EF4-FFF2-40B4-BE49-F238E27FC236}">
                    <a16:creationId xmlns:a16="http://schemas.microsoft.com/office/drawing/2014/main" id="{C97BCBC0-0CC3-5CA3-2821-371F3A6FA174}"/>
                  </a:ext>
                </a:extLst>
              </p:cNvPr>
              <p:cNvSpPr/>
              <p:nvPr/>
            </p:nvSpPr>
            <p:spPr>
              <a:xfrm rot="6456582">
                <a:off x="10794297" y="4159766"/>
                <a:ext cx="854278" cy="846701"/>
              </a:xfrm>
              <a:prstGeom prst="arc">
                <a:avLst>
                  <a:gd name="adj1" fmla="val 9958614"/>
                  <a:gd name="adj2" fmla="val 20207193"/>
                </a:avLst>
              </a:prstGeom>
              <a:ln>
                <a:solidFill>
                  <a:srgbClr val="848F3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قوس 64">
                <a:extLst>
                  <a:ext uri="{FF2B5EF4-FFF2-40B4-BE49-F238E27FC236}">
                    <a16:creationId xmlns:a16="http://schemas.microsoft.com/office/drawing/2014/main" id="{C0C9FE3F-597A-2465-BD5F-2697BA2F230A}"/>
                  </a:ext>
                </a:extLst>
              </p:cNvPr>
              <p:cNvSpPr/>
              <p:nvPr/>
            </p:nvSpPr>
            <p:spPr>
              <a:xfrm rot="6456582">
                <a:off x="10777535" y="3323044"/>
                <a:ext cx="854278" cy="846701"/>
              </a:xfrm>
              <a:prstGeom prst="arc">
                <a:avLst>
                  <a:gd name="adj1" fmla="val 9958614"/>
                  <a:gd name="adj2" fmla="val 20207193"/>
                </a:avLst>
              </a:prstGeom>
              <a:ln>
                <a:solidFill>
                  <a:srgbClr val="848F3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قوس 65">
                <a:extLst>
                  <a:ext uri="{FF2B5EF4-FFF2-40B4-BE49-F238E27FC236}">
                    <a16:creationId xmlns:a16="http://schemas.microsoft.com/office/drawing/2014/main" id="{00EFEB7B-0F42-27D0-E2BC-896CFF72397B}"/>
                  </a:ext>
                </a:extLst>
              </p:cNvPr>
              <p:cNvSpPr/>
              <p:nvPr/>
            </p:nvSpPr>
            <p:spPr>
              <a:xfrm rot="6456582">
                <a:off x="10856748" y="5010779"/>
                <a:ext cx="854278" cy="846701"/>
              </a:xfrm>
              <a:prstGeom prst="arc">
                <a:avLst>
                  <a:gd name="adj1" fmla="val 9958614"/>
                  <a:gd name="adj2" fmla="val 20207193"/>
                </a:avLst>
              </a:prstGeom>
              <a:ln>
                <a:solidFill>
                  <a:srgbClr val="848F3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61" name="شكل بيضاوي 60">
              <a:extLst>
                <a:ext uri="{FF2B5EF4-FFF2-40B4-BE49-F238E27FC236}">
                  <a16:creationId xmlns:a16="http://schemas.microsoft.com/office/drawing/2014/main" id="{24446ED5-81B6-0BFD-2767-7C5F9EA65E65}"/>
                </a:ext>
              </a:extLst>
            </p:cNvPr>
            <p:cNvSpPr/>
            <p:nvPr/>
          </p:nvSpPr>
          <p:spPr>
            <a:xfrm>
              <a:off x="11156032" y="4047916"/>
              <a:ext cx="211838" cy="233679"/>
            </a:xfrm>
            <a:prstGeom prst="ellipse">
              <a:avLst/>
            </a:prstGeom>
            <a:solidFill>
              <a:srgbClr val="848F34"/>
            </a:solidFill>
            <a:ln>
              <a:solidFill>
                <a:srgbClr val="848F34"/>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848F34"/>
                </a:solidFill>
              </a:endParaRPr>
            </a:p>
          </p:txBody>
        </p:sp>
        <p:sp>
          <p:nvSpPr>
            <p:cNvPr id="62" name="شكل بيضاوي 61">
              <a:extLst>
                <a:ext uri="{FF2B5EF4-FFF2-40B4-BE49-F238E27FC236}">
                  <a16:creationId xmlns:a16="http://schemas.microsoft.com/office/drawing/2014/main" id="{A52FC513-24B9-7F74-9DFE-9C4785322C75}"/>
                </a:ext>
              </a:extLst>
            </p:cNvPr>
            <p:cNvSpPr/>
            <p:nvPr/>
          </p:nvSpPr>
          <p:spPr>
            <a:xfrm>
              <a:off x="11164045" y="4860057"/>
              <a:ext cx="211838" cy="233679"/>
            </a:xfrm>
            <a:prstGeom prst="ellipse">
              <a:avLst/>
            </a:prstGeom>
            <a:solidFill>
              <a:srgbClr val="848F34"/>
            </a:solidFill>
            <a:ln>
              <a:solidFill>
                <a:srgbClr val="848F34"/>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848F34"/>
                </a:solidFill>
              </a:endParaRPr>
            </a:p>
          </p:txBody>
        </p:sp>
        <p:sp>
          <p:nvSpPr>
            <p:cNvPr id="63" name="شكل بيضاوي 62">
              <a:extLst>
                <a:ext uri="{FF2B5EF4-FFF2-40B4-BE49-F238E27FC236}">
                  <a16:creationId xmlns:a16="http://schemas.microsoft.com/office/drawing/2014/main" id="{F9C61F4D-6B98-D281-1CA2-84EABEBABC41}"/>
                </a:ext>
              </a:extLst>
            </p:cNvPr>
            <p:cNvSpPr/>
            <p:nvPr/>
          </p:nvSpPr>
          <p:spPr>
            <a:xfrm>
              <a:off x="11177968" y="5711070"/>
              <a:ext cx="211838" cy="233679"/>
            </a:xfrm>
            <a:prstGeom prst="ellipse">
              <a:avLst/>
            </a:prstGeom>
            <a:solidFill>
              <a:srgbClr val="848F34"/>
            </a:solidFill>
            <a:ln>
              <a:solidFill>
                <a:srgbClr val="848F34"/>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848F34"/>
                </a:solidFill>
              </a:endParaRPr>
            </a:p>
          </p:txBody>
        </p:sp>
      </p:grpSp>
      <p:sp>
        <p:nvSpPr>
          <p:cNvPr id="67" name="مربع نص 66">
            <a:extLst>
              <a:ext uri="{FF2B5EF4-FFF2-40B4-BE49-F238E27FC236}">
                <a16:creationId xmlns:a16="http://schemas.microsoft.com/office/drawing/2014/main" id="{BCF56478-B61A-7903-A434-6BEE3A151937}"/>
              </a:ext>
            </a:extLst>
          </p:cNvPr>
          <p:cNvSpPr txBox="1"/>
          <p:nvPr/>
        </p:nvSpPr>
        <p:spPr>
          <a:xfrm>
            <a:off x="1184153" y="3955140"/>
            <a:ext cx="1983613" cy="461665"/>
          </a:xfrm>
          <a:prstGeom prst="rect">
            <a:avLst/>
          </a:prstGeom>
          <a:noFill/>
        </p:spPr>
        <p:txBody>
          <a:bodyPr wrap="square">
            <a:spAutoFit/>
          </a:bodyPr>
          <a:lstStyle/>
          <a:p>
            <a:pPr algn="r" rtl="1"/>
            <a:r>
              <a:rPr lang="ar-JO" sz="1200" b="1" dirty="0">
                <a:solidFill>
                  <a:schemeClr val="tx1"/>
                </a:solidFill>
              </a:rPr>
              <a:t>استخدام لغة عربية مبسطة مأخوذة من البيئة اليومية للطفل.</a:t>
            </a:r>
          </a:p>
        </p:txBody>
      </p:sp>
      <p:sp>
        <p:nvSpPr>
          <p:cNvPr id="68" name="مربع نص 67">
            <a:extLst>
              <a:ext uri="{FF2B5EF4-FFF2-40B4-BE49-F238E27FC236}">
                <a16:creationId xmlns:a16="http://schemas.microsoft.com/office/drawing/2014/main" id="{B8EEF4D9-9011-EB88-AC56-12397082C53F}"/>
              </a:ext>
            </a:extLst>
          </p:cNvPr>
          <p:cNvSpPr txBox="1"/>
          <p:nvPr/>
        </p:nvSpPr>
        <p:spPr>
          <a:xfrm>
            <a:off x="1086321" y="4808035"/>
            <a:ext cx="2081445" cy="461665"/>
          </a:xfrm>
          <a:prstGeom prst="rect">
            <a:avLst/>
          </a:prstGeom>
          <a:noFill/>
        </p:spPr>
        <p:txBody>
          <a:bodyPr wrap="square">
            <a:spAutoFit/>
          </a:bodyPr>
          <a:lstStyle/>
          <a:p>
            <a:pPr algn="r" rtl="1"/>
            <a:r>
              <a:rPr lang="ar-JO" sz="1200" b="1" dirty="0"/>
              <a:t>تجنب المصطلحات الجديدة أو المجردة، أو شرحها بصريًا عند استخدامها.</a:t>
            </a:r>
          </a:p>
        </p:txBody>
      </p:sp>
      <p:sp>
        <p:nvSpPr>
          <p:cNvPr id="69" name="مربع نص 68">
            <a:extLst>
              <a:ext uri="{FF2B5EF4-FFF2-40B4-BE49-F238E27FC236}">
                <a16:creationId xmlns:a16="http://schemas.microsoft.com/office/drawing/2014/main" id="{34F5C6DA-1CD5-1088-CA46-337F34ECA6C6}"/>
              </a:ext>
            </a:extLst>
          </p:cNvPr>
          <p:cNvSpPr txBox="1"/>
          <p:nvPr/>
        </p:nvSpPr>
        <p:spPr>
          <a:xfrm>
            <a:off x="1326600" y="5656201"/>
            <a:ext cx="1841166" cy="461665"/>
          </a:xfrm>
          <a:prstGeom prst="rect">
            <a:avLst/>
          </a:prstGeom>
          <a:noFill/>
        </p:spPr>
        <p:txBody>
          <a:bodyPr wrap="square">
            <a:spAutoFit/>
          </a:bodyPr>
          <a:lstStyle/>
          <a:p>
            <a:pPr algn="r" rtl="1"/>
            <a:r>
              <a:rPr lang="ar-JO" sz="1200" b="1" dirty="0"/>
              <a:t>استخدام شعارات قصيرة مثل: "أطفئ المصباح لتبقى طاقتنا!"</a:t>
            </a:r>
          </a:p>
        </p:txBody>
      </p:sp>
    </p:spTree>
    <p:extLst>
      <p:ext uri="{BB962C8B-B14F-4D97-AF65-F5344CB8AC3E}">
        <p14:creationId xmlns:p14="http://schemas.microsoft.com/office/powerpoint/2010/main" val="12454936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480AF-9647-DAF1-34B1-A065BF848AF5}"/>
            </a:ext>
          </a:extLst>
        </p:cNvPr>
        <p:cNvGrpSpPr/>
        <p:nvPr/>
      </p:nvGrpSpPr>
      <p:grpSpPr>
        <a:xfrm>
          <a:off x="0" y="0"/>
          <a:ext cx="0" cy="0"/>
          <a:chOff x="0" y="0"/>
          <a:chExt cx="0" cy="0"/>
        </a:xfrm>
      </p:grpSpPr>
      <p:sp>
        <p:nvSpPr>
          <p:cNvPr id="13" name="object 12">
            <a:extLst>
              <a:ext uri="{FF2B5EF4-FFF2-40B4-BE49-F238E27FC236}">
                <a16:creationId xmlns:a16="http://schemas.microsoft.com/office/drawing/2014/main" id="{98A44AC6-A8BB-B182-FBEC-B19C42FB2BD6}"/>
              </a:ext>
            </a:extLst>
          </p:cNvPr>
          <p:cNvSpPr/>
          <p:nvPr/>
        </p:nvSpPr>
        <p:spPr>
          <a:xfrm>
            <a:off x="2737306" y="1541706"/>
            <a:ext cx="7021801" cy="3373910"/>
          </a:xfrm>
          <a:custGeom>
            <a:avLst/>
            <a:gdLst/>
            <a:ahLst/>
            <a:cxnLst/>
            <a:rect l="l" t="t" r="r" b="b"/>
            <a:pathLst>
              <a:path w="8871585" h="4046220">
                <a:moveTo>
                  <a:pt x="8871204" y="0"/>
                </a:moveTo>
                <a:lnTo>
                  <a:pt x="1984248" y="0"/>
                </a:lnTo>
                <a:lnTo>
                  <a:pt x="1984248" y="635"/>
                </a:lnTo>
                <a:lnTo>
                  <a:pt x="1870837" y="5588"/>
                </a:lnTo>
                <a:lnTo>
                  <a:pt x="1820072" y="10898"/>
                </a:lnTo>
                <a:lnTo>
                  <a:pt x="1769956" y="17930"/>
                </a:lnTo>
                <a:lnTo>
                  <a:pt x="1720531" y="26648"/>
                </a:lnTo>
                <a:lnTo>
                  <a:pt x="1671838" y="37016"/>
                </a:lnTo>
                <a:lnTo>
                  <a:pt x="1623919" y="48997"/>
                </a:lnTo>
                <a:lnTo>
                  <a:pt x="1576815" y="62556"/>
                </a:lnTo>
                <a:lnTo>
                  <a:pt x="1530569" y="77658"/>
                </a:lnTo>
                <a:lnTo>
                  <a:pt x="1485223" y="94266"/>
                </a:lnTo>
                <a:lnTo>
                  <a:pt x="1440818" y="112344"/>
                </a:lnTo>
                <a:lnTo>
                  <a:pt x="1397396" y="131858"/>
                </a:lnTo>
                <a:lnTo>
                  <a:pt x="1354999" y="152770"/>
                </a:lnTo>
                <a:lnTo>
                  <a:pt x="1313669" y="175045"/>
                </a:lnTo>
                <a:lnTo>
                  <a:pt x="1273447" y="198647"/>
                </a:lnTo>
                <a:lnTo>
                  <a:pt x="1234375" y="223541"/>
                </a:lnTo>
                <a:lnTo>
                  <a:pt x="1196496" y="249690"/>
                </a:lnTo>
                <a:lnTo>
                  <a:pt x="1159851" y="277059"/>
                </a:lnTo>
                <a:lnTo>
                  <a:pt x="1124482" y="305612"/>
                </a:lnTo>
                <a:lnTo>
                  <a:pt x="1090430" y="335313"/>
                </a:lnTo>
                <a:lnTo>
                  <a:pt x="1057738" y="366126"/>
                </a:lnTo>
                <a:lnTo>
                  <a:pt x="1026447" y="398016"/>
                </a:lnTo>
                <a:lnTo>
                  <a:pt x="996599" y="430946"/>
                </a:lnTo>
                <a:lnTo>
                  <a:pt x="968237" y="464881"/>
                </a:lnTo>
                <a:lnTo>
                  <a:pt x="941401" y="499785"/>
                </a:lnTo>
                <a:lnTo>
                  <a:pt x="916133" y="535621"/>
                </a:lnTo>
                <a:lnTo>
                  <a:pt x="892476" y="572355"/>
                </a:lnTo>
                <a:lnTo>
                  <a:pt x="870471" y="609951"/>
                </a:lnTo>
                <a:lnTo>
                  <a:pt x="850160" y="648371"/>
                </a:lnTo>
                <a:lnTo>
                  <a:pt x="831586" y="687582"/>
                </a:lnTo>
                <a:lnTo>
                  <a:pt x="814788" y="727546"/>
                </a:lnTo>
                <a:lnTo>
                  <a:pt x="799811" y="768229"/>
                </a:lnTo>
                <a:lnTo>
                  <a:pt x="786694" y="809594"/>
                </a:lnTo>
                <a:lnTo>
                  <a:pt x="775481" y="851605"/>
                </a:lnTo>
                <a:lnTo>
                  <a:pt x="766213" y="894226"/>
                </a:lnTo>
                <a:lnTo>
                  <a:pt x="758932" y="937423"/>
                </a:lnTo>
                <a:lnTo>
                  <a:pt x="753679" y="981158"/>
                </a:lnTo>
                <a:lnTo>
                  <a:pt x="750497" y="1025396"/>
                </a:lnTo>
                <a:lnTo>
                  <a:pt x="749427" y="1070102"/>
                </a:lnTo>
                <a:lnTo>
                  <a:pt x="750497" y="1114807"/>
                </a:lnTo>
                <a:lnTo>
                  <a:pt x="753679" y="1159046"/>
                </a:lnTo>
                <a:lnTo>
                  <a:pt x="758932" y="1202783"/>
                </a:lnTo>
                <a:lnTo>
                  <a:pt x="766213" y="1245981"/>
                </a:lnTo>
                <a:lnTo>
                  <a:pt x="775481" y="1288605"/>
                </a:lnTo>
                <a:lnTo>
                  <a:pt x="786694" y="1330618"/>
                </a:lnTo>
                <a:lnTo>
                  <a:pt x="799811" y="1371986"/>
                </a:lnTo>
                <a:lnTo>
                  <a:pt x="814788" y="1412672"/>
                </a:lnTo>
                <a:lnTo>
                  <a:pt x="831586" y="1452640"/>
                </a:lnTo>
                <a:lnTo>
                  <a:pt x="850160" y="1491854"/>
                </a:lnTo>
                <a:lnTo>
                  <a:pt x="870471" y="1530279"/>
                </a:lnTo>
                <a:lnTo>
                  <a:pt x="892476" y="1567879"/>
                </a:lnTo>
                <a:lnTo>
                  <a:pt x="916133" y="1604618"/>
                </a:lnTo>
                <a:lnTo>
                  <a:pt x="941401" y="1640459"/>
                </a:lnTo>
                <a:lnTo>
                  <a:pt x="968237" y="1675368"/>
                </a:lnTo>
                <a:lnTo>
                  <a:pt x="996599" y="1709308"/>
                </a:lnTo>
                <a:lnTo>
                  <a:pt x="1026447" y="1742243"/>
                </a:lnTo>
                <a:lnTo>
                  <a:pt x="1057738" y="1774138"/>
                </a:lnTo>
                <a:lnTo>
                  <a:pt x="1090430" y="1804956"/>
                </a:lnTo>
                <a:lnTo>
                  <a:pt x="1124482" y="1834662"/>
                </a:lnTo>
                <a:lnTo>
                  <a:pt x="1159851" y="1863220"/>
                </a:lnTo>
                <a:lnTo>
                  <a:pt x="1196496" y="1890594"/>
                </a:lnTo>
                <a:lnTo>
                  <a:pt x="1234375" y="1916748"/>
                </a:lnTo>
                <a:lnTo>
                  <a:pt x="1273447" y="1941647"/>
                </a:lnTo>
                <a:lnTo>
                  <a:pt x="1313669" y="1965254"/>
                </a:lnTo>
                <a:lnTo>
                  <a:pt x="1354999" y="1987533"/>
                </a:lnTo>
                <a:lnTo>
                  <a:pt x="1397396" y="2008450"/>
                </a:lnTo>
                <a:lnTo>
                  <a:pt x="1440818" y="2027967"/>
                </a:lnTo>
                <a:lnTo>
                  <a:pt x="1485223" y="2046049"/>
                </a:lnTo>
                <a:lnTo>
                  <a:pt x="1530569" y="2062660"/>
                </a:lnTo>
                <a:lnTo>
                  <a:pt x="1576815" y="2077765"/>
                </a:lnTo>
                <a:lnTo>
                  <a:pt x="1623919" y="2091327"/>
                </a:lnTo>
                <a:lnTo>
                  <a:pt x="1671838" y="2103310"/>
                </a:lnTo>
                <a:lnTo>
                  <a:pt x="1720531" y="2113679"/>
                </a:lnTo>
                <a:lnTo>
                  <a:pt x="1769956" y="2122398"/>
                </a:lnTo>
                <a:lnTo>
                  <a:pt x="1820072" y="2129431"/>
                </a:lnTo>
                <a:lnTo>
                  <a:pt x="1870837" y="2134743"/>
                </a:lnTo>
                <a:lnTo>
                  <a:pt x="1984248" y="2139696"/>
                </a:lnTo>
                <a:lnTo>
                  <a:pt x="1984248" y="2140966"/>
                </a:lnTo>
                <a:lnTo>
                  <a:pt x="7198613" y="2140966"/>
                </a:lnTo>
                <a:lnTo>
                  <a:pt x="7198613" y="2141220"/>
                </a:lnTo>
                <a:lnTo>
                  <a:pt x="7250358" y="2142377"/>
                </a:lnTo>
                <a:lnTo>
                  <a:pt x="7301400" y="2145810"/>
                </a:lnTo>
                <a:lnTo>
                  <a:pt x="7351671" y="2151461"/>
                </a:lnTo>
                <a:lnTo>
                  <a:pt x="7401104" y="2159273"/>
                </a:lnTo>
                <a:lnTo>
                  <a:pt x="7449632" y="2169188"/>
                </a:lnTo>
                <a:lnTo>
                  <a:pt x="7497187" y="2181147"/>
                </a:lnTo>
                <a:lnTo>
                  <a:pt x="7543702" y="2195095"/>
                </a:lnTo>
                <a:lnTo>
                  <a:pt x="7589110" y="2210972"/>
                </a:lnTo>
                <a:lnTo>
                  <a:pt x="7633343" y="2228721"/>
                </a:lnTo>
                <a:lnTo>
                  <a:pt x="7676334" y="2248285"/>
                </a:lnTo>
                <a:lnTo>
                  <a:pt x="7718015" y="2269606"/>
                </a:lnTo>
                <a:lnTo>
                  <a:pt x="7758320" y="2292625"/>
                </a:lnTo>
                <a:lnTo>
                  <a:pt x="7797181" y="2317287"/>
                </a:lnTo>
                <a:lnTo>
                  <a:pt x="7834530" y="2343531"/>
                </a:lnTo>
                <a:lnTo>
                  <a:pt x="7870300" y="2371302"/>
                </a:lnTo>
                <a:lnTo>
                  <a:pt x="7904425" y="2400542"/>
                </a:lnTo>
                <a:lnTo>
                  <a:pt x="7936836" y="2431192"/>
                </a:lnTo>
                <a:lnTo>
                  <a:pt x="7967466" y="2463195"/>
                </a:lnTo>
                <a:lnTo>
                  <a:pt x="7996248" y="2496493"/>
                </a:lnTo>
                <a:lnTo>
                  <a:pt x="8023114" y="2531029"/>
                </a:lnTo>
                <a:lnTo>
                  <a:pt x="8047997" y="2566746"/>
                </a:lnTo>
                <a:lnTo>
                  <a:pt x="8070831" y="2603584"/>
                </a:lnTo>
                <a:lnTo>
                  <a:pt x="8091546" y="2641487"/>
                </a:lnTo>
                <a:lnTo>
                  <a:pt x="8110077" y="2680397"/>
                </a:lnTo>
                <a:lnTo>
                  <a:pt x="8126356" y="2720257"/>
                </a:lnTo>
                <a:lnTo>
                  <a:pt x="8140314" y="2761007"/>
                </a:lnTo>
                <a:lnTo>
                  <a:pt x="8151886" y="2802592"/>
                </a:lnTo>
                <a:lnTo>
                  <a:pt x="8161004" y="2844953"/>
                </a:lnTo>
                <a:lnTo>
                  <a:pt x="8167600" y="2888033"/>
                </a:lnTo>
                <a:lnTo>
                  <a:pt x="8171607" y="2931774"/>
                </a:lnTo>
                <a:lnTo>
                  <a:pt x="8172958" y="2976118"/>
                </a:lnTo>
                <a:lnTo>
                  <a:pt x="8171601" y="3020543"/>
                </a:lnTo>
                <a:lnTo>
                  <a:pt x="8167577" y="3064362"/>
                </a:lnTo>
                <a:lnTo>
                  <a:pt x="8160953" y="3107519"/>
                </a:lnTo>
                <a:lnTo>
                  <a:pt x="8151797" y="3149954"/>
                </a:lnTo>
                <a:lnTo>
                  <a:pt x="8140177" y="3191609"/>
                </a:lnTo>
                <a:lnTo>
                  <a:pt x="8126160" y="3232427"/>
                </a:lnTo>
                <a:lnTo>
                  <a:pt x="8109814" y="3272350"/>
                </a:lnTo>
                <a:lnTo>
                  <a:pt x="8091207" y="3311318"/>
                </a:lnTo>
                <a:lnTo>
                  <a:pt x="8070407" y="3349276"/>
                </a:lnTo>
                <a:lnTo>
                  <a:pt x="8047482" y="3386163"/>
                </a:lnTo>
                <a:lnTo>
                  <a:pt x="8022498" y="3421923"/>
                </a:lnTo>
                <a:lnTo>
                  <a:pt x="7995525" y="3456497"/>
                </a:lnTo>
                <a:lnTo>
                  <a:pt x="7966630" y="3489827"/>
                </a:lnTo>
                <a:lnTo>
                  <a:pt x="7935880" y="3521855"/>
                </a:lnTo>
                <a:lnTo>
                  <a:pt x="7903343" y="3552523"/>
                </a:lnTo>
                <a:lnTo>
                  <a:pt x="7869088" y="3581773"/>
                </a:lnTo>
                <a:lnTo>
                  <a:pt x="7833181" y="3609547"/>
                </a:lnTo>
                <a:lnTo>
                  <a:pt x="7795691" y="3635787"/>
                </a:lnTo>
                <a:lnTo>
                  <a:pt x="7756686" y="3660434"/>
                </a:lnTo>
                <a:lnTo>
                  <a:pt x="7716232" y="3683432"/>
                </a:lnTo>
                <a:lnTo>
                  <a:pt x="7674399" y="3704721"/>
                </a:lnTo>
                <a:lnTo>
                  <a:pt x="7631253" y="3724244"/>
                </a:lnTo>
                <a:lnTo>
                  <a:pt x="7586863" y="3741942"/>
                </a:lnTo>
                <a:lnTo>
                  <a:pt x="7541296" y="3757758"/>
                </a:lnTo>
                <a:lnTo>
                  <a:pt x="7494620" y="3771634"/>
                </a:lnTo>
                <a:lnTo>
                  <a:pt x="7446903" y="3783511"/>
                </a:lnTo>
                <a:lnTo>
                  <a:pt x="7398212" y="3793331"/>
                </a:lnTo>
                <a:lnTo>
                  <a:pt x="7348616" y="3801037"/>
                </a:lnTo>
                <a:lnTo>
                  <a:pt x="7298182" y="3806571"/>
                </a:lnTo>
                <a:lnTo>
                  <a:pt x="7200518" y="3810762"/>
                </a:lnTo>
                <a:lnTo>
                  <a:pt x="0" y="3810762"/>
                </a:lnTo>
                <a:lnTo>
                  <a:pt x="0" y="4046220"/>
                </a:lnTo>
                <a:lnTo>
                  <a:pt x="7204075" y="4046220"/>
                </a:lnTo>
                <a:lnTo>
                  <a:pt x="7204075" y="4045966"/>
                </a:lnTo>
                <a:lnTo>
                  <a:pt x="7326249" y="4040632"/>
                </a:lnTo>
                <a:lnTo>
                  <a:pt x="7377013" y="4035321"/>
                </a:lnTo>
                <a:lnTo>
                  <a:pt x="7427129" y="4028289"/>
                </a:lnTo>
                <a:lnTo>
                  <a:pt x="7476554" y="4019571"/>
                </a:lnTo>
                <a:lnTo>
                  <a:pt x="7525247" y="4009203"/>
                </a:lnTo>
                <a:lnTo>
                  <a:pt x="7573166" y="3997222"/>
                </a:lnTo>
                <a:lnTo>
                  <a:pt x="7620270" y="3983663"/>
                </a:lnTo>
                <a:lnTo>
                  <a:pt x="7666516" y="3968561"/>
                </a:lnTo>
                <a:lnTo>
                  <a:pt x="7711862" y="3951953"/>
                </a:lnTo>
                <a:lnTo>
                  <a:pt x="7756267" y="3933875"/>
                </a:lnTo>
                <a:lnTo>
                  <a:pt x="7799689" y="3914361"/>
                </a:lnTo>
                <a:lnTo>
                  <a:pt x="7842086" y="3893449"/>
                </a:lnTo>
                <a:lnTo>
                  <a:pt x="7883416" y="3871174"/>
                </a:lnTo>
                <a:lnTo>
                  <a:pt x="7923638" y="3847572"/>
                </a:lnTo>
                <a:lnTo>
                  <a:pt x="7962710" y="3822678"/>
                </a:lnTo>
                <a:lnTo>
                  <a:pt x="8000589" y="3796529"/>
                </a:lnTo>
                <a:lnTo>
                  <a:pt x="8037234" y="3769160"/>
                </a:lnTo>
                <a:lnTo>
                  <a:pt x="8072603" y="3740607"/>
                </a:lnTo>
                <a:lnTo>
                  <a:pt x="8106655" y="3710906"/>
                </a:lnTo>
                <a:lnTo>
                  <a:pt x="8139347" y="3680093"/>
                </a:lnTo>
                <a:lnTo>
                  <a:pt x="8170638" y="3648203"/>
                </a:lnTo>
                <a:lnTo>
                  <a:pt x="8200486" y="3615273"/>
                </a:lnTo>
                <a:lnTo>
                  <a:pt x="8228848" y="3581338"/>
                </a:lnTo>
                <a:lnTo>
                  <a:pt x="8255684" y="3546434"/>
                </a:lnTo>
                <a:lnTo>
                  <a:pt x="8280952" y="3510598"/>
                </a:lnTo>
                <a:lnTo>
                  <a:pt x="8304609" y="3473864"/>
                </a:lnTo>
                <a:lnTo>
                  <a:pt x="8326614" y="3436268"/>
                </a:lnTo>
                <a:lnTo>
                  <a:pt x="8346925" y="3397848"/>
                </a:lnTo>
                <a:lnTo>
                  <a:pt x="8365499" y="3358637"/>
                </a:lnTo>
                <a:lnTo>
                  <a:pt x="8382297" y="3318673"/>
                </a:lnTo>
                <a:lnTo>
                  <a:pt x="8397274" y="3277990"/>
                </a:lnTo>
                <a:lnTo>
                  <a:pt x="8410391" y="3236625"/>
                </a:lnTo>
                <a:lnTo>
                  <a:pt x="8421604" y="3194614"/>
                </a:lnTo>
                <a:lnTo>
                  <a:pt x="8430872" y="3151993"/>
                </a:lnTo>
                <a:lnTo>
                  <a:pt x="8438153" y="3108796"/>
                </a:lnTo>
                <a:lnTo>
                  <a:pt x="8443406" y="3065061"/>
                </a:lnTo>
                <a:lnTo>
                  <a:pt x="8446588" y="3020823"/>
                </a:lnTo>
                <a:lnTo>
                  <a:pt x="8447659" y="2976118"/>
                </a:lnTo>
                <a:lnTo>
                  <a:pt x="8446588" y="2931412"/>
                </a:lnTo>
                <a:lnTo>
                  <a:pt x="8443406" y="2887173"/>
                </a:lnTo>
                <a:lnTo>
                  <a:pt x="8438153" y="2843436"/>
                </a:lnTo>
                <a:lnTo>
                  <a:pt x="8430872" y="2800238"/>
                </a:lnTo>
                <a:lnTo>
                  <a:pt x="8421604" y="2757614"/>
                </a:lnTo>
                <a:lnTo>
                  <a:pt x="8410391" y="2715601"/>
                </a:lnTo>
                <a:lnTo>
                  <a:pt x="8397274" y="2674233"/>
                </a:lnTo>
                <a:lnTo>
                  <a:pt x="8382297" y="2633547"/>
                </a:lnTo>
                <a:lnTo>
                  <a:pt x="8365499" y="2593579"/>
                </a:lnTo>
                <a:lnTo>
                  <a:pt x="8346925" y="2554365"/>
                </a:lnTo>
                <a:lnTo>
                  <a:pt x="8326614" y="2515940"/>
                </a:lnTo>
                <a:lnTo>
                  <a:pt x="8304609" y="2478340"/>
                </a:lnTo>
                <a:lnTo>
                  <a:pt x="8280952" y="2441601"/>
                </a:lnTo>
                <a:lnTo>
                  <a:pt x="8255684" y="2405760"/>
                </a:lnTo>
                <a:lnTo>
                  <a:pt x="8228848" y="2370851"/>
                </a:lnTo>
                <a:lnTo>
                  <a:pt x="8200486" y="2336911"/>
                </a:lnTo>
                <a:lnTo>
                  <a:pt x="8170638" y="2303976"/>
                </a:lnTo>
                <a:lnTo>
                  <a:pt x="8139347" y="2272081"/>
                </a:lnTo>
                <a:lnTo>
                  <a:pt x="8106655" y="2241263"/>
                </a:lnTo>
                <a:lnTo>
                  <a:pt x="8072603" y="2211557"/>
                </a:lnTo>
                <a:lnTo>
                  <a:pt x="8037234" y="2182999"/>
                </a:lnTo>
                <a:lnTo>
                  <a:pt x="8000589" y="2155625"/>
                </a:lnTo>
                <a:lnTo>
                  <a:pt x="7962710" y="2129471"/>
                </a:lnTo>
                <a:lnTo>
                  <a:pt x="7923638" y="2104572"/>
                </a:lnTo>
                <a:lnTo>
                  <a:pt x="7883416" y="2080965"/>
                </a:lnTo>
                <a:lnTo>
                  <a:pt x="7842086" y="2058686"/>
                </a:lnTo>
                <a:lnTo>
                  <a:pt x="7799689" y="2037769"/>
                </a:lnTo>
                <a:lnTo>
                  <a:pt x="7756267" y="2018252"/>
                </a:lnTo>
                <a:lnTo>
                  <a:pt x="7711862" y="2000170"/>
                </a:lnTo>
                <a:lnTo>
                  <a:pt x="7666516" y="1983559"/>
                </a:lnTo>
                <a:lnTo>
                  <a:pt x="7620270" y="1968454"/>
                </a:lnTo>
                <a:lnTo>
                  <a:pt x="7573166" y="1954892"/>
                </a:lnTo>
                <a:lnTo>
                  <a:pt x="7525247" y="1942909"/>
                </a:lnTo>
                <a:lnTo>
                  <a:pt x="7476554" y="1932540"/>
                </a:lnTo>
                <a:lnTo>
                  <a:pt x="7427129" y="1923821"/>
                </a:lnTo>
                <a:lnTo>
                  <a:pt x="7377013" y="1916788"/>
                </a:lnTo>
                <a:lnTo>
                  <a:pt x="7326249" y="1911477"/>
                </a:lnTo>
                <a:lnTo>
                  <a:pt x="7204075" y="1906143"/>
                </a:lnTo>
                <a:lnTo>
                  <a:pt x="7204075" y="1905889"/>
                </a:lnTo>
                <a:lnTo>
                  <a:pt x="1998472" y="1905889"/>
                </a:lnTo>
                <a:lnTo>
                  <a:pt x="1998472" y="1905000"/>
                </a:lnTo>
                <a:lnTo>
                  <a:pt x="1946727" y="1903842"/>
                </a:lnTo>
                <a:lnTo>
                  <a:pt x="1895685" y="1900409"/>
                </a:lnTo>
                <a:lnTo>
                  <a:pt x="1845414" y="1894758"/>
                </a:lnTo>
                <a:lnTo>
                  <a:pt x="1795981" y="1886946"/>
                </a:lnTo>
                <a:lnTo>
                  <a:pt x="1747453" y="1877031"/>
                </a:lnTo>
                <a:lnTo>
                  <a:pt x="1699898" y="1865072"/>
                </a:lnTo>
                <a:lnTo>
                  <a:pt x="1653383" y="1851124"/>
                </a:lnTo>
                <a:lnTo>
                  <a:pt x="1607975" y="1835247"/>
                </a:lnTo>
                <a:lnTo>
                  <a:pt x="1563742" y="1817498"/>
                </a:lnTo>
                <a:lnTo>
                  <a:pt x="1520751" y="1797934"/>
                </a:lnTo>
                <a:lnTo>
                  <a:pt x="1479070" y="1776613"/>
                </a:lnTo>
                <a:lnTo>
                  <a:pt x="1438765" y="1753594"/>
                </a:lnTo>
                <a:lnTo>
                  <a:pt x="1399904" y="1728932"/>
                </a:lnTo>
                <a:lnTo>
                  <a:pt x="1362555" y="1702688"/>
                </a:lnTo>
                <a:lnTo>
                  <a:pt x="1326785" y="1674917"/>
                </a:lnTo>
                <a:lnTo>
                  <a:pt x="1292660" y="1645677"/>
                </a:lnTo>
                <a:lnTo>
                  <a:pt x="1260249" y="1615027"/>
                </a:lnTo>
                <a:lnTo>
                  <a:pt x="1229619" y="1583024"/>
                </a:lnTo>
                <a:lnTo>
                  <a:pt x="1200837" y="1549726"/>
                </a:lnTo>
                <a:lnTo>
                  <a:pt x="1173971" y="1515190"/>
                </a:lnTo>
                <a:lnTo>
                  <a:pt x="1149088" y="1479473"/>
                </a:lnTo>
                <a:lnTo>
                  <a:pt x="1126254" y="1442635"/>
                </a:lnTo>
                <a:lnTo>
                  <a:pt x="1105539" y="1404732"/>
                </a:lnTo>
                <a:lnTo>
                  <a:pt x="1087008" y="1365822"/>
                </a:lnTo>
                <a:lnTo>
                  <a:pt x="1070729" y="1325962"/>
                </a:lnTo>
                <a:lnTo>
                  <a:pt x="1056771" y="1285212"/>
                </a:lnTo>
                <a:lnTo>
                  <a:pt x="1045199" y="1243627"/>
                </a:lnTo>
                <a:lnTo>
                  <a:pt x="1036081" y="1201266"/>
                </a:lnTo>
                <a:lnTo>
                  <a:pt x="1029485" y="1158186"/>
                </a:lnTo>
                <a:lnTo>
                  <a:pt x="1025478" y="1114445"/>
                </a:lnTo>
                <a:lnTo>
                  <a:pt x="1024128" y="1070102"/>
                </a:lnTo>
                <a:lnTo>
                  <a:pt x="1025478" y="1025770"/>
                </a:lnTo>
                <a:lnTo>
                  <a:pt x="1029485" y="982040"/>
                </a:lnTo>
                <a:lnTo>
                  <a:pt x="1036081" y="938971"/>
                </a:lnTo>
                <a:lnTo>
                  <a:pt x="1045199" y="896619"/>
                </a:lnTo>
                <a:lnTo>
                  <a:pt x="1056771" y="855044"/>
                </a:lnTo>
                <a:lnTo>
                  <a:pt x="1070729" y="814301"/>
                </a:lnTo>
                <a:lnTo>
                  <a:pt x="1087008" y="774449"/>
                </a:lnTo>
                <a:lnTo>
                  <a:pt x="1105539" y="735546"/>
                </a:lnTo>
                <a:lnTo>
                  <a:pt x="1126254" y="697650"/>
                </a:lnTo>
                <a:lnTo>
                  <a:pt x="1149088" y="660817"/>
                </a:lnTo>
                <a:lnTo>
                  <a:pt x="1173971" y="625106"/>
                </a:lnTo>
                <a:lnTo>
                  <a:pt x="1200837" y="590575"/>
                </a:lnTo>
                <a:lnTo>
                  <a:pt x="1229619" y="557281"/>
                </a:lnTo>
                <a:lnTo>
                  <a:pt x="1260249" y="525282"/>
                </a:lnTo>
                <a:lnTo>
                  <a:pt x="1292660" y="494635"/>
                </a:lnTo>
                <a:lnTo>
                  <a:pt x="1326785" y="465399"/>
                </a:lnTo>
                <a:lnTo>
                  <a:pt x="1362555" y="437631"/>
                </a:lnTo>
                <a:lnTo>
                  <a:pt x="1399904" y="411388"/>
                </a:lnTo>
                <a:lnTo>
                  <a:pt x="1438765" y="386729"/>
                </a:lnTo>
                <a:lnTo>
                  <a:pt x="1479070" y="363711"/>
                </a:lnTo>
                <a:lnTo>
                  <a:pt x="1520751" y="342392"/>
                </a:lnTo>
                <a:lnTo>
                  <a:pt x="1563742" y="322829"/>
                </a:lnTo>
                <a:lnTo>
                  <a:pt x="1607975" y="305081"/>
                </a:lnTo>
                <a:lnTo>
                  <a:pt x="1653383" y="289204"/>
                </a:lnTo>
                <a:lnTo>
                  <a:pt x="1699898" y="275257"/>
                </a:lnTo>
                <a:lnTo>
                  <a:pt x="1747453" y="263298"/>
                </a:lnTo>
                <a:lnTo>
                  <a:pt x="1795981" y="253384"/>
                </a:lnTo>
                <a:lnTo>
                  <a:pt x="1845414" y="245572"/>
                </a:lnTo>
                <a:lnTo>
                  <a:pt x="1895685" y="239921"/>
                </a:lnTo>
                <a:lnTo>
                  <a:pt x="1946727" y="236488"/>
                </a:lnTo>
                <a:lnTo>
                  <a:pt x="1998472" y="235331"/>
                </a:lnTo>
                <a:lnTo>
                  <a:pt x="1998472" y="235077"/>
                </a:lnTo>
                <a:lnTo>
                  <a:pt x="8871204" y="235077"/>
                </a:lnTo>
                <a:lnTo>
                  <a:pt x="8871204" y="0"/>
                </a:lnTo>
                <a:close/>
              </a:path>
            </a:pathLst>
          </a:custGeom>
          <a:solidFill>
            <a:srgbClr val="544457"/>
          </a:solidFill>
          <a:ln>
            <a:no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dirty="0">
              <a:ln>
                <a:noFill/>
              </a:ln>
              <a:solidFill>
                <a:srgbClr val="544457"/>
              </a:solidFill>
              <a:effectLst/>
              <a:uLnTx/>
              <a:uFillTx/>
              <a:latin typeface="TheSansArab Plain" panose="020B0502050302020203" pitchFamily="34" charset="-78"/>
              <a:cs typeface="TheSansArab Plain" panose="020B0502050302020203" pitchFamily="34" charset="-78"/>
            </a:endParaRPr>
          </a:p>
        </p:txBody>
      </p:sp>
      <p:sp>
        <p:nvSpPr>
          <p:cNvPr id="71" name="Freeform 260">
            <a:extLst>
              <a:ext uri="{FF2B5EF4-FFF2-40B4-BE49-F238E27FC236}">
                <a16:creationId xmlns:a16="http://schemas.microsoft.com/office/drawing/2014/main" id="{5C82927B-7BEE-2E58-8302-2CFB05E996ED}"/>
              </a:ext>
            </a:extLst>
          </p:cNvPr>
          <p:cNvSpPr>
            <a:spLocks noChangeArrowheads="1"/>
          </p:cNvSpPr>
          <p:nvPr/>
        </p:nvSpPr>
        <p:spPr bwMode="auto">
          <a:xfrm>
            <a:off x="5452089" y="4325732"/>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sp>
        <p:nvSpPr>
          <p:cNvPr id="70" name="Freeform 260">
            <a:extLst>
              <a:ext uri="{FF2B5EF4-FFF2-40B4-BE49-F238E27FC236}">
                <a16:creationId xmlns:a16="http://schemas.microsoft.com/office/drawing/2014/main" id="{B7AFE79C-B5D1-2569-0536-4BE2518C2F57}"/>
              </a:ext>
            </a:extLst>
          </p:cNvPr>
          <p:cNvSpPr>
            <a:spLocks noChangeArrowheads="1"/>
          </p:cNvSpPr>
          <p:nvPr/>
        </p:nvSpPr>
        <p:spPr bwMode="auto">
          <a:xfrm>
            <a:off x="8687665" y="3458151"/>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grpSp>
        <p:nvGrpSpPr>
          <p:cNvPr id="2" name="Group 1">
            <a:extLst>
              <a:ext uri="{FF2B5EF4-FFF2-40B4-BE49-F238E27FC236}">
                <a16:creationId xmlns:a16="http://schemas.microsoft.com/office/drawing/2014/main" id="{F8B520EC-8599-2C20-25D5-7E781DEBDACD}"/>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E2A37F50-788B-0078-E7B3-B044C7A10295}"/>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C849ACDF-F489-13F5-DC1F-962B9021304D}"/>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21" name="Freeform 260">
            <a:extLst>
              <a:ext uri="{FF2B5EF4-FFF2-40B4-BE49-F238E27FC236}">
                <a16:creationId xmlns:a16="http://schemas.microsoft.com/office/drawing/2014/main" id="{E66D757C-B3B4-BD0B-9EF0-4347C2BEA8DF}"/>
              </a:ext>
            </a:extLst>
          </p:cNvPr>
          <p:cNvSpPr>
            <a:spLocks noChangeArrowheads="1"/>
          </p:cNvSpPr>
          <p:nvPr/>
        </p:nvSpPr>
        <p:spPr bwMode="auto">
          <a:xfrm>
            <a:off x="2987357" y="1647770"/>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pic>
        <p:nvPicPr>
          <p:cNvPr id="36" name="رسم 35" descr="متصل مع تعبئة خالصة">
            <a:extLst>
              <a:ext uri="{FF2B5EF4-FFF2-40B4-BE49-F238E27FC236}">
                <a16:creationId xmlns:a16="http://schemas.microsoft.com/office/drawing/2014/main" id="{6B740A48-7A81-8D9E-C69C-5C1B2B7A161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158666" y="1870673"/>
            <a:ext cx="529862" cy="529862"/>
          </a:xfrm>
          <a:prstGeom prst="rect">
            <a:avLst/>
          </a:prstGeom>
        </p:spPr>
      </p:pic>
      <p:pic>
        <p:nvPicPr>
          <p:cNvPr id="40" name="رسم 39" descr="خطاب مع تعبئة خالصة">
            <a:extLst>
              <a:ext uri="{FF2B5EF4-FFF2-40B4-BE49-F238E27FC236}">
                <a16:creationId xmlns:a16="http://schemas.microsoft.com/office/drawing/2014/main" id="{604C995D-9A80-06BD-84A9-17DF8DF9156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775162" y="4574564"/>
            <a:ext cx="493404" cy="493404"/>
          </a:xfrm>
          <a:prstGeom prst="rect">
            <a:avLst/>
          </a:prstGeom>
        </p:spPr>
      </p:pic>
      <p:pic>
        <p:nvPicPr>
          <p:cNvPr id="42" name="رسم 41" descr="مهرّج مع تعبئة خالصة">
            <a:extLst>
              <a:ext uri="{FF2B5EF4-FFF2-40B4-BE49-F238E27FC236}">
                <a16:creationId xmlns:a16="http://schemas.microsoft.com/office/drawing/2014/main" id="{A2FBB213-2105-2E60-E787-D3A99C409DE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865890" y="3670490"/>
            <a:ext cx="521069" cy="521069"/>
          </a:xfrm>
          <a:prstGeom prst="rect">
            <a:avLst/>
          </a:prstGeom>
        </p:spPr>
      </p:pic>
      <p:pic>
        <p:nvPicPr>
          <p:cNvPr id="46" name="رسم 45" descr="فرشاة تلوين مع تعبئة خالصة">
            <a:extLst>
              <a:ext uri="{FF2B5EF4-FFF2-40B4-BE49-F238E27FC236}">
                <a16:creationId xmlns:a16="http://schemas.microsoft.com/office/drawing/2014/main" id="{553D9AFE-6430-227C-57A6-CF8FA2DFBA7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333305" y="3708645"/>
            <a:ext cx="416777" cy="416777"/>
          </a:xfrm>
          <a:prstGeom prst="rect">
            <a:avLst/>
          </a:prstGeom>
        </p:spPr>
      </p:pic>
      <p:pic>
        <p:nvPicPr>
          <p:cNvPr id="50" name="رسم 49" descr="شريط الفيلم مع تعبئة خالصة">
            <a:extLst>
              <a:ext uri="{FF2B5EF4-FFF2-40B4-BE49-F238E27FC236}">
                <a16:creationId xmlns:a16="http://schemas.microsoft.com/office/drawing/2014/main" id="{1B0E8D28-BDDA-420C-8CF5-3F8BF3624AE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493928" y="1855135"/>
            <a:ext cx="515147" cy="515147"/>
          </a:xfrm>
          <a:prstGeom prst="rect">
            <a:avLst/>
          </a:prstGeom>
        </p:spPr>
      </p:pic>
      <p:grpSp>
        <p:nvGrpSpPr>
          <p:cNvPr id="72" name="مجموعة 71">
            <a:extLst>
              <a:ext uri="{FF2B5EF4-FFF2-40B4-BE49-F238E27FC236}">
                <a16:creationId xmlns:a16="http://schemas.microsoft.com/office/drawing/2014/main" id="{B0E51C15-C639-DF32-E1E0-92358DBC1791}"/>
              </a:ext>
            </a:extLst>
          </p:cNvPr>
          <p:cNvGrpSpPr/>
          <p:nvPr/>
        </p:nvGrpSpPr>
        <p:grpSpPr>
          <a:xfrm>
            <a:off x="364924" y="2559515"/>
            <a:ext cx="2835947" cy="1282608"/>
            <a:chOff x="7436081" y="1505960"/>
            <a:chExt cx="3347205" cy="3083270"/>
          </a:xfrm>
          <a:solidFill>
            <a:srgbClr val="544457"/>
          </a:solidFill>
        </p:grpSpPr>
        <p:sp>
          <p:nvSpPr>
            <p:cNvPr id="73" name="Rectangle 9">
              <a:extLst>
                <a:ext uri="{FF2B5EF4-FFF2-40B4-BE49-F238E27FC236}">
                  <a16:creationId xmlns:a16="http://schemas.microsoft.com/office/drawing/2014/main" id="{056B584A-29C1-3AAC-1025-43EB18033BD9}"/>
                </a:ext>
              </a:extLst>
            </p:cNvPr>
            <p:cNvSpPr/>
            <p:nvPr/>
          </p:nvSpPr>
          <p:spPr>
            <a:xfrm rot="297575">
              <a:off x="7436081" y="1505960"/>
              <a:ext cx="3313875" cy="3042043"/>
            </a:xfrm>
            <a:prstGeom prst="rect">
              <a:avLst/>
            </a:prstGeom>
            <a:solidFill>
              <a:srgbClr val="7E7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544457"/>
                </a:solidFill>
              </a:endParaRPr>
            </a:p>
          </p:txBody>
        </p:sp>
        <p:sp>
          <p:nvSpPr>
            <p:cNvPr id="74" name="Rectangle 10">
              <a:extLst>
                <a:ext uri="{FF2B5EF4-FFF2-40B4-BE49-F238E27FC236}">
                  <a16:creationId xmlns:a16="http://schemas.microsoft.com/office/drawing/2014/main" id="{878D4E04-5657-8EC0-16C1-F872E83CFB1A}"/>
                </a:ext>
              </a:extLst>
            </p:cNvPr>
            <p:cNvSpPr/>
            <p:nvPr/>
          </p:nvSpPr>
          <p:spPr>
            <a:xfrm>
              <a:off x="7469411" y="1547187"/>
              <a:ext cx="3313875" cy="3042043"/>
            </a:xfrm>
            <a:prstGeom prst="rect">
              <a:avLst/>
            </a:prstGeom>
            <a:grpFill/>
            <a:ln w="0">
              <a:noFill/>
              <a:prstDash val="solid"/>
              <a:round/>
              <a:headEnd/>
              <a:tailEnd/>
            </a:ln>
          </p:spPr>
          <p:txBody>
            <a:bodyPr vert="horz" wrap="square" lIns="914162" tIns="91416" rIns="914162" bIns="91416" numCol="1" anchor="ctr" anchorCtr="1" compatLnSpc="1">
              <a:prstTxWarp prst="textNoShape">
                <a:avLst/>
              </a:prstTxWarp>
            </a:bodyPr>
            <a:lstStyle/>
            <a:p>
              <a:endParaRPr lang="en-US" sz="1600" kern="0" dirty="0">
                <a:solidFill>
                  <a:srgbClr val="544457"/>
                </a:solidFill>
                <a:latin typeface="Arial" pitchFamily="34" charset="0"/>
                <a:cs typeface="Arial" pitchFamily="34" charset="0"/>
              </a:endParaRPr>
            </a:p>
          </p:txBody>
        </p:sp>
      </p:grpSp>
      <p:sp>
        <p:nvSpPr>
          <p:cNvPr id="75" name="Rounded Rectangle 13">
            <a:extLst>
              <a:ext uri="{FF2B5EF4-FFF2-40B4-BE49-F238E27FC236}">
                <a16:creationId xmlns:a16="http://schemas.microsoft.com/office/drawing/2014/main" id="{98602A7E-456D-31C5-37B2-42042CF139F5}"/>
              </a:ext>
            </a:extLst>
          </p:cNvPr>
          <p:cNvSpPr/>
          <p:nvPr/>
        </p:nvSpPr>
        <p:spPr>
          <a:xfrm>
            <a:off x="2505862" y="1180819"/>
            <a:ext cx="2278255" cy="330117"/>
          </a:xfrm>
          <a:prstGeom prst="roundRect">
            <a:avLst>
              <a:gd name="adj" fmla="val 50000"/>
            </a:avLst>
          </a:prstGeom>
          <a:solidFill>
            <a:srgbClr val="A5AD6E"/>
          </a:solidFill>
          <a:ln>
            <a:noFill/>
          </a:ln>
          <a:effectLst>
            <a:innerShdw blurRad="38100" dist="50800" dir="16200000">
              <a:prstClr val="black">
                <a:alpha val="2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b="1" dirty="0">
                <a:solidFill>
                  <a:schemeClr val="bg1"/>
                </a:solidFill>
              </a:rPr>
              <a:t>السياق والحبكة وتسلسل الأحداث</a:t>
            </a:r>
            <a:endParaRPr lang="en-US" sz="1400" b="1" dirty="0">
              <a:solidFill>
                <a:schemeClr val="bg1"/>
              </a:solidFill>
            </a:endParaRPr>
          </a:p>
        </p:txBody>
      </p:sp>
      <p:sp>
        <p:nvSpPr>
          <p:cNvPr id="76" name="TextBox 34">
            <a:extLst>
              <a:ext uri="{FF2B5EF4-FFF2-40B4-BE49-F238E27FC236}">
                <a16:creationId xmlns:a16="http://schemas.microsoft.com/office/drawing/2014/main" id="{1C64A507-353A-77AA-21BB-F2A8B886BE4C}"/>
              </a:ext>
            </a:extLst>
          </p:cNvPr>
          <p:cNvSpPr txBox="1"/>
          <p:nvPr/>
        </p:nvSpPr>
        <p:spPr>
          <a:xfrm>
            <a:off x="530093" y="2587044"/>
            <a:ext cx="2533848" cy="1277273"/>
          </a:xfrm>
          <a:prstGeom prst="rect">
            <a:avLst/>
          </a:prstGeom>
          <a:noFill/>
        </p:spPr>
        <p:txBody>
          <a:bodyPr wrap="square">
            <a:spAutoFit/>
          </a:bodyPr>
          <a:lstStyle/>
          <a:p>
            <a:pPr marL="171450" lvl="0" indent="-171450" algn="r" rtl="1">
              <a:buFont typeface="Arial" panose="020B0604020202020204" pitchFamily="34" charset="0"/>
              <a:buChar char="•"/>
              <a:defRPr/>
            </a:pPr>
            <a:r>
              <a:rPr lang="ar-SA" sz="1100" b="1" dirty="0">
                <a:solidFill>
                  <a:schemeClr val="bg1"/>
                </a:solidFill>
              </a:rPr>
              <a:t>سياق واقعي ومألوف </a:t>
            </a:r>
            <a:r>
              <a:rPr lang="ar-SA" sz="1100" dirty="0">
                <a:solidFill>
                  <a:schemeClr val="bg1"/>
                </a:solidFill>
              </a:rPr>
              <a:t>يُقدم المحتوى في بيئات ومواقف يعرفها الطفل ليشعر بالارتباط والتفاعل.</a:t>
            </a:r>
          </a:p>
          <a:p>
            <a:pPr marL="171450" lvl="0" indent="-171450" algn="r" rtl="1">
              <a:buFont typeface="Arial" panose="020B0604020202020204" pitchFamily="34" charset="0"/>
              <a:buChar char="•"/>
              <a:defRPr/>
            </a:pPr>
            <a:r>
              <a:rPr lang="ar-SA" sz="1100" b="1" dirty="0">
                <a:solidFill>
                  <a:schemeClr val="bg1"/>
                </a:solidFill>
              </a:rPr>
              <a:t>حبكة بسيطة </a:t>
            </a:r>
            <a:r>
              <a:rPr lang="ar-SA" sz="1100" dirty="0">
                <a:solidFill>
                  <a:schemeClr val="bg1"/>
                </a:solidFill>
              </a:rPr>
              <a:t>تحتوي القصة على مشكلة واضحة في البداية، ثم يتم حلها بطريقة سهلة الفهم تناسب عقلية الطفل.</a:t>
            </a:r>
          </a:p>
          <a:p>
            <a:pPr marL="171450" lvl="0" indent="-171450" algn="r" rtl="1">
              <a:buFont typeface="Arial" panose="020B0604020202020204" pitchFamily="34" charset="0"/>
              <a:buChar char="•"/>
              <a:defRPr/>
            </a:pPr>
            <a:r>
              <a:rPr lang="ar-SA" sz="1100" b="1" dirty="0">
                <a:solidFill>
                  <a:schemeClr val="bg1"/>
                </a:solidFill>
              </a:rPr>
              <a:t>تُعرض الأحداث بتسلسل منطقي </a:t>
            </a:r>
            <a:r>
              <a:rPr lang="ar-SA" sz="1100" dirty="0">
                <a:solidFill>
                  <a:schemeClr val="bg1"/>
                </a:solidFill>
              </a:rPr>
              <a:t>مع تكرار بعض العبارات لتعزيز الفهم والاحتفاظ بالمعلومة.</a:t>
            </a:r>
          </a:p>
        </p:txBody>
      </p:sp>
      <p:grpSp>
        <p:nvGrpSpPr>
          <p:cNvPr id="77" name="مجموعة 76">
            <a:extLst>
              <a:ext uri="{FF2B5EF4-FFF2-40B4-BE49-F238E27FC236}">
                <a16:creationId xmlns:a16="http://schemas.microsoft.com/office/drawing/2014/main" id="{7EAC675E-8CD8-D6DE-93A4-E5687334A6B8}"/>
              </a:ext>
            </a:extLst>
          </p:cNvPr>
          <p:cNvGrpSpPr/>
          <p:nvPr/>
        </p:nvGrpSpPr>
        <p:grpSpPr>
          <a:xfrm>
            <a:off x="9165853" y="4864108"/>
            <a:ext cx="2805690" cy="1195033"/>
            <a:chOff x="7436081" y="1505960"/>
            <a:chExt cx="3347205" cy="3083270"/>
          </a:xfrm>
          <a:solidFill>
            <a:srgbClr val="544457"/>
          </a:solidFill>
        </p:grpSpPr>
        <p:sp>
          <p:nvSpPr>
            <p:cNvPr id="78" name="Rectangle 9">
              <a:extLst>
                <a:ext uri="{FF2B5EF4-FFF2-40B4-BE49-F238E27FC236}">
                  <a16:creationId xmlns:a16="http://schemas.microsoft.com/office/drawing/2014/main" id="{F21F3EEB-085E-1DC2-8BCA-07ED5798CD18}"/>
                </a:ext>
              </a:extLst>
            </p:cNvPr>
            <p:cNvSpPr/>
            <p:nvPr/>
          </p:nvSpPr>
          <p:spPr>
            <a:xfrm rot="297575">
              <a:off x="7436081" y="1505960"/>
              <a:ext cx="3313875" cy="3042043"/>
            </a:xfrm>
            <a:prstGeom prst="rect">
              <a:avLst/>
            </a:prstGeom>
            <a:solidFill>
              <a:srgbClr val="7E7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solidFill>
                  <a:srgbClr val="544457"/>
                </a:solidFill>
              </a:endParaRPr>
            </a:p>
          </p:txBody>
        </p:sp>
        <p:sp>
          <p:nvSpPr>
            <p:cNvPr id="79" name="Rectangle 10">
              <a:extLst>
                <a:ext uri="{FF2B5EF4-FFF2-40B4-BE49-F238E27FC236}">
                  <a16:creationId xmlns:a16="http://schemas.microsoft.com/office/drawing/2014/main" id="{D9E0286A-793B-46A2-2069-40B0BF3B2921}"/>
                </a:ext>
              </a:extLst>
            </p:cNvPr>
            <p:cNvSpPr/>
            <p:nvPr/>
          </p:nvSpPr>
          <p:spPr>
            <a:xfrm>
              <a:off x="7469411" y="1547187"/>
              <a:ext cx="3313875" cy="3042043"/>
            </a:xfrm>
            <a:prstGeom prst="rect">
              <a:avLst/>
            </a:prstGeom>
            <a:grpFill/>
            <a:ln w="0">
              <a:noFill/>
              <a:prstDash val="solid"/>
              <a:round/>
              <a:headEnd/>
              <a:tailEnd/>
            </a:ln>
          </p:spPr>
          <p:txBody>
            <a:bodyPr vert="horz" wrap="square" lIns="914162" tIns="91416" rIns="914162" bIns="91416" numCol="1" anchor="ctr" anchorCtr="1" compatLnSpc="1">
              <a:prstTxWarp prst="textNoShape">
                <a:avLst/>
              </a:prstTxWarp>
            </a:bodyPr>
            <a:lstStyle/>
            <a:p>
              <a:endParaRPr lang="en-US" sz="1799" kern="0" dirty="0">
                <a:solidFill>
                  <a:srgbClr val="544457"/>
                </a:solidFill>
                <a:latin typeface="Arial" pitchFamily="34" charset="0"/>
                <a:cs typeface="Arial" pitchFamily="34" charset="0"/>
              </a:endParaRPr>
            </a:p>
          </p:txBody>
        </p:sp>
      </p:grpSp>
      <p:sp>
        <p:nvSpPr>
          <p:cNvPr id="80" name="Rounded Rectangle 13">
            <a:extLst>
              <a:ext uri="{FF2B5EF4-FFF2-40B4-BE49-F238E27FC236}">
                <a16:creationId xmlns:a16="http://schemas.microsoft.com/office/drawing/2014/main" id="{74339572-CF2D-E522-3AE3-C19666B5ED97}"/>
              </a:ext>
            </a:extLst>
          </p:cNvPr>
          <p:cNvSpPr/>
          <p:nvPr/>
        </p:nvSpPr>
        <p:spPr>
          <a:xfrm>
            <a:off x="7879257" y="2723262"/>
            <a:ext cx="2548311" cy="344692"/>
          </a:xfrm>
          <a:prstGeom prst="roundRect">
            <a:avLst>
              <a:gd name="adj" fmla="val 50000"/>
            </a:avLst>
          </a:prstGeom>
          <a:solidFill>
            <a:srgbClr val="A5AD6E"/>
          </a:solidFill>
          <a:ln>
            <a:noFill/>
          </a:ln>
          <a:effectLst>
            <a:innerShdw blurRad="38100" dist="50800" dir="16200000">
              <a:prstClr val="black">
                <a:alpha val="2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b="1" dirty="0">
                <a:solidFill>
                  <a:schemeClr val="bg1"/>
                </a:solidFill>
              </a:rPr>
              <a:t>الفكاهة والرسوم</a:t>
            </a:r>
            <a:endParaRPr lang="en-US" sz="1400" b="1" dirty="0">
              <a:solidFill>
                <a:schemeClr val="bg1"/>
              </a:solidFill>
            </a:endParaRPr>
          </a:p>
        </p:txBody>
      </p:sp>
      <p:sp>
        <p:nvSpPr>
          <p:cNvPr id="81" name="TextBox 34">
            <a:extLst>
              <a:ext uri="{FF2B5EF4-FFF2-40B4-BE49-F238E27FC236}">
                <a16:creationId xmlns:a16="http://schemas.microsoft.com/office/drawing/2014/main" id="{2692057A-CBBC-27E7-1CA5-90121022251C}"/>
              </a:ext>
            </a:extLst>
          </p:cNvPr>
          <p:cNvSpPr txBox="1"/>
          <p:nvPr/>
        </p:nvSpPr>
        <p:spPr>
          <a:xfrm>
            <a:off x="9199936" y="4915616"/>
            <a:ext cx="2652887" cy="1107996"/>
          </a:xfrm>
          <a:prstGeom prst="rect">
            <a:avLst/>
          </a:prstGeom>
          <a:noFill/>
        </p:spPr>
        <p:txBody>
          <a:bodyPr wrap="square">
            <a:spAutoFit/>
          </a:bodyPr>
          <a:lstStyle/>
          <a:p>
            <a:pPr marL="171450" lvl="0" indent="-171450" algn="r" rtl="1">
              <a:buFont typeface="Arial" panose="020B0604020202020204" pitchFamily="34" charset="0"/>
              <a:buChar char="•"/>
              <a:defRPr/>
            </a:pPr>
            <a:r>
              <a:rPr lang="ar-SA" sz="1100" b="1" dirty="0">
                <a:solidFill>
                  <a:schemeClr val="bg1"/>
                </a:solidFill>
              </a:rPr>
              <a:t>الرسوم الجذابة ألوان زاهية وتصاميم بسيطة </a:t>
            </a:r>
            <a:r>
              <a:rPr lang="ar-SA" sz="1100" dirty="0">
                <a:solidFill>
                  <a:schemeClr val="bg1"/>
                </a:solidFill>
              </a:rPr>
              <a:t>تعبر عن المشاعر وتوضح الأفكار لتساعد الطفل على الفهم والانجذاب للمحتوى</a:t>
            </a:r>
          </a:p>
          <a:p>
            <a:pPr marL="171450" lvl="0" indent="-171450" algn="r" rtl="1">
              <a:buFont typeface="Arial" panose="020B0604020202020204" pitchFamily="34" charset="0"/>
              <a:buChar char="•"/>
              <a:defRPr/>
            </a:pPr>
            <a:r>
              <a:rPr lang="ar-SA" sz="1100" b="1" dirty="0">
                <a:solidFill>
                  <a:schemeClr val="bg1"/>
                </a:solidFill>
              </a:rPr>
              <a:t>الفكاهة اللطيفة </a:t>
            </a:r>
            <a:r>
              <a:rPr lang="ar-SA" sz="1100" dirty="0">
                <a:solidFill>
                  <a:schemeClr val="bg1"/>
                </a:solidFill>
              </a:rPr>
              <a:t>مواقف وأصوات طريفة تجعل الطفل يضحك ويشعر بالمرح، مما يزيد من تفاعله مع القصة أو الدرس.</a:t>
            </a:r>
          </a:p>
        </p:txBody>
      </p:sp>
      <p:sp>
        <p:nvSpPr>
          <p:cNvPr id="82" name="Rectangle 9">
            <a:extLst>
              <a:ext uri="{FF2B5EF4-FFF2-40B4-BE49-F238E27FC236}">
                <a16:creationId xmlns:a16="http://schemas.microsoft.com/office/drawing/2014/main" id="{5CADD007-4021-3611-6762-7AE9B292FEAB}"/>
              </a:ext>
            </a:extLst>
          </p:cNvPr>
          <p:cNvSpPr/>
          <p:nvPr/>
        </p:nvSpPr>
        <p:spPr>
          <a:xfrm rot="297575">
            <a:off x="1198408" y="5374350"/>
            <a:ext cx="3077796" cy="1170137"/>
          </a:xfrm>
          <a:prstGeom prst="rect">
            <a:avLst/>
          </a:prstGeom>
          <a:solidFill>
            <a:srgbClr val="7E7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solidFill>
                <a:srgbClr val="005C46"/>
              </a:solidFill>
            </a:endParaRPr>
          </a:p>
        </p:txBody>
      </p:sp>
      <p:sp>
        <p:nvSpPr>
          <p:cNvPr id="83" name="Rectangle 10">
            <a:extLst>
              <a:ext uri="{FF2B5EF4-FFF2-40B4-BE49-F238E27FC236}">
                <a16:creationId xmlns:a16="http://schemas.microsoft.com/office/drawing/2014/main" id="{90007554-F0CE-1195-C800-E0A53FF03150}"/>
              </a:ext>
            </a:extLst>
          </p:cNvPr>
          <p:cNvSpPr/>
          <p:nvPr/>
        </p:nvSpPr>
        <p:spPr>
          <a:xfrm>
            <a:off x="1151890" y="5387408"/>
            <a:ext cx="3077796" cy="1170137"/>
          </a:xfrm>
          <a:prstGeom prst="rect">
            <a:avLst/>
          </a:prstGeom>
          <a:solidFill>
            <a:srgbClr val="544457"/>
          </a:solidFill>
          <a:ln w="0">
            <a:noFill/>
            <a:prstDash val="solid"/>
            <a:round/>
            <a:headEnd/>
            <a:tailEnd/>
          </a:ln>
        </p:spPr>
        <p:txBody>
          <a:bodyPr vert="horz" wrap="square" lIns="914162" tIns="91416" rIns="914162" bIns="91416" numCol="1" anchor="ctr" anchorCtr="1" compatLnSpc="1">
            <a:prstTxWarp prst="textNoShape">
              <a:avLst/>
            </a:prstTxWarp>
          </a:bodyPr>
          <a:lstStyle/>
          <a:p>
            <a:endParaRPr lang="en-US" sz="1799" kern="0" dirty="0">
              <a:solidFill>
                <a:srgbClr val="544457"/>
              </a:solidFill>
              <a:latin typeface="Arial" pitchFamily="34" charset="0"/>
              <a:cs typeface="Arial" pitchFamily="34" charset="0"/>
            </a:endParaRPr>
          </a:p>
        </p:txBody>
      </p:sp>
      <p:sp>
        <p:nvSpPr>
          <p:cNvPr id="84" name="Rounded Rectangle 13">
            <a:extLst>
              <a:ext uri="{FF2B5EF4-FFF2-40B4-BE49-F238E27FC236}">
                <a16:creationId xmlns:a16="http://schemas.microsoft.com/office/drawing/2014/main" id="{4F482F6C-2374-9EE2-61BC-716C6BA7B248}"/>
              </a:ext>
            </a:extLst>
          </p:cNvPr>
          <p:cNvSpPr/>
          <p:nvPr/>
        </p:nvSpPr>
        <p:spPr>
          <a:xfrm>
            <a:off x="4677377" y="5302937"/>
            <a:ext cx="2688973" cy="401928"/>
          </a:xfrm>
          <a:prstGeom prst="roundRect">
            <a:avLst>
              <a:gd name="adj" fmla="val 50000"/>
            </a:avLst>
          </a:prstGeom>
          <a:solidFill>
            <a:srgbClr val="A5AD6E"/>
          </a:solidFill>
          <a:ln>
            <a:noFill/>
          </a:ln>
          <a:effectLst>
            <a:innerShdw blurRad="38100" dist="50800" dir="16200000">
              <a:prstClr val="black">
                <a:alpha val="2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600" b="1" dirty="0">
                <a:solidFill>
                  <a:schemeClr val="bg1"/>
                </a:solidFill>
              </a:rPr>
              <a:t>اللغة والمفردات</a:t>
            </a:r>
            <a:endParaRPr lang="en-US" sz="1600" b="1" dirty="0">
              <a:solidFill>
                <a:schemeClr val="bg1"/>
              </a:solidFill>
            </a:endParaRPr>
          </a:p>
        </p:txBody>
      </p:sp>
      <p:sp>
        <p:nvSpPr>
          <p:cNvPr id="85" name="TextBox 34">
            <a:extLst>
              <a:ext uri="{FF2B5EF4-FFF2-40B4-BE49-F238E27FC236}">
                <a16:creationId xmlns:a16="http://schemas.microsoft.com/office/drawing/2014/main" id="{F40CBEAE-854D-32F8-4C26-447D285B21D0}"/>
              </a:ext>
            </a:extLst>
          </p:cNvPr>
          <p:cNvSpPr txBox="1"/>
          <p:nvPr/>
        </p:nvSpPr>
        <p:spPr>
          <a:xfrm>
            <a:off x="1060552" y="5456494"/>
            <a:ext cx="3125534" cy="1107996"/>
          </a:xfrm>
          <a:prstGeom prst="rect">
            <a:avLst/>
          </a:prstGeom>
          <a:noFill/>
        </p:spPr>
        <p:txBody>
          <a:bodyPr wrap="square">
            <a:spAutoFit/>
          </a:bodyPr>
          <a:lstStyle/>
          <a:p>
            <a:pPr marL="285750" lvl="0" indent="-285750" algn="r" rtl="1">
              <a:buFont typeface="Arial" panose="020B0604020202020204" pitchFamily="34" charset="0"/>
              <a:buChar char="•"/>
              <a:defRPr/>
            </a:pPr>
            <a:r>
              <a:rPr lang="ar-SA" sz="1100" b="1" dirty="0">
                <a:solidFill>
                  <a:schemeClr val="bg1"/>
                </a:solidFill>
              </a:rPr>
              <a:t>استخدام كلمات مألوفة </a:t>
            </a:r>
            <a:r>
              <a:rPr lang="ar-SA" sz="1100" dirty="0">
                <a:solidFill>
                  <a:schemeClr val="bg1"/>
                </a:solidFill>
              </a:rPr>
              <a:t>من بيئة الطفل اليومية (المدرسة – الغرفة – العائلة).</a:t>
            </a:r>
          </a:p>
          <a:p>
            <a:pPr marL="285750" lvl="0" indent="-285750" algn="r" rtl="1">
              <a:buFont typeface="Arial" panose="020B0604020202020204" pitchFamily="34" charset="0"/>
              <a:buChar char="•"/>
              <a:defRPr/>
            </a:pPr>
            <a:r>
              <a:rPr lang="ar-SA" sz="1100" b="1" dirty="0">
                <a:solidFill>
                  <a:schemeClr val="bg1"/>
                </a:solidFill>
              </a:rPr>
              <a:t>عدم استخدام المفاهيم المجردة </a:t>
            </a:r>
            <a:r>
              <a:rPr lang="ar-SA" sz="1100" dirty="0">
                <a:solidFill>
                  <a:schemeClr val="bg1"/>
                </a:solidFill>
              </a:rPr>
              <a:t>(مثل الانبعاثات أو الكفاءة).</a:t>
            </a:r>
          </a:p>
          <a:p>
            <a:pPr marL="285750" lvl="0" indent="-285750" algn="r" rtl="1">
              <a:buFont typeface="Arial" panose="020B0604020202020204" pitchFamily="34" charset="0"/>
              <a:buChar char="•"/>
              <a:defRPr/>
            </a:pPr>
            <a:r>
              <a:rPr lang="ar-SA" sz="1100" b="1" dirty="0">
                <a:solidFill>
                  <a:schemeClr val="bg1"/>
                </a:solidFill>
              </a:rPr>
              <a:t>السلوكيات الملموسة اليومية</a:t>
            </a:r>
            <a:r>
              <a:rPr lang="ar-SA" sz="1100" dirty="0">
                <a:solidFill>
                  <a:schemeClr val="bg1"/>
                </a:solidFill>
              </a:rPr>
              <a:t> (إغلاق الصنبور، إطفاء الأنوار) تلقى فهمًا فوريًا.</a:t>
            </a:r>
          </a:p>
          <a:p>
            <a:pPr marL="285750" lvl="0" indent="-285750" algn="r" rtl="1">
              <a:buFont typeface="Arial" panose="020B0604020202020204" pitchFamily="34" charset="0"/>
              <a:buChar char="•"/>
              <a:defRPr/>
            </a:pPr>
            <a:endParaRPr lang="ar-SA" sz="1100" dirty="0">
              <a:solidFill>
                <a:schemeClr val="bg1"/>
              </a:solidFill>
            </a:endParaRPr>
          </a:p>
        </p:txBody>
      </p:sp>
      <p:sp>
        <p:nvSpPr>
          <p:cNvPr id="88" name="Freeform 260">
            <a:extLst>
              <a:ext uri="{FF2B5EF4-FFF2-40B4-BE49-F238E27FC236}">
                <a16:creationId xmlns:a16="http://schemas.microsoft.com/office/drawing/2014/main" id="{E9948204-F46E-8ABF-EFA8-70BDE9F1BA9D}"/>
              </a:ext>
            </a:extLst>
          </p:cNvPr>
          <p:cNvSpPr>
            <a:spLocks noChangeArrowheads="1"/>
          </p:cNvSpPr>
          <p:nvPr/>
        </p:nvSpPr>
        <p:spPr bwMode="auto">
          <a:xfrm>
            <a:off x="9493796" y="1059502"/>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pic>
        <p:nvPicPr>
          <p:cNvPr id="89" name="Graphic 44" descr="Beginning with solid fill">
            <a:extLst>
              <a:ext uri="{FF2B5EF4-FFF2-40B4-BE49-F238E27FC236}">
                <a16:creationId xmlns:a16="http://schemas.microsoft.com/office/drawing/2014/main" id="{411B4B26-A053-AB36-12C6-CC6314F5BFF9}"/>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877828" y="1298433"/>
            <a:ext cx="420011" cy="416623"/>
          </a:xfrm>
          <a:prstGeom prst="rect">
            <a:avLst/>
          </a:prstGeom>
        </p:spPr>
      </p:pic>
      <p:sp>
        <p:nvSpPr>
          <p:cNvPr id="92" name="Freeform 260">
            <a:extLst>
              <a:ext uri="{FF2B5EF4-FFF2-40B4-BE49-F238E27FC236}">
                <a16:creationId xmlns:a16="http://schemas.microsoft.com/office/drawing/2014/main" id="{22570776-73F2-85E8-B026-7CD094428259}"/>
              </a:ext>
            </a:extLst>
          </p:cNvPr>
          <p:cNvSpPr>
            <a:spLocks noChangeArrowheads="1"/>
          </p:cNvSpPr>
          <p:nvPr/>
        </p:nvSpPr>
        <p:spPr bwMode="auto">
          <a:xfrm>
            <a:off x="1647030" y="4325732"/>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pic>
        <p:nvPicPr>
          <p:cNvPr id="93" name="Graphic 48" descr="Stop with solid fill">
            <a:extLst>
              <a:ext uri="{FF2B5EF4-FFF2-40B4-BE49-F238E27FC236}">
                <a16:creationId xmlns:a16="http://schemas.microsoft.com/office/drawing/2014/main" id="{0A4C315A-2539-6E59-5CB4-BB1F26AA142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023974" y="4587091"/>
            <a:ext cx="398260" cy="395048"/>
          </a:xfrm>
          <a:prstGeom prst="rect">
            <a:avLst/>
          </a:prstGeom>
        </p:spPr>
      </p:pic>
      <p:sp>
        <p:nvSpPr>
          <p:cNvPr id="5" name="Title 1">
            <a:extLst>
              <a:ext uri="{FF2B5EF4-FFF2-40B4-BE49-F238E27FC236}">
                <a16:creationId xmlns:a16="http://schemas.microsoft.com/office/drawing/2014/main" id="{57CD2955-86EC-9423-AE47-E57D55F5C2D7}"/>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ar-JO" sz="2400" b="1" dirty="0">
              <a:solidFill>
                <a:srgbClr val="00B050"/>
              </a:solidFill>
              <a:cs typeface="Bahij TheSansArabic Plain" panose="02040503050201020203" pitchFamily="18" charset="-78"/>
            </a:endParaRPr>
          </a:p>
        </p:txBody>
      </p:sp>
      <p:sp>
        <p:nvSpPr>
          <p:cNvPr id="7" name="Title 1">
            <a:extLst>
              <a:ext uri="{FF2B5EF4-FFF2-40B4-BE49-F238E27FC236}">
                <a16:creationId xmlns:a16="http://schemas.microsoft.com/office/drawing/2014/main" id="{CFE3C715-6431-CC9A-A969-4B75DB618959}"/>
              </a:ext>
            </a:extLst>
          </p:cNvPr>
          <p:cNvSpPr txBox="1">
            <a:spLocks/>
          </p:cNvSpPr>
          <p:nvPr/>
        </p:nvSpPr>
        <p:spPr>
          <a:xfrm>
            <a:off x="1529446" y="604318"/>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تقديم الفكرة بطريقة تناسب عمر الطفل</a:t>
            </a:r>
            <a:endParaRPr lang="ar-JO" sz="2400" b="1" dirty="0">
              <a:solidFill>
                <a:srgbClr val="00B050"/>
              </a:solidFill>
              <a:cs typeface="Bahij TheSansArabic Plain" panose="02040503050201020203" pitchFamily="18" charset="-78"/>
            </a:endParaRPr>
          </a:p>
        </p:txBody>
      </p:sp>
    </p:spTree>
    <p:extLst>
      <p:ext uri="{BB962C8B-B14F-4D97-AF65-F5344CB8AC3E}">
        <p14:creationId xmlns:p14="http://schemas.microsoft.com/office/powerpoint/2010/main" val="2737182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4072C-CC7D-6057-1CA9-8BABF6FC4B1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33E08C8-F99B-C166-470B-B2550B7C5661}"/>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02A1E420-BB4C-AB9E-9F0A-9602599A6B1B}"/>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56DF429A-E2E3-8570-B3F6-A3754723F53B}"/>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367DF6B9-BC9B-C399-EAE1-5BF96DA59715}"/>
              </a:ext>
            </a:extLst>
          </p:cNvPr>
          <p:cNvSpPr txBox="1">
            <a:spLocks/>
          </p:cNvSpPr>
          <p:nvPr/>
        </p:nvSpPr>
        <p:spPr>
          <a:xfrm>
            <a:off x="1128808" y="2885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ar-JO" sz="2400" b="1" dirty="0">
              <a:ea typeface="+mn-ea"/>
              <a:cs typeface="Bahij TheSansArabic Plain" panose="02040503050201020203" pitchFamily="18" charset="-78"/>
            </a:endParaRPr>
          </a:p>
        </p:txBody>
      </p:sp>
      <p:sp>
        <p:nvSpPr>
          <p:cNvPr id="29" name="Title 1">
            <a:extLst>
              <a:ext uri="{FF2B5EF4-FFF2-40B4-BE49-F238E27FC236}">
                <a16:creationId xmlns:a16="http://schemas.microsoft.com/office/drawing/2014/main" id="{6EE63D5C-8059-4A5B-3F48-54EEDE86178B}"/>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b="1" dirty="0">
                <a:cs typeface="Bahij TheSansArabic Plain" panose="02040503050201020203" pitchFamily="18" charset="-78"/>
              </a:rPr>
              <a:t>معايير تصميم الشخصيات</a:t>
            </a:r>
            <a:endParaRPr lang="ar-JO" sz="2400" b="1" dirty="0">
              <a:cs typeface="Bahij TheSansArabic Plain" panose="02040503050201020203" pitchFamily="18" charset="-78"/>
            </a:endParaRPr>
          </a:p>
        </p:txBody>
      </p:sp>
      <p:grpSp>
        <p:nvGrpSpPr>
          <p:cNvPr id="93" name="Group 2">
            <a:extLst>
              <a:ext uri="{FF2B5EF4-FFF2-40B4-BE49-F238E27FC236}">
                <a16:creationId xmlns:a16="http://schemas.microsoft.com/office/drawing/2014/main" id="{5AACADB4-1B2E-D5BA-4EED-7666E1EC97F6}"/>
              </a:ext>
            </a:extLst>
          </p:cNvPr>
          <p:cNvGrpSpPr/>
          <p:nvPr/>
        </p:nvGrpSpPr>
        <p:grpSpPr>
          <a:xfrm>
            <a:off x="3118993" y="1993194"/>
            <a:ext cx="1902614" cy="1914064"/>
            <a:chOff x="0" y="0"/>
            <a:chExt cx="900456" cy="681316"/>
          </a:xfrm>
        </p:grpSpPr>
        <p:sp>
          <p:nvSpPr>
            <p:cNvPr id="94" name="Freeform 3">
              <a:extLst>
                <a:ext uri="{FF2B5EF4-FFF2-40B4-BE49-F238E27FC236}">
                  <a16:creationId xmlns:a16="http://schemas.microsoft.com/office/drawing/2014/main" id="{EF3B8F4A-9B10-9717-F7B1-E0073230E903}"/>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75AC6B"/>
            </a:solidFill>
          </p:spPr>
          <p:txBody>
            <a:bodyPr/>
            <a:lstStyle/>
            <a:p>
              <a:endParaRPr lang="en-US"/>
            </a:p>
          </p:txBody>
        </p:sp>
        <p:sp>
          <p:nvSpPr>
            <p:cNvPr id="95" name="TextBox 4">
              <a:extLst>
                <a:ext uri="{FF2B5EF4-FFF2-40B4-BE49-F238E27FC236}">
                  <a16:creationId xmlns:a16="http://schemas.microsoft.com/office/drawing/2014/main" id="{A7809A04-5CD8-1178-EC28-49C4BB1E5225}"/>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96" name="Group 5">
            <a:extLst>
              <a:ext uri="{FF2B5EF4-FFF2-40B4-BE49-F238E27FC236}">
                <a16:creationId xmlns:a16="http://schemas.microsoft.com/office/drawing/2014/main" id="{73F964D4-D40E-0B8B-BAC7-607FA40062DA}"/>
              </a:ext>
            </a:extLst>
          </p:cNvPr>
          <p:cNvGrpSpPr/>
          <p:nvPr/>
        </p:nvGrpSpPr>
        <p:grpSpPr>
          <a:xfrm>
            <a:off x="3211599" y="2568077"/>
            <a:ext cx="1717402" cy="2673262"/>
            <a:chOff x="0" y="0"/>
            <a:chExt cx="812800" cy="1265183"/>
          </a:xfrm>
        </p:grpSpPr>
        <p:sp>
          <p:nvSpPr>
            <p:cNvPr id="97" name="Freeform 6">
              <a:extLst>
                <a:ext uri="{FF2B5EF4-FFF2-40B4-BE49-F238E27FC236}">
                  <a16:creationId xmlns:a16="http://schemas.microsoft.com/office/drawing/2014/main" id="{A66124A7-E454-3A63-86F8-716039C8861B}"/>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a:p>
          </p:txBody>
        </p:sp>
        <p:sp>
          <p:nvSpPr>
            <p:cNvPr id="98" name="TextBox 7">
              <a:extLst>
                <a:ext uri="{FF2B5EF4-FFF2-40B4-BE49-F238E27FC236}">
                  <a16:creationId xmlns:a16="http://schemas.microsoft.com/office/drawing/2014/main" id="{15562AF8-9EB7-9F83-51E0-5EB06F23C1B7}"/>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grpSp>
        <p:nvGrpSpPr>
          <p:cNvPr id="99" name="Group 8">
            <a:extLst>
              <a:ext uri="{FF2B5EF4-FFF2-40B4-BE49-F238E27FC236}">
                <a16:creationId xmlns:a16="http://schemas.microsoft.com/office/drawing/2014/main" id="{B7342DDA-D3D5-84B6-755D-1327F7227C76}"/>
              </a:ext>
            </a:extLst>
          </p:cNvPr>
          <p:cNvGrpSpPr/>
          <p:nvPr/>
        </p:nvGrpSpPr>
        <p:grpSpPr>
          <a:xfrm>
            <a:off x="5316905" y="1993194"/>
            <a:ext cx="1902614" cy="1914064"/>
            <a:chOff x="0" y="0"/>
            <a:chExt cx="900456" cy="681316"/>
          </a:xfrm>
        </p:grpSpPr>
        <p:sp>
          <p:nvSpPr>
            <p:cNvPr id="100" name="Freeform 9">
              <a:extLst>
                <a:ext uri="{FF2B5EF4-FFF2-40B4-BE49-F238E27FC236}">
                  <a16:creationId xmlns:a16="http://schemas.microsoft.com/office/drawing/2014/main" id="{135F1BF5-BFD0-B054-6AC0-BAA07F8AC6B7}"/>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848F34"/>
            </a:solidFill>
          </p:spPr>
          <p:txBody>
            <a:bodyPr/>
            <a:lstStyle/>
            <a:p>
              <a:endParaRPr lang="en-US"/>
            </a:p>
          </p:txBody>
        </p:sp>
        <p:sp>
          <p:nvSpPr>
            <p:cNvPr id="101" name="TextBox 10">
              <a:extLst>
                <a:ext uri="{FF2B5EF4-FFF2-40B4-BE49-F238E27FC236}">
                  <a16:creationId xmlns:a16="http://schemas.microsoft.com/office/drawing/2014/main" id="{AB402E62-0793-6CC4-3EA7-B73110D21621}"/>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102" name="Group 11">
            <a:extLst>
              <a:ext uri="{FF2B5EF4-FFF2-40B4-BE49-F238E27FC236}">
                <a16:creationId xmlns:a16="http://schemas.microsoft.com/office/drawing/2014/main" id="{6EE3FA09-E553-F9E4-6373-0EA23FBED616}"/>
              </a:ext>
            </a:extLst>
          </p:cNvPr>
          <p:cNvGrpSpPr/>
          <p:nvPr/>
        </p:nvGrpSpPr>
        <p:grpSpPr>
          <a:xfrm>
            <a:off x="5409511" y="2568077"/>
            <a:ext cx="1717402" cy="2673262"/>
            <a:chOff x="0" y="0"/>
            <a:chExt cx="812800" cy="1265183"/>
          </a:xfrm>
        </p:grpSpPr>
        <p:sp>
          <p:nvSpPr>
            <p:cNvPr id="103" name="Freeform 12">
              <a:extLst>
                <a:ext uri="{FF2B5EF4-FFF2-40B4-BE49-F238E27FC236}">
                  <a16:creationId xmlns:a16="http://schemas.microsoft.com/office/drawing/2014/main" id="{F444433C-3D0B-1605-B130-89D82B0A5B1D}"/>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a:p>
          </p:txBody>
        </p:sp>
        <p:sp>
          <p:nvSpPr>
            <p:cNvPr id="104" name="TextBox 13">
              <a:extLst>
                <a:ext uri="{FF2B5EF4-FFF2-40B4-BE49-F238E27FC236}">
                  <a16:creationId xmlns:a16="http://schemas.microsoft.com/office/drawing/2014/main" id="{1FB5DDBE-5800-A889-D10B-51CDFE9D67DC}"/>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grpSp>
        <p:nvGrpSpPr>
          <p:cNvPr id="105" name="Group 14">
            <a:extLst>
              <a:ext uri="{FF2B5EF4-FFF2-40B4-BE49-F238E27FC236}">
                <a16:creationId xmlns:a16="http://schemas.microsoft.com/office/drawing/2014/main" id="{93C216F4-3E6A-D324-5436-EDB808BE94A9}"/>
              </a:ext>
            </a:extLst>
          </p:cNvPr>
          <p:cNvGrpSpPr/>
          <p:nvPr/>
        </p:nvGrpSpPr>
        <p:grpSpPr>
          <a:xfrm>
            <a:off x="7516353" y="1993194"/>
            <a:ext cx="1902614" cy="1914064"/>
            <a:chOff x="0" y="0"/>
            <a:chExt cx="900456" cy="681316"/>
          </a:xfrm>
        </p:grpSpPr>
        <p:sp>
          <p:nvSpPr>
            <p:cNvPr id="106" name="Freeform 15">
              <a:extLst>
                <a:ext uri="{FF2B5EF4-FFF2-40B4-BE49-F238E27FC236}">
                  <a16:creationId xmlns:a16="http://schemas.microsoft.com/office/drawing/2014/main" id="{9B20F0A5-E387-985C-9242-8216BE01910B}"/>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837244"/>
            </a:solidFill>
          </p:spPr>
          <p:txBody>
            <a:bodyPr/>
            <a:lstStyle/>
            <a:p>
              <a:endParaRPr lang="en-US"/>
            </a:p>
          </p:txBody>
        </p:sp>
        <p:sp>
          <p:nvSpPr>
            <p:cNvPr id="107" name="TextBox 16">
              <a:extLst>
                <a:ext uri="{FF2B5EF4-FFF2-40B4-BE49-F238E27FC236}">
                  <a16:creationId xmlns:a16="http://schemas.microsoft.com/office/drawing/2014/main" id="{0B2F7310-907C-ECEF-77EB-7E7E62F82900}"/>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108" name="Group 17">
            <a:extLst>
              <a:ext uri="{FF2B5EF4-FFF2-40B4-BE49-F238E27FC236}">
                <a16:creationId xmlns:a16="http://schemas.microsoft.com/office/drawing/2014/main" id="{66FA8701-EAD1-F006-6D33-AE874ACFAFEB}"/>
              </a:ext>
            </a:extLst>
          </p:cNvPr>
          <p:cNvGrpSpPr/>
          <p:nvPr/>
        </p:nvGrpSpPr>
        <p:grpSpPr>
          <a:xfrm>
            <a:off x="7608960" y="2568077"/>
            <a:ext cx="1717402" cy="2673262"/>
            <a:chOff x="0" y="0"/>
            <a:chExt cx="812800" cy="1265183"/>
          </a:xfrm>
        </p:grpSpPr>
        <p:sp>
          <p:nvSpPr>
            <p:cNvPr id="109" name="Freeform 18">
              <a:extLst>
                <a:ext uri="{FF2B5EF4-FFF2-40B4-BE49-F238E27FC236}">
                  <a16:creationId xmlns:a16="http://schemas.microsoft.com/office/drawing/2014/main" id="{13DE6677-E774-7BF9-714C-680A10884004}"/>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a:p>
          </p:txBody>
        </p:sp>
        <p:sp>
          <p:nvSpPr>
            <p:cNvPr id="110" name="TextBox 19">
              <a:extLst>
                <a:ext uri="{FF2B5EF4-FFF2-40B4-BE49-F238E27FC236}">
                  <a16:creationId xmlns:a16="http://schemas.microsoft.com/office/drawing/2014/main" id="{D58DB604-A97F-1D29-7D31-A9C083EBC751}"/>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grpSp>
        <p:nvGrpSpPr>
          <p:cNvPr id="111" name="Group 20">
            <a:extLst>
              <a:ext uri="{FF2B5EF4-FFF2-40B4-BE49-F238E27FC236}">
                <a16:creationId xmlns:a16="http://schemas.microsoft.com/office/drawing/2014/main" id="{20B451EC-254F-1765-1678-E9B91D9A3CC1}"/>
              </a:ext>
            </a:extLst>
          </p:cNvPr>
          <p:cNvGrpSpPr/>
          <p:nvPr/>
        </p:nvGrpSpPr>
        <p:grpSpPr>
          <a:xfrm>
            <a:off x="9715802" y="1993194"/>
            <a:ext cx="1902614" cy="1914064"/>
            <a:chOff x="0" y="0"/>
            <a:chExt cx="900456" cy="681316"/>
          </a:xfrm>
        </p:grpSpPr>
        <p:sp>
          <p:nvSpPr>
            <p:cNvPr id="112" name="Freeform 21">
              <a:extLst>
                <a:ext uri="{FF2B5EF4-FFF2-40B4-BE49-F238E27FC236}">
                  <a16:creationId xmlns:a16="http://schemas.microsoft.com/office/drawing/2014/main" id="{720F2D68-810D-E564-F541-B0ADEE065231}"/>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544457"/>
            </a:solidFill>
          </p:spPr>
          <p:txBody>
            <a:bodyPr/>
            <a:lstStyle/>
            <a:p>
              <a:endParaRPr lang="en-US"/>
            </a:p>
          </p:txBody>
        </p:sp>
        <p:sp>
          <p:nvSpPr>
            <p:cNvPr id="113" name="TextBox 22">
              <a:extLst>
                <a:ext uri="{FF2B5EF4-FFF2-40B4-BE49-F238E27FC236}">
                  <a16:creationId xmlns:a16="http://schemas.microsoft.com/office/drawing/2014/main" id="{B4525FAC-B990-68DC-57B4-A1F2B9D45442}"/>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114" name="Group 23">
            <a:extLst>
              <a:ext uri="{FF2B5EF4-FFF2-40B4-BE49-F238E27FC236}">
                <a16:creationId xmlns:a16="http://schemas.microsoft.com/office/drawing/2014/main" id="{FEF73398-B7DB-BD86-8572-8BE25DA4F243}"/>
              </a:ext>
            </a:extLst>
          </p:cNvPr>
          <p:cNvGrpSpPr/>
          <p:nvPr/>
        </p:nvGrpSpPr>
        <p:grpSpPr>
          <a:xfrm>
            <a:off x="9808408" y="2568077"/>
            <a:ext cx="1717402" cy="2673262"/>
            <a:chOff x="0" y="0"/>
            <a:chExt cx="812800" cy="1265183"/>
          </a:xfrm>
        </p:grpSpPr>
        <p:sp>
          <p:nvSpPr>
            <p:cNvPr id="115" name="Freeform 24">
              <a:extLst>
                <a:ext uri="{FF2B5EF4-FFF2-40B4-BE49-F238E27FC236}">
                  <a16:creationId xmlns:a16="http://schemas.microsoft.com/office/drawing/2014/main" id="{910F1FA6-4406-0C81-62DD-4C5F45957297}"/>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a:p>
          </p:txBody>
        </p:sp>
        <p:sp>
          <p:nvSpPr>
            <p:cNvPr id="116" name="TextBox 25">
              <a:extLst>
                <a:ext uri="{FF2B5EF4-FFF2-40B4-BE49-F238E27FC236}">
                  <a16:creationId xmlns:a16="http://schemas.microsoft.com/office/drawing/2014/main" id="{A0A90CD1-EC02-1A42-C72B-E9E4C9A29CC5}"/>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sp>
        <p:nvSpPr>
          <p:cNvPr id="117" name="AutoShape 26">
            <a:extLst>
              <a:ext uri="{FF2B5EF4-FFF2-40B4-BE49-F238E27FC236}">
                <a16:creationId xmlns:a16="http://schemas.microsoft.com/office/drawing/2014/main" id="{10BE0B8B-E624-FB65-7CE4-31263A4A81B0}"/>
              </a:ext>
            </a:extLst>
          </p:cNvPr>
          <p:cNvSpPr/>
          <p:nvPr/>
        </p:nvSpPr>
        <p:spPr>
          <a:xfrm>
            <a:off x="1682318" y="5709700"/>
            <a:ext cx="8977460" cy="0"/>
          </a:xfrm>
          <a:prstGeom prst="line">
            <a:avLst/>
          </a:prstGeom>
          <a:ln w="19050" cap="flat">
            <a:solidFill>
              <a:srgbClr val="B4B4B4"/>
            </a:solidFill>
            <a:prstDash val="solid"/>
            <a:headEnd type="none" w="sm" len="sm"/>
            <a:tailEnd type="none" w="sm" len="sm"/>
          </a:ln>
        </p:spPr>
        <p:txBody>
          <a:bodyPr/>
          <a:lstStyle/>
          <a:p>
            <a:endParaRPr lang="en-US"/>
          </a:p>
        </p:txBody>
      </p:sp>
      <p:grpSp>
        <p:nvGrpSpPr>
          <p:cNvPr id="118" name="Group 27">
            <a:extLst>
              <a:ext uri="{FF2B5EF4-FFF2-40B4-BE49-F238E27FC236}">
                <a16:creationId xmlns:a16="http://schemas.microsoft.com/office/drawing/2014/main" id="{DB229C0A-615C-A1F6-AF69-912D8BB2D6E5}"/>
              </a:ext>
            </a:extLst>
          </p:cNvPr>
          <p:cNvGrpSpPr/>
          <p:nvPr/>
        </p:nvGrpSpPr>
        <p:grpSpPr>
          <a:xfrm>
            <a:off x="3970373" y="5617104"/>
            <a:ext cx="185192" cy="185192"/>
            <a:chOff x="0" y="0"/>
            <a:chExt cx="812800" cy="812800"/>
          </a:xfrm>
        </p:grpSpPr>
        <p:sp>
          <p:nvSpPr>
            <p:cNvPr id="119" name="Freeform 28">
              <a:extLst>
                <a:ext uri="{FF2B5EF4-FFF2-40B4-BE49-F238E27FC236}">
                  <a16:creationId xmlns:a16="http://schemas.microsoft.com/office/drawing/2014/main" id="{22D3AB17-5160-F168-1934-9BB8CD2BDB1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5AC6B"/>
            </a:solidFill>
          </p:spPr>
          <p:txBody>
            <a:bodyPr/>
            <a:lstStyle/>
            <a:p>
              <a:endParaRPr lang="en-US"/>
            </a:p>
          </p:txBody>
        </p:sp>
        <p:sp>
          <p:nvSpPr>
            <p:cNvPr id="120" name="TextBox 29">
              <a:extLst>
                <a:ext uri="{FF2B5EF4-FFF2-40B4-BE49-F238E27FC236}">
                  <a16:creationId xmlns:a16="http://schemas.microsoft.com/office/drawing/2014/main" id="{747B6BF1-D6E5-4BC6-96A6-07440F5882F1}"/>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21" name="Group 30">
            <a:extLst>
              <a:ext uri="{FF2B5EF4-FFF2-40B4-BE49-F238E27FC236}">
                <a16:creationId xmlns:a16="http://schemas.microsoft.com/office/drawing/2014/main" id="{2CEFDF1C-BDFC-5DEF-894F-A26D466FD22B}"/>
              </a:ext>
            </a:extLst>
          </p:cNvPr>
          <p:cNvGrpSpPr/>
          <p:nvPr/>
        </p:nvGrpSpPr>
        <p:grpSpPr>
          <a:xfrm>
            <a:off x="6168285" y="5617104"/>
            <a:ext cx="185192" cy="185192"/>
            <a:chOff x="0" y="0"/>
            <a:chExt cx="812800" cy="812800"/>
          </a:xfrm>
        </p:grpSpPr>
        <p:sp>
          <p:nvSpPr>
            <p:cNvPr id="122" name="Freeform 31">
              <a:extLst>
                <a:ext uri="{FF2B5EF4-FFF2-40B4-BE49-F238E27FC236}">
                  <a16:creationId xmlns:a16="http://schemas.microsoft.com/office/drawing/2014/main" id="{FE909489-B969-CD19-1C42-6EEA6F18A03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48F34"/>
            </a:solidFill>
          </p:spPr>
          <p:txBody>
            <a:bodyPr/>
            <a:lstStyle/>
            <a:p>
              <a:endParaRPr lang="en-US"/>
            </a:p>
          </p:txBody>
        </p:sp>
        <p:sp>
          <p:nvSpPr>
            <p:cNvPr id="123" name="TextBox 32">
              <a:extLst>
                <a:ext uri="{FF2B5EF4-FFF2-40B4-BE49-F238E27FC236}">
                  <a16:creationId xmlns:a16="http://schemas.microsoft.com/office/drawing/2014/main" id="{4334EE47-7927-01D4-BB7D-E699D0338093}"/>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24" name="Group 33">
            <a:extLst>
              <a:ext uri="{FF2B5EF4-FFF2-40B4-BE49-F238E27FC236}">
                <a16:creationId xmlns:a16="http://schemas.microsoft.com/office/drawing/2014/main" id="{2CCDBF35-3002-0DDF-FA46-069D90E5FFBC}"/>
              </a:ext>
            </a:extLst>
          </p:cNvPr>
          <p:cNvGrpSpPr/>
          <p:nvPr/>
        </p:nvGrpSpPr>
        <p:grpSpPr>
          <a:xfrm>
            <a:off x="8367734" y="5617104"/>
            <a:ext cx="185192" cy="185192"/>
            <a:chOff x="0" y="0"/>
            <a:chExt cx="812800" cy="812800"/>
          </a:xfrm>
        </p:grpSpPr>
        <p:sp>
          <p:nvSpPr>
            <p:cNvPr id="125" name="Freeform 34">
              <a:extLst>
                <a:ext uri="{FF2B5EF4-FFF2-40B4-BE49-F238E27FC236}">
                  <a16:creationId xmlns:a16="http://schemas.microsoft.com/office/drawing/2014/main" id="{2686816A-7A6A-AF7B-C865-E2A9F6B921E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37244"/>
            </a:solidFill>
          </p:spPr>
          <p:txBody>
            <a:bodyPr/>
            <a:lstStyle/>
            <a:p>
              <a:endParaRPr lang="en-US"/>
            </a:p>
          </p:txBody>
        </p:sp>
        <p:sp>
          <p:nvSpPr>
            <p:cNvPr id="126" name="TextBox 35">
              <a:extLst>
                <a:ext uri="{FF2B5EF4-FFF2-40B4-BE49-F238E27FC236}">
                  <a16:creationId xmlns:a16="http://schemas.microsoft.com/office/drawing/2014/main" id="{1A78F9E5-DFDB-496A-A5F4-640FD01C50E6}"/>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27" name="Group 36">
            <a:extLst>
              <a:ext uri="{FF2B5EF4-FFF2-40B4-BE49-F238E27FC236}">
                <a16:creationId xmlns:a16="http://schemas.microsoft.com/office/drawing/2014/main" id="{D4D55113-13BA-C383-2282-8984785312F6}"/>
              </a:ext>
            </a:extLst>
          </p:cNvPr>
          <p:cNvGrpSpPr/>
          <p:nvPr/>
        </p:nvGrpSpPr>
        <p:grpSpPr>
          <a:xfrm>
            <a:off x="10659779" y="5617104"/>
            <a:ext cx="185192" cy="185192"/>
            <a:chOff x="0" y="0"/>
            <a:chExt cx="812800" cy="812800"/>
          </a:xfrm>
        </p:grpSpPr>
        <p:sp>
          <p:nvSpPr>
            <p:cNvPr id="128" name="Freeform 37">
              <a:extLst>
                <a:ext uri="{FF2B5EF4-FFF2-40B4-BE49-F238E27FC236}">
                  <a16:creationId xmlns:a16="http://schemas.microsoft.com/office/drawing/2014/main" id="{3840D1A6-BFA4-5725-79CF-60D7E4D414E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44457"/>
            </a:solidFill>
          </p:spPr>
          <p:txBody>
            <a:bodyPr/>
            <a:lstStyle/>
            <a:p>
              <a:endParaRPr lang="en-US"/>
            </a:p>
          </p:txBody>
        </p:sp>
        <p:sp>
          <p:nvSpPr>
            <p:cNvPr id="129" name="TextBox 38">
              <a:extLst>
                <a:ext uri="{FF2B5EF4-FFF2-40B4-BE49-F238E27FC236}">
                  <a16:creationId xmlns:a16="http://schemas.microsoft.com/office/drawing/2014/main" id="{DE58025E-F6A4-F536-664B-EF1C5B44041A}"/>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30" name="Group 39">
            <a:extLst>
              <a:ext uri="{FF2B5EF4-FFF2-40B4-BE49-F238E27FC236}">
                <a16:creationId xmlns:a16="http://schemas.microsoft.com/office/drawing/2014/main" id="{5E0C3447-15C9-1032-4770-ED8521D86206}"/>
              </a:ext>
            </a:extLst>
          </p:cNvPr>
          <p:cNvGrpSpPr/>
          <p:nvPr/>
        </p:nvGrpSpPr>
        <p:grpSpPr>
          <a:xfrm>
            <a:off x="738342" y="1993194"/>
            <a:ext cx="1902614" cy="1914064"/>
            <a:chOff x="0" y="0"/>
            <a:chExt cx="900456" cy="681316"/>
          </a:xfrm>
        </p:grpSpPr>
        <p:sp>
          <p:nvSpPr>
            <p:cNvPr id="131" name="Freeform 40">
              <a:extLst>
                <a:ext uri="{FF2B5EF4-FFF2-40B4-BE49-F238E27FC236}">
                  <a16:creationId xmlns:a16="http://schemas.microsoft.com/office/drawing/2014/main" id="{97EBBF0C-07E7-EB63-ABA6-3E12155C2C8C}"/>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2AB361"/>
            </a:solidFill>
          </p:spPr>
          <p:txBody>
            <a:bodyPr/>
            <a:lstStyle/>
            <a:p>
              <a:endParaRPr lang="en-US"/>
            </a:p>
          </p:txBody>
        </p:sp>
        <p:sp>
          <p:nvSpPr>
            <p:cNvPr id="132" name="TextBox 41">
              <a:extLst>
                <a:ext uri="{FF2B5EF4-FFF2-40B4-BE49-F238E27FC236}">
                  <a16:creationId xmlns:a16="http://schemas.microsoft.com/office/drawing/2014/main" id="{8C91CA22-A7E5-4DB1-F6AD-F8316E4A9A11}"/>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133" name="Group 42">
            <a:extLst>
              <a:ext uri="{FF2B5EF4-FFF2-40B4-BE49-F238E27FC236}">
                <a16:creationId xmlns:a16="http://schemas.microsoft.com/office/drawing/2014/main" id="{143D3D02-D733-286C-A325-4F4AA3CEAD00}"/>
              </a:ext>
            </a:extLst>
          </p:cNvPr>
          <p:cNvGrpSpPr/>
          <p:nvPr/>
        </p:nvGrpSpPr>
        <p:grpSpPr>
          <a:xfrm>
            <a:off x="830948" y="2568077"/>
            <a:ext cx="1717402" cy="2673262"/>
            <a:chOff x="0" y="0"/>
            <a:chExt cx="812800" cy="1265183"/>
          </a:xfrm>
        </p:grpSpPr>
        <p:sp>
          <p:nvSpPr>
            <p:cNvPr id="134" name="Freeform 43">
              <a:extLst>
                <a:ext uri="{FF2B5EF4-FFF2-40B4-BE49-F238E27FC236}">
                  <a16:creationId xmlns:a16="http://schemas.microsoft.com/office/drawing/2014/main" id="{87A9276F-269B-1437-EBEE-ED81C93BA235}"/>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a:p>
          </p:txBody>
        </p:sp>
        <p:sp>
          <p:nvSpPr>
            <p:cNvPr id="135" name="TextBox 44">
              <a:extLst>
                <a:ext uri="{FF2B5EF4-FFF2-40B4-BE49-F238E27FC236}">
                  <a16:creationId xmlns:a16="http://schemas.microsoft.com/office/drawing/2014/main" id="{A1467657-1FFE-3F75-84F7-3B60EF0C7727}"/>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grpSp>
        <p:nvGrpSpPr>
          <p:cNvPr id="136" name="Group 45">
            <a:extLst>
              <a:ext uri="{FF2B5EF4-FFF2-40B4-BE49-F238E27FC236}">
                <a16:creationId xmlns:a16="http://schemas.microsoft.com/office/drawing/2014/main" id="{4CA3AB82-AC07-A280-6F31-F24C48C727EB}"/>
              </a:ext>
            </a:extLst>
          </p:cNvPr>
          <p:cNvGrpSpPr/>
          <p:nvPr/>
        </p:nvGrpSpPr>
        <p:grpSpPr>
          <a:xfrm>
            <a:off x="1674942" y="5617104"/>
            <a:ext cx="185192" cy="185192"/>
            <a:chOff x="0" y="0"/>
            <a:chExt cx="812800" cy="812800"/>
          </a:xfrm>
        </p:grpSpPr>
        <p:sp>
          <p:nvSpPr>
            <p:cNvPr id="137" name="Freeform 46">
              <a:extLst>
                <a:ext uri="{FF2B5EF4-FFF2-40B4-BE49-F238E27FC236}">
                  <a16:creationId xmlns:a16="http://schemas.microsoft.com/office/drawing/2014/main" id="{F63A4B16-1E5C-C17B-DDAE-B851419FD6B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AB361"/>
            </a:solidFill>
          </p:spPr>
          <p:txBody>
            <a:bodyPr/>
            <a:lstStyle/>
            <a:p>
              <a:endParaRPr lang="en-US"/>
            </a:p>
          </p:txBody>
        </p:sp>
        <p:sp>
          <p:nvSpPr>
            <p:cNvPr id="138" name="TextBox 47">
              <a:extLst>
                <a:ext uri="{FF2B5EF4-FFF2-40B4-BE49-F238E27FC236}">
                  <a16:creationId xmlns:a16="http://schemas.microsoft.com/office/drawing/2014/main" id="{0309B93F-34C0-763D-3F53-B73E039BC8B0}"/>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39" name="Slide Number Placeholder 5">
            <a:extLst>
              <a:ext uri="{FF2B5EF4-FFF2-40B4-BE49-F238E27FC236}">
                <a16:creationId xmlns:a16="http://schemas.microsoft.com/office/drawing/2014/main" id="{AD1D6DF9-004D-A4DA-3A47-1418A1FD0655}"/>
              </a:ext>
            </a:extLst>
          </p:cNvPr>
          <p:cNvSpPr>
            <a:spLocks noGrp="1"/>
          </p:cNvSpPr>
          <p:nvPr>
            <p:ph type="sldNum" sz="quarter" idx="12"/>
          </p:nvPr>
        </p:nvSpPr>
        <p:spPr>
          <a:xfrm>
            <a:off x="8737601" y="6356352"/>
            <a:ext cx="2844800" cy="365125"/>
          </a:xfrm>
        </p:spPr>
        <p:txBody>
          <a:bodyPr/>
          <a:lstStyle/>
          <a:p>
            <a:fld id="{5939B1FA-81F2-4940-9AF3-5EAFB5D6669B}" type="slidenum">
              <a:rPr lang="en-US" smtClean="0"/>
              <a:pPr/>
              <a:t>17</a:t>
            </a:fld>
            <a:endParaRPr lang="en-US"/>
          </a:p>
        </p:txBody>
      </p:sp>
      <p:sp>
        <p:nvSpPr>
          <p:cNvPr id="141" name="TextBox 140">
            <a:extLst>
              <a:ext uri="{FF2B5EF4-FFF2-40B4-BE49-F238E27FC236}">
                <a16:creationId xmlns:a16="http://schemas.microsoft.com/office/drawing/2014/main" id="{A02DCBE8-14CC-6506-B5A6-DE0697D88A6E}"/>
              </a:ext>
            </a:extLst>
          </p:cNvPr>
          <p:cNvSpPr txBox="1"/>
          <p:nvPr/>
        </p:nvSpPr>
        <p:spPr>
          <a:xfrm>
            <a:off x="9801077" y="2639832"/>
            <a:ext cx="1717402" cy="584775"/>
          </a:xfrm>
          <a:prstGeom prst="rect">
            <a:avLst/>
          </a:prstGeom>
          <a:noFill/>
        </p:spPr>
        <p:txBody>
          <a:bodyPr wrap="square">
            <a:spAutoFit/>
          </a:bodyPr>
          <a:lstStyle/>
          <a:p>
            <a:pPr algn="ctr"/>
            <a:r>
              <a:rPr kumimoji="0" lang="ar-SA" sz="1600" b="1" i="0" u="none" strike="noStrike" kern="1200" cap="none" spc="0" normalizeH="0" baseline="0" noProof="0" dirty="0">
                <a:ln>
                  <a:noFill/>
                </a:ln>
                <a:solidFill>
                  <a:srgbClr val="000000"/>
                </a:solidFill>
                <a:effectLst/>
                <a:uLnTx/>
                <a:uFillTx/>
                <a:latin typeface="Sakkal Majalla" panose="02000000000000000000" pitchFamily="2" charset="-78"/>
                <a:ea typeface="+mn-ea"/>
              </a:rPr>
              <a:t>وضوح شخصية الخير والشر</a:t>
            </a:r>
            <a:endParaRPr lang="en-US" sz="1600" dirty="0"/>
          </a:p>
        </p:txBody>
      </p:sp>
      <p:sp>
        <p:nvSpPr>
          <p:cNvPr id="143" name="TextBox 142">
            <a:extLst>
              <a:ext uri="{FF2B5EF4-FFF2-40B4-BE49-F238E27FC236}">
                <a16:creationId xmlns:a16="http://schemas.microsoft.com/office/drawing/2014/main" id="{94545412-7158-0FA6-613F-1B22AA7640DC}"/>
              </a:ext>
            </a:extLst>
          </p:cNvPr>
          <p:cNvSpPr txBox="1"/>
          <p:nvPr/>
        </p:nvSpPr>
        <p:spPr>
          <a:xfrm>
            <a:off x="9818440" y="3219706"/>
            <a:ext cx="1717402" cy="1569660"/>
          </a:xfrm>
          <a:prstGeom prst="rect">
            <a:avLst/>
          </a:prstGeom>
          <a:noFill/>
        </p:spPr>
        <p:txBody>
          <a:bodyPr wrap="square">
            <a:spAutoFit/>
          </a:bodyPr>
          <a:lstStyle/>
          <a:p>
            <a:pPr marL="0" marR="0" lvl="0" indent="0" algn="ctr" defTabSz="914363" rtl="1" eaLnBrk="1" fontAlgn="auto" latinLnBrk="0" hangingPunct="1">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شخصية الخير بصفات إيجابية ولون زاهي، والشر بسلوكيات سلبية وألوان داكنة، دون تخويف.</a:t>
            </a:r>
          </a:p>
          <a:p>
            <a:pPr marL="0" marR="0" lvl="0" indent="0" algn="ctr" defTabSz="914363" rtl="1" eaLnBrk="1" fontAlgn="auto" latinLnBrk="0" hangingPunct="1">
              <a:spcBef>
                <a:spcPts val="0"/>
              </a:spcBef>
              <a:spcAft>
                <a:spcPts val="0"/>
              </a:spcAft>
              <a:buClrTx/>
              <a:buSzTx/>
              <a:buFontTx/>
              <a:buNone/>
              <a:tabLst/>
              <a:defRPr/>
            </a:pPr>
            <a:endPar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endParaRPr>
          </a:p>
        </p:txBody>
      </p:sp>
      <p:sp>
        <p:nvSpPr>
          <p:cNvPr id="145" name="TextBox 144">
            <a:extLst>
              <a:ext uri="{FF2B5EF4-FFF2-40B4-BE49-F238E27FC236}">
                <a16:creationId xmlns:a16="http://schemas.microsoft.com/office/drawing/2014/main" id="{ED1B759C-0FD8-4CD5-67BC-D9EF4AB36A5A}"/>
              </a:ext>
            </a:extLst>
          </p:cNvPr>
          <p:cNvSpPr txBox="1"/>
          <p:nvPr/>
        </p:nvSpPr>
        <p:spPr>
          <a:xfrm>
            <a:off x="7648820" y="2639832"/>
            <a:ext cx="1637679" cy="338554"/>
          </a:xfrm>
          <a:prstGeom prst="rect">
            <a:avLst/>
          </a:prstGeom>
          <a:noFill/>
        </p:spPr>
        <p:txBody>
          <a:bodyPr wrap="square">
            <a:spAutoFit/>
          </a:bodyPr>
          <a:lstStyle/>
          <a:p>
            <a:pPr algn="ctr"/>
            <a:r>
              <a:rPr lang="ar-SA" sz="1600" b="1" dirty="0">
                <a:solidFill>
                  <a:srgbClr val="000000"/>
                </a:solidFill>
                <a:latin typeface="Sakkal Majalla" panose="02000000000000000000" pitchFamily="2" charset="-78"/>
              </a:rPr>
              <a:t>الملابس المناسبة</a:t>
            </a:r>
            <a:endParaRPr lang="en-US" sz="1600" dirty="0"/>
          </a:p>
        </p:txBody>
      </p:sp>
      <p:sp>
        <p:nvSpPr>
          <p:cNvPr id="147" name="TextBox 146">
            <a:extLst>
              <a:ext uri="{FF2B5EF4-FFF2-40B4-BE49-F238E27FC236}">
                <a16:creationId xmlns:a16="http://schemas.microsoft.com/office/drawing/2014/main" id="{0EED2B50-BBA8-A8F3-E162-05BE97A40B8F}"/>
              </a:ext>
            </a:extLst>
          </p:cNvPr>
          <p:cNvSpPr txBox="1"/>
          <p:nvPr/>
        </p:nvSpPr>
        <p:spPr>
          <a:xfrm>
            <a:off x="7653837" y="3219706"/>
            <a:ext cx="1637680" cy="830997"/>
          </a:xfrm>
          <a:prstGeom prst="rect">
            <a:avLst/>
          </a:prstGeom>
          <a:noFill/>
        </p:spPr>
        <p:txBody>
          <a:bodyPr wrap="square">
            <a:spAutoFit/>
          </a:bodyPr>
          <a:lstStyle/>
          <a:p>
            <a:pPr marL="0" marR="0" lvl="0" indent="0" algn="ctr" defTabSz="914363" rtl="1" eaLnBrk="1" fontAlgn="auto" latinLnBrk="0" hangingPunct="1">
              <a:spcBef>
                <a:spcPts val="0"/>
              </a:spcBef>
              <a:spcAft>
                <a:spcPts val="0"/>
              </a:spcAft>
              <a:buClrTx/>
              <a:buSzTx/>
              <a:buFontTx/>
              <a:buNone/>
              <a:tabLst/>
              <a:defRPr/>
            </a:pPr>
            <a:r>
              <a:rPr lang="ar-SA" sz="1600" dirty="0">
                <a:solidFill>
                  <a:srgbClr val="000000"/>
                </a:solidFill>
                <a:latin typeface="Sakkal Majalla" panose="02000000000000000000" pitchFamily="2" charset="-78"/>
              </a:rPr>
              <a:t>ملابس بسيطة وواقعية تعكس بيئة الطفل، بألوان جذابة ومريحة.</a:t>
            </a:r>
          </a:p>
        </p:txBody>
      </p:sp>
      <p:sp>
        <p:nvSpPr>
          <p:cNvPr id="149" name="TextBox 148">
            <a:extLst>
              <a:ext uri="{FF2B5EF4-FFF2-40B4-BE49-F238E27FC236}">
                <a16:creationId xmlns:a16="http://schemas.microsoft.com/office/drawing/2014/main" id="{C16B7832-BC2D-D514-872F-8034DC4C5588}"/>
              </a:ext>
            </a:extLst>
          </p:cNvPr>
          <p:cNvSpPr txBox="1"/>
          <p:nvPr/>
        </p:nvSpPr>
        <p:spPr>
          <a:xfrm>
            <a:off x="5306873" y="2639831"/>
            <a:ext cx="1885981" cy="584775"/>
          </a:xfrm>
          <a:prstGeom prst="rect">
            <a:avLst/>
          </a:prstGeom>
          <a:noFill/>
        </p:spPr>
        <p:txBody>
          <a:bodyPr wrap="square">
            <a:spAutoFit/>
          </a:bodyPr>
          <a:lstStyle/>
          <a:p>
            <a:pPr algn="ctr"/>
            <a:r>
              <a:rPr lang="ar-SA" sz="1600" b="1" dirty="0">
                <a:solidFill>
                  <a:srgbClr val="000000"/>
                </a:solidFill>
                <a:latin typeface="Sakkal Majalla" panose="02000000000000000000" pitchFamily="2" charset="-78"/>
              </a:rPr>
              <a:t>شخصيات العائلة والأصدقاء</a:t>
            </a:r>
            <a:endParaRPr lang="en-US" sz="1600" dirty="0"/>
          </a:p>
        </p:txBody>
      </p:sp>
      <p:sp>
        <p:nvSpPr>
          <p:cNvPr id="153" name="TextBox 152">
            <a:extLst>
              <a:ext uri="{FF2B5EF4-FFF2-40B4-BE49-F238E27FC236}">
                <a16:creationId xmlns:a16="http://schemas.microsoft.com/office/drawing/2014/main" id="{F2DCCC3E-F518-6001-7837-ECF868B843DA}"/>
              </a:ext>
            </a:extLst>
          </p:cNvPr>
          <p:cNvSpPr txBox="1"/>
          <p:nvPr/>
        </p:nvSpPr>
        <p:spPr>
          <a:xfrm>
            <a:off x="5547183" y="3219706"/>
            <a:ext cx="1442057" cy="1077218"/>
          </a:xfrm>
          <a:prstGeom prst="rect">
            <a:avLst/>
          </a:prstGeom>
          <a:noFill/>
        </p:spPr>
        <p:txBody>
          <a:bodyPr wrap="square">
            <a:spAutoFit/>
          </a:bodyPr>
          <a:lstStyle/>
          <a:p>
            <a:pPr marL="0" marR="0" lvl="0" indent="0" algn="ctr" defTabSz="914363" rtl="1" eaLnBrk="1" fontAlgn="auto" latinLnBrk="0" hangingPunct="1">
              <a:spcBef>
                <a:spcPts val="0"/>
              </a:spcBef>
              <a:spcAft>
                <a:spcPts val="0"/>
              </a:spcAft>
              <a:buClrTx/>
              <a:buSzTx/>
              <a:buFontTx/>
              <a:buNone/>
              <a:tabLst/>
              <a:defRPr/>
            </a:pPr>
            <a:r>
              <a:rPr lang="ar-SA" sz="1600" dirty="0">
                <a:solidFill>
                  <a:srgbClr val="000000"/>
                </a:solidFill>
                <a:latin typeface="Sakkal Majalla" panose="02000000000000000000" pitchFamily="2" charset="-78"/>
              </a:rPr>
              <a:t>تضمين</a:t>
            </a:r>
            <a:r>
              <a:rPr lang="en-US" sz="1600" dirty="0">
                <a:solidFill>
                  <a:srgbClr val="000000"/>
                </a:solidFill>
                <a:latin typeface="Sakkal Majalla" panose="02000000000000000000" pitchFamily="2" charset="-78"/>
              </a:rPr>
              <a:t> </a:t>
            </a:r>
            <a:r>
              <a:rPr lang="ar-SA" sz="1600" dirty="0">
                <a:solidFill>
                  <a:srgbClr val="000000"/>
                </a:solidFill>
                <a:latin typeface="Sakkal Majalla" panose="02000000000000000000" pitchFamily="2" charset="-78"/>
              </a:rPr>
              <a:t>الأسرة والأصدقاء لدعم القيم الاجتماعية مع تنوع في الملامح.</a:t>
            </a:r>
          </a:p>
        </p:txBody>
      </p:sp>
      <p:sp>
        <p:nvSpPr>
          <p:cNvPr id="155" name="TextBox 154">
            <a:extLst>
              <a:ext uri="{FF2B5EF4-FFF2-40B4-BE49-F238E27FC236}">
                <a16:creationId xmlns:a16="http://schemas.microsoft.com/office/drawing/2014/main" id="{2E023612-D7C3-FBC0-12D1-A4C3972DFD9F}"/>
              </a:ext>
            </a:extLst>
          </p:cNvPr>
          <p:cNvSpPr txBox="1"/>
          <p:nvPr/>
        </p:nvSpPr>
        <p:spPr>
          <a:xfrm>
            <a:off x="3123167" y="2665935"/>
            <a:ext cx="1879604" cy="338554"/>
          </a:xfrm>
          <a:prstGeom prst="rect">
            <a:avLst/>
          </a:prstGeom>
          <a:noFill/>
        </p:spPr>
        <p:txBody>
          <a:bodyPr wrap="square">
            <a:spAutoFit/>
          </a:bodyPr>
          <a:lstStyle/>
          <a:p>
            <a:pPr algn="ctr"/>
            <a:r>
              <a:rPr kumimoji="0" lang="ar-SA" sz="1600" b="1" i="0" u="none" strike="noStrike" kern="1200" cap="none" spc="0" normalizeH="0" baseline="0" noProof="0" dirty="0">
                <a:ln>
                  <a:noFill/>
                </a:ln>
                <a:solidFill>
                  <a:srgbClr val="000000"/>
                </a:solidFill>
                <a:effectLst/>
                <a:uLnTx/>
                <a:uFillTx/>
                <a:latin typeface="Sakkal Majalla" panose="02000000000000000000" pitchFamily="2" charset="-78"/>
                <a:ea typeface="+mn-ea"/>
              </a:rPr>
              <a:t>تطور الشخصيات</a:t>
            </a:r>
            <a:endParaRPr lang="en-US" sz="1600" dirty="0"/>
          </a:p>
        </p:txBody>
      </p:sp>
      <p:sp>
        <p:nvSpPr>
          <p:cNvPr id="157" name="TextBox 156">
            <a:extLst>
              <a:ext uri="{FF2B5EF4-FFF2-40B4-BE49-F238E27FC236}">
                <a16:creationId xmlns:a16="http://schemas.microsoft.com/office/drawing/2014/main" id="{BB88828A-7FCC-ED32-875C-A22EF00F0CF5}"/>
              </a:ext>
            </a:extLst>
          </p:cNvPr>
          <p:cNvSpPr txBox="1"/>
          <p:nvPr/>
        </p:nvSpPr>
        <p:spPr>
          <a:xfrm>
            <a:off x="3226833" y="3219706"/>
            <a:ext cx="1705834" cy="1077218"/>
          </a:xfrm>
          <a:prstGeom prst="rect">
            <a:avLst/>
          </a:prstGeom>
          <a:noFill/>
        </p:spPr>
        <p:txBody>
          <a:bodyPr wrap="square">
            <a:spAutoFit/>
          </a:bodyPr>
          <a:lstStyle/>
          <a:p>
            <a:pPr marL="0" marR="0" lvl="0" indent="0" algn="ctr" defTabSz="914363" rtl="1" eaLnBrk="1" fontAlgn="auto" latinLnBrk="0" hangingPunct="1">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إمكانية تغيير شخصية الشر نحو الأفضل، مع تقديم شخصية الخير كنموذج</a:t>
            </a:r>
            <a:r>
              <a:rPr kumimoji="0" lang="ar-JO"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 قوي و</a:t>
            </a: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إيجابي</a:t>
            </a:r>
          </a:p>
        </p:txBody>
      </p:sp>
      <p:sp>
        <p:nvSpPr>
          <p:cNvPr id="159" name="TextBox 158">
            <a:extLst>
              <a:ext uri="{FF2B5EF4-FFF2-40B4-BE49-F238E27FC236}">
                <a16:creationId xmlns:a16="http://schemas.microsoft.com/office/drawing/2014/main" id="{A979A58A-ED0C-0260-0DDF-12A2B79F6006}"/>
              </a:ext>
            </a:extLst>
          </p:cNvPr>
          <p:cNvSpPr txBox="1"/>
          <p:nvPr/>
        </p:nvSpPr>
        <p:spPr>
          <a:xfrm>
            <a:off x="745867" y="2665935"/>
            <a:ext cx="1902614" cy="338554"/>
          </a:xfrm>
          <a:prstGeom prst="rect">
            <a:avLst/>
          </a:prstGeom>
          <a:noFill/>
        </p:spPr>
        <p:txBody>
          <a:bodyPr wrap="square">
            <a:spAutoFit/>
          </a:bodyPr>
          <a:lstStyle/>
          <a:p>
            <a:pPr algn="ctr"/>
            <a:r>
              <a:rPr kumimoji="0" lang="ar-SA" sz="1600" b="1" i="0" u="none" strike="noStrike" kern="1200" cap="none" spc="0" normalizeH="0" baseline="0" noProof="0" dirty="0">
                <a:ln>
                  <a:noFill/>
                </a:ln>
                <a:solidFill>
                  <a:srgbClr val="000000"/>
                </a:solidFill>
                <a:effectLst/>
                <a:uLnTx/>
                <a:uFillTx/>
                <a:latin typeface="Sakkal Majalla" panose="02000000000000000000" pitchFamily="2" charset="-78"/>
                <a:ea typeface="+mn-ea"/>
              </a:rPr>
              <a:t>لغة وتصرفات مناسبة</a:t>
            </a:r>
            <a:endParaRPr lang="en-US" sz="1600" dirty="0"/>
          </a:p>
        </p:txBody>
      </p:sp>
      <p:sp>
        <p:nvSpPr>
          <p:cNvPr id="161" name="TextBox 160">
            <a:extLst>
              <a:ext uri="{FF2B5EF4-FFF2-40B4-BE49-F238E27FC236}">
                <a16:creationId xmlns:a16="http://schemas.microsoft.com/office/drawing/2014/main" id="{A8BCF1DE-708A-6B89-637F-5F603908946E}"/>
              </a:ext>
            </a:extLst>
          </p:cNvPr>
          <p:cNvSpPr txBox="1"/>
          <p:nvPr/>
        </p:nvSpPr>
        <p:spPr>
          <a:xfrm>
            <a:off x="812142" y="3219706"/>
            <a:ext cx="1721068" cy="1323439"/>
          </a:xfrm>
          <a:prstGeom prst="rect">
            <a:avLst/>
          </a:prstGeom>
          <a:noFill/>
        </p:spPr>
        <p:txBody>
          <a:bodyPr wrap="square">
            <a:spAutoFit/>
          </a:bodyPr>
          <a:lstStyle/>
          <a:p>
            <a:pPr algn="ctr"/>
            <a:r>
              <a:rPr lang="ar-SA" sz="1600" dirty="0">
                <a:solidFill>
                  <a:srgbClr val="000000"/>
                </a:solidFill>
                <a:latin typeface="Sakkal Majalla" panose="02000000000000000000" pitchFamily="2" charset="-78"/>
              </a:rPr>
              <a:t>استخدام لغة بسيطة وواضحة مع إمكانية اعتماد اللهجة المحلية، وتصرفات ملائمة لعمر الطفل.</a:t>
            </a:r>
            <a:endParaRPr lang="en-US" sz="1600" dirty="0">
              <a:solidFill>
                <a:srgbClr val="000000"/>
              </a:solidFill>
              <a:latin typeface="Sakkal Majalla" panose="02000000000000000000" pitchFamily="2" charset="-78"/>
            </a:endParaRPr>
          </a:p>
        </p:txBody>
      </p:sp>
      <p:pic>
        <p:nvPicPr>
          <p:cNvPr id="164" name="Picture 163" descr="A white thumbs up and down symbols&#10;&#10;AI-generated content may be incorrect.">
            <a:extLst>
              <a:ext uri="{FF2B5EF4-FFF2-40B4-BE49-F238E27FC236}">
                <a16:creationId xmlns:a16="http://schemas.microsoft.com/office/drawing/2014/main" id="{7A12FBA7-9E06-4366-B9A2-BCC329CF9C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13035" y="2038714"/>
            <a:ext cx="493486" cy="493486"/>
          </a:xfrm>
          <a:prstGeom prst="rect">
            <a:avLst/>
          </a:prstGeom>
        </p:spPr>
      </p:pic>
      <p:pic>
        <p:nvPicPr>
          <p:cNvPr id="166" name="Picture 165" descr="A line art of a shirt and shorts&#10;&#10;AI-generated content may be incorrect.">
            <a:extLst>
              <a:ext uri="{FF2B5EF4-FFF2-40B4-BE49-F238E27FC236}">
                <a16:creationId xmlns:a16="http://schemas.microsoft.com/office/drawing/2014/main" id="{859C822A-BF99-BF6D-6009-928FC904200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76910" y="2034250"/>
            <a:ext cx="512987" cy="512987"/>
          </a:xfrm>
          <a:prstGeom prst="rect">
            <a:avLst/>
          </a:prstGeom>
        </p:spPr>
      </p:pic>
      <p:pic>
        <p:nvPicPr>
          <p:cNvPr id="168" name="Picture 167" descr="A group of people with their arms around each other&#10;&#10;AI-generated content may be incorrect.">
            <a:extLst>
              <a:ext uri="{FF2B5EF4-FFF2-40B4-BE49-F238E27FC236}">
                <a16:creationId xmlns:a16="http://schemas.microsoft.com/office/drawing/2014/main" id="{B76ACFD3-419D-3CC2-EF96-4501FD9F713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69092" y="2034573"/>
            <a:ext cx="512663" cy="512663"/>
          </a:xfrm>
          <a:prstGeom prst="rect">
            <a:avLst/>
          </a:prstGeom>
        </p:spPr>
      </p:pic>
      <p:pic>
        <p:nvPicPr>
          <p:cNvPr id="170" name="Picture 169" descr="A white line drawing of a face&#10;&#10;AI-generated content may be incorrect.">
            <a:extLst>
              <a:ext uri="{FF2B5EF4-FFF2-40B4-BE49-F238E27FC236}">
                <a16:creationId xmlns:a16="http://schemas.microsoft.com/office/drawing/2014/main" id="{2ADEFD86-4E1A-FB3D-1DF8-2187D8C8605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26167" y="2009065"/>
            <a:ext cx="523135" cy="523135"/>
          </a:xfrm>
          <a:prstGeom prst="rect">
            <a:avLst/>
          </a:prstGeom>
        </p:spPr>
      </p:pic>
      <p:pic>
        <p:nvPicPr>
          <p:cNvPr id="6" name="رسم 5" descr="مؤثِّر خطوط عريضة">
            <a:extLst>
              <a:ext uri="{FF2B5EF4-FFF2-40B4-BE49-F238E27FC236}">
                <a16:creationId xmlns:a16="http://schemas.microsoft.com/office/drawing/2014/main" id="{E9CC69E4-3C32-DEE3-54E0-79430098957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349051" y="1939344"/>
            <a:ext cx="686506" cy="686506"/>
          </a:xfrm>
          <a:prstGeom prst="rect">
            <a:avLst/>
          </a:prstGeom>
        </p:spPr>
      </p:pic>
    </p:spTree>
    <p:extLst>
      <p:ext uri="{BB962C8B-B14F-4D97-AF65-F5344CB8AC3E}">
        <p14:creationId xmlns:p14="http://schemas.microsoft.com/office/powerpoint/2010/main" val="35000003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372FC-32DE-9194-9B36-AE7A66534C53}"/>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43D0233-D9C6-E628-6263-B0593D9A787A}"/>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48700886-4C3C-EBD5-9D37-977D0F94814D}"/>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EAE3EE00-3260-1C3B-2033-5179D09C32D9}"/>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9A614B6E-AC80-EDD0-FB96-B7A11683DC1A}"/>
              </a:ext>
            </a:extLst>
          </p:cNvPr>
          <p:cNvSpPr txBox="1">
            <a:spLocks/>
          </p:cNvSpPr>
          <p:nvPr/>
        </p:nvSpPr>
        <p:spPr>
          <a:xfrm>
            <a:off x="1128808" y="2885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ar-JO" sz="2400" b="1" dirty="0">
              <a:ea typeface="+mn-ea"/>
              <a:cs typeface="Bahij TheSansArabic Plain" panose="02040503050201020203" pitchFamily="18" charset="-78"/>
            </a:endParaRPr>
          </a:p>
        </p:txBody>
      </p:sp>
      <p:sp>
        <p:nvSpPr>
          <p:cNvPr id="29" name="Title 1">
            <a:extLst>
              <a:ext uri="{FF2B5EF4-FFF2-40B4-BE49-F238E27FC236}">
                <a16:creationId xmlns:a16="http://schemas.microsoft.com/office/drawing/2014/main" id="{4CEB1F87-915A-382B-B43A-79EBFA9E6881}"/>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b="1" dirty="0">
                <a:cs typeface="Bahij TheSansArabic Plain" panose="02040503050201020203" pitchFamily="18" charset="-78"/>
              </a:rPr>
              <a:t>دليل إنتاج المحتوى للفئة العمرية 6–8 سنوات</a:t>
            </a:r>
            <a:endParaRPr lang="ar-JO" sz="2400" b="1" dirty="0">
              <a:cs typeface="Bahij TheSansArabic Plain" panose="02040503050201020203" pitchFamily="18" charset="-78"/>
            </a:endParaRPr>
          </a:p>
        </p:txBody>
      </p:sp>
      <p:sp>
        <p:nvSpPr>
          <p:cNvPr id="139" name="Slide Number Placeholder 5">
            <a:extLst>
              <a:ext uri="{FF2B5EF4-FFF2-40B4-BE49-F238E27FC236}">
                <a16:creationId xmlns:a16="http://schemas.microsoft.com/office/drawing/2014/main" id="{2B8B5413-ACE5-84CD-BD4E-49649B2FFDF4}"/>
              </a:ext>
            </a:extLst>
          </p:cNvPr>
          <p:cNvSpPr>
            <a:spLocks noGrp="1"/>
          </p:cNvSpPr>
          <p:nvPr>
            <p:ph type="sldNum" sz="quarter" idx="12"/>
          </p:nvPr>
        </p:nvSpPr>
        <p:spPr>
          <a:xfrm>
            <a:off x="8737601" y="6356352"/>
            <a:ext cx="2844800" cy="365125"/>
          </a:xfrm>
        </p:spPr>
        <p:txBody>
          <a:bodyPr/>
          <a:lstStyle/>
          <a:p>
            <a:fld id="{5939B1FA-81F2-4940-9AF3-5EAFB5D6669B}" type="slidenum">
              <a:rPr lang="en-US" smtClean="0"/>
              <a:pPr/>
              <a:t>18</a:t>
            </a:fld>
            <a:endParaRPr lang="en-US"/>
          </a:p>
        </p:txBody>
      </p:sp>
      <p:graphicFrame>
        <p:nvGraphicFramePr>
          <p:cNvPr id="16" name="Table 15">
            <a:extLst>
              <a:ext uri="{FF2B5EF4-FFF2-40B4-BE49-F238E27FC236}">
                <a16:creationId xmlns:a16="http://schemas.microsoft.com/office/drawing/2014/main" id="{DCE378EB-CD03-E3E0-F1D3-00A1C7548185}"/>
              </a:ext>
            </a:extLst>
          </p:cNvPr>
          <p:cNvGraphicFramePr>
            <a:graphicFrameLocks noGrp="1"/>
          </p:cNvGraphicFramePr>
          <p:nvPr>
            <p:extLst>
              <p:ext uri="{D42A27DB-BD31-4B8C-83A1-F6EECF244321}">
                <p14:modId xmlns:p14="http://schemas.microsoft.com/office/powerpoint/2010/main" val="1623782610"/>
              </p:ext>
            </p:extLst>
          </p:nvPr>
        </p:nvGraphicFramePr>
        <p:xfrm>
          <a:off x="619761" y="1378891"/>
          <a:ext cx="10823120" cy="4885786"/>
        </p:xfrm>
        <a:graphic>
          <a:graphicData uri="http://schemas.openxmlformats.org/drawingml/2006/table">
            <a:tbl>
              <a:tblPr rtl="1" firstRow="1" bandRow="1">
                <a:tableStyleId>{2D5ABB26-0587-4C30-8999-92F81FD0307C}</a:tableStyleId>
              </a:tblPr>
              <a:tblGrid>
                <a:gridCol w="2164624">
                  <a:extLst>
                    <a:ext uri="{9D8B030D-6E8A-4147-A177-3AD203B41FA5}">
                      <a16:colId xmlns:a16="http://schemas.microsoft.com/office/drawing/2014/main" val="432244533"/>
                    </a:ext>
                  </a:extLst>
                </a:gridCol>
                <a:gridCol w="2164624">
                  <a:extLst>
                    <a:ext uri="{9D8B030D-6E8A-4147-A177-3AD203B41FA5}">
                      <a16:colId xmlns:a16="http://schemas.microsoft.com/office/drawing/2014/main" val="3903278667"/>
                    </a:ext>
                  </a:extLst>
                </a:gridCol>
                <a:gridCol w="2164624">
                  <a:extLst>
                    <a:ext uri="{9D8B030D-6E8A-4147-A177-3AD203B41FA5}">
                      <a16:colId xmlns:a16="http://schemas.microsoft.com/office/drawing/2014/main" val="3725881164"/>
                    </a:ext>
                  </a:extLst>
                </a:gridCol>
                <a:gridCol w="2164624">
                  <a:extLst>
                    <a:ext uri="{9D8B030D-6E8A-4147-A177-3AD203B41FA5}">
                      <a16:colId xmlns:a16="http://schemas.microsoft.com/office/drawing/2014/main" val="965766362"/>
                    </a:ext>
                  </a:extLst>
                </a:gridCol>
                <a:gridCol w="2164624">
                  <a:extLst>
                    <a:ext uri="{9D8B030D-6E8A-4147-A177-3AD203B41FA5}">
                      <a16:colId xmlns:a16="http://schemas.microsoft.com/office/drawing/2014/main" val="370250297"/>
                    </a:ext>
                  </a:extLst>
                </a:gridCol>
              </a:tblGrid>
              <a:tr h="533320">
                <a:tc>
                  <a:txBody>
                    <a:bodyPr/>
                    <a:lstStyle/>
                    <a:p>
                      <a:pPr algn="ctr" rtl="1" fontAlgn="ctr">
                        <a:buNone/>
                      </a:pPr>
                      <a:r>
                        <a:rPr lang="ar-JO" sz="1600" b="1" u="none" strike="noStrike" kern="1200" dirty="0">
                          <a:solidFill>
                            <a:schemeClr val="bg1"/>
                          </a:solidFill>
                          <a:effectLst/>
                          <a:latin typeface="+mn-lt"/>
                          <a:ea typeface="+mn-ea"/>
                          <a:cs typeface="+mn-cs"/>
                        </a:rPr>
                        <a:t>اللغة والمفردات</a:t>
                      </a:r>
                    </a:p>
                  </a:txBody>
                  <a:tcPr marL="7620" marR="7620" marT="7620" marB="0" anchor="ctr">
                    <a:solidFill>
                      <a:srgbClr val="8F8691"/>
                    </a:solidFill>
                  </a:tcPr>
                </a:tc>
                <a:tc>
                  <a:txBody>
                    <a:bodyPr/>
                    <a:lstStyle/>
                    <a:p>
                      <a:pPr algn="ctr" rtl="1" fontAlgn="ctr">
                        <a:buNone/>
                      </a:pPr>
                      <a:r>
                        <a:rPr lang="ar-JO" sz="1600" b="1" u="none" strike="noStrike" kern="1200" dirty="0">
                          <a:solidFill>
                            <a:schemeClr val="bg1"/>
                          </a:solidFill>
                          <a:effectLst/>
                          <a:latin typeface="+mn-lt"/>
                          <a:ea typeface="+mn-ea"/>
                          <a:cs typeface="+mn-cs"/>
                        </a:rPr>
                        <a:t>الرسوم والشخصيات</a:t>
                      </a:r>
                    </a:p>
                  </a:txBody>
                  <a:tcPr marL="7620" marR="7620" marT="7620" marB="0" anchor="ctr">
                    <a:solidFill>
                      <a:srgbClr val="A5AD6E"/>
                    </a:solidFill>
                  </a:tcPr>
                </a:tc>
                <a:tc>
                  <a:txBody>
                    <a:bodyPr/>
                    <a:lstStyle/>
                    <a:p>
                      <a:pPr algn="ctr" rtl="1" fontAlgn="ctr">
                        <a:buNone/>
                      </a:pPr>
                      <a:r>
                        <a:rPr lang="ar-JO" sz="1600" b="1" u="none" strike="noStrike" kern="1200" dirty="0">
                          <a:solidFill>
                            <a:schemeClr val="bg1"/>
                          </a:solidFill>
                          <a:effectLst/>
                          <a:latin typeface="+mn-lt"/>
                          <a:ea typeface="+mn-ea"/>
                          <a:cs typeface="+mn-cs"/>
                        </a:rPr>
                        <a:t>السرد والحبكة</a:t>
                      </a:r>
                    </a:p>
                  </a:txBody>
                  <a:tcPr marL="7620" marR="7620" marT="7620" marB="0" anchor="ctr">
                    <a:solidFill>
                      <a:srgbClr val="869037"/>
                    </a:solidFill>
                  </a:tcPr>
                </a:tc>
                <a:tc>
                  <a:txBody>
                    <a:bodyPr/>
                    <a:lstStyle/>
                    <a:p>
                      <a:pPr algn="ctr" rtl="1" fontAlgn="ctr">
                        <a:buNone/>
                      </a:pPr>
                      <a:r>
                        <a:rPr lang="ar-JO" sz="1600" b="1" u="none" strike="noStrike" kern="1200" dirty="0">
                          <a:solidFill>
                            <a:schemeClr val="bg1"/>
                          </a:solidFill>
                          <a:effectLst/>
                          <a:latin typeface="+mn-lt"/>
                          <a:ea typeface="+mn-ea"/>
                          <a:cs typeface="+mn-cs"/>
                        </a:rPr>
                        <a:t>المفاهيم والسلوكيات</a:t>
                      </a:r>
                    </a:p>
                  </a:txBody>
                  <a:tcPr marL="7620" marR="7620" marT="7620" marB="0" anchor="ctr">
                    <a:solidFill>
                      <a:srgbClr val="75AC6B"/>
                    </a:solidFill>
                  </a:tcPr>
                </a:tc>
                <a:tc>
                  <a:txBody>
                    <a:bodyPr/>
                    <a:lstStyle/>
                    <a:p>
                      <a:pPr algn="ctr" rtl="1" fontAlgn="ctr">
                        <a:buNone/>
                      </a:pPr>
                      <a:r>
                        <a:rPr lang="ar-JO" sz="1600" b="1" u="none" strike="noStrike" kern="1200" dirty="0">
                          <a:solidFill>
                            <a:schemeClr val="bg1"/>
                          </a:solidFill>
                          <a:effectLst/>
                          <a:latin typeface="+mn-lt"/>
                          <a:ea typeface="+mn-ea"/>
                          <a:cs typeface="+mn-cs"/>
                        </a:rPr>
                        <a:t>العناصر البصرية</a:t>
                      </a:r>
                    </a:p>
                  </a:txBody>
                  <a:tcPr marL="7620" marR="7620" marT="7620" marB="0" anchor="ctr">
                    <a:solidFill>
                      <a:srgbClr val="695C6C"/>
                    </a:solidFill>
                  </a:tcPr>
                </a:tc>
                <a:extLst>
                  <a:ext uri="{0D108BD9-81ED-4DB2-BD59-A6C34878D82A}">
                    <a16:rowId xmlns:a16="http://schemas.microsoft.com/office/drawing/2014/main" val="2139523501"/>
                  </a:ext>
                </a:extLst>
              </a:tr>
              <a:tr h="1450822">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SA" sz="1500" kern="1200" dirty="0">
                          <a:solidFill>
                            <a:schemeClr val="dk1"/>
                          </a:solidFill>
                          <a:effectLst/>
                        </a:rPr>
                        <a:t>استخدام لغة عربية بسيطة ومأخوذة من بيئة الطفل</a:t>
                      </a:r>
                      <a:endParaRPr lang="en-US" sz="1500" kern="1200" dirty="0">
                        <a:solidFill>
                          <a:schemeClr val="dk1"/>
                        </a:solidFill>
                        <a:effectLst/>
                        <a:latin typeface="+mn-lt"/>
                        <a:ea typeface="+mn-ea"/>
                        <a:cs typeface="+mn-cs"/>
                      </a:endParaRPr>
                    </a:p>
                  </a:txBody>
                  <a:tcPr anchor="ctr"/>
                </a:tc>
                <a:tc>
                  <a:txBody>
                    <a:bodyPr/>
                    <a:lstStyle/>
                    <a:p>
                      <a:pPr algn="ctr"/>
                      <a:r>
                        <a:rPr lang="ar-SA" sz="1500" kern="1200" dirty="0">
                          <a:solidFill>
                            <a:schemeClr val="dk1"/>
                          </a:solidFill>
                          <a:effectLst/>
                        </a:rPr>
                        <a:t>رسومات واضحة بألوان زاهية وشخصيات محلية الهوية</a:t>
                      </a:r>
                      <a:endParaRPr lang="en-US" sz="1500" b="0" i="0" u="none" strike="noStrike" kern="1200" dirty="0">
                        <a:solidFill>
                          <a:srgbClr val="000000"/>
                        </a:solidFill>
                        <a:effectLst/>
                        <a:latin typeface="Arial" panose="020B0604020202020204" pitchFamily="34" charset="0"/>
                        <a:ea typeface="+mn-ea"/>
                        <a:cs typeface="+mn-cs"/>
                      </a:endParaRPr>
                    </a:p>
                  </a:txBody>
                  <a:tcPr anchor="ctr">
                    <a:noFill/>
                  </a:tcPr>
                </a:tc>
                <a:tc>
                  <a:txBody>
                    <a:bodyPr/>
                    <a:lstStyle/>
                    <a:p>
                      <a:pPr algn="ctr"/>
                      <a:r>
                        <a:rPr lang="ar-SA" sz="1500" kern="1200" dirty="0">
                          <a:solidFill>
                            <a:schemeClr val="dk1"/>
                          </a:solidFill>
                          <a:effectLst/>
                        </a:rPr>
                        <a:t>موقف واقعي من بيئة الطفل + مشكلة بسيطة + حل واضح</a:t>
                      </a:r>
                      <a:endParaRPr lang="en-US" sz="1500" b="0" i="0" u="none" strike="noStrike" kern="1200" dirty="0">
                        <a:solidFill>
                          <a:srgbClr val="000000"/>
                        </a:solidFill>
                        <a:effectLst/>
                        <a:latin typeface="Arial" panose="020B0604020202020204" pitchFamily="34" charset="0"/>
                        <a:ea typeface="+mn-ea"/>
                        <a:cs typeface="+mn-cs"/>
                      </a:endParaRPr>
                    </a:p>
                  </a:txBody>
                  <a:tcPr anchor="ctr">
                    <a:noFill/>
                  </a:tcPr>
                </a:tc>
                <a:tc>
                  <a:txBody>
                    <a:bodyPr/>
                    <a:lstStyle/>
                    <a:p>
                      <a:pPr algn="ctr"/>
                      <a:r>
                        <a:rPr lang="ar-SA" sz="1500" kern="1200" dirty="0">
                          <a:solidFill>
                            <a:schemeClr val="dk1"/>
                          </a:solidFill>
                          <a:effectLst/>
                        </a:rPr>
                        <a:t>إظهار السلوك الصحيح والخاطئ بشكل واضح في نفس المشهد</a:t>
                      </a:r>
                      <a:endParaRPr lang="en-US" sz="1500" b="0" i="0" u="none" strike="noStrike" kern="1200" dirty="0">
                        <a:solidFill>
                          <a:srgbClr val="000000"/>
                        </a:solidFill>
                        <a:effectLst/>
                        <a:latin typeface="Arial" panose="020B0604020202020204" pitchFamily="34" charset="0"/>
                        <a:ea typeface="+mn-ea"/>
                        <a:cs typeface="+mn-cs"/>
                      </a:endParaRPr>
                    </a:p>
                  </a:txBody>
                  <a:tcPr anchor="ctr">
                    <a:noFill/>
                  </a:tcPr>
                </a:tc>
                <a:tc>
                  <a:txBody>
                    <a:bodyPr/>
                    <a:lstStyle/>
                    <a:p>
                      <a:pPr algn="ctr" rtl="1"/>
                      <a:r>
                        <a:rPr lang="ar-SA" sz="1500" kern="1200" dirty="0">
                          <a:solidFill>
                            <a:schemeClr val="dk1"/>
                          </a:solidFill>
                          <a:effectLst/>
                        </a:rPr>
                        <a:t>تقليل العناصر لتجنّب التشتت</a:t>
                      </a:r>
                      <a:endParaRPr lang="ar-JO" sz="1500" b="0" i="0" u="none" strike="noStrike" kern="1200" dirty="0">
                        <a:solidFill>
                          <a:srgbClr val="000000"/>
                        </a:solidFill>
                        <a:effectLst/>
                        <a:latin typeface="Arial" panose="020B0604020202020204" pitchFamily="34" charset="0"/>
                        <a:ea typeface="+mn-ea"/>
                        <a:cs typeface="+mn-cs"/>
                      </a:endParaRPr>
                    </a:p>
                  </a:txBody>
                  <a:tcPr anchor="ctr"/>
                </a:tc>
                <a:extLst>
                  <a:ext uri="{0D108BD9-81ED-4DB2-BD59-A6C34878D82A}">
                    <a16:rowId xmlns:a16="http://schemas.microsoft.com/office/drawing/2014/main" val="191792990"/>
                  </a:ext>
                </a:extLst>
              </a:tr>
              <a:tr h="1450822">
                <a:tc>
                  <a:txBody>
                    <a:bodyPr/>
                    <a:lstStyle/>
                    <a:p>
                      <a:pPr algn="ctr"/>
                      <a:r>
                        <a:rPr lang="ar-SA" sz="1500" kern="1200" dirty="0">
                          <a:solidFill>
                            <a:schemeClr val="dk1"/>
                          </a:solidFill>
                          <a:effectLst/>
                        </a:rPr>
                        <a:t>جمل قصيرة وواضحة، وتجنّب المصطلحات المركّبة</a:t>
                      </a:r>
                      <a:endParaRPr lang="en-US" sz="1500" b="0" i="0" u="none" strike="noStrike" kern="1200" dirty="0">
                        <a:solidFill>
                          <a:srgbClr val="000000"/>
                        </a:solidFill>
                        <a:effectLst/>
                        <a:latin typeface="Arial" panose="020B0604020202020204" pitchFamily="34" charset="0"/>
                        <a:ea typeface="+mn-ea"/>
                        <a:cs typeface="+mn-cs"/>
                      </a:endParaRPr>
                    </a:p>
                  </a:txBody>
                  <a:tcPr anchor="ctr">
                    <a:solidFill>
                      <a:schemeClr val="bg1">
                        <a:lumMod val="85000"/>
                      </a:schemeClr>
                    </a:solidFill>
                  </a:tcPr>
                </a:tc>
                <a:tc>
                  <a:txBody>
                    <a:bodyPr/>
                    <a:lstStyle/>
                    <a:p>
                      <a:pPr algn="ctr"/>
                      <a:r>
                        <a:rPr lang="ar-SA" sz="1500" kern="1200" dirty="0">
                          <a:solidFill>
                            <a:schemeClr val="dk1"/>
                          </a:solidFill>
                          <a:effectLst/>
                        </a:rPr>
                        <a:t>إظهار المشاعر بشكل مبالغ فيه لسهولة الفهم</a:t>
                      </a:r>
                      <a:endParaRPr lang="en-US" sz="1500" b="0" i="0" u="none" strike="noStrike" kern="1200" dirty="0">
                        <a:solidFill>
                          <a:srgbClr val="000000"/>
                        </a:solidFill>
                        <a:effectLst/>
                        <a:latin typeface="Arial" panose="020B0604020202020204" pitchFamily="34" charset="0"/>
                        <a:ea typeface="+mn-ea"/>
                        <a:cs typeface="+mn-cs"/>
                      </a:endParaRPr>
                    </a:p>
                  </a:txBody>
                  <a:tcPr anchor="ctr">
                    <a:solidFill>
                      <a:schemeClr val="bg1">
                        <a:lumMod val="85000"/>
                      </a:schemeClr>
                    </a:solidFill>
                  </a:tcPr>
                </a:tc>
                <a:tc>
                  <a:txBody>
                    <a:bodyPr/>
                    <a:lstStyle/>
                    <a:p>
                      <a:pPr algn="ctr"/>
                      <a:r>
                        <a:rPr lang="ar-SA" sz="1500" kern="1200" dirty="0">
                          <a:solidFill>
                            <a:schemeClr val="dk1"/>
                          </a:solidFill>
                          <a:effectLst/>
                        </a:rPr>
                        <a:t>تسلسل أحداث منطقي مع تكرار الجملة المفتاحية</a:t>
                      </a:r>
                      <a:endParaRPr lang="en-US" sz="1500" b="0" i="0" u="none" strike="noStrike" kern="1200" dirty="0">
                        <a:solidFill>
                          <a:srgbClr val="000000"/>
                        </a:solidFill>
                        <a:effectLst/>
                        <a:latin typeface="Arial" panose="020B0604020202020204" pitchFamily="34" charset="0"/>
                        <a:ea typeface="+mn-ea"/>
                        <a:cs typeface="+mn-cs"/>
                      </a:endParaRPr>
                    </a:p>
                  </a:txBody>
                  <a:tcPr anchor="ctr">
                    <a:solidFill>
                      <a:schemeClr val="bg1">
                        <a:lumMod val="85000"/>
                      </a:schemeClr>
                    </a:solidFill>
                  </a:tcP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SA" sz="1500" kern="1200" dirty="0">
                          <a:solidFill>
                            <a:schemeClr val="dk1"/>
                          </a:solidFill>
                          <a:effectLst/>
                        </a:rPr>
                        <a:t>تعزيز قيم: التعاون، النظام، الاحترام، النظافة</a:t>
                      </a:r>
                      <a:endParaRPr lang="en-US" sz="1500" kern="1200" dirty="0">
                        <a:solidFill>
                          <a:schemeClr val="dk1"/>
                        </a:solidFill>
                        <a:effectLst/>
                        <a:latin typeface="+mn-lt"/>
                        <a:ea typeface="+mn-ea"/>
                        <a:cs typeface="+mn-cs"/>
                      </a:endParaRPr>
                    </a:p>
                  </a:txBody>
                  <a:tcPr anchor="ctr">
                    <a:solidFill>
                      <a:schemeClr val="bg1">
                        <a:lumMod val="85000"/>
                      </a:schemeClr>
                    </a:solidFill>
                  </a:tcPr>
                </a:tc>
                <a:tc>
                  <a:txBody>
                    <a:bodyPr/>
                    <a:lstStyle/>
                    <a:p>
                      <a:pPr marL="0" marR="0" lvl="0" indent="0" algn="ctr" defTabSz="1219119" rtl="1" eaLnBrk="1" fontAlgn="auto" latinLnBrk="0" hangingPunct="1">
                        <a:lnSpc>
                          <a:spcPct val="100000"/>
                        </a:lnSpc>
                        <a:spcBef>
                          <a:spcPts val="0"/>
                        </a:spcBef>
                        <a:spcAft>
                          <a:spcPts val="0"/>
                        </a:spcAft>
                        <a:buClrTx/>
                        <a:buSzTx/>
                        <a:buFontTx/>
                        <a:buNone/>
                        <a:tabLst/>
                        <a:defRPr/>
                      </a:pPr>
                      <a:r>
                        <a:rPr lang="ar-SA" sz="1500" kern="1200" dirty="0">
                          <a:solidFill>
                            <a:schemeClr val="dk1"/>
                          </a:solidFill>
                          <a:effectLst/>
                        </a:rPr>
                        <a:t>الاعتماد على تعبيرات الوجه والحركة لشرح الفكرة</a:t>
                      </a:r>
                      <a:endParaRPr lang="en-US" sz="1500" b="0" i="0" u="none" strike="noStrike" kern="1200" dirty="0">
                        <a:solidFill>
                          <a:srgbClr val="000000"/>
                        </a:solidFill>
                        <a:effectLst/>
                        <a:latin typeface="Arial" panose="020B0604020202020204" pitchFamily="34" charset="0"/>
                        <a:ea typeface="+mn-ea"/>
                        <a:cs typeface="+mn-cs"/>
                      </a:endParaRPr>
                    </a:p>
                  </a:txBody>
                  <a:tcPr anchor="ctr">
                    <a:solidFill>
                      <a:schemeClr val="bg1">
                        <a:lumMod val="85000"/>
                      </a:schemeClr>
                    </a:solidFill>
                  </a:tcPr>
                </a:tc>
                <a:extLst>
                  <a:ext uri="{0D108BD9-81ED-4DB2-BD59-A6C34878D82A}">
                    <a16:rowId xmlns:a16="http://schemas.microsoft.com/office/drawing/2014/main" val="1832047909"/>
                  </a:ext>
                </a:extLst>
              </a:tr>
              <a:tr h="1450822">
                <a:tc>
                  <a:txBody>
                    <a:bodyPr/>
                    <a:lstStyle/>
                    <a:p>
                      <a:pPr algn="ctr"/>
                      <a:r>
                        <a:rPr lang="ar-SA" sz="1500" kern="1200" dirty="0">
                          <a:solidFill>
                            <a:schemeClr val="dk1"/>
                          </a:solidFill>
                          <a:effectLst/>
                        </a:rPr>
                        <a:t>شرح أي كلمة جديدة بصريًا داخل المشهد</a:t>
                      </a:r>
                      <a:endParaRPr lang="en-US" sz="1500" b="0" i="0" u="none" strike="noStrike" kern="1200" dirty="0">
                        <a:solidFill>
                          <a:srgbClr val="000000"/>
                        </a:solidFill>
                        <a:effectLst/>
                        <a:latin typeface="Arial" panose="020B0604020202020204" pitchFamily="34" charset="0"/>
                        <a:ea typeface="+mn-ea"/>
                        <a:cs typeface="+mn-cs"/>
                      </a:endParaRPr>
                    </a:p>
                  </a:txBody>
                  <a:tcPr anchor="ctr"/>
                </a:tc>
                <a:tc>
                  <a:txBody>
                    <a:bodyPr/>
                    <a:lstStyle/>
                    <a:p>
                      <a:pPr algn="ctr"/>
                      <a:r>
                        <a:rPr lang="ar-SA" sz="1500" kern="1200" dirty="0">
                          <a:solidFill>
                            <a:schemeClr val="dk1"/>
                          </a:solidFill>
                          <a:effectLst/>
                        </a:rPr>
                        <a:t>ملابس بسيطة واقعية، وألوان مرِحة</a:t>
                      </a:r>
                      <a:endParaRPr lang="en-US" sz="1500" b="0" i="0" u="none" strike="noStrike" kern="1200" dirty="0">
                        <a:solidFill>
                          <a:srgbClr val="000000"/>
                        </a:solidFill>
                        <a:effectLst/>
                        <a:latin typeface="Arial" panose="020B0604020202020204" pitchFamily="34" charset="0"/>
                        <a:ea typeface="+mn-ea"/>
                        <a:cs typeface="+mn-cs"/>
                      </a:endParaRPr>
                    </a:p>
                  </a:txBody>
                  <a:tcPr anchor="ctr">
                    <a:noFill/>
                  </a:tcP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SA" sz="1500" kern="1200" dirty="0">
                          <a:solidFill>
                            <a:schemeClr val="dk1"/>
                          </a:solidFill>
                          <a:effectLst/>
                        </a:rPr>
                        <a:t>محتوى مرح يحتوي مؤثرات حسية بسيطة (ألوان، أصوات، حركات)</a:t>
                      </a:r>
                      <a:endParaRPr lang="en-US" sz="1500" kern="1200" dirty="0">
                        <a:solidFill>
                          <a:schemeClr val="dk1"/>
                        </a:solidFill>
                        <a:effectLst/>
                        <a:latin typeface="+mn-lt"/>
                        <a:ea typeface="+mn-ea"/>
                        <a:cs typeface="+mn-cs"/>
                      </a:endParaRPr>
                    </a:p>
                  </a:txBody>
                  <a:tcPr anchor="ctr">
                    <a:noFill/>
                  </a:tcPr>
                </a:tc>
                <a:tc>
                  <a:txBody>
                    <a:bodyPr/>
                    <a:lstStyle/>
                    <a:p>
                      <a:pPr algn="ctr"/>
                      <a:r>
                        <a:rPr lang="ar-SA" sz="1500" kern="1200" dirty="0">
                          <a:solidFill>
                            <a:schemeClr val="dk1"/>
                          </a:solidFill>
                          <a:effectLst/>
                        </a:rPr>
                        <a:t>تضمين مكافأة رمزية أو نتيجة إيجابية في النهاية</a:t>
                      </a:r>
                      <a:endParaRPr lang="en-US" sz="1500" b="0" i="0" u="none" strike="noStrike" kern="1200" dirty="0">
                        <a:solidFill>
                          <a:srgbClr val="000000"/>
                        </a:solidFill>
                        <a:effectLst/>
                        <a:latin typeface="Arial" panose="020B0604020202020204" pitchFamily="34" charset="0"/>
                        <a:ea typeface="+mn-ea"/>
                        <a:cs typeface="+mn-cs"/>
                      </a:endParaRPr>
                    </a:p>
                  </a:txBody>
                  <a:tcPr anchor="ctr">
                    <a:noFill/>
                  </a:tcPr>
                </a:tc>
                <a:tc>
                  <a:txBody>
                    <a:bodyPr/>
                    <a:lstStyle/>
                    <a:p>
                      <a:pPr marL="0" marR="0" lvl="0" indent="0" algn="ctr" defTabSz="1219119" rtl="1" eaLnBrk="1" fontAlgn="auto" latinLnBrk="0" hangingPunct="1">
                        <a:lnSpc>
                          <a:spcPct val="100000"/>
                        </a:lnSpc>
                        <a:spcBef>
                          <a:spcPts val="0"/>
                        </a:spcBef>
                        <a:spcAft>
                          <a:spcPts val="0"/>
                        </a:spcAft>
                        <a:buClrTx/>
                        <a:buSzTx/>
                        <a:buFontTx/>
                        <a:buNone/>
                        <a:tabLst/>
                        <a:defRPr/>
                      </a:pPr>
                      <a:r>
                        <a:rPr lang="ar-SA" sz="1500" kern="1200" dirty="0">
                          <a:solidFill>
                            <a:schemeClr val="dk1"/>
                          </a:solidFill>
                          <a:effectLst/>
                        </a:rPr>
                        <a:t>إبراز الرسالة الأساسية بصريًا في نهاية المشهد</a:t>
                      </a:r>
                      <a:endParaRPr lang="en-US" sz="1500" b="0" i="0" u="none" strike="noStrike" kern="1200" dirty="0">
                        <a:solidFill>
                          <a:srgbClr val="000000"/>
                        </a:solidFill>
                        <a:effectLst/>
                        <a:latin typeface="Arial" panose="020B0604020202020204" pitchFamily="34" charset="0"/>
                        <a:ea typeface="+mn-ea"/>
                        <a:cs typeface="+mn-cs"/>
                      </a:endParaRPr>
                    </a:p>
                  </a:txBody>
                  <a:tcPr anchor="ctr"/>
                </a:tc>
                <a:extLst>
                  <a:ext uri="{0D108BD9-81ED-4DB2-BD59-A6C34878D82A}">
                    <a16:rowId xmlns:a16="http://schemas.microsoft.com/office/drawing/2014/main" val="2905903726"/>
                  </a:ext>
                </a:extLst>
              </a:tr>
            </a:tbl>
          </a:graphicData>
        </a:graphic>
      </p:graphicFrame>
    </p:spTree>
    <p:extLst>
      <p:ext uri="{BB962C8B-B14F-4D97-AF65-F5344CB8AC3E}">
        <p14:creationId xmlns:p14="http://schemas.microsoft.com/office/powerpoint/2010/main" val="16168315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197FA-B0C5-74D3-A569-A14E8B9EDCD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A6A50E4-B34D-823B-1ED4-0AEF3A0ED846}"/>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DE89644A-FEE5-4339-2437-9D4D5B5AC7F8}"/>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9" name="Group 8">
            <a:extLst>
              <a:ext uri="{FF2B5EF4-FFF2-40B4-BE49-F238E27FC236}">
                <a16:creationId xmlns:a16="http://schemas.microsoft.com/office/drawing/2014/main" id="{493425EA-1ECF-0677-5300-E97C22530DF6}"/>
              </a:ext>
            </a:extLst>
          </p:cNvPr>
          <p:cNvGrpSpPr/>
          <p:nvPr/>
        </p:nvGrpSpPr>
        <p:grpSpPr>
          <a:xfrm>
            <a:off x="1297543" y="3643713"/>
            <a:ext cx="8063425" cy="634763"/>
            <a:chOff x="810520" y="2940868"/>
            <a:chExt cx="8063425" cy="634763"/>
          </a:xfrm>
        </p:grpSpPr>
        <p:sp>
          <p:nvSpPr>
            <p:cNvPr id="10" name="TextBox 9">
              <a:extLst>
                <a:ext uri="{FF2B5EF4-FFF2-40B4-BE49-F238E27FC236}">
                  <a16:creationId xmlns:a16="http://schemas.microsoft.com/office/drawing/2014/main" id="{009319E8-3B16-7736-0874-404481586307}"/>
                </a:ext>
              </a:extLst>
            </p:cNvPr>
            <p:cNvSpPr txBox="1"/>
            <p:nvPr/>
          </p:nvSpPr>
          <p:spPr>
            <a:xfrm>
              <a:off x="810520" y="2940868"/>
              <a:ext cx="8063425" cy="492443"/>
            </a:xfrm>
            <a:prstGeom prst="rect">
              <a:avLst/>
            </a:prstGeom>
            <a:noFill/>
          </p:spPr>
          <p:txBody>
            <a:bodyPr wrap="square" lIns="0" tIns="0" rIns="0" bIns="0" rtlCol="0" anchor="b">
              <a:spAutoFit/>
            </a:bodyPr>
            <a:lstStyle/>
            <a:p>
              <a:pPr lvl="0" algn="r" rtl="1">
                <a:defRPr/>
              </a:pPr>
              <a:r>
                <a:rPr lang="ar-JO" sz="3200" b="1" dirty="0">
                  <a:cs typeface="Bahij TheSansArabic Plain" panose="02040503050201020203" pitchFamily="18" charset="-78"/>
                </a:rPr>
                <a:t>ال</a:t>
              </a:r>
              <a:r>
                <a:rPr lang="ar-SA" sz="3200" b="1" dirty="0">
                  <a:cs typeface="Bahij TheSansArabic Plain" panose="02040503050201020203" pitchFamily="18" charset="-78"/>
                </a:rPr>
                <a:t>فئة العمرية </a:t>
              </a:r>
              <a:r>
                <a:rPr lang="ar-JO" sz="3200" b="1" dirty="0">
                  <a:cs typeface="Bahij TheSansArabic Plain" panose="02040503050201020203" pitchFamily="18" charset="-78"/>
                </a:rPr>
                <a:t>من 9</a:t>
              </a:r>
              <a:r>
                <a:rPr lang="ar-SA" sz="3200" b="1" dirty="0">
                  <a:cs typeface="Bahij TheSansArabic Plain" panose="02040503050201020203" pitchFamily="18" charset="-78"/>
                </a:rPr>
                <a:t>-</a:t>
              </a:r>
              <a:r>
                <a:rPr lang="ar-JO" sz="3200" b="1" dirty="0">
                  <a:cs typeface="Bahij TheSansArabic Plain" panose="02040503050201020203" pitchFamily="18" charset="-78"/>
                </a:rPr>
                <a:t>12</a:t>
              </a:r>
              <a:r>
                <a:rPr lang="ar-SA" sz="3200" b="1" dirty="0">
                  <a:cs typeface="Bahij TheSansArabic Plain" panose="02040503050201020203" pitchFamily="18" charset="-78"/>
                </a:rPr>
                <a:t> سن</a:t>
              </a:r>
              <a:r>
                <a:rPr lang="ar-JO" sz="3200" b="1" dirty="0">
                  <a:cs typeface="Bahij TheSansArabic Plain" panose="02040503050201020203" pitchFamily="18" charset="-78"/>
                </a:rPr>
                <a:t>ة</a:t>
              </a:r>
              <a:endParaRPr kumimoji="0" lang="ar-JO" sz="3200" b="1" i="0" u="none" strike="noStrike" kern="1200" cap="none" spc="0" normalizeH="0" baseline="0" noProof="0" dirty="0">
                <a:ln>
                  <a:noFill/>
                </a:ln>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BBBA8C2A-8785-9EA1-C114-674E09F5B636}"/>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Rectangle 12">
            <a:extLst>
              <a:ext uri="{FF2B5EF4-FFF2-40B4-BE49-F238E27FC236}">
                <a16:creationId xmlns:a16="http://schemas.microsoft.com/office/drawing/2014/main" id="{54BC5EEB-54DF-C174-9B93-DD75B1A1A421}"/>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 name="Slide Number Placeholder 13">
            <a:extLst>
              <a:ext uri="{FF2B5EF4-FFF2-40B4-BE49-F238E27FC236}">
                <a16:creationId xmlns:a16="http://schemas.microsoft.com/office/drawing/2014/main" id="{D3767C2F-CB0A-9804-4FE7-07E465BD5FA2}"/>
              </a:ext>
            </a:extLst>
          </p:cNvPr>
          <p:cNvSpPr>
            <a:spLocks noGrp="1"/>
          </p:cNvSpPr>
          <p:nvPr>
            <p:ph type="sldNum" sz="quarter" idx="12"/>
          </p:nvPr>
        </p:nvSpPr>
        <p:spPr/>
        <p:txBody>
          <a:bodyPr/>
          <a:lstStyle/>
          <a:p>
            <a:fld id="{5939B1FA-81F2-4940-9AF3-5EAFB5D6669B}" type="slidenum">
              <a:rPr lang="en-US" smtClean="0"/>
              <a:pPr/>
              <a:t>19</a:t>
            </a:fld>
            <a:endParaRPr lang="en-US"/>
          </a:p>
        </p:txBody>
      </p:sp>
    </p:spTree>
    <p:extLst>
      <p:ext uri="{BB962C8B-B14F-4D97-AF65-F5344CB8AC3E}">
        <p14:creationId xmlns:p14="http://schemas.microsoft.com/office/powerpoint/2010/main" val="4616493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553CD-6B1B-C4C6-FCAD-A41C96864FB0}"/>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7333BE2B-B35C-8BD0-A212-91BF9548F905}"/>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2A061F52-CAE4-3E41-1710-D66B566A17E7}"/>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92ADC268-9DCA-FC96-E6C3-F2C71523D2C8}"/>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24" name="Title 1">
            <a:extLst>
              <a:ext uri="{FF2B5EF4-FFF2-40B4-BE49-F238E27FC236}">
                <a16:creationId xmlns:a16="http://schemas.microsoft.com/office/drawing/2014/main" id="{C2CEA67D-CE54-368C-FADB-48CDF1C5178E}"/>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أهداف المحتوى التوعوي</a:t>
            </a:r>
            <a:r>
              <a:rPr lang="ar-SA" sz="2400" b="1" dirty="0">
                <a:cs typeface="Bahij TheSansArabic Plain" panose="02040503050201020203" pitchFamily="18" charset="-78"/>
              </a:rPr>
              <a:t> للفئة العمرية</a:t>
            </a:r>
            <a:endParaRPr lang="ar-JO" sz="2400" b="1" dirty="0">
              <a:solidFill>
                <a:srgbClr val="2FB264"/>
              </a:solidFill>
              <a:cs typeface="Bahij TheSansArabic Plain" panose="02040503050201020203" pitchFamily="18" charset="-78"/>
            </a:endParaRPr>
          </a:p>
        </p:txBody>
      </p:sp>
      <p:sp>
        <p:nvSpPr>
          <p:cNvPr id="5" name="Slide Number Placeholder 4">
            <a:extLst>
              <a:ext uri="{FF2B5EF4-FFF2-40B4-BE49-F238E27FC236}">
                <a16:creationId xmlns:a16="http://schemas.microsoft.com/office/drawing/2014/main" id="{6A36786C-FCF5-9AC4-8834-1E293FEEC63C}"/>
              </a:ext>
            </a:extLst>
          </p:cNvPr>
          <p:cNvSpPr>
            <a:spLocks noGrp="1"/>
          </p:cNvSpPr>
          <p:nvPr>
            <p:ph type="sldNum" sz="quarter" idx="12"/>
          </p:nvPr>
        </p:nvSpPr>
        <p:spPr/>
        <p:txBody>
          <a:bodyPr/>
          <a:lstStyle/>
          <a:p>
            <a:fld id="{5939B1FA-81F2-4940-9AF3-5EAFB5D6669B}" type="slidenum">
              <a:rPr lang="en-US" smtClean="0"/>
              <a:pPr/>
              <a:t>20</a:t>
            </a:fld>
            <a:endParaRPr lang="en-US"/>
          </a:p>
        </p:txBody>
      </p:sp>
      <p:sp>
        <p:nvSpPr>
          <p:cNvPr id="34" name="TextBox 33">
            <a:extLst>
              <a:ext uri="{FF2B5EF4-FFF2-40B4-BE49-F238E27FC236}">
                <a16:creationId xmlns:a16="http://schemas.microsoft.com/office/drawing/2014/main" id="{F155AACD-1CF5-90C7-E36C-24263062D3E6}"/>
              </a:ext>
            </a:extLst>
          </p:cNvPr>
          <p:cNvSpPr txBox="1"/>
          <p:nvPr/>
        </p:nvSpPr>
        <p:spPr>
          <a:xfrm>
            <a:off x="4612942" y="1065875"/>
            <a:ext cx="6548017" cy="1815882"/>
          </a:xfrm>
          <a:prstGeom prst="rect">
            <a:avLst/>
          </a:prstGeom>
          <a:noFill/>
        </p:spPr>
        <p:txBody>
          <a:bodyPr wrap="square">
            <a:spAutoFit/>
          </a:bodyPr>
          <a:lstStyle/>
          <a:p>
            <a:pPr algn="just" rtl="1"/>
            <a:r>
              <a:rPr lang="ar-SA" sz="1600" dirty="0"/>
              <a:t>الأطفال في الفئة العمرية من 9 إلى 12 سنة يمرّون بمرحلة انتقالية مهمة بين الطفولة المبكرة وبداية المراهقة، تتطور خلالها قدراتهم العقلية والاجتماعية والانفعالية بشكل ملحوظ. يصبح الطفل في هذه المرحلة أكثر وعيًا بالآخرين، وأشد قدرة على فهم العلاقات السببية والتمييز بين الصواب والخطأ.كما يزداد فضوله العلمي ورغبته في الاستكشاف والتجريب، ويُظهر اهتمامًا بالمفاهيم المجردة مثل "الترشيد" و"المسؤولية".</a:t>
            </a:r>
            <a:r>
              <a:rPr lang="ar-JO" sz="1600" dirty="0"/>
              <a:t> ي</a:t>
            </a:r>
            <a:r>
              <a:rPr lang="ar-SA" sz="1600" dirty="0"/>
              <a:t>تأثر الأطفال في هذه المرحلة بالنماذج الواقعية (كالقدوات أو الشخصيات البطولية) أكثر من الخيال المبالغ فيه، ويميلون إلى المحتوى الذي يجمع بين </a:t>
            </a:r>
            <a:r>
              <a:rPr lang="ar-SA" sz="1600" b="1" dirty="0"/>
              <a:t>الواقعية والتحدي والإنجاز</a:t>
            </a:r>
            <a:r>
              <a:rPr lang="ar-SA" sz="1600" dirty="0"/>
              <a:t>.</a:t>
            </a:r>
          </a:p>
        </p:txBody>
      </p:sp>
      <p:pic>
        <p:nvPicPr>
          <p:cNvPr id="1026" name="Picture 2">
            <a:extLst>
              <a:ext uri="{FF2B5EF4-FFF2-40B4-BE49-F238E27FC236}">
                <a16:creationId xmlns:a16="http://schemas.microsoft.com/office/drawing/2014/main" id="{5E010D94-79AF-2347-7241-436511BFDD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6844" y="593323"/>
            <a:ext cx="3044960" cy="252011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Top Corners One Rounded and One Snipped 7">
            <a:extLst>
              <a:ext uri="{FF2B5EF4-FFF2-40B4-BE49-F238E27FC236}">
                <a16:creationId xmlns:a16="http://schemas.microsoft.com/office/drawing/2014/main" id="{9B032DB4-9C75-75AE-8937-AA9581E45B72}"/>
              </a:ext>
            </a:extLst>
          </p:cNvPr>
          <p:cNvSpPr/>
          <p:nvPr/>
        </p:nvSpPr>
        <p:spPr>
          <a:xfrm>
            <a:off x="4539954" y="3784475"/>
            <a:ext cx="3262555" cy="678011"/>
          </a:xfrm>
          <a:prstGeom prst="snipRoundRect">
            <a:avLst/>
          </a:prstGeom>
          <a:solidFill>
            <a:srgbClr val="7C69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b="1" dirty="0">
                <a:solidFill>
                  <a:schemeClr val="bg1"/>
                </a:solidFill>
              </a:rPr>
              <a:t>الناحية الوجدانية</a:t>
            </a:r>
            <a:endParaRPr lang="en-US" dirty="0">
              <a:solidFill>
                <a:schemeClr val="bg1"/>
              </a:solidFill>
            </a:endParaRPr>
          </a:p>
        </p:txBody>
      </p:sp>
      <p:sp>
        <p:nvSpPr>
          <p:cNvPr id="15" name="TextBox 14">
            <a:extLst>
              <a:ext uri="{FF2B5EF4-FFF2-40B4-BE49-F238E27FC236}">
                <a16:creationId xmlns:a16="http://schemas.microsoft.com/office/drawing/2014/main" id="{825C0964-4DDB-A1B3-DC47-C494485EA931}"/>
              </a:ext>
            </a:extLst>
          </p:cNvPr>
          <p:cNvSpPr txBox="1"/>
          <p:nvPr/>
        </p:nvSpPr>
        <p:spPr>
          <a:xfrm>
            <a:off x="4371912" y="4508238"/>
            <a:ext cx="3429671" cy="1846659"/>
          </a:xfrm>
          <a:prstGeom prst="rect">
            <a:avLst/>
          </a:prstGeom>
          <a:solidFill>
            <a:schemeClr val="bg1">
              <a:lumMod val="95000"/>
            </a:schemeClr>
          </a:solidFill>
          <a:ln>
            <a:noFill/>
          </a:ln>
        </p:spPr>
        <p:txBody>
          <a:bodyPr wrap="square">
            <a:spAutoFit/>
          </a:bodyPr>
          <a:lstStyle/>
          <a:p>
            <a:pPr algn="r" rtl="1"/>
            <a:r>
              <a:rPr lang="ar-SA" sz="1400" dirty="0">
                <a:solidFill>
                  <a:schemeClr val="dk1"/>
                </a:solidFill>
              </a:rPr>
              <a:t>يبدأ الطفل بتكوين قيمه، ويُظهر وعيًا أكبر بمشاعره ومشاعر من حوله مثل</a:t>
            </a:r>
            <a:endParaRPr lang="ar-JO" sz="1400" dirty="0">
              <a:solidFill>
                <a:schemeClr val="dk1"/>
              </a:solidFill>
            </a:endParaRPr>
          </a:p>
          <a:p>
            <a:pPr algn="r" rtl="1"/>
            <a:endParaRPr lang="ar-SA" sz="1400" dirty="0">
              <a:solidFill>
                <a:schemeClr val="dk1"/>
              </a:solidFill>
            </a:endParaRPr>
          </a:p>
          <a:p>
            <a:pPr marL="285750" indent="-285750" algn="r" rtl="1">
              <a:buFont typeface="Arial" panose="020B0604020202020204" pitchFamily="34" charset="0"/>
              <a:buChar char="•"/>
            </a:pPr>
            <a:r>
              <a:rPr lang="ar-SA" sz="1400" dirty="0">
                <a:solidFill>
                  <a:schemeClr val="dk1"/>
                </a:solidFill>
              </a:rPr>
              <a:t>يتعلّم تقدير النظام والنظافة، احترام الآخرين.</a:t>
            </a:r>
          </a:p>
          <a:p>
            <a:pPr marL="285750" indent="-285750" algn="r" rtl="1">
              <a:buFont typeface="Arial" panose="020B0604020202020204" pitchFamily="34" charset="0"/>
              <a:buChar char="•"/>
            </a:pPr>
            <a:r>
              <a:rPr lang="ar-SA" sz="1400" dirty="0">
                <a:solidFill>
                  <a:schemeClr val="dk1"/>
                </a:solidFill>
              </a:rPr>
              <a:t>أهمية التعاون في بناء علاقات إيجابية.</a:t>
            </a:r>
            <a:endParaRPr lang="ar-JO" sz="1400" dirty="0">
              <a:solidFill>
                <a:schemeClr val="dk1"/>
              </a:solidFill>
            </a:endParaRPr>
          </a:p>
          <a:p>
            <a:pPr marL="285750" indent="-285750" algn="r" rtl="1">
              <a:buFont typeface="Arial" panose="020B0604020202020204" pitchFamily="34" charset="0"/>
              <a:buChar char="•"/>
            </a:pPr>
            <a:endParaRPr lang="ar-SA" sz="1400" dirty="0">
              <a:solidFill>
                <a:schemeClr val="dk1"/>
              </a:solidFill>
            </a:endParaRPr>
          </a:p>
          <a:p>
            <a:pPr algn="r" rtl="1"/>
            <a:r>
              <a:rPr lang="ar-SA" sz="1600" b="1" dirty="0">
                <a:solidFill>
                  <a:srgbClr val="00B050"/>
                </a:solidFill>
              </a:rPr>
              <a:t>الرسالة</a:t>
            </a:r>
            <a:r>
              <a:rPr lang="ar-SA" sz="1400" dirty="0">
                <a:solidFill>
                  <a:schemeClr val="dk1"/>
                </a:solidFill>
              </a:rPr>
              <a:t>: غرس قيم إيجابية تُعزز السلوك المسؤول وتنمّي شخصية الطفل.</a:t>
            </a:r>
          </a:p>
        </p:txBody>
      </p:sp>
      <p:sp>
        <p:nvSpPr>
          <p:cNvPr id="16" name="TextBox 15">
            <a:extLst>
              <a:ext uri="{FF2B5EF4-FFF2-40B4-BE49-F238E27FC236}">
                <a16:creationId xmlns:a16="http://schemas.microsoft.com/office/drawing/2014/main" id="{2F34529F-45F2-0009-AF43-2DE0DC822C62}"/>
              </a:ext>
            </a:extLst>
          </p:cNvPr>
          <p:cNvSpPr txBox="1"/>
          <p:nvPr/>
        </p:nvSpPr>
        <p:spPr>
          <a:xfrm>
            <a:off x="8131764" y="4507604"/>
            <a:ext cx="3264408" cy="1846659"/>
          </a:xfrm>
          <a:prstGeom prst="rect">
            <a:avLst/>
          </a:prstGeom>
          <a:solidFill>
            <a:schemeClr val="bg1">
              <a:lumMod val="95000"/>
            </a:schemeClr>
          </a:solidFill>
          <a:ln>
            <a:noFill/>
          </a:ln>
        </p:spPr>
        <p:txBody>
          <a:bodyPr wrap="square">
            <a:spAutoFit/>
          </a:bodyPr>
          <a:lstStyle/>
          <a:p>
            <a:pPr algn="r" rtl="1"/>
            <a:r>
              <a:rPr lang="ar-SA" sz="1400" dirty="0"/>
              <a:t>يصبح الطفل أكثر وعيًا وربطًا لما يتعلمه بحياته اليومية مثل</a:t>
            </a:r>
            <a:endParaRPr lang="ar-JO" sz="1400" dirty="0"/>
          </a:p>
          <a:p>
            <a:pPr algn="r" rtl="1"/>
            <a:endParaRPr lang="ar-SA" sz="1400" dirty="0"/>
          </a:p>
          <a:p>
            <a:pPr marL="285750" indent="-285750" algn="r" rtl="1">
              <a:buFont typeface="Arial" panose="020B0604020202020204" pitchFamily="34" charset="0"/>
              <a:buChar char="•"/>
            </a:pPr>
            <a:r>
              <a:rPr lang="ar-SA" sz="1400" dirty="0"/>
              <a:t>يتعلم التمييز بين الغذاء الصحي وغير الصحي.</a:t>
            </a:r>
          </a:p>
          <a:p>
            <a:pPr marL="285750" indent="-285750" algn="r" rtl="1">
              <a:buFont typeface="Arial" panose="020B0604020202020204" pitchFamily="34" charset="0"/>
              <a:buChar char="•"/>
            </a:pPr>
            <a:r>
              <a:rPr lang="ar-SA" sz="1400" dirty="0"/>
              <a:t>كيفية التصرف في الطوارئ لحماية نفسه.</a:t>
            </a:r>
            <a:endParaRPr lang="ar-JO" sz="1400" dirty="0"/>
          </a:p>
          <a:p>
            <a:pPr marL="285750" indent="-285750" algn="r" rtl="1">
              <a:buFont typeface="Arial" panose="020B0604020202020204" pitchFamily="34" charset="0"/>
              <a:buChar char="•"/>
            </a:pPr>
            <a:endParaRPr lang="ar-JO" sz="1400" dirty="0"/>
          </a:p>
          <a:p>
            <a:pPr algn="r" rtl="1"/>
            <a:r>
              <a:rPr lang="ar-SA" sz="1400" dirty="0"/>
              <a:t> </a:t>
            </a:r>
            <a:r>
              <a:rPr lang="ar-SA" sz="1600" b="1" dirty="0">
                <a:solidFill>
                  <a:srgbClr val="00B050"/>
                </a:solidFill>
              </a:rPr>
              <a:t>الرسالة</a:t>
            </a:r>
            <a:r>
              <a:rPr lang="ar-JO" sz="1600" b="1" dirty="0">
                <a:solidFill>
                  <a:srgbClr val="00B050"/>
                </a:solidFill>
              </a:rPr>
              <a:t> </a:t>
            </a:r>
            <a:r>
              <a:rPr lang="ar-SA" sz="1400" dirty="0"/>
              <a:t>: تعزيز الوعي بأساسيات الحياة الصحية والتصرف بوعي في المواقف اليومية.</a:t>
            </a:r>
          </a:p>
        </p:txBody>
      </p:sp>
      <p:sp>
        <p:nvSpPr>
          <p:cNvPr id="17" name="Rectangle: Top Corners One Rounded and One Snipped 16">
            <a:extLst>
              <a:ext uri="{FF2B5EF4-FFF2-40B4-BE49-F238E27FC236}">
                <a16:creationId xmlns:a16="http://schemas.microsoft.com/office/drawing/2014/main" id="{5B82DA60-D133-E790-F09D-487C7D44A278}"/>
              </a:ext>
            </a:extLst>
          </p:cNvPr>
          <p:cNvSpPr/>
          <p:nvPr/>
        </p:nvSpPr>
        <p:spPr>
          <a:xfrm>
            <a:off x="922786" y="3784475"/>
            <a:ext cx="3264408" cy="678011"/>
          </a:xfrm>
          <a:prstGeom prst="snipRoundRect">
            <a:avLst/>
          </a:prstGeom>
          <a:solidFill>
            <a:srgbClr val="7C69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b="1" dirty="0">
                <a:solidFill>
                  <a:schemeClr val="bg1"/>
                </a:solidFill>
              </a:rPr>
              <a:t>الناحية السلوكية أو المهارية</a:t>
            </a:r>
            <a:endParaRPr lang="en-US" dirty="0">
              <a:solidFill>
                <a:schemeClr val="bg1"/>
              </a:solidFill>
            </a:endParaRPr>
          </a:p>
        </p:txBody>
      </p:sp>
      <p:sp>
        <p:nvSpPr>
          <p:cNvPr id="18" name="TextBox 17">
            <a:extLst>
              <a:ext uri="{FF2B5EF4-FFF2-40B4-BE49-F238E27FC236}">
                <a16:creationId xmlns:a16="http://schemas.microsoft.com/office/drawing/2014/main" id="{376E6C68-895B-3D7A-F35B-E52521CC1A80}"/>
              </a:ext>
            </a:extLst>
          </p:cNvPr>
          <p:cNvSpPr txBox="1"/>
          <p:nvPr/>
        </p:nvSpPr>
        <p:spPr>
          <a:xfrm>
            <a:off x="756012" y="4507603"/>
            <a:ext cx="3429671" cy="1631216"/>
          </a:xfrm>
          <a:prstGeom prst="rect">
            <a:avLst/>
          </a:prstGeom>
          <a:solidFill>
            <a:schemeClr val="bg1">
              <a:lumMod val="95000"/>
            </a:schemeClr>
          </a:solidFill>
          <a:ln>
            <a:noFill/>
          </a:ln>
        </p:spPr>
        <p:txBody>
          <a:bodyPr wrap="square">
            <a:spAutoFit/>
          </a:bodyPr>
          <a:lstStyle/>
          <a:p>
            <a:pPr algn="r" rtl="1"/>
            <a:r>
              <a:rPr lang="ar-SA" sz="1400" dirty="0">
                <a:solidFill>
                  <a:schemeClr val="dk1"/>
                </a:solidFill>
              </a:rPr>
              <a:t>يصبح الطفل قادرًا على تعلم مهارات عملية تساعده على الاعتماد على نفسه مثل</a:t>
            </a:r>
            <a:endParaRPr lang="ar-JO" sz="1400" dirty="0">
              <a:solidFill>
                <a:schemeClr val="dk1"/>
              </a:solidFill>
            </a:endParaRPr>
          </a:p>
          <a:p>
            <a:pPr algn="r" rtl="1"/>
            <a:endParaRPr lang="ar-SA" sz="1400" dirty="0">
              <a:solidFill>
                <a:schemeClr val="dk1"/>
              </a:solidFill>
            </a:endParaRPr>
          </a:p>
          <a:p>
            <a:pPr marL="285750" indent="-285750" algn="r" rtl="1">
              <a:buFont typeface="Arial" panose="020B0604020202020204" pitchFamily="34" charset="0"/>
              <a:buChar char="•"/>
            </a:pPr>
            <a:r>
              <a:rPr lang="ar-SA" sz="1400" dirty="0">
                <a:solidFill>
                  <a:schemeClr val="dk1"/>
                </a:solidFill>
              </a:rPr>
              <a:t>يغسل يديه جيدًا للحفاظ على صحته.</a:t>
            </a:r>
          </a:p>
          <a:p>
            <a:pPr marL="285750" indent="-285750" algn="r" rtl="1">
              <a:buFont typeface="Arial" panose="020B0604020202020204" pitchFamily="34" charset="0"/>
              <a:buChar char="•"/>
            </a:pPr>
            <a:r>
              <a:rPr lang="ar-SA" sz="1400" dirty="0">
                <a:solidFill>
                  <a:schemeClr val="dk1"/>
                </a:solidFill>
              </a:rPr>
              <a:t>يتبع قواعد السلامة عند عبور الطريق.</a:t>
            </a:r>
            <a:endParaRPr lang="ar-JO" sz="1400" dirty="0">
              <a:solidFill>
                <a:schemeClr val="dk1"/>
              </a:solidFill>
            </a:endParaRPr>
          </a:p>
          <a:p>
            <a:pPr marL="285750" indent="-285750" algn="r" rtl="1">
              <a:buFont typeface="Arial" panose="020B0604020202020204" pitchFamily="34" charset="0"/>
              <a:buChar char="•"/>
            </a:pPr>
            <a:endParaRPr lang="ar-SA" sz="1400" dirty="0">
              <a:solidFill>
                <a:schemeClr val="dk1"/>
              </a:solidFill>
            </a:endParaRPr>
          </a:p>
          <a:p>
            <a:pPr algn="r" rtl="1"/>
            <a:r>
              <a:rPr lang="ar-SA" sz="1600" b="1" dirty="0">
                <a:solidFill>
                  <a:srgbClr val="00B050"/>
                </a:solidFill>
              </a:rPr>
              <a:t>الرسالة</a:t>
            </a:r>
            <a:r>
              <a:rPr lang="ar-SA" sz="1400" dirty="0">
                <a:solidFill>
                  <a:schemeClr val="dk1"/>
                </a:solidFill>
              </a:rPr>
              <a:t>: تنمية مهارات تعزز استقلالية الطفل وسلامته</a:t>
            </a:r>
          </a:p>
        </p:txBody>
      </p:sp>
      <p:sp>
        <p:nvSpPr>
          <p:cNvPr id="19" name="Rectangle: Top Corners One Rounded and One Snipped 24">
            <a:extLst>
              <a:ext uri="{FF2B5EF4-FFF2-40B4-BE49-F238E27FC236}">
                <a16:creationId xmlns:a16="http://schemas.microsoft.com/office/drawing/2014/main" id="{9E7E2B7C-16CF-0DFB-1630-917B6BC71C06}"/>
              </a:ext>
            </a:extLst>
          </p:cNvPr>
          <p:cNvSpPr/>
          <p:nvPr/>
        </p:nvSpPr>
        <p:spPr>
          <a:xfrm>
            <a:off x="8079419" y="3784475"/>
            <a:ext cx="3264408" cy="678011"/>
          </a:xfrm>
          <a:prstGeom prst="snipRoundRect">
            <a:avLst/>
          </a:prstGeom>
          <a:solidFill>
            <a:srgbClr val="7C69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b="1" dirty="0">
                <a:solidFill>
                  <a:schemeClr val="bg1"/>
                </a:solidFill>
              </a:rPr>
              <a:t>الناحية المعرفية</a:t>
            </a:r>
            <a:endParaRPr lang="en-US" dirty="0">
              <a:solidFill>
                <a:schemeClr val="bg1"/>
              </a:solidFill>
            </a:endParaRPr>
          </a:p>
        </p:txBody>
      </p:sp>
    </p:spTree>
    <p:extLst>
      <p:ext uri="{BB962C8B-B14F-4D97-AF65-F5344CB8AC3E}">
        <p14:creationId xmlns:p14="http://schemas.microsoft.com/office/powerpoint/2010/main" val="788030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4DD70-2E28-11F5-0222-8FC84517B4F0}"/>
            </a:ext>
          </a:extLst>
        </p:cNvPr>
        <p:cNvGrpSpPr/>
        <p:nvPr/>
      </p:nvGrpSpPr>
      <p:grpSpPr>
        <a:xfrm>
          <a:off x="0" y="0"/>
          <a:ext cx="0" cy="0"/>
          <a:chOff x="0" y="0"/>
          <a:chExt cx="0" cy="0"/>
        </a:xfrm>
      </p:grpSpPr>
      <p:sp>
        <p:nvSpPr>
          <p:cNvPr id="82" name="مستطيل 81">
            <a:extLst>
              <a:ext uri="{FF2B5EF4-FFF2-40B4-BE49-F238E27FC236}">
                <a16:creationId xmlns:a16="http://schemas.microsoft.com/office/drawing/2014/main" id="{5076EAC5-F815-29BD-78DA-CD89E94643CA}"/>
              </a:ext>
            </a:extLst>
          </p:cNvPr>
          <p:cNvSpPr/>
          <p:nvPr/>
        </p:nvSpPr>
        <p:spPr>
          <a:xfrm>
            <a:off x="2488789" y="2446542"/>
            <a:ext cx="7137400" cy="241662"/>
          </a:xfrm>
          <a:prstGeom prst="rect">
            <a:avLst/>
          </a:prstGeom>
          <a:gradFill flip="none" rotWithShape="1">
            <a:gsLst>
              <a:gs pos="0">
                <a:srgbClr val="544457"/>
              </a:gs>
              <a:gs pos="49000">
                <a:srgbClr val="837244"/>
              </a:gs>
              <a:gs pos="100000">
                <a:srgbClr val="848F34"/>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nvGrpSpPr>
          <p:cNvPr id="2" name="Group 1">
            <a:extLst>
              <a:ext uri="{FF2B5EF4-FFF2-40B4-BE49-F238E27FC236}">
                <a16:creationId xmlns:a16="http://schemas.microsoft.com/office/drawing/2014/main" id="{CBE14B26-9DB7-81BA-63A9-A1585A64E97F}"/>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12585927-62C0-0F49-F673-EC25B01681AE}"/>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897E1498-676C-8794-EFAB-5C4F54411222}"/>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30" name="Title 1">
            <a:extLst>
              <a:ext uri="{FF2B5EF4-FFF2-40B4-BE49-F238E27FC236}">
                <a16:creationId xmlns:a16="http://schemas.microsoft.com/office/drawing/2014/main" id="{F3253576-4061-FD72-667F-E2FED379900B}"/>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b="1" dirty="0">
                <a:cs typeface="Bahij TheSansArabic Plain" panose="02040503050201020203" pitchFamily="18" charset="-78"/>
              </a:rPr>
              <a:t>المعايير</a:t>
            </a:r>
            <a:r>
              <a:rPr lang="ar-JO" sz="2400" b="1" dirty="0">
                <a:cs typeface="Bahij TheSansArabic Plain" panose="02040503050201020203" pitchFamily="18" charset="-78"/>
              </a:rPr>
              <a:t> </a:t>
            </a:r>
            <a:r>
              <a:rPr lang="ar-SA" sz="2400" b="1" dirty="0">
                <a:cs typeface="Bahij TheSansArabic Plain" panose="02040503050201020203" pitchFamily="18" charset="-78"/>
              </a:rPr>
              <a:t>العلمية للفئة العمرية </a:t>
            </a:r>
            <a:r>
              <a:rPr lang="ar-JO" sz="2400" b="1" dirty="0">
                <a:cs typeface="Bahij TheSansArabic Plain" panose="02040503050201020203" pitchFamily="18" charset="-78"/>
              </a:rPr>
              <a:t>من 9 إلى 12 سنة</a:t>
            </a:r>
            <a:endParaRPr lang="ar-JO" sz="2400" b="1" dirty="0">
              <a:solidFill>
                <a:srgbClr val="00B050"/>
              </a:solidFill>
              <a:cs typeface="Bahij TheSansArabic Plain" panose="02040503050201020203" pitchFamily="18" charset="-78"/>
            </a:endParaRPr>
          </a:p>
        </p:txBody>
      </p:sp>
      <p:sp>
        <p:nvSpPr>
          <p:cNvPr id="12" name="Slide Number Placeholder 11">
            <a:extLst>
              <a:ext uri="{FF2B5EF4-FFF2-40B4-BE49-F238E27FC236}">
                <a16:creationId xmlns:a16="http://schemas.microsoft.com/office/drawing/2014/main" id="{88883059-FD8E-2043-25C4-2E996C8A9512}"/>
              </a:ext>
            </a:extLst>
          </p:cNvPr>
          <p:cNvSpPr>
            <a:spLocks noGrp="1"/>
          </p:cNvSpPr>
          <p:nvPr>
            <p:ph type="sldNum" sz="quarter" idx="12"/>
          </p:nvPr>
        </p:nvSpPr>
        <p:spPr/>
        <p:txBody>
          <a:bodyPr/>
          <a:lstStyle/>
          <a:p>
            <a:fld id="{5939B1FA-81F2-4940-9AF3-5EAFB5D6669B}" type="slidenum">
              <a:rPr lang="en-US" smtClean="0"/>
              <a:pPr/>
              <a:t>21</a:t>
            </a:fld>
            <a:endParaRPr lang="en-US"/>
          </a:p>
        </p:txBody>
      </p:sp>
      <p:grpSp>
        <p:nvGrpSpPr>
          <p:cNvPr id="6" name="Group 30">
            <a:extLst>
              <a:ext uri="{FF2B5EF4-FFF2-40B4-BE49-F238E27FC236}">
                <a16:creationId xmlns:a16="http://schemas.microsoft.com/office/drawing/2014/main" id="{EAD0463E-321A-2971-2FE2-C536190D8B05}"/>
              </a:ext>
            </a:extLst>
          </p:cNvPr>
          <p:cNvGrpSpPr/>
          <p:nvPr/>
        </p:nvGrpSpPr>
        <p:grpSpPr>
          <a:xfrm>
            <a:off x="1491851" y="1397200"/>
            <a:ext cx="2259604" cy="2270298"/>
            <a:chOff x="0" y="0"/>
            <a:chExt cx="812800" cy="812800"/>
          </a:xfrm>
        </p:grpSpPr>
        <p:sp>
          <p:nvSpPr>
            <p:cNvPr id="8" name="Freeform 31">
              <a:extLst>
                <a:ext uri="{FF2B5EF4-FFF2-40B4-BE49-F238E27FC236}">
                  <a16:creationId xmlns:a16="http://schemas.microsoft.com/office/drawing/2014/main" id="{E64FB388-D44D-52B0-D544-A336EB9B1A1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48F34"/>
            </a:solidFill>
          </p:spPr>
          <p:txBody>
            <a:bodyPr/>
            <a:lstStyle/>
            <a:p>
              <a:endParaRPr lang="en-US"/>
            </a:p>
          </p:txBody>
        </p:sp>
        <p:sp>
          <p:nvSpPr>
            <p:cNvPr id="9" name="TextBox 32">
              <a:extLst>
                <a:ext uri="{FF2B5EF4-FFF2-40B4-BE49-F238E27FC236}">
                  <a16:creationId xmlns:a16="http://schemas.microsoft.com/office/drawing/2014/main" id="{72B734DE-4732-BDBB-E426-C5E4CFB919AF}"/>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0" name="Group 33">
            <a:extLst>
              <a:ext uri="{FF2B5EF4-FFF2-40B4-BE49-F238E27FC236}">
                <a16:creationId xmlns:a16="http://schemas.microsoft.com/office/drawing/2014/main" id="{9FC25C19-189A-F9AB-73D7-1C6C8C2C4870}"/>
              </a:ext>
            </a:extLst>
          </p:cNvPr>
          <p:cNvGrpSpPr/>
          <p:nvPr/>
        </p:nvGrpSpPr>
        <p:grpSpPr>
          <a:xfrm>
            <a:off x="4915894" y="1397200"/>
            <a:ext cx="2259604" cy="2270298"/>
            <a:chOff x="0" y="0"/>
            <a:chExt cx="812800" cy="812800"/>
          </a:xfrm>
        </p:grpSpPr>
        <p:sp>
          <p:nvSpPr>
            <p:cNvPr id="18" name="Freeform 34">
              <a:extLst>
                <a:ext uri="{FF2B5EF4-FFF2-40B4-BE49-F238E27FC236}">
                  <a16:creationId xmlns:a16="http://schemas.microsoft.com/office/drawing/2014/main" id="{415698D1-B37D-16A8-2BD8-780362ECE35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37244"/>
            </a:solidFill>
          </p:spPr>
          <p:txBody>
            <a:bodyPr/>
            <a:lstStyle/>
            <a:p>
              <a:endParaRPr lang="en-US"/>
            </a:p>
          </p:txBody>
        </p:sp>
        <p:sp>
          <p:nvSpPr>
            <p:cNvPr id="21" name="TextBox 35">
              <a:extLst>
                <a:ext uri="{FF2B5EF4-FFF2-40B4-BE49-F238E27FC236}">
                  <a16:creationId xmlns:a16="http://schemas.microsoft.com/office/drawing/2014/main" id="{C1A92B4D-698C-BB6B-9CD3-7709FA3613C3}"/>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2" name="Group 36">
            <a:extLst>
              <a:ext uri="{FF2B5EF4-FFF2-40B4-BE49-F238E27FC236}">
                <a16:creationId xmlns:a16="http://schemas.microsoft.com/office/drawing/2014/main" id="{CC27FEFB-B666-C4E7-5475-75BF04340FBA}"/>
              </a:ext>
            </a:extLst>
          </p:cNvPr>
          <p:cNvGrpSpPr/>
          <p:nvPr/>
        </p:nvGrpSpPr>
        <p:grpSpPr>
          <a:xfrm>
            <a:off x="8339936" y="1397200"/>
            <a:ext cx="2259604" cy="2270298"/>
            <a:chOff x="0" y="0"/>
            <a:chExt cx="812800" cy="812800"/>
          </a:xfrm>
        </p:grpSpPr>
        <p:sp>
          <p:nvSpPr>
            <p:cNvPr id="23" name="Freeform 37">
              <a:extLst>
                <a:ext uri="{FF2B5EF4-FFF2-40B4-BE49-F238E27FC236}">
                  <a16:creationId xmlns:a16="http://schemas.microsoft.com/office/drawing/2014/main" id="{20E23C75-FE6A-8EA0-8A7A-75268114518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44457"/>
            </a:solidFill>
          </p:spPr>
          <p:txBody>
            <a:bodyPr/>
            <a:lstStyle/>
            <a:p>
              <a:endParaRPr lang="en-US"/>
            </a:p>
          </p:txBody>
        </p:sp>
        <p:sp>
          <p:nvSpPr>
            <p:cNvPr id="24" name="TextBox 38">
              <a:extLst>
                <a:ext uri="{FF2B5EF4-FFF2-40B4-BE49-F238E27FC236}">
                  <a16:creationId xmlns:a16="http://schemas.microsoft.com/office/drawing/2014/main" id="{4D69E1D5-1C52-6DDC-172B-917D833B801F}"/>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6" name="مربع نص 25">
            <a:extLst>
              <a:ext uri="{FF2B5EF4-FFF2-40B4-BE49-F238E27FC236}">
                <a16:creationId xmlns:a16="http://schemas.microsoft.com/office/drawing/2014/main" id="{9DBE7942-40E6-71BC-2774-1C3D9722055A}"/>
              </a:ext>
            </a:extLst>
          </p:cNvPr>
          <p:cNvSpPr txBox="1"/>
          <p:nvPr/>
        </p:nvSpPr>
        <p:spPr>
          <a:xfrm>
            <a:off x="6421738" y="2376585"/>
            <a:ext cx="6096000" cy="369332"/>
          </a:xfrm>
          <a:prstGeom prst="rect">
            <a:avLst/>
          </a:prstGeom>
          <a:noFill/>
        </p:spPr>
        <p:txBody>
          <a:bodyPr wrap="square">
            <a:spAutoFit/>
          </a:bodyPr>
          <a:lstStyle/>
          <a:p>
            <a:pPr algn="ctr"/>
            <a:r>
              <a:rPr lang="ar-SA" dirty="0">
                <a:solidFill>
                  <a:schemeClr val="bg1"/>
                </a:solidFill>
              </a:rPr>
              <a:t>المعايير التربوية والنفسية</a:t>
            </a:r>
            <a:endParaRPr lang="en-US" dirty="0">
              <a:solidFill>
                <a:schemeClr val="bg1"/>
              </a:solidFill>
            </a:endParaRPr>
          </a:p>
        </p:txBody>
      </p:sp>
      <p:sp>
        <p:nvSpPr>
          <p:cNvPr id="28" name="مربع نص 27">
            <a:extLst>
              <a:ext uri="{FF2B5EF4-FFF2-40B4-BE49-F238E27FC236}">
                <a16:creationId xmlns:a16="http://schemas.microsoft.com/office/drawing/2014/main" id="{9F5D6B1D-90A6-D05D-CC3B-4933C081C703}"/>
              </a:ext>
            </a:extLst>
          </p:cNvPr>
          <p:cNvSpPr txBox="1"/>
          <p:nvPr/>
        </p:nvSpPr>
        <p:spPr>
          <a:xfrm>
            <a:off x="2653620" y="2376585"/>
            <a:ext cx="6750050" cy="369332"/>
          </a:xfrm>
          <a:prstGeom prst="rect">
            <a:avLst/>
          </a:prstGeom>
          <a:noFill/>
        </p:spPr>
        <p:txBody>
          <a:bodyPr wrap="square">
            <a:spAutoFit/>
          </a:bodyPr>
          <a:lstStyle/>
          <a:p>
            <a:pPr algn="ctr"/>
            <a:r>
              <a:rPr lang="ar-JO" dirty="0">
                <a:solidFill>
                  <a:schemeClr val="bg1"/>
                </a:solidFill>
              </a:rPr>
              <a:t>المعايير الفنية والبصرية</a:t>
            </a:r>
            <a:endParaRPr lang="en-US" dirty="0">
              <a:solidFill>
                <a:schemeClr val="bg1"/>
              </a:solidFill>
            </a:endParaRPr>
          </a:p>
        </p:txBody>
      </p:sp>
      <p:sp>
        <p:nvSpPr>
          <p:cNvPr id="31" name="مربع نص 30">
            <a:extLst>
              <a:ext uri="{FF2B5EF4-FFF2-40B4-BE49-F238E27FC236}">
                <a16:creationId xmlns:a16="http://schemas.microsoft.com/office/drawing/2014/main" id="{2B37481E-8179-0247-C00F-C031BAD62763}"/>
              </a:ext>
            </a:extLst>
          </p:cNvPr>
          <p:cNvSpPr txBox="1"/>
          <p:nvPr/>
        </p:nvSpPr>
        <p:spPr>
          <a:xfrm>
            <a:off x="-798480" y="2376585"/>
            <a:ext cx="6750050" cy="369332"/>
          </a:xfrm>
          <a:prstGeom prst="rect">
            <a:avLst/>
          </a:prstGeom>
          <a:noFill/>
        </p:spPr>
        <p:txBody>
          <a:bodyPr wrap="square">
            <a:spAutoFit/>
          </a:bodyPr>
          <a:lstStyle/>
          <a:p>
            <a:pPr algn="ctr"/>
            <a:r>
              <a:rPr lang="ar-JO" dirty="0">
                <a:solidFill>
                  <a:schemeClr val="bg1"/>
                </a:solidFill>
              </a:rPr>
              <a:t>المعايير اللغوية</a:t>
            </a:r>
            <a:endParaRPr lang="en-US" dirty="0">
              <a:solidFill>
                <a:schemeClr val="bg1"/>
              </a:solidFill>
            </a:endParaRPr>
          </a:p>
        </p:txBody>
      </p:sp>
      <p:grpSp>
        <p:nvGrpSpPr>
          <p:cNvPr id="41" name="مجموعة 40">
            <a:extLst>
              <a:ext uri="{FF2B5EF4-FFF2-40B4-BE49-F238E27FC236}">
                <a16:creationId xmlns:a16="http://schemas.microsoft.com/office/drawing/2014/main" id="{CB9859AC-A9E3-DF7D-EAB7-50A2071DEEE5}"/>
              </a:ext>
            </a:extLst>
          </p:cNvPr>
          <p:cNvGrpSpPr/>
          <p:nvPr/>
        </p:nvGrpSpPr>
        <p:grpSpPr>
          <a:xfrm>
            <a:off x="9798462" y="3336226"/>
            <a:ext cx="925914" cy="2625493"/>
            <a:chOff x="10781323" y="3319256"/>
            <a:chExt cx="925914" cy="2625493"/>
          </a:xfrm>
        </p:grpSpPr>
        <p:grpSp>
          <p:nvGrpSpPr>
            <p:cNvPr id="37" name="مجموعة 36">
              <a:extLst>
                <a:ext uri="{FF2B5EF4-FFF2-40B4-BE49-F238E27FC236}">
                  <a16:creationId xmlns:a16="http://schemas.microsoft.com/office/drawing/2014/main" id="{B86C7C26-F2DA-7CFA-326E-9A1F6B5E8BEB}"/>
                </a:ext>
              </a:extLst>
            </p:cNvPr>
            <p:cNvGrpSpPr/>
            <p:nvPr/>
          </p:nvGrpSpPr>
          <p:grpSpPr>
            <a:xfrm>
              <a:off x="10781323" y="3319256"/>
              <a:ext cx="925914" cy="2542013"/>
              <a:chOff x="10781323" y="3319256"/>
              <a:chExt cx="925914" cy="2542013"/>
            </a:xfrm>
          </p:grpSpPr>
          <p:sp>
            <p:nvSpPr>
              <p:cNvPr id="34" name="قوس 33">
                <a:extLst>
                  <a:ext uri="{FF2B5EF4-FFF2-40B4-BE49-F238E27FC236}">
                    <a16:creationId xmlns:a16="http://schemas.microsoft.com/office/drawing/2014/main" id="{FAC85D8C-66FA-BB53-F4E5-8BCB54C23E74}"/>
                  </a:ext>
                </a:extLst>
              </p:cNvPr>
              <p:cNvSpPr/>
              <p:nvPr/>
            </p:nvSpPr>
            <p:spPr>
              <a:xfrm rot="6456582">
                <a:off x="10794297" y="4159766"/>
                <a:ext cx="854278" cy="846701"/>
              </a:xfrm>
              <a:prstGeom prst="arc">
                <a:avLst>
                  <a:gd name="adj1" fmla="val 9958614"/>
                  <a:gd name="adj2" fmla="val 20207193"/>
                </a:avLst>
              </a:prstGeom>
              <a:ln>
                <a:solidFill>
                  <a:srgbClr val="544457"/>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قوس 34">
                <a:extLst>
                  <a:ext uri="{FF2B5EF4-FFF2-40B4-BE49-F238E27FC236}">
                    <a16:creationId xmlns:a16="http://schemas.microsoft.com/office/drawing/2014/main" id="{CBA33FEE-9D83-1839-D0AE-05C795D30A23}"/>
                  </a:ext>
                </a:extLst>
              </p:cNvPr>
              <p:cNvSpPr/>
              <p:nvPr/>
            </p:nvSpPr>
            <p:spPr>
              <a:xfrm rot="6456582">
                <a:off x="10777535" y="3323044"/>
                <a:ext cx="854278" cy="846701"/>
              </a:xfrm>
              <a:prstGeom prst="arc">
                <a:avLst>
                  <a:gd name="adj1" fmla="val 9958614"/>
                  <a:gd name="adj2" fmla="val 20207193"/>
                </a:avLst>
              </a:prstGeom>
              <a:ln>
                <a:solidFill>
                  <a:srgbClr val="544457"/>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قوس 35">
                <a:extLst>
                  <a:ext uri="{FF2B5EF4-FFF2-40B4-BE49-F238E27FC236}">
                    <a16:creationId xmlns:a16="http://schemas.microsoft.com/office/drawing/2014/main" id="{19F77172-5055-D777-7961-1B30B2337BD6}"/>
                  </a:ext>
                </a:extLst>
              </p:cNvPr>
              <p:cNvSpPr/>
              <p:nvPr/>
            </p:nvSpPr>
            <p:spPr>
              <a:xfrm rot="6456582">
                <a:off x="10856748" y="5010779"/>
                <a:ext cx="854278" cy="846701"/>
              </a:xfrm>
              <a:prstGeom prst="arc">
                <a:avLst>
                  <a:gd name="adj1" fmla="val 9958614"/>
                  <a:gd name="adj2" fmla="val 20207193"/>
                </a:avLst>
              </a:prstGeom>
              <a:ln>
                <a:solidFill>
                  <a:srgbClr val="544457"/>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38" name="شكل بيضاوي 37">
              <a:extLst>
                <a:ext uri="{FF2B5EF4-FFF2-40B4-BE49-F238E27FC236}">
                  <a16:creationId xmlns:a16="http://schemas.microsoft.com/office/drawing/2014/main" id="{D9E7258C-06E6-0753-D55F-5E169D97AB00}"/>
                </a:ext>
              </a:extLst>
            </p:cNvPr>
            <p:cNvSpPr/>
            <p:nvPr/>
          </p:nvSpPr>
          <p:spPr>
            <a:xfrm>
              <a:off x="11156032" y="4047916"/>
              <a:ext cx="211838" cy="233679"/>
            </a:xfrm>
            <a:prstGeom prst="ellipse">
              <a:avLst/>
            </a:prstGeom>
            <a:solidFill>
              <a:srgbClr val="54445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sp>
          <p:nvSpPr>
            <p:cNvPr id="39" name="شكل بيضاوي 38">
              <a:extLst>
                <a:ext uri="{FF2B5EF4-FFF2-40B4-BE49-F238E27FC236}">
                  <a16:creationId xmlns:a16="http://schemas.microsoft.com/office/drawing/2014/main" id="{8E495D95-E282-A29D-4C99-FCD3CDDFE698}"/>
                </a:ext>
              </a:extLst>
            </p:cNvPr>
            <p:cNvSpPr/>
            <p:nvPr/>
          </p:nvSpPr>
          <p:spPr>
            <a:xfrm>
              <a:off x="11164045" y="4860057"/>
              <a:ext cx="211838" cy="233679"/>
            </a:xfrm>
            <a:prstGeom prst="ellipse">
              <a:avLst/>
            </a:prstGeom>
            <a:solidFill>
              <a:srgbClr val="54445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sp>
          <p:nvSpPr>
            <p:cNvPr id="40" name="شكل بيضاوي 39">
              <a:extLst>
                <a:ext uri="{FF2B5EF4-FFF2-40B4-BE49-F238E27FC236}">
                  <a16:creationId xmlns:a16="http://schemas.microsoft.com/office/drawing/2014/main" id="{FB65DE6E-DFBB-D4AF-8C03-7E54A6F20962}"/>
                </a:ext>
              </a:extLst>
            </p:cNvPr>
            <p:cNvSpPr/>
            <p:nvPr/>
          </p:nvSpPr>
          <p:spPr>
            <a:xfrm>
              <a:off x="11177968" y="5711070"/>
              <a:ext cx="211838" cy="233679"/>
            </a:xfrm>
            <a:prstGeom prst="ellipse">
              <a:avLst/>
            </a:prstGeom>
            <a:solidFill>
              <a:srgbClr val="54445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grpSp>
      <p:sp>
        <p:nvSpPr>
          <p:cNvPr id="43" name="مربع نص 42">
            <a:extLst>
              <a:ext uri="{FF2B5EF4-FFF2-40B4-BE49-F238E27FC236}">
                <a16:creationId xmlns:a16="http://schemas.microsoft.com/office/drawing/2014/main" id="{EFCF0611-7A04-C0F6-00CB-31C15E911BEC}"/>
              </a:ext>
            </a:extLst>
          </p:cNvPr>
          <p:cNvSpPr txBox="1"/>
          <p:nvPr/>
        </p:nvSpPr>
        <p:spPr>
          <a:xfrm>
            <a:off x="7627141" y="3918100"/>
            <a:ext cx="2529268" cy="830997"/>
          </a:xfrm>
          <a:prstGeom prst="rect">
            <a:avLst/>
          </a:prstGeom>
          <a:noFill/>
        </p:spPr>
        <p:txBody>
          <a:bodyPr wrap="square">
            <a:spAutoFit/>
          </a:bodyPr>
          <a:lstStyle/>
          <a:p>
            <a:pPr algn="r" rtl="1"/>
            <a:r>
              <a:rPr lang="ar-SA" sz="1200" dirty="0">
                <a:solidFill>
                  <a:schemeClr val="tx1"/>
                </a:solidFill>
              </a:rPr>
              <a:t>ي</a:t>
            </a:r>
            <a:r>
              <a:rPr lang="ar-JO" sz="1200" dirty="0"/>
              <a:t>مكن تقديم رسائل غير مباشرة تعتمد على التفكير والتحليل (مثل سبب تعطّل المصباح أو مفهوم الطاقة المتجددة).</a:t>
            </a:r>
          </a:p>
          <a:p>
            <a:pPr algn="r" rtl="1"/>
            <a:endParaRPr lang="ar-JO" sz="1200" dirty="0">
              <a:solidFill>
                <a:schemeClr val="tx1"/>
              </a:solidFill>
            </a:endParaRPr>
          </a:p>
        </p:txBody>
      </p:sp>
      <p:sp>
        <p:nvSpPr>
          <p:cNvPr id="45" name="مربع نص 44">
            <a:extLst>
              <a:ext uri="{FF2B5EF4-FFF2-40B4-BE49-F238E27FC236}">
                <a16:creationId xmlns:a16="http://schemas.microsoft.com/office/drawing/2014/main" id="{9DF95350-EA0F-ABBD-14E2-3A9EEC2F8514}"/>
              </a:ext>
            </a:extLst>
          </p:cNvPr>
          <p:cNvSpPr txBox="1"/>
          <p:nvPr/>
        </p:nvSpPr>
        <p:spPr>
          <a:xfrm>
            <a:off x="8036467" y="4741833"/>
            <a:ext cx="2119942" cy="461665"/>
          </a:xfrm>
          <a:prstGeom prst="rect">
            <a:avLst/>
          </a:prstGeom>
          <a:noFill/>
        </p:spPr>
        <p:txBody>
          <a:bodyPr wrap="square">
            <a:spAutoFit/>
          </a:bodyPr>
          <a:lstStyle/>
          <a:p>
            <a:pPr algn="r" rtl="1"/>
            <a:r>
              <a:rPr lang="ar-JO" sz="1200" dirty="0"/>
              <a:t>إدماج عنصر التحدي والمقارنة يحفّز الانتباه لديهم.</a:t>
            </a:r>
          </a:p>
        </p:txBody>
      </p:sp>
      <p:sp>
        <p:nvSpPr>
          <p:cNvPr id="47" name="مربع نص 46">
            <a:extLst>
              <a:ext uri="{FF2B5EF4-FFF2-40B4-BE49-F238E27FC236}">
                <a16:creationId xmlns:a16="http://schemas.microsoft.com/office/drawing/2014/main" id="{BF93C750-F3E5-8FF4-591D-320F7D06D66C}"/>
              </a:ext>
            </a:extLst>
          </p:cNvPr>
          <p:cNvSpPr txBox="1"/>
          <p:nvPr/>
        </p:nvSpPr>
        <p:spPr>
          <a:xfrm>
            <a:off x="7853810" y="5624639"/>
            <a:ext cx="2327374" cy="461665"/>
          </a:xfrm>
          <a:prstGeom prst="rect">
            <a:avLst/>
          </a:prstGeom>
          <a:noFill/>
        </p:spPr>
        <p:txBody>
          <a:bodyPr wrap="square">
            <a:spAutoFit/>
          </a:bodyPr>
          <a:lstStyle/>
          <a:p>
            <a:pPr algn="r" rtl="1"/>
            <a:r>
              <a:rPr lang="ar-JO" sz="1200" dirty="0"/>
              <a:t>يفضل استخدام أسلوب قصصي درامي أو علمي يعزز التفكير النقدي</a:t>
            </a:r>
          </a:p>
        </p:txBody>
      </p:sp>
      <p:grpSp>
        <p:nvGrpSpPr>
          <p:cNvPr id="48" name="مجموعة 47">
            <a:extLst>
              <a:ext uri="{FF2B5EF4-FFF2-40B4-BE49-F238E27FC236}">
                <a16:creationId xmlns:a16="http://schemas.microsoft.com/office/drawing/2014/main" id="{D18CDA29-500E-86ED-3C5E-0B272FE78F54}"/>
              </a:ext>
            </a:extLst>
          </p:cNvPr>
          <p:cNvGrpSpPr/>
          <p:nvPr/>
        </p:nvGrpSpPr>
        <p:grpSpPr>
          <a:xfrm>
            <a:off x="6390257" y="3336226"/>
            <a:ext cx="925914" cy="2625493"/>
            <a:chOff x="10781323" y="3319256"/>
            <a:chExt cx="925914" cy="2625493"/>
          </a:xfrm>
        </p:grpSpPr>
        <p:grpSp>
          <p:nvGrpSpPr>
            <p:cNvPr id="49" name="مجموعة 48">
              <a:extLst>
                <a:ext uri="{FF2B5EF4-FFF2-40B4-BE49-F238E27FC236}">
                  <a16:creationId xmlns:a16="http://schemas.microsoft.com/office/drawing/2014/main" id="{065B1492-93B2-3265-419D-062EB0C878C6}"/>
                </a:ext>
              </a:extLst>
            </p:cNvPr>
            <p:cNvGrpSpPr/>
            <p:nvPr/>
          </p:nvGrpSpPr>
          <p:grpSpPr>
            <a:xfrm>
              <a:off x="10781323" y="3319256"/>
              <a:ext cx="925914" cy="2542013"/>
              <a:chOff x="10781323" y="3319256"/>
              <a:chExt cx="925914" cy="2542013"/>
            </a:xfrm>
          </p:grpSpPr>
          <p:sp>
            <p:nvSpPr>
              <p:cNvPr id="53" name="قوس 52">
                <a:extLst>
                  <a:ext uri="{FF2B5EF4-FFF2-40B4-BE49-F238E27FC236}">
                    <a16:creationId xmlns:a16="http://schemas.microsoft.com/office/drawing/2014/main" id="{DB413441-DEE1-E847-D0B6-C0E163847D33}"/>
                  </a:ext>
                </a:extLst>
              </p:cNvPr>
              <p:cNvSpPr/>
              <p:nvPr/>
            </p:nvSpPr>
            <p:spPr>
              <a:xfrm rot="6456582">
                <a:off x="10794297" y="4159766"/>
                <a:ext cx="854278" cy="846701"/>
              </a:xfrm>
              <a:prstGeom prst="arc">
                <a:avLst>
                  <a:gd name="adj1" fmla="val 9958614"/>
                  <a:gd name="adj2" fmla="val 20207193"/>
                </a:avLst>
              </a:prstGeom>
              <a:ln>
                <a:solidFill>
                  <a:srgbClr val="83724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قوس 53">
                <a:extLst>
                  <a:ext uri="{FF2B5EF4-FFF2-40B4-BE49-F238E27FC236}">
                    <a16:creationId xmlns:a16="http://schemas.microsoft.com/office/drawing/2014/main" id="{7D8E80DE-2631-9885-3A58-A33CEB864799}"/>
                  </a:ext>
                </a:extLst>
              </p:cNvPr>
              <p:cNvSpPr/>
              <p:nvPr/>
            </p:nvSpPr>
            <p:spPr>
              <a:xfrm rot="6456582">
                <a:off x="10777535" y="3323044"/>
                <a:ext cx="854278" cy="846701"/>
              </a:xfrm>
              <a:prstGeom prst="arc">
                <a:avLst>
                  <a:gd name="adj1" fmla="val 9958614"/>
                  <a:gd name="adj2" fmla="val 20207193"/>
                </a:avLst>
              </a:prstGeom>
              <a:ln>
                <a:solidFill>
                  <a:srgbClr val="83724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قوس 54">
                <a:extLst>
                  <a:ext uri="{FF2B5EF4-FFF2-40B4-BE49-F238E27FC236}">
                    <a16:creationId xmlns:a16="http://schemas.microsoft.com/office/drawing/2014/main" id="{C0D49BD9-BAAB-345C-A0AA-90F718EA32B4}"/>
                  </a:ext>
                </a:extLst>
              </p:cNvPr>
              <p:cNvSpPr/>
              <p:nvPr/>
            </p:nvSpPr>
            <p:spPr>
              <a:xfrm rot="6456582">
                <a:off x="10856748" y="5010779"/>
                <a:ext cx="854278" cy="846701"/>
              </a:xfrm>
              <a:prstGeom prst="arc">
                <a:avLst>
                  <a:gd name="adj1" fmla="val 9958614"/>
                  <a:gd name="adj2" fmla="val 20207193"/>
                </a:avLst>
              </a:prstGeom>
              <a:ln>
                <a:solidFill>
                  <a:srgbClr val="83724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50" name="شكل بيضاوي 49">
              <a:extLst>
                <a:ext uri="{FF2B5EF4-FFF2-40B4-BE49-F238E27FC236}">
                  <a16:creationId xmlns:a16="http://schemas.microsoft.com/office/drawing/2014/main" id="{D0FF3ADE-5CB6-457F-AA5A-E2C25BF6BE46}"/>
                </a:ext>
              </a:extLst>
            </p:cNvPr>
            <p:cNvSpPr/>
            <p:nvPr/>
          </p:nvSpPr>
          <p:spPr>
            <a:xfrm>
              <a:off x="11156032" y="4047916"/>
              <a:ext cx="211838" cy="233679"/>
            </a:xfrm>
            <a:prstGeom prst="ellipse">
              <a:avLst/>
            </a:prstGeom>
            <a:solidFill>
              <a:srgbClr val="83724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sp>
          <p:nvSpPr>
            <p:cNvPr id="51" name="شكل بيضاوي 50">
              <a:extLst>
                <a:ext uri="{FF2B5EF4-FFF2-40B4-BE49-F238E27FC236}">
                  <a16:creationId xmlns:a16="http://schemas.microsoft.com/office/drawing/2014/main" id="{BD2C8AE8-2565-3ED9-A448-C203E853E684}"/>
                </a:ext>
              </a:extLst>
            </p:cNvPr>
            <p:cNvSpPr/>
            <p:nvPr/>
          </p:nvSpPr>
          <p:spPr>
            <a:xfrm>
              <a:off x="11164045" y="4860057"/>
              <a:ext cx="211838" cy="233679"/>
            </a:xfrm>
            <a:prstGeom prst="ellipse">
              <a:avLst/>
            </a:prstGeom>
            <a:solidFill>
              <a:srgbClr val="83724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sp>
          <p:nvSpPr>
            <p:cNvPr id="52" name="شكل بيضاوي 51">
              <a:extLst>
                <a:ext uri="{FF2B5EF4-FFF2-40B4-BE49-F238E27FC236}">
                  <a16:creationId xmlns:a16="http://schemas.microsoft.com/office/drawing/2014/main" id="{0B28FE83-1051-2440-6D70-4B9BDFAC422E}"/>
                </a:ext>
              </a:extLst>
            </p:cNvPr>
            <p:cNvSpPr/>
            <p:nvPr/>
          </p:nvSpPr>
          <p:spPr>
            <a:xfrm>
              <a:off x="11177968" y="5711070"/>
              <a:ext cx="211838" cy="233679"/>
            </a:xfrm>
            <a:prstGeom prst="ellipse">
              <a:avLst/>
            </a:prstGeom>
            <a:solidFill>
              <a:srgbClr val="83724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grpSp>
      <p:sp>
        <p:nvSpPr>
          <p:cNvPr id="56" name="مربع نص 55">
            <a:extLst>
              <a:ext uri="{FF2B5EF4-FFF2-40B4-BE49-F238E27FC236}">
                <a16:creationId xmlns:a16="http://schemas.microsoft.com/office/drawing/2014/main" id="{C606BAEC-0D5F-100F-13C9-B8AEE8901BE3}"/>
              </a:ext>
            </a:extLst>
          </p:cNvPr>
          <p:cNvSpPr txBox="1"/>
          <p:nvPr/>
        </p:nvSpPr>
        <p:spPr>
          <a:xfrm>
            <a:off x="4257634" y="3926227"/>
            <a:ext cx="2529268" cy="461665"/>
          </a:xfrm>
          <a:prstGeom prst="rect">
            <a:avLst/>
          </a:prstGeom>
          <a:noFill/>
        </p:spPr>
        <p:txBody>
          <a:bodyPr wrap="square">
            <a:spAutoFit/>
          </a:bodyPr>
          <a:lstStyle/>
          <a:p>
            <a:pPr algn="r" rtl="1"/>
            <a:r>
              <a:rPr lang="ar-JO" sz="1200" dirty="0">
                <a:solidFill>
                  <a:schemeClr val="tx1"/>
                </a:solidFill>
              </a:rPr>
              <a:t>يحتاجون إلى جودة بصرية أعلى ورسوم متحركة متقنة أو تصوير واقعي.</a:t>
            </a:r>
          </a:p>
        </p:txBody>
      </p:sp>
      <p:sp>
        <p:nvSpPr>
          <p:cNvPr id="57" name="مربع نص 56">
            <a:extLst>
              <a:ext uri="{FF2B5EF4-FFF2-40B4-BE49-F238E27FC236}">
                <a16:creationId xmlns:a16="http://schemas.microsoft.com/office/drawing/2014/main" id="{C651958B-7BC7-0674-E929-16C862CF0645}"/>
              </a:ext>
            </a:extLst>
          </p:cNvPr>
          <p:cNvSpPr txBox="1"/>
          <p:nvPr/>
        </p:nvSpPr>
        <p:spPr>
          <a:xfrm>
            <a:off x="4463642" y="4739166"/>
            <a:ext cx="2327374" cy="461665"/>
          </a:xfrm>
          <a:prstGeom prst="rect">
            <a:avLst/>
          </a:prstGeom>
          <a:noFill/>
        </p:spPr>
        <p:txBody>
          <a:bodyPr wrap="square">
            <a:spAutoFit/>
          </a:bodyPr>
          <a:lstStyle/>
          <a:p>
            <a:pPr algn="r" rtl="1"/>
            <a:r>
              <a:rPr lang="ar-JO" sz="1200" dirty="0"/>
              <a:t>ينجذبون إلى الشخصيات الحقيقية المؤثرة أكثر من الكرتونية التقليدية.</a:t>
            </a:r>
          </a:p>
        </p:txBody>
      </p:sp>
      <p:sp>
        <p:nvSpPr>
          <p:cNvPr id="58" name="مربع نص 57">
            <a:extLst>
              <a:ext uri="{FF2B5EF4-FFF2-40B4-BE49-F238E27FC236}">
                <a16:creationId xmlns:a16="http://schemas.microsoft.com/office/drawing/2014/main" id="{A3B1AD64-4D58-1590-7D8B-52171BB44999}"/>
              </a:ext>
            </a:extLst>
          </p:cNvPr>
          <p:cNvSpPr txBox="1"/>
          <p:nvPr/>
        </p:nvSpPr>
        <p:spPr>
          <a:xfrm>
            <a:off x="4286426" y="5537944"/>
            <a:ext cx="2469251" cy="646331"/>
          </a:xfrm>
          <a:prstGeom prst="rect">
            <a:avLst/>
          </a:prstGeom>
          <a:noFill/>
        </p:spPr>
        <p:txBody>
          <a:bodyPr wrap="square">
            <a:spAutoFit/>
          </a:bodyPr>
          <a:lstStyle/>
          <a:p>
            <a:pPr algn="r" rtl="1"/>
            <a:r>
              <a:rPr lang="ar-JO" sz="1200" dirty="0"/>
              <a:t>يمكن استخدام مشاهد مركبة تربط بطاقة كفاءة الطاقة بالسلوك اليومي</a:t>
            </a:r>
          </a:p>
          <a:p>
            <a:pPr algn="r" rtl="1"/>
            <a:r>
              <a:rPr lang="ar-JO" sz="1200" dirty="0"/>
              <a:t> (مثلاً: اختيار الأجهزة حسب اللون الأخضر)</a:t>
            </a:r>
          </a:p>
        </p:txBody>
      </p:sp>
      <p:grpSp>
        <p:nvGrpSpPr>
          <p:cNvPr id="59" name="مجموعة 58">
            <a:extLst>
              <a:ext uri="{FF2B5EF4-FFF2-40B4-BE49-F238E27FC236}">
                <a16:creationId xmlns:a16="http://schemas.microsoft.com/office/drawing/2014/main" id="{FD8819F4-3C29-27EE-BB53-BC49036FB271}"/>
              </a:ext>
            </a:extLst>
          </p:cNvPr>
          <p:cNvGrpSpPr/>
          <p:nvPr/>
        </p:nvGrpSpPr>
        <p:grpSpPr>
          <a:xfrm>
            <a:off x="2808950" y="3336226"/>
            <a:ext cx="925914" cy="2625493"/>
            <a:chOff x="10781323" y="3319256"/>
            <a:chExt cx="925914" cy="2625493"/>
          </a:xfrm>
        </p:grpSpPr>
        <p:grpSp>
          <p:nvGrpSpPr>
            <p:cNvPr id="60" name="مجموعة 59">
              <a:extLst>
                <a:ext uri="{FF2B5EF4-FFF2-40B4-BE49-F238E27FC236}">
                  <a16:creationId xmlns:a16="http://schemas.microsoft.com/office/drawing/2014/main" id="{DFB83D9C-CDC7-F366-3FE2-F0F997AC79BC}"/>
                </a:ext>
              </a:extLst>
            </p:cNvPr>
            <p:cNvGrpSpPr/>
            <p:nvPr/>
          </p:nvGrpSpPr>
          <p:grpSpPr>
            <a:xfrm>
              <a:off x="10781323" y="3319256"/>
              <a:ext cx="925914" cy="2542013"/>
              <a:chOff x="10781323" y="3319256"/>
              <a:chExt cx="925914" cy="2542013"/>
            </a:xfrm>
          </p:grpSpPr>
          <p:sp>
            <p:nvSpPr>
              <p:cNvPr id="64" name="قوس 63">
                <a:extLst>
                  <a:ext uri="{FF2B5EF4-FFF2-40B4-BE49-F238E27FC236}">
                    <a16:creationId xmlns:a16="http://schemas.microsoft.com/office/drawing/2014/main" id="{2ABB9F12-52C0-1973-5807-B4BE613196B9}"/>
                  </a:ext>
                </a:extLst>
              </p:cNvPr>
              <p:cNvSpPr/>
              <p:nvPr/>
            </p:nvSpPr>
            <p:spPr>
              <a:xfrm rot="6456582">
                <a:off x="10794297" y="4159766"/>
                <a:ext cx="854278" cy="846701"/>
              </a:xfrm>
              <a:prstGeom prst="arc">
                <a:avLst>
                  <a:gd name="adj1" fmla="val 9958614"/>
                  <a:gd name="adj2" fmla="val 20207193"/>
                </a:avLst>
              </a:prstGeom>
              <a:ln>
                <a:solidFill>
                  <a:srgbClr val="848F3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قوس 64">
                <a:extLst>
                  <a:ext uri="{FF2B5EF4-FFF2-40B4-BE49-F238E27FC236}">
                    <a16:creationId xmlns:a16="http://schemas.microsoft.com/office/drawing/2014/main" id="{88CC809E-AD89-66AD-DFAA-E73BAE8D5F35}"/>
                  </a:ext>
                </a:extLst>
              </p:cNvPr>
              <p:cNvSpPr/>
              <p:nvPr/>
            </p:nvSpPr>
            <p:spPr>
              <a:xfrm rot="6456582">
                <a:off x="10777535" y="3323044"/>
                <a:ext cx="854278" cy="846701"/>
              </a:xfrm>
              <a:prstGeom prst="arc">
                <a:avLst>
                  <a:gd name="adj1" fmla="val 9958614"/>
                  <a:gd name="adj2" fmla="val 20207193"/>
                </a:avLst>
              </a:prstGeom>
              <a:ln>
                <a:solidFill>
                  <a:srgbClr val="848F3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قوس 65">
                <a:extLst>
                  <a:ext uri="{FF2B5EF4-FFF2-40B4-BE49-F238E27FC236}">
                    <a16:creationId xmlns:a16="http://schemas.microsoft.com/office/drawing/2014/main" id="{8133FE21-82E6-4044-1287-4DBFD5431CC9}"/>
                  </a:ext>
                </a:extLst>
              </p:cNvPr>
              <p:cNvSpPr/>
              <p:nvPr/>
            </p:nvSpPr>
            <p:spPr>
              <a:xfrm rot="6456582">
                <a:off x="10856748" y="5010779"/>
                <a:ext cx="854278" cy="846701"/>
              </a:xfrm>
              <a:prstGeom prst="arc">
                <a:avLst>
                  <a:gd name="adj1" fmla="val 9958614"/>
                  <a:gd name="adj2" fmla="val 20207193"/>
                </a:avLst>
              </a:prstGeom>
              <a:ln>
                <a:solidFill>
                  <a:srgbClr val="848F3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61" name="شكل بيضاوي 60">
              <a:extLst>
                <a:ext uri="{FF2B5EF4-FFF2-40B4-BE49-F238E27FC236}">
                  <a16:creationId xmlns:a16="http://schemas.microsoft.com/office/drawing/2014/main" id="{0483610F-E56E-5F1C-BDB1-61C0C6E75B88}"/>
                </a:ext>
              </a:extLst>
            </p:cNvPr>
            <p:cNvSpPr/>
            <p:nvPr/>
          </p:nvSpPr>
          <p:spPr>
            <a:xfrm>
              <a:off x="11156032" y="4047916"/>
              <a:ext cx="211838" cy="233679"/>
            </a:xfrm>
            <a:prstGeom prst="ellipse">
              <a:avLst/>
            </a:prstGeom>
            <a:solidFill>
              <a:srgbClr val="848F34"/>
            </a:solidFill>
            <a:ln>
              <a:solidFill>
                <a:srgbClr val="848F34"/>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848F34"/>
                </a:solidFill>
              </a:endParaRPr>
            </a:p>
          </p:txBody>
        </p:sp>
        <p:sp>
          <p:nvSpPr>
            <p:cNvPr id="62" name="شكل بيضاوي 61">
              <a:extLst>
                <a:ext uri="{FF2B5EF4-FFF2-40B4-BE49-F238E27FC236}">
                  <a16:creationId xmlns:a16="http://schemas.microsoft.com/office/drawing/2014/main" id="{42886641-40F5-46D9-CFD8-D76130BC8FB3}"/>
                </a:ext>
              </a:extLst>
            </p:cNvPr>
            <p:cNvSpPr/>
            <p:nvPr/>
          </p:nvSpPr>
          <p:spPr>
            <a:xfrm>
              <a:off x="11164045" y="4860057"/>
              <a:ext cx="211838" cy="233679"/>
            </a:xfrm>
            <a:prstGeom prst="ellipse">
              <a:avLst/>
            </a:prstGeom>
            <a:solidFill>
              <a:srgbClr val="848F34"/>
            </a:solidFill>
            <a:ln>
              <a:solidFill>
                <a:srgbClr val="848F34"/>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848F34"/>
                </a:solidFill>
              </a:endParaRPr>
            </a:p>
          </p:txBody>
        </p:sp>
        <p:sp>
          <p:nvSpPr>
            <p:cNvPr id="63" name="شكل بيضاوي 62">
              <a:extLst>
                <a:ext uri="{FF2B5EF4-FFF2-40B4-BE49-F238E27FC236}">
                  <a16:creationId xmlns:a16="http://schemas.microsoft.com/office/drawing/2014/main" id="{522BB38A-3BEC-105D-8076-1D8BA8902277}"/>
                </a:ext>
              </a:extLst>
            </p:cNvPr>
            <p:cNvSpPr/>
            <p:nvPr/>
          </p:nvSpPr>
          <p:spPr>
            <a:xfrm>
              <a:off x="11177968" y="5711070"/>
              <a:ext cx="211838" cy="233679"/>
            </a:xfrm>
            <a:prstGeom prst="ellipse">
              <a:avLst/>
            </a:prstGeom>
            <a:solidFill>
              <a:srgbClr val="848F34"/>
            </a:solidFill>
            <a:ln>
              <a:solidFill>
                <a:srgbClr val="848F34"/>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848F34"/>
                </a:solidFill>
              </a:endParaRPr>
            </a:p>
          </p:txBody>
        </p:sp>
      </p:grpSp>
      <p:sp>
        <p:nvSpPr>
          <p:cNvPr id="67" name="مربع نص 66">
            <a:extLst>
              <a:ext uri="{FF2B5EF4-FFF2-40B4-BE49-F238E27FC236}">
                <a16:creationId xmlns:a16="http://schemas.microsoft.com/office/drawing/2014/main" id="{F5737B68-09D0-2207-D820-E24AA1257BEF}"/>
              </a:ext>
            </a:extLst>
          </p:cNvPr>
          <p:cNvSpPr txBox="1"/>
          <p:nvPr/>
        </p:nvSpPr>
        <p:spPr>
          <a:xfrm>
            <a:off x="840924" y="3888506"/>
            <a:ext cx="2311736" cy="646331"/>
          </a:xfrm>
          <a:prstGeom prst="rect">
            <a:avLst/>
          </a:prstGeom>
          <a:noFill/>
        </p:spPr>
        <p:txBody>
          <a:bodyPr wrap="square">
            <a:spAutoFit/>
          </a:bodyPr>
          <a:lstStyle/>
          <a:p>
            <a:pPr algn="r" rtl="1"/>
            <a:r>
              <a:rPr lang="ar-JO" sz="1200" dirty="0">
                <a:solidFill>
                  <a:schemeClr val="tx1"/>
                </a:solidFill>
              </a:rPr>
              <a:t>يمكن استخدام مصطلحات علمية بسيطة مثل “الطاقة المتجددة” أو “كفاءة الاستهلاك” مع شرحها بالسياق.</a:t>
            </a:r>
          </a:p>
        </p:txBody>
      </p:sp>
      <p:sp>
        <p:nvSpPr>
          <p:cNvPr id="68" name="مربع نص 67">
            <a:extLst>
              <a:ext uri="{FF2B5EF4-FFF2-40B4-BE49-F238E27FC236}">
                <a16:creationId xmlns:a16="http://schemas.microsoft.com/office/drawing/2014/main" id="{9E4B53FB-C9CE-73A9-95D6-863A4780C1A5}"/>
              </a:ext>
            </a:extLst>
          </p:cNvPr>
          <p:cNvSpPr txBox="1"/>
          <p:nvPr/>
        </p:nvSpPr>
        <p:spPr>
          <a:xfrm>
            <a:off x="675835" y="4858514"/>
            <a:ext cx="2441358" cy="276999"/>
          </a:xfrm>
          <a:prstGeom prst="rect">
            <a:avLst/>
          </a:prstGeom>
          <a:noFill/>
        </p:spPr>
        <p:txBody>
          <a:bodyPr wrap="square">
            <a:spAutoFit/>
          </a:bodyPr>
          <a:lstStyle/>
          <a:p>
            <a:pPr algn="r" rtl="1"/>
            <a:r>
              <a:rPr lang="ar-JO" sz="1200" dirty="0"/>
              <a:t>الحوار يمكن أن يكون أطول وأكثر تفاعلاً.</a:t>
            </a:r>
          </a:p>
        </p:txBody>
      </p:sp>
      <p:sp>
        <p:nvSpPr>
          <p:cNvPr id="69" name="مربع نص 68">
            <a:extLst>
              <a:ext uri="{FF2B5EF4-FFF2-40B4-BE49-F238E27FC236}">
                <a16:creationId xmlns:a16="http://schemas.microsoft.com/office/drawing/2014/main" id="{E542587A-FBEA-526F-9DF6-A30D9CA18389}"/>
              </a:ext>
            </a:extLst>
          </p:cNvPr>
          <p:cNvSpPr txBox="1"/>
          <p:nvPr/>
        </p:nvSpPr>
        <p:spPr>
          <a:xfrm>
            <a:off x="789819" y="5624639"/>
            <a:ext cx="2327374" cy="461665"/>
          </a:xfrm>
          <a:prstGeom prst="rect">
            <a:avLst/>
          </a:prstGeom>
          <a:noFill/>
        </p:spPr>
        <p:txBody>
          <a:bodyPr wrap="square">
            <a:spAutoFit/>
          </a:bodyPr>
          <a:lstStyle/>
          <a:p>
            <a:pPr algn="r" rtl="1"/>
            <a:r>
              <a:rPr lang="ar-JO" sz="1200" dirty="0"/>
              <a:t>يمكن دمج الشعر أو الأغاني التعليمية بشرط الحفاظ على الوضوح والمعنى العلمي</a:t>
            </a:r>
          </a:p>
        </p:txBody>
      </p:sp>
    </p:spTree>
    <p:extLst>
      <p:ext uri="{BB962C8B-B14F-4D97-AF65-F5344CB8AC3E}">
        <p14:creationId xmlns:p14="http://schemas.microsoft.com/office/powerpoint/2010/main" val="2050406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763AD-5A88-A314-925A-8BEF1AA556AE}"/>
            </a:ext>
          </a:extLst>
        </p:cNvPr>
        <p:cNvGrpSpPr/>
        <p:nvPr/>
      </p:nvGrpSpPr>
      <p:grpSpPr>
        <a:xfrm>
          <a:off x="0" y="0"/>
          <a:ext cx="0" cy="0"/>
          <a:chOff x="0" y="0"/>
          <a:chExt cx="0" cy="0"/>
        </a:xfrm>
      </p:grpSpPr>
      <p:sp>
        <p:nvSpPr>
          <p:cNvPr id="13" name="object 12">
            <a:extLst>
              <a:ext uri="{FF2B5EF4-FFF2-40B4-BE49-F238E27FC236}">
                <a16:creationId xmlns:a16="http://schemas.microsoft.com/office/drawing/2014/main" id="{F2A57488-4423-7D2A-A117-1C47DFC12C5E}"/>
              </a:ext>
            </a:extLst>
          </p:cNvPr>
          <p:cNvSpPr/>
          <p:nvPr/>
        </p:nvSpPr>
        <p:spPr>
          <a:xfrm>
            <a:off x="2737306" y="1541706"/>
            <a:ext cx="7021801" cy="3373910"/>
          </a:xfrm>
          <a:custGeom>
            <a:avLst/>
            <a:gdLst/>
            <a:ahLst/>
            <a:cxnLst/>
            <a:rect l="l" t="t" r="r" b="b"/>
            <a:pathLst>
              <a:path w="8871585" h="4046220">
                <a:moveTo>
                  <a:pt x="8871204" y="0"/>
                </a:moveTo>
                <a:lnTo>
                  <a:pt x="1984248" y="0"/>
                </a:lnTo>
                <a:lnTo>
                  <a:pt x="1984248" y="635"/>
                </a:lnTo>
                <a:lnTo>
                  <a:pt x="1870837" y="5588"/>
                </a:lnTo>
                <a:lnTo>
                  <a:pt x="1820072" y="10898"/>
                </a:lnTo>
                <a:lnTo>
                  <a:pt x="1769956" y="17930"/>
                </a:lnTo>
                <a:lnTo>
                  <a:pt x="1720531" y="26648"/>
                </a:lnTo>
                <a:lnTo>
                  <a:pt x="1671838" y="37016"/>
                </a:lnTo>
                <a:lnTo>
                  <a:pt x="1623919" y="48997"/>
                </a:lnTo>
                <a:lnTo>
                  <a:pt x="1576815" y="62556"/>
                </a:lnTo>
                <a:lnTo>
                  <a:pt x="1530569" y="77658"/>
                </a:lnTo>
                <a:lnTo>
                  <a:pt x="1485223" y="94266"/>
                </a:lnTo>
                <a:lnTo>
                  <a:pt x="1440818" y="112344"/>
                </a:lnTo>
                <a:lnTo>
                  <a:pt x="1397396" y="131858"/>
                </a:lnTo>
                <a:lnTo>
                  <a:pt x="1354999" y="152770"/>
                </a:lnTo>
                <a:lnTo>
                  <a:pt x="1313669" y="175045"/>
                </a:lnTo>
                <a:lnTo>
                  <a:pt x="1273447" y="198647"/>
                </a:lnTo>
                <a:lnTo>
                  <a:pt x="1234375" y="223541"/>
                </a:lnTo>
                <a:lnTo>
                  <a:pt x="1196496" y="249690"/>
                </a:lnTo>
                <a:lnTo>
                  <a:pt x="1159851" y="277059"/>
                </a:lnTo>
                <a:lnTo>
                  <a:pt x="1124482" y="305612"/>
                </a:lnTo>
                <a:lnTo>
                  <a:pt x="1090430" y="335313"/>
                </a:lnTo>
                <a:lnTo>
                  <a:pt x="1057738" y="366126"/>
                </a:lnTo>
                <a:lnTo>
                  <a:pt x="1026447" y="398016"/>
                </a:lnTo>
                <a:lnTo>
                  <a:pt x="996599" y="430946"/>
                </a:lnTo>
                <a:lnTo>
                  <a:pt x="968237" y="464881"/>
                </a:lnTo>
                <a:lnTo>
                  <a:pt x="941401" y="499785"/>
                </a:lnTo>
                <a:lnTo>
                  <a:pt x="916133" y="535621"/>
                </a:lnTo>
                <a:lnTo>
                  <a:pt x="892476" y="572355"/>
                </a:lnTo>
                <a:lnTo>
                  <a:pt x="870471" y="609951"/>
                </a:lnTo>
                <a:lnTo>
                  <a:pt x="850160" y="648371"/>
                </a:lnTo>
                <a:lnTo>
                  <a:pt x="831586" y="687582"/>
                </a:lnTo>
                <a:lnTo>
                  <a:pt x="814788" y="727546"/>
                </a:lnTo>
                <a:lnTo>
                  <a:pt x="799811" y="768229"/>
                </a:lnTo>
                <a:lnTo>
                  <a:pt x="786694" y="809594"/>
                </a:lnTo>
                <a:lnTo>
                  <a:pt x="775481" y="851605"/>
                </a:lnTo>
                <a:lnTo>
                  <a:pt x="766213" y="894226"/>
                </a:lnTo>
                <a:lnTo>
                  <a:pt x="758932" y="937423"/>
                </a:lnTo>
                <a:lnTo>
                  <a:pt x="753679" y="981158"/>
                </a:lnTo>
                <a:lnTo>
                  <a:pt x="750497" y="1025396"/>
                </a:lnTo>
                <a:lnTo>
                  <a:pt x="749427" y="1070102"/>
                </a:lnTo>
                <a:lnTo>
                  <a:pt x="750497" y="1114807"/>
                </a:lnTo>
                <a:lnTo>
                  <a:pt x="753679" y="1159046"/>
                </a:lnTo>
                <a:lnTo>
                  <a:pt x="758932" y="1202783"/>
                </a:lnTo>
                <a:lnTo>
                  <a:pt x="766213" y="1245981"/>
                </a:lnTo>
                <a:lnTo>
                  <a:pt x="775481" y="1288605"/>
                </a:lnTo>
                <a:lnTo>
                  <a:pt x="786694" y="1330618"/>
                </a:lnTo>
                <a:lnTo>
                  <a:pt x="799811" y="1371986"/>
                </a:lnTo>
                <a:lnTo>
                  <a:pt x="814788" y="1412672"/>
                </a:lnTo>
                <a:lnTo>
                  <a:pt x="831586" y="1452640"/>
                </a:lnTo>
                <a:lnTo>
                  <a:pt x="850160" y="1491854"/>
                </a:lnTo>
                <a:lnTo>
                  <a:pt x="870471" y="1530279"/>
                </a:lnTo>
                <a:lnTo>
                  <a:pt x="892476" y="1567879"/>
                </a:lnTo>
                <a:lnTo>
                  <a:pt x="916133" y="1604618"/>
                </a:lnTo>
                <a:lnTo>
                  <a:pt x="941401" y="1640459"/>
                </a:lnTo>
                <a:lnTo>
                  <a:pt x="968237" y="1675368"/>
                </a:lnTo>
                <a:lnTo>
                  <a:pt x="996599" y="1709308"/>
                </a:lnTo>
                <a:lnTo>
                  <a:pt x="1026447" y="1742243"/>
                </a:lnTo>
                <a:lnTo>
                  <a:pt x="1057738" y="1774138"/>
                </a:lnTo>
                <a:lnTo>
                  <a:pt x="1090430" y="1804956"/>
                </a:lnTo>
                <a:lnTo>
                  <a:pt x="1124482" y="1834662"/>
                </a:lnTo>
                <a:lnTo>
                  <a:pt x="1159851" y="1863220"/>
                </a:lnTo>
                <a:lnTo>
                  <a:pt x="1196496" y="1890594"/>
                </a:lnTo>
                <a:lnTo>
                  <a:pt x="1234375" y="1916748"/>
                </a:lnTo>
                <a:lnTo>
                  <a:pt x="1273447" y="1941647"/>
                </a:lnTo>
                <a:lnTo>
                  <a:pt x="1313669" y="1965254"/>
                </a:lnTo>
                <a:lnTo>
                  <a:pt x="1354999" y="1987533"/>
                </a:lnTo>
                <a:lnTo>
                  <a:pt x="1397396" y="2008450"/>
                </a:lnTo>
                <a:lnTo>
                  <a:pt x="1440818" y="2027967"/>
                </a:lnTo>
                <a:lnTo>
                  <a:pt x="1485223" y="2046049"/>
                </a:lnTo>
                <a:lnTo>
                  <a:pt x="1530569" y="2062660"/>
                </a:lnTo>
                <a:lnTo>
                  <a:pt x="1576815" y="2077765"/>
                </a:lnTo>
                <a:lnTo>
                  <a:pt x="1623919" y="2091327"/>
                </a:lnTo>
                <a:lnTo>
                  <a:pt x="1671838" y="2103310"/>
                </a:lnTo>
                <a:lnTo>
                  <a:pt x="1720531" y="2113679"/>
                </a:lnTo>
                <a:lnTo>
                  <a:pt x="1769956" y="2122398"/>
                </a:lnTo>
                <a:lnTo>
                  <a:pt x="1820072" y="2129431"/>
                </a:lnTo>
                <a:lnTo>
                  <a:pt x="1870837" y="2134743"/>
                </a:lnTo>
                <a:lnTo>
                  <a:pt x="1984248" y="2139696"/>
                </a:lnTo>
                <a:lnTo>
                  <a:pt x="1984248" y="2140966"/>
                </a:lnTo>
                <a:lnTo>
                  <a:pt x="7198613" y="2140966"/>
                </a:lnTo>
                <a:lnTo>
                  <a:pt x="7198613" y="2141220"/>
                </a:lnTo>
                <a:lnTo>
                  <a:pt x="7250358" y="2142377"/>
                </a:lnTo>
                <a:lnTo>
                  <a:pt x="7301400" y="2145810"/>
                </a:lnTo>
                <a:lnTo>
                  <a:pt x="7351671" y="2151461"/>
                </a:lnTo>
                <a:lnTo>
                  <a:pt x="7401104" y="2159273"/>
                </a:lnTo>
                <a:lnTo>
                  <a:pt x="7449632" y="2169188"/>
                </a:lnTo>
                <a:lnTo>
                  <a:pt x="7497187" y="2181147"/>
                </a:lnTo>
                <a:lnTo>
                  <a:pt x="7543702" y="2195095"/>
                </a:lnTo>
                <a:lnTo>
                  <a:pt x="7589110" y="2210972"/>
                </a:lnTo>
                <a:lnTo>
                  <a:pt x="7633343" y="2228721"/>
                </a:lnTo>
                <a:lnTo>
                  <a:pt x="7676334" y="2248285"/>
                </a:lnTo>
                <a:lnTo>
                  <a:pt x="7718015" y="2269606"/>
                </a:lnTo>
                <a:lnTo>
                  <a:pt x="7758320" y="2292625"/>
                </a:lnTo>
                <a:lnTo>
                  <a:pt x="7797181" y="2317287"/>
                </a:lnTo>
                <a:lnTo>
                  <a:pt x="7834530" y="2343531"/>
                </a:lnTo>
                <a:lnTo>
                  <a:pt x="7870300" y="2371302"/>
                </a:lnTo>
                <a:lnTo>
                  <a:pt x="7904425" y="2400542"/>
                </a:lnTo>
                <a:lnTo>
                  <a:pt x="7936836" y="2431192"/>
                </a:lnTo>
                <a:lnTo>
                  <a:pt x="7967466" y="2463195"/>
                </a:lnTo>
                <a:lnTo>
                  <a:pt x="7996248" y="2496493"/>
                </a:lnTo>
                <a:lnTo>
                  <a:pt x="8023114" y="2531029"/>
                </a:lnTo>
                <a:lnTo>
                  <a:pt x="8047997" y="2566746"/>
                </a:lnTo>
                <a:lnTo>
                  <a:pt x="8070831" y="2603584"/>
                </a:lnTo>
                <a:lnTo>
                  <a:pt x="8091546" y="2641487"/>
                </a:lnTo>
                <a:lnTo>
                  <a:pt x="8110077" y="2680397"/>
                </a:lnTo>
                <a:lnTo>
                  <a:pt x="8126356" y="2720257"/>
                </a:lnTo>
                <a:lnTo>
                  <a:pt x="8140314" y="2761007"/>
                </a:lnTo>
                <a:lnTo>
                  <a:pt x="8151886" y="2802592"/>
                </a:lnTo>
                <a:lnTo>
                  <a:pt x="8161004" y="2844953"/>
                </a:lnTo>
                <a:lnTo>
                  <a:pt x="8167600" y="2888033"/>
                </a:lnTo>
                <a:lnTo>
                  <a:pt x="8171607" y="2931774"/>
                </a:lnTo>
                <a:lnTo>
                  <a:pt x="8172958" y="2976118"/>
                </a:lnTo>
                <a:lnTo>
                  <a:pt x="8171601" y="3020543"/>
                </a:lnTo>
                <a:lnTo>
                  <a:pt x="8167577" y="3064362"/>
                </a:lnTo>
                <a:lnTo>
                  <a:pt x="8160953" y="3107519"/>
                </a:lnTo>
                <a:lnTo>
                  <a:pt x="8151797" y="3149954"/>
                </a:lnTo>
                <a:lnTo>
                  <a:pt x="8140177" y="3191609"/>
                </a:lnTo>
                <a:lnTo>
                  <a:pt x="8126160" y="3232427"/>
                </a:lnTo>
                <a:lnTo>
                  <a:pt x="8109814" y="3272350"/>
                </a:lnTo>
                <a:lnTo>
                  <a:pt x="8091207" y="3311318"/>
                </a:lnTo>
                <a:lnTo>
                  <a:pt x="8070407" y="3349276"/>
                </a:lnTo>
                <a:lnTo>
                  <a:pt x="8047482" y="3386163"/>
                </a:lnTo>
                <a:lnTo>
                  <a:pt x="8022498" y="3421923"/>
                </a:lnTo>
                <a:lnTo>
                  <a:pt x="7995525" y="3456497"/>
                </a:lnTo>
                <a:lnTo>
                  <a:pt x="7966630" y="3489827"/>
                </a:lnTo>
                <a:lnTo>
                  <a:pt x="7935880" y="3521855"/>
                </a:lnTo>
                <a:lnTo>
                  <a:pt x="7903343" y="3552523"/>
                </a:lnTo>
                <a:lnTo>
                  <a:pt x="7869088" y="3581773"/>
                </a:lnTo>
                <a:lnTo>
                  <a:pt x="7833181" y="3609547"/>
                </a:lnTo>
                <a:lnTo>
                  <a:pt x="7795691" y="3635787"/>
                </a:lnTo>
                <a:lnTo>
                  <a:pt x="7756686" y="3660434"/>
                </a:lnTo>
                <a:lnTo>
                  <a:pt x="7716232" y="3683432"/>
                </a:lnTo>
                <a:lnTo>
                  <a:pt x="7674399" y="3704721"/>
                </a:lnTo>
                <a:lnTo>
                  <a:pt x="7631253" y="3724244"/>
                </a:lnTo>
                <a:lnTo>
                  <a:pt x="7586863" y="3741942"/>
                </a:lnTo>
                <a:lnTo>
                  <a:pt x="7541296" y="3757758"/>
                </a:lnTo>
                <a:lnTo>
                  <a:pt x="7494620" y="3771634"/>
                </a:lnTo>
                <a:lnTo>
                  <a:pt x="7446903" y="3783511"/>
                </a:lnTo>
                <a:lnTo>
                  <a:pt x="7398212" y="3793331"/>
                </a:lnTo>
                <a:lnTo>
                  <a:pt x="7348616" y="3801037"/>
                </a:lnTo>
                <a:lnTo>
                  <a:pt x="7298182" y="3806571"/>
                </a:lnTo>
                <a:lnTo>
                  <a:pt x="7200518" y="3810762"/>
                </a:lnTo>
                <a:lnTo>
                  <a:pt x="0" y="3810762"/>
                </a:lnTo>
                <a:lnTo>
                  <a:pt x="0" y="4046220"/>
                </a:lnTo>
                <a:lnTo>
                  <a:pt x="7204075" y="4046220"/>
                </a:lnTo>
                <a:lnTo>
                  <a:pt x="7204075" y="4045966"/>
                </a:lnTo>
                <a:lnTo>
                  <a:pt x="7326249" y="4040632"/>
                </a:lnTo>
                <a:lnTo>
                  <a:pt x="7377013" y="4035321"/>
                </a:lnTo>
                <a:lnTo>
                  <a:pt x="7427129" y="4028289"/>
                </a:lnTo>
                <a:lnTo>
                  <a:pt x="7476554" y="4019571"/>
                </a:lnTo>
                <a:lnTo>
                  <a:pt x="7525247" y="4009203"/>
                </a:lnTo>
                <a:lnTo>
                  <a:pt x="7573166" y="3997222"/>
                </a:lnTo>
                <a:lnTo>
                  <a:pt x="7620270" y="3983663"/>
                </a:lnTo>
                <a:lnTo>
                  <a:pt x="7666516" y="3968561"/>
                </a:lnTo>
                <a:lnTo>
                  <a:pt x="7711862" y="3951953"/>
                </a:lnTo>
                <a:lnTo>
                  <a:pt x="7756267" y="3933875"/>
                </a:lnTo>
                <a:lnTo>
                  <a:pt x="7799689" y="3914361"/>
                </a:lnTo>
                <a:lnTo>
                  <a:pt x="7842086" y="3893449"/>
                </a:lnTo>
                <a:lnTo>
                  <a:pt x="7883416" y="3871174"/>
                </a:lnTo>
                <a:lnTo>
                  <a:pt x="7923638" y="3847572"/>
                </a:lnTo>
                <a:lnTo>
                  <a:pt x="7962710" y="3822678"/>
                </a:lnTo>
                <a:lnTo>
                  <a:pt x="8000589" y="3796529"/>
                </a:lnTo>
                <a:lnTo>
                  <a:pt x="8037234" y="3769160"/>
                </a:lnTo>
                <a:lnTo>
                  <a:pt x="8072603" y="3740607"/>
                </a:lnTo>
                <a:lnTo>
                  <a:pt x="8106655" y="3710906"/>
                </a:lnTo>
                <a:lnTo>
                  <a:pt x="8139347" y="3680093"/>
                </a:lnTo>
                <a:lnTo>
                  <a:pt x="8170638" y="3648203"/>
                </a:lnTo>
                <a:lnTo>
                  <a:pt x="8200486" y="3615273"/>
                </a:lnTo>
                <a:lnTo>
                  <a:pt x="8228848" y="3581338"/>
                </a:lnTo>
                <a:lnTo>
                  <a:pt x="8255684" y="3546434"/>
                </a:lnTo>
                <a:lnTo>
                  <a:pt x="8280952" y="3510598"/>
                </a:lnTo>
                <a:lnTo>
                  <a:pt x="8304609" y="3473864"/>
                </a:lnTo>
                <a:lnTo>
                  <a:pt x="8326614" y="3436268"/>
                </a:lnTo>
                <a:lnTo>
                  <a:pt x="8346925" y="3397848"/>
                </a:lnTo>
                <a:lnTo>
                  <a:pt x="8365499" y="3358637"/>
                </a:lnTo>
                <a:lnTo>
                  <a:pt x="8382297" y="3318673"/>
                </a:lnTo>
                <a:lnTo>
                  <a:pt x="8397274" y="3277990"/>
                </a:lnTo>
                <a:lnTo>
                  <a:pt x="8410391" y="3236625"/>
                </a:lnTo>
                <a:lnTo>
                  <a:pt x="8421604" y="3194614"/>
                </a:lnTo>
                <a:lnTo>
                  <a:pt x="8430872" y="3151993"/>
                </a:lnTo>
                <a:lnTo>
                  <a:pt x="8438153" y="3108796"/>
                </a:lnTo>
                <a:lnTo>
                  <a:pt x="8443406" y="3065061"/>
                </a:lnTo>
                <a:lnTo>
                  <a:pt x="8446588" y="3020823"/>
                </a:lnTo>
                <a:lnTo>
                  <a:pt x="8447659" y="2976118"/>
                </a:lnTo>
                <a:lnTo>
                  <a:pt x="8446588" y="2931412"/>
                </a:lnTo>
                <a:lnTo>
                  <a:pt x="8443406" y="2887173"/>
                </a:lnTo>
                <a:lnTo>
                  <a:pt x="8438153" y="2843436"/>
                </a:lnTo>
                <a:lnTo>
                  <a:pt x="8430872" y="2800238"/>
                </a:lnTo>
                <a:lnTo>
                  <a:pt x="8421604" y="2757614"/>
                </a:lnTo>
                <a:lnTo>
                  <a:pt x="8410391" y="2715601"/>
                </a:lnTo>
                <a:lnTo>
                  <a:pt x="8397274" y="2674233"/>
                </a:lnTo>
                <a:lnTo>
                  <a:pt x="8382297" y="2633547"/>
                </a:lnTo>
                <a:lnTo>
                  <a:pt x="8365499" y="2593579"/>
                </a:lnTo>
                <a:lnTo>
                  <a:pt x="8346925" y="2554365"/>
                </a:lnTo>
                <a:lnTo>
                  <a:pt x="8326614" y="2515940"/>
                </a:lnTo>
                <a:lnTo>
                  <a:pt x="8304609" y="2478340"/>
                </a:lnTo>
                <a:lnTo>
                  <a:pt x="8280952" y="2441601"/>
                </a:lnTo>
                <a:lnTo>
                  <a:pt x="8255684" y="2405760"/>
                </a:lnTo>
                <a:lnTo>
                  <a:pt x="8228848" y="2370851"/>
                </a:lnTo>
                <a:lnTo>
                  <a:pt x="8200486" y="2336911"/>
                </a:lnTo>
                <a:lnTo>
                  <a:pt x="8170638" y="2303976"/>
                </a:lnTo>
                <a:lnTo>
                  <a:pt x="8139347" y="2272081"/>
                </a:lnTo>
                <a:lnTo>
                  <a:pt x="8106655" y="2241263"/>
                </a:lnTo>
                <a:lnTo>
                  <a:pt x="8072603" y="2211557"/>
                </a:lnTo>
                <a:lnTo>
                  <a:pt x="8037234" y="2182999"/>
                </a:lnTo>
                <a:lnTo>
                  <a:pt x="8000589" y="2155625"/>
                </a:lnTo>
                <a:lnTo>
                  <a:pt x="7962710" y="2129471"/>
                </a:lnTo>
                <a:lnTo>
                  <a:pt x="7923638" y="2104572"/>
                </a:lnTo>
                <a:lnTo>
                  <a:pt x="7883416" y="2080965"/>
                </a:lnTo>
                <a:lnTo>
                  <a:pt x="7842086" y="2058686"/>
                </a:lnTo>
                <a:lnTo>
                  <a:pt x="7799689" y="2037769"/>
                </a:lnTo>
                <a:lnTo>
                  <a:pt x="7756267" y="2018252"/>
                </a:lnTo>
                <a:lnTo>
                  <a:pt x="7711862" y="2000170"/>
                </a:lnTo>
                <a:lnTo>
                  <a:pt x="7666516" y="1983559"/>
                </a:lnTo>
                <a:lnTo>
                  <a:pt x="7620270" y="1968454"/>
                </a:lnTo>
                <a:lnTo>
                  <a:pt x="7573166" y="1954892"/>
                </a:lnTo>
                <a:lnTo>
                  <a:pt x="7525247" y="1942909"/>
                </a:lnTo>
                <a:lnTo>
                  <a:pt x="7476554" y="1932540"/>
                </a:lnTo>
                <a:lnTo>
                  <a:pt x="7427129" y="1923821"/>
                </a:lnTo>
                <a:lnTo>
                  <a:pt x="7377013" y="1916788"/>
                </a:lnTo>
                <a:lnTo>
                  <a:pt x="7326249" y="1911477"/>
                </a:lnTo>
                <a:lnTo>
                  <a:pt x="7204075" y="1906143"/>
                </a:lnTo>
                <a:lnTo>
                  <a:pt x="7204075" y="1905889"/>
                </a:lnTo>
                <a:lnTo>
                  <a:pt x="1998472" y="1905889"/>
                </a:lnTo>
                <a:lnTo>
                  <a:pt x="1998472" y="1905000"/>
                </a:lnTo>
                <a:lnTo>
                  <a:pt x="1946727" y="1903842"/>
                </a:lnTo>
                <a:lnTo>
                  <a:pt x="1895685" y="1900409"/>
                </a:lnTo>
                <a:lnTo>
                  <a:pt x="1845414" y="1894758"/>
                </a:lnTo>
                <a:lnTo>
                  <a:pt x="1795981" y="1886946"/>
                </a:lnTo>
                <a:lnTo>
                  <a:pt x="1747453" y="1877031"/>
                </a:lnTo>
                <a:lnTo>
                  <a:pt x="1699898" y="1865072"/>
                </a:lnTo>
                <a:lnTo>
                  <a:pt x="1653383" y="1851124"/>
                </a:lnTo>
                <a:lnTo>
                  <a:pt x="1607975" y="1835247"/>
                </a:lnTo>
                <a:lnTo>
                  <a:pt x="1563742" y="1817498"/>
                </a:lnTo>
                <a:lnTo>
                  <a:pt x="1520751" y="1797934"/>
                </a:lnTo>
                <a:lnTo>
                  <a:pt x="1479070" y="1776613"/>
                </a:lnTo>
                <a:lnTo>
                  <a:pt x="1438765" y="1753594"/>
                </a:lnTo>
                <a:lnTo>
                  <a:pt x="1399904" y="1728932"/>
                </a:lnTo>
                <a:lnTo>
                  <a:pt x="1362555" y="1702688"/>
                </a:lnTo>
                <a:lnTo>
                  <a:pt x="1326785" y="1674917"/>
                </a:lnTo>
                <a:lnTo>
                  <a:pt x="1292660" y="1645677"/>
                </a:lnTo>
                <a:lnTo>
                  <a:pt x="1260249" y="1615027"/>
                </a:lnTo>
                <a:lnTo>
                  <a:pt x="1229619" y="1583024"/>
                </a:lnTo>
                <a:lnTo>
                  <a:pt x="1200837" y="1549726"/>
                </a:lnTo>
                <a:lnTo>
                  <a:pt x="1173971" y="1515190"/>
                </a:lnTo>
                <a:lnTo>
                  <a:pt x="1149088" y="1479473"/>
                </a:lnTo>
                <a:lnTo>
                  <a:pt x="1126254" y="1442635"/>
                </a:lnTo>
                <a:lnTo>
                  <a:pt x="1105539" y="1404732"/>
                </a:lnTo>
                <a:lnTo>
                  <a:pt x="1087008" y="1365822"/>
                </a:lnTo>
                <a:lnTo>
                  <a:pt x="1070729" y="1325962"/>
                </a:lnTo>
                <a:lnTo>
                  <a:pt x="1056771" y="1285212"/>
                </a:lnTo>
                <a:lnTo>
                  <a:pt x="1045199" y="1243627"/>
                </a:lnTo>
                <a:lnTo>
                  <a:pt x="1036081" y="1201266"/>
                </a:lnTo>
                <a:lnTo>
                  <a:pt x="1029485" y="1158186"/>
                </a:lnTo>
                <a:lnTo>
                  <a:pt x="1025478" y="1114445"/>
                </a:lnTo>
                <a:lnTo>
                  <a:pt x="1024128" y="1070102"/>
                </a:lnTo>
                <a:lnTo>
                  <a:pt x="1025478" y="1025770"/>
                </a:lnTo>
                <a:lnTo>
                  <a:pt x="1029485" y="982040"/>
                </a:lnTo>
                <a:lnTo>
                  <a:pt x="1036081" y="938971"/>
                </a:lnTo>
                <a:lnTo>
                  <a:pt x="1045199" y="896619"/>
                </a:lnTo>
                <a:lnTo>
                  <a:pt x="1056771" y="855044"/>
                </a:lnTo>
                <a:lnTo>
                  <a:pt x="1070729" y="814301"/>
                </a:lnTo>
                <a:lnTo>
                  <a:pt x="1087008" y="774449"/>
                </a:lnTo>
                <a:lnTo>
                  <a:pt x="1105539" y="735546"/>
                </a:lnTo>
                <a:lnTo>
                  <a:pt x="1126254" y="697650"/>
                </a:lnTo>
                <a:lnTo>
                  <a:pt x="1149088" y="660817"/>
                </a:lnTo>
                <a:lnTo>
                  <a:pt x="1173971" y="625106"/>
                </a:lnTo>
                <a:lnTo>
                  <a:pt x="1200837" y="590575"/>
                </a:lnTo>
                <a:lnTo>
                  <a:pt x="1229619" y="557281"/>
                </a:lnTo>
                <a:lnTo>
                  <a:pt x="1260249" y="525282"/>
                </a:lnTo>
                <a:lnTo>
                  <a:pt x="1292660" y="494635"/>
                </a:lnTo>
                <a:lnTo>
                  <a:pt x="1326785" y="465399"/>
                </a:lnTo>
                <a:lnTo>
                  <a:pt x="1362555" y="437631"/>
                </a:lnTo>
                <a:lnTo>
                  <a:pt x="1399904" y="411388"/>
                </a:lnTo>
                <a:lnTo>
                  <a:pt x="1438765" y="386729"/>
                </a:lnTo>
                <a:lnTo>
                  <a:pt x="1479070" y="363711"/>
                </a:lnTo>
                <a:lnTo>
                  <a:pt x="1520751" y="342392"/>
                </a:lnTo>
                <a:lnTo>
                  <a:pt x="1563742" y="322829"/>
                </a:lnTo>
                <a:lnTo>
                  <a:pt x="1607975" y="305081"/>
                </a:lnTo>
                <a:lnTo>
                  <a:pt x="1653383" y="289204"/>
                </a:lnTo>
                <a:lnTo>
                  <a:pt x="1699898" y="275257"/>
                </a:lnTo>
                <a:lnTo>
                  <a:pt x="1747453" y="263298"/>
                </a:lnTo>
                <a:lnTo>
                  <a:pt x="1795981" y="253384"/>
                </a:lnTo>
                <a:lnTo>
                  <a:pt x="1845414" y="245572"/>
                </a:lnTo>
                <a:lnTo>
                  <a:pt x="1895685" y="239921"/>
                </a:lnTo>
                <a:lnTo>
                  <a:pt x="1946727" y="236488"/>
                </a:lnTo>
                <a:lnTo>
                  <a:pt x="1998472" y="235331"/>
                </a:lnTo>
                <a:lnTo>
                  <a:pt x="1998472" y="235077"/>
                </a:lnTo>
                <a:lnTo>
                  <a:pt x="8871204" y="235077"/>
                </a:lnTo>
                <a:lnTo>
                  <a:pt x="8871204" y="0"/>
                </a:lnTo>
                <a:close/>
              </a:path>
            </a:pathLst>
          </a:custGeom>
          <a:solidFill>
            <a:srgbClr val="544457"/>
          </a:solidFill>
          <a:ln>
            <a:no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dirty="0">
              <a:ln>
                <a:noFill/>
              </a:ln>
              <a:solidFill>
                <a:srgbClr val="544457"/>
              </a:solidFill>
              <a:effectLst/>
              <a:uLnTx/>
              <a:uFillTx/>
              <a:latin typeface="TheSansArab Plain" panose="020B0502050302020203" pitchFamily="34" charset="-78"/>
              <a:cs typeface="TheSansArab Plain" panose="020B0502050302020203" pitchFamily="34" charset="-78"/>
            </a:endParaRPr>
          </a:p>
        </p:txBody>
      </p:sp>
      <p:sp>
        <p:nvSpPr>
          <p:cNvPr id="71" name="Freeform 260">
            <a:extLst>
              <a:ext uri="{FF2B5EF4-FFF2-40B4-BE49-F238E27FC236}">
                <a16:creationId xmlns:a16="http://schemas.microsoft.com/office/drawing/2014/main" id="{BC8404A1-6A0A-36C3-B228-926ECFE47884}"/>
              </a:ext>
            </a:extLst>
          </p:cNvPr>
          <p:cNvSpPr>
            <a:spLocks noChangeArrowheads="1"/>
          </p:cNvSpPr>
          <p:nvPr/>
        </p:nvSpPr>
        <p:spPr bwMode="auto">
          <a:xfrm>
            <a:off x="5452089" y="4325732"/>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sp>
        <p:nvSpPr>
          <p:cNvPr id="70" name="Freeform 260">
            <a:extLst>
              <a:ext uri="{FF2B5EF4-FFF2-40B4-BE49-F238E27FC236}">
                <a16:creationId xmlns:a16="http://schemas.microsoft.com/office/drawing/2014/main" id="{CDC9D89E-A4C7-4ABD-15C4-ABCA10804CEB}"/>
              </a:ext>
            </a:extLst>
          </p:cNvPr>
          <p:cNvSpPr>
            <a:spLocks noChangeArrowheads="1"/>
          </p:cNvSpPr>
          <p:nvPr/>
        </p:nvSpPr>
        <p:spPr bwMode="auto">
          <a:xfrm>
            <a:off x="8687665" y="3458151"/>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grpSp>
        <p:nvGrpSpPr>
          <p:cNvPr id="2" name="Group 1">
            <a:extLst>
              <a:ext uri="{FF2B5EF4-FFF2-40B4-BE49-F238E27FC236}">
                <a16:creationId xmlns:a16="http://schemas.microsoft.com/office/drawing/2014/main" id="{36F2B5FE-0353-8005-8085-9606FB31634A}"/>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8D135F35-8858-E5DE-DE95-DE282241EC4B}"/>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7274BE0E-B284-703F-7A73-C8EA13D136B5}"/>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21" name="Freeform 260">
            <a:extLst>
              <a:ext uri="{FF2B5EF4-FFF2-40B4-BE49-F238E27FC236}">
                <a16:creationId xmlns:a16="http://schemas.microsoft.com/office/drawing/2014/main" id="{24B23AB2-098B-B2AF-8D3F-23C22193B6A8}"/>
              </a:ext>
            </a:extLst>
          </p:cNvPr>
          <p:cNvSpPr>
            <a:spLocks noChangeArrowheads="1"/>
          </p:cNvSpPr>
          <p:nvPr/>
        </p:nvSpPr>
        <p:spPr bwMode="auto">
          <a:xfrm>
            <a:off x="2987357" y="1647770"/>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pic>
        <p:nvPicPr>
          <p:cNvPr id="36" name="رسم 35" descr="متصل مع تعبئة خالصة">
            <a:extLst>
              <a:ext uri="{FF2B5EF4-FFF2-40B4-BE49-F238E27FC236}">
                <a16:creationId xmlns:a16="http://schemas.microsoft.com/office/drawing/2014/main" id="{CFAE9C24-C919-14BE-34A7-577812DF1C4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158666" y="1870673"/>
            <a:ext cx="529862" cy="529862"/>
          </a:xfrm>
          <a:prstGeom prst="rect">
            <a:avLst/>
          </a:prstGeom>
        </p:spPr>
      </p:pic>
      <p:pic>
        <p:nvPicPr>
          <p:cNvPr id="40" name="رسم 39" descr="خطاب مع تعبئة خالصة">
            <a:extLst>
              <a:ext uri="{FF2B5EF4-FFF2-40B4-BE49-F238E27FC236}">
                <a16:creationId xmlns:a16="http://schemas.microsoft.com/office/drawing/2014/main" id="{23F0E17E-98C2-537C-9DC8-860EB364B06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775162" y="4574564"/>
            <a:ext cx="493404" cy="493404"/>
          </a:xfrm>
          <a:prstGeom prst="rect">
            <a:avLst/>
          </a:prstGeom>
        </p:spPr>
      </p:pic>
      <p:pic>
        <p:nvPicPr>
          <p:cNvPr id="42" name="رسم 41" descr="مهرّج مع تعبئة خالصة">
            <a:extLst>
              <a:ext uri="{FF2B5EF4-FFF2-40B4-BE49-F238E27FC236}">
                <a16:creationId xmlns:a16="http://schemas.microsoft.com/office/drawing/2014/main" id="{D88E1499-C905-91DC-E183-E9B6EB257BD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865890" y="3670490"/>
            <a:ext cx="521069" cy="521069"/>
          </a:xfrm>
          <a:prstGeom prst="rect">
            <a:avLst/>
          </a:prstGeom>
        </p:spPr>
      </p:pic>
      <p:pic>
        <p:nvPicPr>
          <p:cNvPr id="46" name="رسم 45" descr="فرشاة تلوين مع تعبئة خالصة">
            <a:extLst>
              <a:ext uri="{FF2B5EF4-FFF2-40B4-BE49-F238E27FC236}">
                <a16:creationId xmlns:a16="http://schemas.microsoft.com/office/drawing/2014/main" id="{2DD82A6E-BDCA-4911-95F0-70897F15B33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333305" y="3708645"/>
            <a:ext cx="416777" cy="416777"/>
          </a:xfrm>
          <a:prstGeom prst="rect">
            <a:avLst/>
          </a:prstGeom>
        </p:spPr>
      </p:pic>
      <p:pic>
        <p:nvPicPr>
          <p:cNvPr id="50" name="رسم 49" descr="شريط الفيلم مع تعبئة خالصة">
            <a:extLst>
              <a:ext uri="{FF2B5EF4-FFF2-40B4-BE49-F238E27FC236}">
                <a16:creationId xmlns:a16="http://schemas.microsoft.com/office/drawing/2014/main" id="{B22F20B2-AC92-F69E-452A-115CF8D1E00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493928" y="1855135"/>
            <a:ext cx="515147" cy="515147"/>
          </a:xfrm>
          <a:prstGeom prst="rect">
            <a:avLst/>
          </a:prstGeom>
        </p:spPr>
      </p:pic>
      <p:sp>
        <p:nvSpPr>
          <p:cNvPr id="75" name="Rounded Rectangle 13">
            <a:extLst>
              <a:ext uri="{FF2B5EF4-FFF2-40B4-BE49-F238E27FC236}">
                <a16:creationId xmlns:a16="http://schemas.microsoft.com/office/drawing/2014/main" id="{7FD152D0-687A-3308-A3D2-31094B21C111}"/>
              </a:ext>
            </a:extLst>
          </p:cNvPr>
          <p:cNvSpPr/>
          <p:nvPr/>
        </p:nvSpPr>
        <p:spPr>
          <a:xfrm>
            <a:off x="2505862" y="1180819"/>
            <a:ext cx="2278255" cy="330117"/>
          </a:xfrm>
          <a:prstGeom prst="roundRect">
            <a:avLst>
              <a:gd name="adj" fmla="val 50000"/>
            </a:avLst>
          </a:prstGeom>
          <a:solidFill>
            <a:srgbClr val="A5AD6E"/>
          </a:solidFill>
          <a:ln>
            <a:noFill/>
          </a:ln>
          <a:effectLst>
            <a:innerShdw blurRad="38100" dist="50800" dir="16200000">
              <a:prstClr val="black">
                <a:alpha val="2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b="1" dirty="0">
                <a:solidFill>
                  <a:schemeClr val="bg1"/>
                </a:solidFill>
              </a:rPr>
              <a:t>السياق والحبكة وتسلسل الأحداث</a:t>
            </a:r>
            <a:endParaRPr lang="en-US" sz="1400" b="1" dirty="0">
              <a:solidFill>
                <a:schemeClr val="bg1"/>
              </a:solidFill>
            </a:endParaRPr>
          </a:p>
        </p:txBody>
      </p:sp>
      <p:sp>
        <p:nvSpPr>
          <p:cNvPr id="80" name="Rounded Rectangle 13">
            <a:extLst>
              <a:ext uri="{FF2B5EF4-FFF2-40B4-BE49-F238E27FC236}">
                <a16:creationId xmlns:a16="http://schemas.microsoft.com/office/drawing/2014/main" id="{7C0E2B15-FD21-A45F-FCBE-D023DF9CFCA2}"/>
              </a:ext>
            </a:extLst>
          </p:cNvPr>
          <p:cNvSpPr/>
          <p:nvPr/>
        </p:nvSpPr>
        <p:spPr>
          <a:xfrm>
            <a:off x="7879257" y="2723262"/>
            <a:ext cx="2548311" cy="344692"/>
          </a:xfrm>
          <a:prstGeom prst="roundRect">
            <a:avLst>
              <a:gd name="adj" fmla="val 50000"/>
            </a:avLst>
          </a:prstGeom>
          <a:solidFill>
            <a:srgbClr val="A5AD6E"/>
          </a:solidFill>
          <a:ln>
            <a:noFill/>
          </a:ln>
          <a:effectLst>
            <a:innerShdw blurRad="38100" dist="50800" dir="16200000">
              <a:prstClr val="black">
                <a:alpha val="2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b="1" dirty="0">
                <a:solidFill>
                  <a:schemeClr val="bg1"/>
                </a:solidFill>
              </a:rPr>
              <a:t>الفكاهة والرسوم</a:t>
            </a:r>
            <a:endParaRPr lang="en-US" sz="1400" b="1" dirty="0">
              <a:solidFill>
                <a:schemeClr val="bg1"/>
              </a:solidFill>
            </a:endParaRPr>
          </a:p>
        </p:txBody>
      </p:sp>
      <p:sp>
        <p:nvSpPr>
          <p:cNvPr id="84" name="Rounded Rectangle 13">
            <a:extLst>
              <a:ext uri="{FF2B5EF4-FFF2-40B4-BE49-F238E27FC236}">
                <a16:creationId xmlns:a16="http://schemas.microsoft.com/office/drawing/2014/main" id="{E73FDB47-7F20-3ABE-5A37-B71A8B758671}"/>
              </a:ext>
            </a:extLst>
          </p:cNvPr>
          <p:cNvSpPr/>
          <p:nvPr/>
        </p:nvSpPr>
        <p:spPr>
          <a:xfrm>
            <a:off x="4677377" y="5302937"/>
            <a:ext cx="2688973" cy="401928"/>
          </a:xfrm>
          <a:prstGeom prst="roundRect">
            <a:avLst>
              <a:gd name="adj" fmla="val 50000"/>
            </a:avLst>
          </a:prstGeom>
          <a:solidFill>
            <a:srgbClr val="A5AD6E"/>
          </a:solidFill>
          <a:ln>
            <a:noFill/>
          </a:ln>
          <a:effectLst>
            <a:innerShdw blurRad="38100" dist="50800" dir="16200000">
              <a:prstClr val="black">
                <a:alpha val="2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600" b="1" dirty="0">
                <a:solidFill>
                  <a:schemeClr val="bg1"/>
                </a:solidFill>
              </a:rPr>
              <a:t>اللغة والمفردات</a:t>
            </a:r>
            <a:endParaRPr lang="en-US" sz="1600" b="1" dirty="0">
              <a:solidFill>
                <a:schemeClr val="bg1"/>
              </a:solidFill>
            </a:endParaRPr>
          </a:p>
        </p:txBody>
      </p:sp>
      <p:sp>
        <p:nvSpPr>
          <p:cNvPr id="88" name="Freeform 260">
            <a:extLst>
              <a:ext uri="{FF2B5EF4-FFF2-40B4-BE49-F238E27FC236}">
                <a16:creationId xmlns:a16="http://schemas.microsoft.com/office/drawing/2014/main" id="{1494634C-C809-BB7A-AD26-A25D1646AC78}"/>
              </a:ext>
            </a:extLst>
          </p:cNvPr>
          <p:cNvSpPr>
            <a:spLocks noChangeArrowheads="1"/>
          </p:cNvSpPr>
          <p:nvPr/>
        </p:nvSpPr>
        <p:spPr bwMode="auto">
          <a:xfrm>
            <a:off x="9493796" y="1059502"/>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pic>
        <p:nvPicPr>
          <p:cNvPr id="89" name="Graphic 44" descr="Beginning with solid fill">
            <a:extLst>
              <a:ext uri="{FF2B5EF4-FFF2-40B4-BE49-F238E27FC236}">
                <a16:creationId xmlns:a16="http://schemas.microsoft.com/office/drawing/2014/main" id="{C7671EF4-D6C9-2EBB-2B7C-80F0842B4A8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877828" y="1298433"/>
            <a:ext cx="420011" cy="416623"/>
          </a:xfrm>
          <a:prstGeom prst="rect">
            <a:avLst/>
          </a:prstGeom>
        </p:spPr>
      </p:pic>
      <p:sp>
        <p:nvSpPr>
          <p:cNvPr id="92" name="Freeform 260">
            <a:extLst>
              <a:ext uri="{FF2B5EF4-FFF2-40B4-BE49-F238E27FC236}">
                <a16:creationId xmlns:a16="http://schemas.microsoft.com/office/drawing/2014/main" id="{3BCA35A5-9157-5547-C532-B829DB295587}"/>
              </a:ext>
            </a:extLst>
          </p:cNvPr>
          <p:cNvSpPr>
            <a:spLocks noChangeArrowheads="1"/>
          </p:cNvSpPr>
          <p:nvPr/>
        </p:nvSpPr>
        <p:spPr bwMode="auto">
          <a:xfrm>
            <a:off x="1647030" y="4325732"/>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pic>
        <p:nvPicPr>
          <p:cNvPr id="93" name="Graphic 48" descr="Stop with solid fill">
            <a:extLst>
              <a:ext uri="{FF2B5EF4-FFF2-40B4-BE49-F238E27FC236}">
                <a16:creationId xmlns:a16="http://schemas.microsoft.com/office/drawing/2014/main" id="{0D42E8E9-6220-766A-6F34-19A4BCD4CF16}"/>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023974" y="4587091"/>
            <a:ext cx="398260" cy="395048"/>
          </a:xfrm>
          <a:prstGeom prst="rect">
            <a:avLst/>
          </a:prstGeom>
        </p:spPr>
      </p:pic>
      <p:sp>
        <p:nvSpPr>
          <p:cNvPr id="5" name="Title 1">
            <a:extLst>
              <a:ext uri="{FF2B5EF4-FFF2-40B4-BE49-F238E27FC236}">
                <a16:creationId xmlns:a16="http://schemas.microsoft.com/office/drawing/2014/main" id="{0C2CE26D-6774-2ADC-64D8-2F97C2B6D061}"/>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ar-JO" sz="2400" b="1" dirty="0">
              <a:solidFill>
                <a:srgbClr val="00B050"/>
              </a:solidFill>
              <a:cs typeface="Bahij TheSansArabic Plain" panose="02040503050201020203" pitchFamily="18" charset="-78"/>
            </a:endParaRPr>
          </a:p>
        </p:txBody>
      </p:sp>
      <p:sp>
        <p:nvSpPr>
          <p:cNvPr id="7" name="Title 1">
            <a:extLst>
              <a:ext uri="{FF2B5EF4-FFF2-40B4-BE49-F238E27FC236}">
                <a16:creationId xmlns:a16="http://schemas.microsoft.com/office/drawing/2014/main" id="{7235D1EA-58D3-F06B-9339-0481C6A97941}"/>
              </a:ext>
            </a:extLst>
          </p:cNvPr>
          <p:cNvSpPr txBox="1">
            <a:spLocks/>
          </p:cNvSpPr>
          <p:nvPr/>
        </p:nvSpPr>
        <p:spPr>
          <a:xfrm>
            <a:off x="1529446" y="604318"/>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تقديم الفكرة بطريقة تناسب عمر الطفل</a:t>
            </a:r>
            <a:endParaRPr lang="ar-JO" sz="2400" b="1" dirty="0">
              <a:solidFill>
                <a:srgbClr val="00B050"/>
              </a:solidFill>
              <a:cs typeface="Bahij TheSansArabic Plain" panose="02040503050201020203" pitchFamily="18" charset="-78"/>
            </a:endParaRPr>
          </a:p>
        </p:txBody>
      </p:sp>
      <p:grpSp>
        <p:nvGrpSpPr>
          <p:cNvPr id="6" name="مجموعة 71">
            <a:extLst>
              <a:ext uri="{FF2B5EF4-FFF2-40B4-BE49-F238E27FC236}">
                <a16:creationId xmlns:a16="http://schemas.microsoft.com/office/drawing/2014/main" id="{4D124B4F-5B51-7174-9C0E-C5F45F4352F9}"/>
              </a:ext>
            </a:extLst>
          </p:cNvPr>
          <p:cNvGrpSpPr/>
          <p:nvPr/>
        </p:nvGrpSpPr>
        <p:grpSpPr>
          <a:xfrm>
            <a:off x="312528" y="2421597"/>
            <a:ext cx="2835947" cy="1282608"/>
            <a:chOff x="7436081" y="1505960"/>
            <a:chExt cx="3347205" cy="3083270"/>
          </a:xfrm>
          <a:solidFill>
            <a:srgbClr val="544457"/>
          </a:solidFill>
        </p:grpSpPr>
        <p:sp>
          <p:nvSpPr>
            <p:cNvPr id="8" name="Rectangle 9">
              <a:extLst>
                <a:ext uri="{FF2B5EF4-FFF2-40B4-BE49-F238E27FC236}">
                  <a16:creationId xmlns:a16="http://schemas.microsoft.com/office/drawing/2014/main" id="{CBBB246A-0078-2C1C-1480-C6E74C111CFB}"/>
                </a:ext>
              </a:extLst>
            </p:cNvPr>
            <p:cNvSpPr/>
            <p:nvPr/>
          </p:nvSpPr>
          <p:spPr>
            <a:xfrm rot="297575">
              <a:off x="7436081" y="1505960"/>
              <a:ext cx="3313875" cy="3042043"/>
            </a:xfrm>
            <a:prstGeom prst="rect">
              <a:avLst/>
            </a:prstGeom>
            <a:solidFill>
              <a:srgbClr val="7E7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544457"/>
                </a:solidFill>
              </a:endParaRPr>
            </a:p>
          </p:txBody>
        </p:sp>
        <p:sp>
          <p:nvSpPr>
            <p:cNvPr id="9" name="Rectangle 10">
              <a:extLst>
                <a:ext uri="{FF2B5EF4-FFF2-40B4-BE49-F238E27FC236}">
                  <a16:creationId xmlns:a16="http://schemas.microsoft.com/office/drawing/2014/main" id="{2A9D6F7B-B74F-8602-D5FD-4A0E1812E996}"/>
                </a:ext>
              </a:extLst>
            </p:cNvPr>
            <p:cNvSpPr/>
            <p:nvPr/>
          </p:nvSpPr>
          <p:spPr>
            <a:xfrm>
              <a:off x="7469411" y="1547187"/>
              <a:ext cx="3313875" cy="3042043"/>
            </a:xfrm>
            <a:prstGeom prst="rect">
              <a:avLst/>
            </a:prstGeom>
            <a:grpFill/>
            <a:ln w="0">
              <a:noFill/>
              <a:prstDash val="solid"/>
              <a:round/>
              <a:headEnd/>
              <a:tailEnd/>
            </a:ln>
          </p:spPr>
          <p:txBody>
            <a:bodyPr vert="horz" wrap="square" lIns="914162" tIns="91416" rIns="914162" bIns="91416" numCol="1" anchor="ctr" anchorCtr="1" compatLnSpc="1">
              <a:prstTxWarp prst="textNoShape">
                <a:avLst/>
              </a:prstTxWarp>
            </a:bodyPr>
            <a:lstStyle/>
            <a:p>
              <a:endParaRPr lang="en-US" sz="1600" kern="0" dirty="0">
                <a:solidFill>
                  <a:srgbClr val="544457"/>
                </a:solidFill>
                <a:latin typeface="Arial" pitchFamily="34" charset="0"/>
                <a:cs typeface="Arial" pitchFamily="34" charset="0"/>
              </a:endParaRPr>
            </a:p>
          </p:txBody>
        </p:sp>
      </p:grpSp>
      <p:sp>
        <p:nvSpPr>
          <p:cNvPr id="10" name="TextBox 34">
            <a:extLst>
              <a:ext uri="{FF2B5EF4-FFF2-40B4-BE49-F238E27FC236}">
                <a16:creationId xmlns:a16="http://schemas.microsoft.com/office/drawing/2014/main" id="{E4BD8BE5-E429-DB41-193C-9C017BEE4171}"/>
              </a:ext>
            </a:extLst>
          </p:cNvPr>
          <p:cNvSpPr txBox="1"/>
          <p:nvPr/>
        </p:nvSpPr>
        <p:spPr>
          <a:xfrm>
            <a:off x="444484" y="2610960"/>
            <a:ext cx="2533848" cy="938719"/>
          </a:xfrm>
          <a:prstGeom prst="rect">
            <a:avLst/>
          </a:prstGeom>
          <a:noFill/>
        </p:spPr>
        <p:txBody>
          <a:bodyPr wrap="square">
            <a:spAutoFit/>
          </a:bodyPr>
          <a:lstStyle/>
          <a:p>
            <a:pPr marL="171450" lvl="0" indent="-171450" algn="r" rtl="1">
              <a:buFont typeface="Arial" panose="020B0604020202020204" pitchFamily="34" charset="0"/>
              <a:buChar char="•"/>
              <a:defRPr/>
            </a:pPr>
            <a:r>
              <a:rPr lang="ar-SA" sz="1100" b="1" dirty="0">
                <a:solidFill>
                  <a:schemeClr val="bg1"/>
                </a:solidFill>
              </a:rPr>
              <a:t>مراعاة  تقديم الأحداث وسياق الشخصيات</a:t>
            </a:r>
          </a:p>
          <a:p>
            <a:pPr marL="171450" lvl="0" indent="-171450" algn="r" rtl="1">
              <a:buFont typeface="Arial" panose="020B0604020202020204" pitchFamily="34" charset="0"/>
              <a:buChar char="•"/>
              <a:defRPr/>
            </a:pPr>
            <a:r>
              <a:rPr lang="ar-SA" sz="1100" b="1" dirty="0">
                <a:solidFill>
                  <a:schemeClr val="bg1"/>
                </a:solidFill>
              </a:rPr>
              <a:t>مراعاة الصحة العلمية في تقديم المفاهيم </a:t>
            </a:r>
          </a:p>
          <a:p>
            <a:pPr marL="171450" lvl="0" indent="-171450" algn="r" rtl="1">
              <a:buFont typeface="Arial" panose="020B0604020202020204" pitchFamily="34" charset="0"/>
              <a:buChar char="•"/>
              <a:defRPr/>
            </a:pPr>
            <a:r>
              <a:rPr lang="ar-SA" sz="1100" b="1" dirty="0">
                <a:solidFill>
                  <a:schemeClr val="bg1"/>
                </a:solidFill>
              </a:rPr>
              <a:t>تعزيز الفكر المجتمعي الإيجابي </a:t>
            </a:r>
          </a:p>
          <a:p>
            <a:pPr marL="171450" lvl="0" indent="-171450" algn="r" rtl="1">
              <a:buFont typeface="Arial" panose="020B0604020202020204" pitchFamily="34" charset="0"/>
              <a:buChar char="•"/>
              <a:defRPr/>
            </a:pPr>
            <a:r>
              <a:rPr lang="ar-SA" sz="1100" b="1" dirty="0">
                <a:solidFill>
                  <a:schemeClr val="bg1"/>
                </a:solidFill>
              </a:rPr>
              <a:t>تجنب تكرار الحبكات</a:t>
            </a:r>
          </a:p>
          <a:p>
            <a:pPr marL="171450" lvl="0" indent="-171450" algn="r" rtl="1">
              <a:buFont typeface="Arial" panose="020B0604020202020204" pitchFamily="34" charset="0"/>
              <a:buChar char="•"/>
              <a:defRPr/>
            </a:pPr>
            <a:r>
              <a:rPr lang="ar-SA" sz="1100" b="1" dirty="0">
                <a:solidFill>
                  <a:schemeClr val="bg1"/>
                </a:solidFill>
              </a:rPr>
              <a:t>تسلسل الأحداث مهم لفهم الرسالة بشكل أوضح</a:t>
            </a:r>
          </a:p>
        </p:txBody>
      </p:sp>
      <p:grpSp>
        <p:nvGrpSpPr>
          <p:cNvPr id="16" name="مجموعة 76">
            <a:extLst>
              <a:ext uri="{FF2B5EF4-FFF2-40B4-BE49-F238E27FC236}">
                <a16:creationId xmlns:a16="http://schemas.microsoft.com/office/drawing/2014/main" id="{C5B4286D-3771-B939-02CE-7CEDD0CCF055}"/>
              </a:ext>
            </a:extLst>
          </p:cNvPr>
          <p:cNvGrpSpPr/>
          <p:nvPr/>
        </p:nvGrpSpPr>
        <p:grpSpPr>
          <a:xfrm>
            <a:off x="9154134" y="4718528"/>
            <a:ext cx="2805690" cy="1195033"/>
            <a:chOff x="7436081" y="1505960"/>
            <a:chExt cx="3347205" cy="3083270"/>
          </a:xfrm>
          <a:solidFill>
            <a:srgbClr val="544457"/>
          </a:solidFill>
        </p:grpSpPr>
        <p:sp>
          <p:nvSpPr>
            <p:cNvPr id="17" name="Rectangle 9">
              <a:extLst>
                <a:ext uri="{FF2B5EF4-FFF2-40B4-BE49-F238E27FC236}">
                  <a16:creationId xmlns:a16="http://schemas.microsoft.com/office/drawing/2014/main" id="{8D91B30E-53FF-AF48-E881-8480979EEFF1}"/>
                </a:ext>
              </a:extLst>
            </p:cNvPr>
            <p:cNvSpPr/>
            <p:nvPr/>
          </p:nvSpPr>
          <p:spPr>
            <a:xfrm rot="297575">
              <a:off x="7436081" y="1505960"/>
              <a:ext cx="3313875" cy="3042043"/>
            </a:xfrm>
            <a:prstGeom prst="rect">
              <a:avLst/>
            </a:prstGeom>
            <a:solidFill>
              <a:srgbClr val="7E7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solidFill>
                  <a:srgbClr val="544457"/>
                </a:solidFill>
              </a:endParaRPr>
            </a:p>
          </p:txBody>
        </p:sp>
        <p:sp>
          <p:nvSpPr>
            <p:cNvPr id="18" name="Rectangle 10">
              <a:extLst>
                <a:ext uri="{FF2B5EF4-FFF2-40B4-BE49-F238E27FC236}">
                  <a16:creationId xmlns:a16="http://schemas.microsoft.com/office/drawing/2014/main" id="{FDB6164F-6854-281B-224C-358BD6B87C51}"/>
                </a:ext>
              </a:extLst>
            </p:cNvPr>
            <p:cNvSpPr/>
            <p:nvPr/>
          </p:nvSpPr>
          <p:spPr>
            <a:xfrm>
              <a:off x="7469411" y="1547187"/>
              <a:ext cx="3313875" cy="3042043"/>
            </a:xfrm>
            <a:prstGeom prst="rect">
              <a:avLst/>
            </a:prstGeom>
            <a:grpFill/>
            <a:ln w="0">
              <a:noFill/>
              <a:prstDash val="solid"/>
              <a:round/>
              <a:headEnd/>
              <a:tailEnd/>
            </a:ln>
          </p:spPr>
          <p:txBody>
            <a:bodyPr vert="horz" wrap="square" lIns="914162" tIns="91416" rIns="914162" bIns="91416" numCol="1" anchor="ctr" anchorCtr="1" compatLnSpc="1">
              <a:prstTxWarp prst="textNoShape">
                <a:avLst/>
              </a:prstTxWarp>
            </a:bodyPr>
            <a:lstStyle/>
            <a:p>
              <a:endParaRPr lang="en-US" sz="1799" kern="0" dirty="0">
                <a:solidFill>
                  <a:srgbClr val="544457"/>
                </a:solidFill>
                <a:latin typeface="Arial" pitchFamily="34" charset="0"/>
                <a:cs typeface="Arial" pitchFamily="34" charset="0"/>
              </a:endParaRPr>
            </a:p>
          </p:txBody>
        </p:sp>
      </p:grpSp>
      <p:sp>
        <p:nvSpPr>
          <p:cNvPr id="19" name="TextBox 34">
            <a:extLst>
              <a:ext uri="{FF2B5EF4-FFF2-40B4-BE49-F238E27FC236}">
                <a16:creationId xmlns:a16="http://schemas.microsoft.com/office/drawing/2014/main" id="{7D56AB64-B213-D61E-52B5-1BC1F2834517}"/>
              </a:ext>
            </a:extLst>
          </p:cNvPr>
          <p:cNvSpPr txBox="1"/>
          <p:nvPr/>
        </p:nvSpPr>
        <p:spPr>
          <a:xfrm>
            <a:off x="9182072" y="4917009"/>
            <a:ext cx="2652887" cy="769441"/>
          </a:xfrm>
          <a:prstGeom prst="rect">
            <a:avLst/>
          </a:prstGeom>
          <a:noFill/>
        </p:spPr>
        <p:txBody>
          <a:bodyPr wrap="square">
            <a:spAutoFit/>
          </a:bodyPr>
          <a:lstStyle/>
          <a:p>
            <a:pPr marL="171450" lvl="0" indent="-171450" algn="r" rtl="1">
              <a:buFont typeface="Arial" panose="020B0604020202020204" pitchFamily="34" charset="0"/>
              <a:buChar char="•"/>
              <a:defRPr/>
            </a:pPr>
            <a:r>
              <a:rPr lang="ar-SA" sz="1100" b="1" dirty="0">
                <a:solidFill>
                  <a:schemeClr val="bg1"/>
                </a:solidFill>
              </a:rPr>
              <a:t>تُدمج الفكاهة في المحتوى ل إذا كانت تخدم الأهداف</a:t>
            </a:r>
          </a:p>
          <a:p>
            <a:pPr marL="171450" lvl="0" indent="-171450" algn="r" rtl="1">
              <a:buFont typeface="Arial" panose="020B0604020202020204" pitchFamily="34" charset="0"/>
              <a:buChar char="•"/>
              <a:defRPr/>
            </a:pPr>
            <a:r>
              <a:rPr lang="ar-SA" sz="1100" b="1" dirty="0">
                <a:solidFill>
                  <a:schemeClr val="bg1"/>
                </a:solidFill>
              </a:rPr>
              <a:t> يجب أن يكون المشهد الفكاهي مرتبطًا بالهدف</a:t>
            </a:r>
          </a:p>
          <a:p>
            <a:pPr marL="171450" lvl="0" indent="-171450" algn="r" rtl="1">
              <a:buFont typeface="Arial" panose="020B0604020202020204" pitchFamily="34" charset="0"/>
              <a:buChar char="•"/>
              <a:defRPr/>
            </a:pPr>
            <a:r>
              <a:rPr lang="ar-SA" sz="1100" b="1" dirty="0">
                <a:solidFill>
                  <a:schemeClr val="bg1"/>
                </a:solidFill>
              </a:rPr>
              <a:t> الحرص على أن تكون الفكاهة غير مبتذلة</a:t>
            </a:r>
          </a:p>
          <a:p>
            <a:pPr marL="171450" lvl="0" indent="-171450" algn="r" rtl="1">
              <a:buFont typeface="Arial" panose="020B0604020202020204" pitchFamily="34" charset="0"/>
              <a:buChar char="•"/>
              <a:defRPr/>
            </a:pPr>
            <a:r>
              <a:rPr lang="ar-SA" sz="1100" b="1" dirty="0">
                <a:solidFill>
                  <a:schemeClr val="bg1"/>
                </a:solidFill>
              </a:rPr>
              <a:t>أن تكون الرسوم واضحة ومباشرة</a:t>
            </a:r>
            <a:endParaRPr lang="ar-SA" sz="1600" b="1" dirty="0">
              <a:solidFill>
                <a:schemeClr val="bg1"/>
              </a:solidFill>
            </a:endParaRPr>
          </a:p>
        </p:txBody>
      </p:sp>
      <p:sp>
        <p:nvSpPr>
          <p:cNvPr id="23" name="Rectangle 9">
            <a:extLst>
              <a:ext uri="{FF2B5EF4-FFF2-40B4-BE49-F238E27FC236}">
                <a16:creationId xmlns:a16="http://schemas.microsoft.com/office/drawing/2014/main" id="{3C0106E3-3710-4F35-07A5-6C9706E5D63E}"/>
              </a:ext>
            </a:extLst>
          </p:cNvPr>
          <p:cNvSpPr/>
          <p:nvPr/>
        </p:nvSpPr>
        <p:spPr>
          <a:xfrm rot="297575">
            <a:off x="1342726" y="5361677"/>
            <a:ext cx="3077796" cy="1170137"/>
          </a:xfrm>
          <a:prstGeom prst="rect">
            <a:avLst/>
          </a:prstGeom>
          <a:solidFill>
            <a:srgbClr val="7E7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solidFill>
                <a:srgbClr val="005C46"/>
              </a:solidFill>
            </a:endParaRPr>
          </a:p>
        </p:txBody>
      </p:sp>
      <p:sp>
        <p:nvSpPr>
          <p:cNvPr id="24" name="Rectangle 10">
            <a:extLst>
              <a:ext uri="{FF2B5EF4-FFF2-40B4-BE49-F238E27FC236}">
                <a16:creationId xmlns:a16="http://schemas.microsoft.com/office/drawing/2014/main" id="{3F56F023-6F11-BF5E-8988-958282C74F95}"/>
              </a:ext>
            </a:extLst>
          </p:cNvPr>
          <p:cNvSpPr/>
          <p:nvPr/>
        </p:nvSpPr>
        <p:spPr>
          <a:xfrm>
            <a:off x="1296208" y="5374735"/>
            <a:ext cx="3077796" cy="1170137"/>
          </a:xfrm>
          <a:prstGeom prst="rect">
            <a:avLst/>
          </a:prstGeom>
          <a:solidFill>
            <a:srgbClr val="544457"/>
          </a:solidFill>
          <a:ln w="0">
            <a:noFill/>
            <a:prstDash val="solid"/>
            <a:round/>
            <a:headEnd/>
            <a:tailEnd/>
          </a:ln>
        </p:spPr>
        <p:txBody>
          <a:bodyPr vert="horz" wrap="square" lIns="914162" tIns="91416" rIns="914162" bIns="91416" numCol="1" anchor="ctr" anchorCtr="1" compatLnSpc="1">
            <a:prstTxWarp prst="textNoShape">
              <a:avLst/>
            </a:prstTxWarp>
          </a:bodyPr>
          <a:lstStyle/>
          <a:p>
            <a:endParaRPr lang="en-US" sz="1799" kern="0" dirty="0">
              <a:solidFill>
                <a:srgbClr val="544457"/>
              </a:solidFill>
              <a:latin typeface="Arial" pitchFamily="34" charset="0"/>
              <a:cs typeface="Arial" pitchFamily="34" charset="0"/>
            </a:endParaRPr>
          </a:p>
        </p:txBody>
      </p:sp>
      <p:sp>
        <p:nvSpPr>
          <p:cNvPr id="25" name="TextBox 34">
            <a:extLst>
              <a:ext uri="{FF2B5EF4-FFF2-40B4-BE49-F238E27FC236}">
                <a16:creationId xmlns:a16="http://schemas.microsoft.com/office/drawing/2014/main" id="{4C9ACA68-E5DC-3414-487E-6314C848AB7E}"/>
              </a:ext>
            </a:extLst>
          </p:cNvPr>
          <p:cNvSpPr txBox="1"/>
          <p:nvPr/>
        </p:nvSpPr>
        <p:spPr>
          <a:xfrm>
            <a:off x="468410" y="5595012"/>
            <a:ext cx="3874890" cy="600164"/>
          </a:xfrm>
          <a:prstGeom prst="rect">
            <a:avLst/>
          </a:prstGeom>
          <a:noFill/>
        </p:spPr>
        <p:txBody>
          <a:bodyPr wrap="square">
            <a:spAutoFit/>
          </a:bodyPr>
          <a:lstStyle/>
          <a:p>
            <a:pPr marL="285750" lvl="0" indent="-285750" algn="r" rtl="1">
              <a:buFont typeface="Arial" panose="020B0604020202020204" pitchFamily="34" charset="0"/>
              <a:buChar char="•"/>
              <a:defRPr/>
            </a:pPr>
            <a:r>
              <a:rPr lang="ar-SA" sz="1100" b="1" dirty="0">
                <a:solidFill>
                  <a:schemeClr val="bg1"/>
                </a:solidFill>
              </a:rPr>
              <a:t>استخدام لغة مبسطة يفهمها الطفل</a:t>
            </a:r>
          </a:p>
          <a:p>
            <a:pPr marL="285750" lvl="0" indent="-285750" algn="r" rtl="1">
              <a:buFont typeface="Arial" panose="020B0604020202020204" pitchFamily="34" charset="0"/>
              <a:buChar char="•"/>
              <a:defRPr/>
            </a:pPr>
            <a:r>
              <a:rPr lang="ar-SA" sz="1100" b="1" dirty="0" err="1">
                <a:solidFill>
                  <a:schemeClr val="bg1"/>
                </a:solidFill>
              </a:rPr>
              <a:t>الإبتعاد</a:t>
            </a:r>
            <a:r>
              <a:rPr lang="ar-SA" sz="1100" b="1" dirty="0">
                <a:solidFill>
                  <a:schemeClr val="bg1"/>
                </a:solidFill>
              </a:rPr>
              <a:t> عن الشتم والتعبيرات السلبية</a:t>
            </a:r>
          </a:p>
          <a:p>
            <a:pPr marL="285750" lvl="0" indent="-285750" algn="r" rtl="1">
              <a:buFont typeface="Arial" panose="020B0604020202020204" pitchFamily="34" charset="0"/>
              <a:buChar char="•"/>
              <a:defRPr/>
            </a:pPr>
            <a:r>
              <a:rPr lang="ar-SA" sz="1100" b="1" dirty="0">
                <a:solidFill>
                  <a:schemeClr val="bg1"/>
                </a:solidFill>
              </a:rPr>
              <a:t>يمكن </a:t>
            </a:r>
            <a:r>
              <a:rPr lang="ar-SA" sz="1100" b="1" dirty="0" err="1">
                <a:solidFill>
                  <a:schemeClr val="bg1"/>
                </a:solidFill>
              </a:rPr>
              <a:t>ادخال</a:t>
            </a:r>
            <a:r>
              <a:rPr lang="ar-SA" sz="1100" b="1" dirty="0">
                <a:solidFill>
                  <a:schemeClr val="bg1"/>
                </a:solidFill>
              </a:rPr>
              <a:t> مصطلحات جديدة  تتناسب مع عمر الطفل</a:t>
            </a:r>
            <a:endParaRPr lang="en-US" sz="1100" b="1" dirty="0">
              <a:solidFill>
                <a:schemeClr val="bg1"/>
              </a:solidFill>
            </a:endParaRPr>
          </a:p>
        </p:txBody>
      </p:sp>
    </p:spTree>
    <p:extLst>
      <p:ext uri="{BB962C8B-B14F-4D97-AF65-F5344CB8AC3E}">
        <p14:creationId xmlns:p14="http://schemas.microsoft.com/office/powerpoint/2010/main" val="30317112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049F1-DA46-1FBF-139D-2E5D686F71D9}"/>
            </a:ext>
          </a:extLst>
        </p:cNvPr>
        <p:cNvGrpSpPr/>
        <p:nvPr/>
      </p:nvGrpSpPr>
      <p:grpSpPr>
        <a:xfrm>
          <a:off x="0" y="0"/>
          <a:ext cx="0" cy="0"/>
          <a:chOff x="0" y="0"/>
          <a:chExt cx="0" cy="0"/>
        </a:xfrm>
      </p:grpSpPr>
      <p:grpSp>
        <p:nvGrpSpPr>
          <p:cNvPr id="130" name="Group 39">
            <a:extLst>
              <a:ext uri="{FF2B5EF4-FFF2-40B4-BE49-F238E27FC236}">
                <a16:creationId xmlns:a16="http://schemas.microsoft.com/office/drawing/2014/main" id="{20C49F07-C542-39FA-5279-411AF0C8CF50}"/>
              </a:ext>
            </a:extLst>
          </p:cNvPr>
          <p:cNvGrpSpPr/>
          <p:nvPr/>
        </p:nvGrpSpPr>
        <p:grpSpPr>
          <a:xfrm>
            <a:off x="738342" y="1993194"/>
            <a:ext cx="1902614" cy="1914064"/>
            <a:chOff x="0" y="0"/>
            <a:chExt cx="900456" cy="681316"/>
          </a:xfrm>
        </p:grpSpPr>
        <p:sp>
          <p:nvSpPr>
            <p:cNvPr id="131" name="Freeform 40">
              <a:extLst>
                <a:ext uri="{FF2B5EF4-FFF2-40B4-BE49-F238E27FC236}">
                  <a16:creationId xmlns:a16="http://schemas.microsoft.com/office/drawing/2014/main" id="{09959889-30AD-4965-9262-D2ECB7F335C5}"/>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2AB361"/>
            </a:solidFill>
          </p:spPr>
          <p:txBody>
            <a:bodyPr/>
            <a:lstStyle/>
            <a:p>
              <a:endParaRPr lang="en-US"/>
            </a:p>
          </p:txBody>
        </p:sp>
        <p:sp>
          <p:nvSpPr>
            <p:cNvPr id="132" name="TextBox 41">
              <a:extLst>
                <a:ext uri="{FF2B5EF4-FFF2-40B4-BE49-F238E27FC236}">
                  <a16:creationId xmlns:a16="http://schemas.microsoft.com/office/drawing/2014/main" id="{F9AB1081-7401-7F9E-FE1B-365561F94F64}"/>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2" name="Group 1">
            <a:extLst>
              <a:ext uri="{FF2B5EF4-FFF2-40B4-BE49-F238E27FC236}">
                <a16:creationId xmlns:a16="http://schemas.microsoft.com/office/drawing/2014/main" id="{C98B8D15-C52A-7F3D-47BE-358B95550F12}"/>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499BCF84-B4B3-13F0-2192-60DE7EA967AD}"/>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67BB3A4B-7AA5-D86D-C203-0E7AE22D146C}"/>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65F5FBD8-1698-0571-061E-1DADF7A3845F}"/>
              </a:ext>
            </a:extLst>
          </p:cNvPr>
          <p:cNvSpPr txBox="1">
            <a:spLocks/>
          </p:cNvSpPr>
          <p:nvPr/>
        </p:nvSpPr>
        <p:spPr>
          <a:xfrm>
            <a:off x="1128808" y="2885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ar-JO" sz="2400" b="1" dirty="0">
              <a:ea typeface="+mn-ea"/>
              <a:cs typeface="Bahij TheSansArabic Plain" panose="02040503050201020203" pitchFamily="18" charset="-78"/>
            </a:endParaRPr>
          </a:p>
        </p:txBody>
      </p:sp>
      <p:sp>
        <p:nvSpPr>
          <p:cNvPr id="29" name="Title 1">
            <a:extLst>
              <a:ext uri="{FF2B5EF4-FFF2-40B4-BE49-F238E27FC236}">
                <a16:creationId xmlns:a16="http://schemas.microsoft.com/office/drawing/2014/main" id="{F35D2203-6AE8-AB2E-06AB-3EBAF6437A5A}"/>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b="1" dirty="0">
                <a:cs typeface="Bahij TheSansArabic Plain" panose="02040503050201020203" pitchFamily="18" charset="-78"/>
              </a:rPr>
              <a:t>معايير تصميم الشخصيات</a:t>
            </a:r>
            <a:endParaRPr lang="ar-JO" sz="2400" b="1" dirty="0">
              <a:cs typeface="Bahij TheSansArabic Plain" panose="02040503050201020203" pitchFamily="18" charset="-78"/>
            </a:endParaRPr>
          </a:p>
        </p:txBody>
      </p:sp>
      <p:grpSp>
        <p:nvGrpSpPr>
          <p:cNvPr id="93" name="Group 2">
            <a:extLst>
              <a:ext uri="{FF2B5EF4-FFF2-40B4-BE49-F238E27FC236}">
                <a16:creationId xmlns:a16="http://schemas.microsoft.com/office/drawing/2014/main" id="{8A02F649-69DC-9FB9-5790-24B60572075A}"/>
              </a:ext>
            </a:extLst>
          </p:cNvPr>
          <p:cNvGrpSpPr/>
          <p:nvPr/>
        </p:nvGrpSpPr>
        <p:grpSpPr>
          <a:xfrm>
            <a:off x="3118993" y="1993194"/>
            <a:ext cx="1902614" cy="1914064"/>
            <a:chOff x="0" y="0"/>
            <a:chExt cx="900456" cy="681316"/>
          </a:xfrm>
        </p:grpSpPr>
        <p:sp>
          <p:nvSpPr>
            <p:cNvPr id="94" name="Freeform 3">
              <a:extLst>
                <a:ext uri="{FF2B5EF4-FFF2-40B4-BE49-F238E27FC236}">
                  <a16:creationId xmlns:a16="http://schemas.microsoft.com/office/drawing/2014/main" id="{BA6EA1C2-2C4A-EBF7-55C8-7ED4ADD51BB0}"/>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75AC6B"/>
            </a:solidFill>
          </p:spPr>
          <p:txBody>
            <a:bodyPr/>
            <a:lstStyle/>
            <a:p>
              <a:endParaRPr lang="en-US"/>
            </a:p>
          </p:txBody>
        </p:sp>
        <p:sp>
          <p:nvSpPr>
            <p:cNvPr id="95" name="TextBox 4">
              <a:extLst>
                <a:ext uri="{FF2B5EF4-FFF2-40B4-BE49-F238E27FC236}">
                  <a16:creationId xmlns:a16="http://schemas.microsoft.com/office/drawing/2014/main" id="{2A50CF92-5ACD-5007-BFE7-33AE0EA31A70}"/>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96" name="Group 5">
            <a:extLst>
              <a:ext uri="{FF2B5EF4-FFF2-40B4-BE49-F238E27FC236}">
                <a16:creationId xmlns:a16="http://schemas.microsoft.com/office/drawing/2014/main" id="{8944CA67-9BB9-DA0D-B92F-F51510E604FB}"/>
              </a:ext>
            </a:extLst>
          </p:cNvPr>
          <p:cNvGrpSpPr/>
          <p:nvPr/>
        </p:nvGrpSpPr>
        <p:grpSpPr>
          <a:xfrm>
            <a:off x="3211599" y="2568077"/>
            <a:ext cx="1717402" cy="2673262"/>
            <a:chOff x="0" y="0"/>
            <a:chExt cx="812800" cy="1265183"/>
          </a:xfrm>
        </p:grpSpPr>
        <p:sp>
          <p:nvSpPr>
            <p:cNvPr id="97" name="Freeform 6">
              <a:extLst>
                <a:ext uri="{FF2B5EF4-FFF2-40B4-BE49-F238E27FC236}">
                  <a16:creationId xmlns:a16="http://schemas.microsoft.com/office/drawing/2014/main" id="{587F72B8-4D04-9310-6A72-F40DC1ED4F36}"/>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a:p>
          </p:txBody>
        </p:sp>
        <p:sp>
          <p:nvSpPr>
            <p:cNvPr id="98" name="TextBox 7">
              <a:extLst>
                <a:ext uri="{FF2B5EF4-FFF2-40B4-BE49-F238E27FC236}">
                  <a16:creationId xmlns:a16="http://schemas.microsoft.com/office/drawing/2014/main" id="{99FFEAFA-A0CB-5DEE-B86C-94FC424577F7}"/>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grpSp>
        <p:nvGrpSpPr>
          <p:cNvPr id="99" name="Group 8">
            <a:extLst>
              <a:ext uri="{FF2B5EF4-FFF2-40B4-BE49-F238E27FC236}">
                <a16:creationId xmlns:a16="http://schemas.microsoft.com/office/drawing/2014/main" id="{27D9FBB8-9988-BC3D-1AC9-CE47CB58A4EC}"/>
              </a:ext>
            </a:extLst>
          </p:cNvPr>
          <p:cNvGrpSpPr/>
          <p:nvPr/>
        </p:nvGrpSpPr>
        <p:grpSpPr>
          <a:xfrm>
            <a:off x="5316905" y="1993194"/>
            <a:ext cx="1902614" cy="1914064"/>
            <a:chOff x="0" y="0"/>
            <a:chExt cx="900456" cy="681316"/>
          </a:xfrm>
        </p:grpSpPr>
        <p:sp>
          <p:nvSpPr>
            <p:cNvPr id="100" name="Freeform 9">
              <a:extLst>
                <a:ext uri="{FF2B5EF4-FFF2-40B4-BE49-F238E27FC236}">
                  <a16:creationId xmlns:a16="http://schemas.microsoft.com/office/drawing/2014/main" id="{D7B77F1A-82CC-57FD-F581-DA0D702E47E4}"/>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848F34"/>
            </a:solidFill>
          </p:spPr>
          <p:txBody>
            <a:bodyPr/>
            <a:lstStyle/>
            <a:p>
              <a:endParaRPr lang="en-US"/>
            </a:p>
          </p:txBody>
        </p:sp>
        <p:sp>
          <p:nvSpPr>
            <p:cNvPr id="101" name="TextBox 10">
              <a:extLst>
                <a:ext uri="{FF2B5EF4-FFF2-40B4-BE49-F238E27FC236}">
                  <a16:creationId xmlns:a16="http://schemas.microsoft.com/office/drawing/2014/main" id="{4B2DF5B6-A9F0-26D6-425F-90B59C06E16C}"/>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102" name="Group 11">
            <a:extLst>
              <a:ext uri="{FF2B5EF4-FFF2-40B4-BE49-F238E27FC236}">
                <a16:creationId xmlns:a16="http://schemas.microsoft.com/office/drawing/2014/main" id="{ADD6CA80-D44B-253C-569A-78D647DB1BAB}"/>
              </a:ext>
            </a:extLst>
          </p:cNvPr>
          <p:cNvGrpSpPr/>
          <p:nvPr/>
        </p:nvGrpSpPr>
        <p:grpSpPr>
          <a:xfrm>
            <a:off x="5409511" y="2568077"/>
            <a:ext cx="1717402" cy="2673262"/>
            <a:chOff x="0" y="0"/>
            <a:chExt cx="812800" cy="1265183"/>
          </a:xfrm>
        </p:grpSpPr>
        <p:sp>
          <p:nvSpPr>
            <p:cNvPr id="103" name="Freeform 12">
              <a:extLst>
                <a:ext uri="{FF2B5EF4-FFF2-40B4-BE49-F238E27FC236}">
                  <a16:creationId xmlns:a16="http://schemas.microsoft.com/office/drawing/2014/main" id="{ED8CE09A-F756-1189-57F9-759E19A159D5}"/>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a:p>
          </p:txBody>
        </p:sp>
        <p:sp>
          <p:nvSpPr>
            <p:cNvPr id="104" name="TextBox 13">
              <a:extLst>
                <a:ext uri="{FF2B5EF4-FFF2-40B4-BE49-F238E27FC236}">
                  <a16:creationId xmlns:a16="http://schemas.microsoft.com/office/drawing/2014/main" id="{E6972902-AEB8-F4DF-685C-DB03B9C5CEEF}"/>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grpSp>
        <p:nvGrpSpPr>
          <p:cNvPr id="105" name="Group 14">
            <a:extLst>
              <a:ext uri="{FF2B5EF4-FFF2-40B4-BE49-F238E27FC236}">
                <a16:creationId xmlns:a16="http://schemas.microsoft.com/office/drawing/2014/main" id="{BF196F11-16D4-E6CD-9BE3-7ECF54C59ED4}"/>
              </a:ext>
            </a:extLst>
          </p:cNvPr>
          <p:cNvGrpSpPr/>
          <p:nvPr/>
        </p:nvGrpSpPr>
        <p:grpSpPr>
          <a:xfrm>
            <a:off x="7516353" y="1993194"/>
            <a:ext cx="1902614" cy="1914064"/>
            <a:chOff x="0" y="0"/>
            <a:chExt cx="900456" cy="681316"/>
          </a:xfrm>
        </p:grpSpPr>
        <p:sp>
          <p:nvSpPr>
            <p:cNvPr id="106" name="Freeform 15">
              <a:extLst>
                <a:ext uri="{FF2B5EF4-FFF2-40B4-BE49-F238E27FC236}">
                  <a16:creationId xmlns:a16="http://schemas.microsoft.com/office/drawing/2014/main" id="{D18BE672-9F1C-4E82-9703-295A97480BBB}"/>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837244"/>
            </a:solidFill>
          </p:spPr>
          <p:txBody>
            <a:bodyPr/>
            <a:lstStyle/>
            <a:p>
              <a:endParaRPr lang="en-US"/>
            </a:p>
          </p:txBody>
        </p:sp>
        <p:sp>
          <p:nvSpPr>
            <p:cNvPr id="107" name="TextBox 16">
              <a:extLst>
                <a:ext uri="{FF2B5EF4-FFF2-40B4-BE49-F238E27FC236}">
                  <a16:creationId xmlns:a16="http://schemas.microsoft.com/office/drawing/2014/main" id="{85F7BECB-DCCE-79EC-D71C-2CFD056F287B}"/>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108" name="Group 17">
            <a:extLst>
              <a:ext uri="{FF2B5EF4-FFF2-40B4-BE49-F238E27FC236}">
                <a16:creationId xmlns:a16="http://schemas.microsoft.com/office/drawing/2014/main" id="{F480A29C-275D-B90D-5186-99890125DE6A}"/>
              </a:ext>
            </a:extLst>
          </p:cNvPr>
          <p:cNvGrpSpPr/>
          <p:nvPr/>
        </p:nvGrpSpPr>
        <p:grpSpPr>
          <a:xfrm>
            <a:off x="7608960" y="2568077"/>
            <a:ext cx="1717402" cy="2673262"/>
            <a:chOff x="0" y="0"/>
            <a:chExt cx="812800" cy="1265183"/>
          </a:xfrm>
        </p:grpSpPr>
        <p:sp>
          <p:nvSpPr>
            <p:cNvPr id="109" name="Freeform 18">
              <a:extLst>
                <a:ext uri="{FF2B5EF4-FFF2-40B4-BE49-F238E27FC236}">
                  <a16:creationId xmlns:a16="http://schemas.microsoft.com/office/drawing/2014/main" id="{D937F4F8-FA78-A78A-B634-AC64D70EDF45}"/>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a:p>
          </p:txBody>
        </p:sp>
        <p:sp>
          <p:nvSpPr>
            <p:cNvPr id="110" name="TextBox 19">
              <a:extLst>
                <a:ext uri="{FF2B5EF4-FFF2-40B4-BE49-F238E27FC236}">
                  <a16:creationId xmlns:a16="http://schemas.microsoft.com/office/drawing/2014/main" id="{F6466F37-CC90-A418-A75E-0F6F3A73BA62}"/>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grpSp>
        <p:nvGrpSpPr>
          <p:cNvPr id="111" name="Group 20">
            <a:extLst>
              <a:ext uri="{FF2B5EF4-FFF2-40B4-BE49-F238E27FC236}">
                <a16:creationId xmlns:a16="http://schemas.microsoft.com/office/drawing/2014/main" id="{2290EAA9-56AA-7833-0A1A-AA458B924DCE}"/>
              </a:ext>
            </a:extLst>
          </p:cNvPr>
          <p:cNvGrpSpPr/>
          <p:nvPr/>
        </p:nvGrpSpPr>
        <p:grpSpPr>
          <a:xfrm>
            <a:off x="9715802" y="1993194"/>
            <a:ext cx="1902614" cy="1914064"/>
            <a:chOff x="0" y="0"/>
            <a:chExt cx="900456" cy="681316"/>
          </a:xfrm>
        </p:grpSpPr>
        <p:sp>
          <p:nvSpPr>
            <p:cNvPr id="112" name="Freeform 21">
              <a:extLst>
                <a:ext uri="{FF2B5EF4-FFF2-40B4-BE49-F238E27FC236}">
                  <a16:creationId xmlns:a16="http://schemas.microsoft.com/office/drawing/2014/main" id="{A17948EA-5BF2-290F-AF36-3120595ACF3D}"/>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544457"/>
            </a:solidFill>
          </p:spPr>
          <p:txBody>
            <a:bodyPr/>
            <a:lstStyle/>
            <a:p>
              <a:endParaRPr lang="en-US"/>
            </a:p>
          </p:txBody>
        </p:sp>
        <p:sp>
          <p:nvSpPr>
            <p:cNvPr id="113" name="TextBox 22">
              <a:extLst>
                <a:ext uri="{FF2B5EF4-FFF2-40B4-BE49-F238E27FC236}">
                  <a16:creationId xmlns:a16="http://schemas.microsoft.com/office/drawing/2014/main" id="{0C811343-75D8-4F46-839C-D2567E435B7C}"/>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114" name="Group 23">
            <a:extLst>
              <a:ext uri="{FF2B5EF4-FFF2-40B4-BE49-F238E27FC236}">
                <a16:creationId xmlns:a16="http://schemas.microsoft.com/office/drawing/2014/main" id="{E190B986-7654-9777-8306-9D20575053F4}"/>
              </a:ext>
            </a:extLst>
          </p:cNvPr>
          <p:cNvGrpSpPr/>
          <p:nvPr/>
        </p:nvGrpSpPr>
        <p:grpSpPr>
          <a:xfrm>
            <a:off x="9808408" y="2568077"/>
            <a:ext cx="1717402" cy="2673262"/>
            <a:chOff x="0" y="0"/>
            <a:chExt cx="812800" cy="1265183"/>
          </a:xfrm>
        </p:grpSpPr>
        <p:sp>
          <p:nvSpPr>
            <p:cNvPr id="115" name="Freeform 24">
              <a:extLst>
                <a:ext uri="{FF2B5EF4-FFF2-40B4-BE49-F238E27FC236}">
                  <a16:creationId xmlns:a16="http://schemas.microsoft.com/office/drawing/2014/main" id="{51BB24FF-DE68-6449-698F-2A4E6C2D05B8}"/>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a:p>
          </p:txBody>
        </p:sp>
        <p:sp>
          <p:nvSpPr>
            <p:cNvPr id="116" name="TextBox 25">
              <a:extLst>
                <a:ext uri="{FF2B5EF4-FFF2-40B4-BE49-F238E27FC236}">
                  <a16:creationId xmlns:a16="http://schemas.microsoft.com/office/drawing/2014/main" id="{102126DE-8C0A-C197-5D0D-68433D288EBE}"/>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sp>
        <p:nvSpPr>
          <p:cNvPr id="117" name="AutoShape 26">
            <a:extLst>
              <a:ext uri="{FF2B5EF4-FFF2-40B4-BE49-F238E27FC236}">
                <a16:creationId xmlns:a16="http://schemas.microsoft.com/office/drawing/2014/main" id="{93CE382A-3A00-3F6C-B8FE-3AA7084D4CE2}"/>
              </a:ext>
            </a:extLst>
          </p:cNvPr>
          <p:cNvSpPr/>
          <p:nvPr/>
        </p:nvSpPr>
        <p:spPr>
          <a:xfrm>
            <a:off x="1682318" y="5709700"/>
            <a:ext cx="8977460" cy="0"/>
          </a:xfrm>
          <a:prstGeom prst="line">
            <a:avLst/>
          </a:prstGeom>
          <a:ln w="19050" cap="flat">
            <a:solidFill>
              <a:srgbClr val="B4B4B4"/>
            </a:solidFill>
            <a:prstDash val="solid"/>
            <a:headEnd type="none" w="sm" len="sm"/>
            <a:tailEnd type="none" w="sm" len="sm"/>
          </a:ln>
        </p:spPr>
        <p:txBody>
          <a:bodyPr/>
          <a:lstStyle/>
          <a:p>
            <a:endParaRPr lang="en-US"/>
          </a:p>
        </p:txBody>
      </p:sp>
      <p:grpSp>
        <p:nvGrpSpPr>
          <p:cNvPr id="118" name="Group 27">
            <a:extLst>
              <a:ext uri="{FF2B5EF4-FFF2-40B4-BE49-F238E27FC236}">
                <a16:creationId xmlns:a16="http://schemas.microsoft.com/office/drawing/2014/main" id="{C870425B-E193-4275-7DE7-ED2152C56ABC}"/>
              </a:ext>
            </a:extLst>
          </p:cNvPr>
          <p:cNvGrpSpPr/>
          <p:nvPr/>
        </p:nvGrpSpPr>
        <p:grpSpPr>
          <a:xfrm>
            <a:off x="3970373" y="5617104"/>
            <a:ext cx="185192" cy="185192"/>
            <a:chOff x="0" y="0"/>
            <a:chExt cx="812800" cy="812800"/>
          </a:xfrm>
        </p:grpSpPr>
        <p:sp>
          <p:nvSpPr>
            <p:cNvPr id="119" name="Freeform 28">
              <a:extLst>
                <a:ext uri="{FF2B5EF4-FFF2-40B4-BE49-F238E27FC236}">
                  <a16:creationId xmlns:a16="http://schemas.microsoft.com/office/drawing/2014/main" id="{344B93AA-09BB-1936-4B25-CE2E5DF4BDB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5AC6B"/>
            </a:solidFill>
          </p:spPr>
          <p:txBody>
            <a:bodyPr/>
            <a:lstStyle/>
            <a:p>
              <a:endParaRPr lang="en-US"/>
            </a:p>
          </p:txBody>
        </p:sp>
        <p:sp>
          <p:nvSpPr>
            <p:cNvPr id="120" name="TextBox 29">
              <a:extLst>
                <a:ext uri="{FF2B5EF4-FFF2-40B4-BE49-F238E27FC236}">
                  <a16:creationId xmlns:a16="http://schemas.microsoft.com/office/drawing/2014/main" id="{CE4A37A2-8EEE-4A3E-BA7D-49B084F07539}"/>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21" name="Group 30">
            <a:extLst>
              <a:ext uri="{FF2B5EF4-FFF2-40B4-BE49-F238E27FC236}">
                <a16:creationId xmlns:a16="http://schemas.microsoft.com/office/drawing/2014/main" id="{D2D57654-39BA-2667-D99E-EA8B4BC2A3AF}"/>
              </a:ext>
            </a:extLst>
          </p:cNvPr>
          <p:cNvGrpSpPr/>
          <p:nvPr/>
        </p:nvGrpSpPr>
        <p:grpSpPr>
          <a:xfrm>
            <a:off x="6168285" y="5617104"/>
            <a:ext cx="185192" cy="185192"/>
            <a:chOff x="0" y="0"/>
            <a:chExt cx="812800" cy="812800"/>
          </a:xfrm>
        </p:grpSpPr>
        <p:sp>
          <p:nvSpPr>
            <p:cNvPr id="122" name="Freeform 31">
              <a:extLst>
                <a:ext uri="{FF2B5EF4-FFF2-40B4-BE49-F238E27FC236}">
                  <a16:creationId xmlns:a16="http://schemas.microsoft.com/office/drawing/2014/main" id="{307C008F-C5EE-0968-9B7A-97E7973C106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48F34"/>
            </a:solidFill>
          </p:spPr>
          <p:txBody>
            <a:bodyPr/>
            <a:lstStyle/>
            <a:p>
              <a:endParaRPr lang="en-US"/>
            </a:p>
          </p:txBody>
        </p:sp>
        <p:sp>
          <p:nvSpPr>
            <p:cNvPr id="123" name="TextBox 32">
              <a:extLst>
                <a:ext uri="{FF2B5EF4-FFF2-40B4-BE49-F238E27FC236}">
                  <a16:creationId xmlns:a16="http://schemas.microsoft.com/office/drawing/2014/main" id="{507D85E8-E856-C4B7-F129-6EBE4AA0F5E7}"/>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24" name="Group 33">
            <a:extLst>
              <a:ext uri="{FF2B5EF4-FFF2-40B4-BE49-F238E27FC236}">
                <a16:creationId xmlns:a16="http://schemas.microsoft.com/office/drawing/2014/main" id="{79CFA764-06A0-7A3D-4932-75E59A216A59}"/>
              </a:ext>
            </a:extLst>
          </p:cNvPr>
          <p:cNvGrpSpPr/>
          <p:nvPr/>
        </p:nvGrpSpPr>
        <p:grpSpPr>
          <a:xfrm>
            <a:off x="8367734" y="5617104"/>
            <a:ext cx="185192" cy="185192"/>
            <a:chOff x="0" y="0"/>
            <a:chExt cx="812800" cy="812800"/>
          </a:xfrm>
        </p:grpSpPr>
        <p:sp>
          <p:nvSpPr>
            <p:cNvPr id="125" name="Freeform 34">
              <a:extLst>
                <a:ext uri="{FF2B5EF4-FFF2-40B4-BE49-F238E27FC236}">
                  <a16:creationId xmlns:a16="http://schemas.microsoft.com/office/drawing/2014/main" id="{2C3C0D1B-9AAC-7F91-F7F0-32F8240BDD9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37244"/>
            </a:solidFill>
          </p:spPr>
          <p:txBody>
            <a:bodyPr/>
            <a:lstStyle/>
            <a:p>
              <a:endParaRPr lang="en-US"/>
            </a:p>
          </p:txBody>
        </p:sp>
        <p:sp>
          <p:nvSpPr>
            <p:cNvPr id="126" name="TextBox 35">
              <a:extLst>
                <a:ext uri="{FF2B5EF4-FFF2-40B4-BE49-F238E27FC236}">
                  <a16:creationId xmlns:a16="http://schemas.microsoft.com/office/drawing/2014/main" id="{D8439D92-D1E1-1F40-8AB0-30B46DE5D5B4}"/>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27" name="Group 36">
            <a:extLst>
              <a:ext uri="{FF2B5EF4-FFF2-40B4-BE49-F238E27FC236}">
                <a16:creationId xmlns:a16="http://schemas.microsoft.com/office/drawing/2014/main" id="{73B11396-7854-ACF6-F8DA-7275EBDE4F8F}"/>
              </a:ext>
            </a:extLst>
          </p:cNvPr>
          <p:cNvGrpSpPr/>
          <p:nvPr/>
        </p:nvGrpSpPr>
        <p:grpSpPr>
          <a:xfrm>
            <a:off x="10659779" y="5617104"/>
            <a:ext cx="185192" cy="185192"/>
            <a:chOff x="0" y="0"/>
            <a:chExt cx="812800" cy="812800"/>
          </a:xfrm>
        </p:grpSpPr>
        <p:sp>
          <p:nvSpPr>
            <p:cNvPr id="128" name="Freeform 37">
              <a:extLst>
                <a:ext uri="{FF2B5EF4-FFF2-40B4-BE49-F238E27FC236}">
                  <a16:creationId xmlns:a16="http://schemas.microsoft.com/office/drawing/2014/main" id="{92F65D9B-56A1-FB51-581C-512FA93946E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44457"/>
            </a:solidFill>
          </p:spPr>
          <p:txBody>
            <a:bodyPr/>
            <a:lstStyle/>
            <a:p>
              <a:endParaRPr lang="en-US"/>
            </a:p>
          </p:txBody>
        </p:sp>
        <p:sp>
          <p:nvSpPr>
            <p:cNvPr id="129" name="TextBox 38">
              <a:extLst>
                <a:ext uri="{FF2B5EF4-FFF2-40B4-BE49-F238E27FC236}">
                  <a16:creationId xmlns:a16="http://schemas.microsoft.com/office/drawing/2014/main" id="{DD6C15BE-688A-FC3C-0EB1-056BE53530D0}"/>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33" name="Group 42">
            <a:extLst>
              <a:ext uri="{FF2B5EF4-FFF2-40B4-BE49-F238E27FC236}">
                <a16:creationId xmlns:a16="http://schemas.microsoft.com/office/drawing/2014/main" id="{BA022EF1-3DF1-A0EB-AF44-0CA57EAD7B03}"/>
              </a:ext>
            </a:extLst>
          </p:cNvPr>
          <p:cNvGrpSpPr/>
          <p:nvPr/>
        </p:nvGrpSpPr>
        <p:grpSpPr>
          <a:xfrm>
            <a:off x="830948" y="2568077"/>
            <a:ext cx="1717402" cy="2673262"/>
            <a:chOff x="0" y="0"/>
            <a:chExt cx="812800" cy="1265183"/>
          </a:xfrm>
        </p:grpSpPr>
        <p:sp>
          <p:nvSpPr>
            <p:cNvPr id="134" name="Freeform 43">
              <a:extLst>
                <a:ext uri="{FF2B5EF4-FFF2-40B4-BE49-F238E27FC236}">
                  <a16:creationId xmlns:a16="http://schemas.microsoft.com/office/drawing/2014/main" id="{35B1188F-B0A0-810C-3A85-0010043EABEA}"/>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a:p>
          </p:txBody>
        </p:sp>
        <p:sp>
          <p:nvSpPr>
            <p:cNvPr id="135" name="TextBox 44">
              <a:extLst>
                <a:ext uri="{FF2B5EF4-FFF2-40B4-BE49-F238E27FC236}">
                  <a16:creationId xmlns:a16="http://schemas.microsoft.com/office/drawing/2014/main" id="{D30B8848-F7D5-5725-9FF2-B6222A7DADCB}"/>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grpSp>
        <p:nvGrpSpPr>
          <p:cNvPr id="136" name="Group 45">
            <a:extLst>
              <a:ext uri="{FF2B5EF4-FFF2-40B4-BE49-F238E27FC236}">
                <a16:creationId xmlns:a16="http://schemas.microsoft.com/office/drawing/2014/main" id="{5CCD5FB5-9793-592B-1C20-55A73D2D3C05}"/>
              </a:ext>
            </a:extLst>
          </p:cNvPr>
          <p:cNvGrpSpPr/>
          <p:nvPr/>
        </p:nvGrpSpPr>
        <p:grpSpPr>
          <a:xfrm>
            <a:off x="1674942" y="5617104"/>
            <a:ext cx="185192" cy="185192"/>
            <a:chOff x="0" y="0"/>
            <a:chExt cx="812800" cy="812800"/>
          </a:xfrm>
        </p:grpSpPr>
        <p:sp>
          <p:nvSpPr>
            <p:cNvPr id="137" name="Freeform 46">
              <a:extLst>
                <a:ext uri="{FF2B5EF4-FFF2-40B4-BE49-F238E27FC236}">
                  <a16:creationId xmlns:a16="http://schemas.microsoft.com/office/drawing/2014/main" id="{97EDCB8F-2F17-D2EB-A9F0-81DEF9DC35F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AB361"/>
            </a:solidFill>
          </p:spPr>
          <p:txBody>
            <a:bodyPr/>
            <a:lstStyle/>
            <a:p>
              <a:endParaRPr lang="en-US"/>
            </a:p>
          </p:txBody>
        </p:sp>
        <p:sp>
          <p:nvSpPr>
            <p:cNvPr id="138" name="TextBox 47">
              <a:extLst>
                <a:ext uri="{FF2B5EF4-FFF2-40B4-BE49-F238E27FC236}">
                  <a16:creationId xmlns:a16="http://schemas.microsoft.com/office/drawing/2014/main" id="{A33CDECF-E04D-9F31-8F4D-98CFA7300E9A}"/>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39" name="Slide Number Placeholder 5">
            <a:extLst>
              <a:ext uri="{FF2B5EF4-FFF2-40B4-BE49-F238E27FC236}">
                <a16:creationId xmlns:a16="http://schemas.microsoft.com/office/drawing/2014/main" id="{AD62598A-B82F-3023-A3C1-30E1C7C7B788}"/>
              </a:ext>
            </a:extLst>
          </p:cNvPr>
          <p:cNvSpPr>
            <a:spLocks noGrp="1"/>
          </p:cNvSpPr>
          <p:nvPr>
            <p:ph type="sldNum" sz="quarter" idx="12"/>
          </p:nvPr>
        </p:nvSpPr>
        <p:spPr>
          <a:xfrm>
            <a:off x="8737601" y="6356352"/>
            <a:ext cx="2844800" cy="365125"/>
          </a:xfrm>
        </p:spPr>
        <p:txBody>
          <a:bodyPr/>
          <a:lstStyle/>
          <a:p>
            <a:fld id="{5939B1FA-81F2-4940-9AF3-5EAFB5D6669B}" type="slidenum">
              <a:rPr lang="en-US" smtClean="0"/>
              <a:pPr/>
              <a:t>23</a:t>
            </a:fld>
            <a:endParaRPr lang="en-US"/>
          </a:p>
        </p:txBody>
      </p:sp>
      <p:sp>
        <p:nvSpPr>
          <p:cNvPr id="141" name="TextBox 140">
            <a:extLst>
              <a:ext uri="{FF2B5EF4-FFF2-40B4-BE49-F238E27FC236}">
                <a16:creationId xmlns:a16="http://schemas.microsoft.com/office/drawing/2014/main" id="{CA43EB69-9DC9-574B-71E6-292FECECD299}"/>
              </a:ext>
            </a:extLst>
          </p:cNvPr>
          <p:cNvSpPr txBox="1"/>
          <p:nvPr/>
        </p:nvSpPr>
        <p:spPr>
          <a:xfrm>
            <a:off x="9801077" y="2639832"/>
            <a:ext cx="1717402" cy="584775"/>
          </a:xfrm>
          <a:prstGeom prst="rect">
            <a:avLst/>
          </a:prstGeom>
          <a:noFill/>
        </p:spPr>
        <p:txBody>
          <a:bodyPr wrap="square">
            <a:spAutoFit/>
          </a:bodyPr>
          <a:lstStyle/>
          <a:p>
            <a:pPr algn="ctr"/>
            <a:r>
              <a:rPr kumimoji="0" lang="ar-SA" sz="1600" b="1" i="0" u="none" strike="noStrike" kern="1200" cap="none" spc="0" normalizeH="0" baseline="0" noProof="0" dirty="0">
                <a:ln>
                  <a:noFill/>
                </a:ln>
                <a:solidFill>
                  <a:srgbClr val="000000"/>
                </a:solidFill>
                <a:effectLst/>
                <a:uLnTx/>
                <a:uFillTx/>
                <a:latin typeface="Sakkal Majalla" panose="02000000000000000000" pitchFamily="2" charset="-78"/>
                <a:ea typeface="+mn-ea"/>
              </a:rPr>
              <a:t>وضوح شخصية الخير والشر</a:t>
            </a:r>
            <a:endParaRPr lang="en-US" sz="1600" dirty="0"/>
          </a:p>
        </p:txBody>
      </p:sp>
      <p:sp>
        <p:nvSpPr>
          <p:cNvPr id="143" name="TextBox 142">
            <a:extLst>
              <a:ext uri="{FF2B5EF4-FFF2-40B4-BE49-F238E27FC236}">
                <a16:creationId xmlns:a16="http://schemas.microsoft.com/office/drawing/2014/main" id="{B2C882F4-0BB8-1C54-64A7-BD6C53574BD6}"/>
              </a:ext>
            </a:extLst>
          </p:cNvPr>
          <p:cNvSpPr txBox="1"/>
          <p:nvPr/>
        </p:nvSpPr>
        <p:spPr>
          <a:xfrm>
            <a:off x="9818440" y="3312475"/>
            <a:ext cx="1717402" cy="1077218"/>
          </a:xfrm>
          <a:prstGeom prst="rect">
            <a:avLst/>
          </a:prstGeom>
          <a:noFill/>
        </p:spPr>
        <p:txBody>
          <a:bodyPr wrap="square">
            <a:spAutoFit/>
          </a:bodyPr>
          <a:lstStyle/>
          <a:p>
            <a:pPr marL="0" marR="0" lvl="0" indent="0" algn="ctr" defTabSz="914363" rtl="1" eaLnBrk="1" fontAlgn="auto" latinLnBrk="0" hangingPunct="1">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شخصية الخير والشر وان تكون أكثر نضجا وإيجابية وتتشابه في العمر والسلوك</a:t>
            </a:r>
          </a:p>
        </p:txBody>
      </p:sp>
      <p:sp>
        <p:nvSpPr>
          <p:cNvPr id="145" name="TextBox 144">
            <a:extLst>
              <a:ext uri="{FF2B5EF4-FFF2-40B4-BE49-F238E27FC236}">
                <a16:creationId xmlns:a16="http://schemas.microsoft.com/office/drawing/2014/main" id="{6F34D062-86EB-869A-3D79-66F1E8C8D57B}"/>
              </a:ext>
            </a:extLst>
          </p:cNvPr>
          <p:cNvSpPr txBox="1"/>
          <p:nvPr/>
        </p:nvSpPr>
        <p:spPr>
          <a:xfrm>
            <a:off x="7648820" y="2639832"/>
            <a:ext cx="1637679" cy="338554"/>
          </a:xfrm>
          <a:prstGeom prst="rect">
            <a:avLst/>
          </a:prstGeom>
          <a:noFill/>
        </p:spPr>
        <p:txBody>
          <a:bodyPr wrap="square">
            <a:spAutoFit/>
          </a:bodyPr>
          <a:lstStyle/>
          <a:p>
            <a:pPr algn="ctr"/>
            <a:r>
              <a:rPr lang="ar-SA" sz="1600" b="1" dirty="0">
                <a:solidFill>
                  <a:srgbClr val="000000"/>
                </a:solidFill>
                <a:latin typeface="Sakkal Majalla" panose="02000000000000000000" pitchFamily="2" charset="-78"/>
              </a:rPr>
              <a:t>الملابس المناسبة</a:t>
            </a:r>
            <a:endParaRPr lang="en-US" sz="1600" dirty="0"/>
          </a:p>
        </p:txBody>
      </p:sp>
      <p:sp>
        <p:nvSpPr>
          <p:cNvPr id="147" name="TextBox 146">
            <a:extLst>
              <a:ext uri="{FF2B5EF4-FFF2-40B4-BE49-F238E27FC236}">
                <a16:creationId xmlns:a16="http://schemas.microsoft.com/office/drawing/2014/main" id="{289CC7B7-FAD1-07F5-4DA1-47C5C361340D}"/>
              </a:ext>
            </a:extLst>
          </p:cNvPr>
          <p:cNvSpPr txBox="1"/>
          <p:nvPr/>
        </p:nvSpPr>
        <p:spPr>
          <a:xfrm>
            <a:off x="7653837" y="3237882"/>
            <a:ext cx="1637680" cy="830997"/>
          </a:xfrm>
          <a:prstGeom prst="rect">
            <a:avLst/>
          </a:prstGeom>
          <a:noFill/>
        </p:spPr>
        <p:txBody>
          <a:bodyPr wrap="square">
            <a:spAutoFit/>
          </a:bodyPr>
          <a:lstStyle/>
          <a:p>
            <a:pPr marL="0" marR="0" lvl="0" indent="0" algn="ctr" defTabSz="914363" rtl="1" eaLnBrk="1" fontAlgn="auto" latinLnBrk="0" hangingPunct="1">
              <a:spcBef>
                <a:spcPts val="0"/>
              </a:spcBef>
              <a:spcAft>
                <a:spcPts val="0"/>
              </a:spcAft>
              <a:buClrTx/>
              <a:buSzTx/>
              <a:buFontTx/>
              <a:buNone/>
              <a:tabLst/>
              <a:defRPr/>
            </a:pPr>
            <a:r>
              <a:rPr lang="ar-SA" sz="1600" dirty="0">
                <a:solidFill>
                  <a:srgbClr val="000000"/>
                </a:solidFill>
                <a:latin typeface="Sakkal Majalla" panose="02000000000000000000" pitchFamily="2" charset="-78"/>
              </a:rPr>
              <a:t>ملابس بسيطة وواقعية تعكس بيئة الطفل، بألوان جذابة ومريحة</a:t>
            </a:r>
          </a:p>
        </p:txBody>
      </p:sp>
      <p:sp>
        <p:nvSpPr>
          <p:cNvPr id="149" name="TextBox 148">
            <a:extLst>
              <a:ext uri="{FF2B5EF4-FFF2-40B4-BE49-F238E27FC236}">
                <a16:creationId xmlns:a16="http://schemas.microsoft.com/office/drawing/2014/main" id="{84948E3E-E3EE-230F-60FE-970F599D6805}"/>
              </a:ext>
            </a:extLst>
          </p:cNvPr>
          <p:cNvSpPr txBox="1"/>
          <p:nvPr/>
        </p:nvSpPr>
        <p:spPr>
          <a:xfrm>
            <a:off x="5306873" y="2639831"/>
            <a:ext cx="1885981" cy="584775"/>
          </a:xfrm>
          <a:prstGeom prst="rect">
            <a:avLst/>
          </a:prstGeom>
          <a:noFill/>
        </p:spPr>
        <p:txBody>
          <a:bodyPr wrap="square">
            <a:spAutoFit/>
          </a:bodyPr>
          <a:lstStyle/>
          <a:p>
            <a:pPr algn="ctr"/>
            <a:r>
              <a:rPr lang="ar-SA" sz="1600" b="1" dirty="0">
                <a:solidFill>
                  <a:srgbClr val="000000"/>
                </a:solidFill>
                <a:latin typeface="Sakkal Majalla" panose="02000000000000000000" pitchFamily="2" charset="-78"/>
              </a:rPr>
              <a:t>شخصيات العائلة والأصدقاء</a:t>
            </a:r>
            <a:endParaRPr lang="en-US" sz="1600" dirty="0"/>
          </a:p>
        </p:txBody>
      </p:sp>
      <p:sp>
        <p:nvSpPr>
          <p:cNvPr id="153" name="TextBox 152">
            <a:extLst>
              <a:ext uri="{FF2B5EF4-FFF2-40B4-BE49-F238E27FC236}">
                <a16:creationId xmlns:a16="http://schemas.microsoft.com/office/drawing/2014/main" id="{6C80411E-E798-23DC-AB54-3238827A3E40}"/>
              </a:ext>
            </a:extLst>
          </p:cNvPr>
          <p:cNvSpPr txBox="1"/>
          <p:nvPr/>
        </p:nvSpPr>
        <p:spPr>
          <a:xfrm>
            <a:off x="5413177" y="3244506"/>
            <a:ext cx="1713736" cy="830997"/>
          </a:xfrm>
          <a:prstGeom prst="rect">
            <a:avLst/>
          </a:prstGeom>
          <a:noFill/>
        </p:spPr>
        <p:txBody>
          <a:bodyPr wrap="square">
            <a:spAutoFit/>
          </a:bodyPr>
          <a:lstStyle/>
          <a:p>
            <a:pPr marL="0" marR="0" lvl="0" indent="0" algn="ctr" defTabSz="914363" rtl="1" eaLnBrk="1" fontAlgn="auto" latinLnBrk="0" hangingPunct="1">
              <a:spcBef>
                <a:spcPts val="0"/>
              </a:spcBef>
              <a:spcAft>
                <a:spcPts val="0"/>
              </a:spcAft>
              <a:buClrTx/>
              <a:buSzTx/>
              <a:buFontTx/>
              <a:buNone/>
              <a:tabLst/>
              <a:defRPr/>
            </a:pPr>
            <a:r>
              <a:rPr lang="ar-SA" sz="1600" dirty="0">
                <a:solidFill>
                  <a:srgbClr val="000000"/>
                </a:solidFill>
                <a:latin typeface="Sakkal Majalla" panose="02000000000000000000" pitchFamily="2" charset="-78"/>
              </a:rPr>
              <a:t>تجنّب الصور النمطية </a:t>
            </a:r>
            <a:endParaRPr lang="en-US" sz="1600" dirty="0">
              <a:solidFill>
                <a:srgbClr val="000000"/>
              </a:solidFill>
              <a:latin typeface="Sakkal Majalla" panose="02000000000000000000" pitchFamily="2" charset="-78"/>
            </a:endParaRPr>
          </a:p>
          <a:p>
            <a:pPr marL="0" marR="0" lvl="0" indent="0" algn="ctr" defTabSz="914363" rtl="1" eaLnBrk="1" fontAlgn="auto" latinLnBrk="0" hangingPunct="1">
              <a:spcBef>
                <a:spcPts val="0"/>
              </a:spcBef>
              <a:spcAft>
                <a:spcPts val="0"/>
              </a:spcAft>
              <a:buClrTx/>
              <a:buSzTx/>
              <a:buFontTx/>
              <a:buNone/>
              <a:tabLst/>
              <a:defRPr/>
            </a:pPr>
            <a:r>
              <a:rPr lang="ar-SA" sz="1600" dirty="0">
                <a:solidFill>
                  <a:srgbClr val="000000"/>
                </a:solidFill>
                <a:latin typeface="Sakkal Majalla" panose="02000000000000000000" pitchFamily="2" charset="-78"/>
              </a:rPr>
              <a:t>(مثل الأب البدين أو الأم في المطبخ)</a:t>
            </a:r>
          </a:p>
        </p:txBody>
      </p:sp>
      <p:sp>
        <p:nvSpPr>
          <p:cNvPr id="155" name="TextBox 154">
            <a:extLst>
              <a:ext uri="{FF2B5EF4-FFF2-40B4-BE49-F238E27FC236}">
                <a16:creationId xmlns:a16="http://schemas.microsoft.com/office/drawing/2014/main" id="{402C66C5-56D9-FF55-BBDE-69FA41C9FFA9}"/>
              </a:ext>
            </a:extLst>
          </p:cNvPr>
          <p:cNvSpPr txBox="1"/>
          <p:nvPr/>
        </p:nvSpPr>
        <p:spPr>
          <a:xfrm>
            <a:off x="3123167" y="2665935"/>
            <a:ext cx="1879604" cy="338554"/>
          </a:xfrm>
          <a:prstGeom prst="rect">
            <a:avLst/>
          </a:prstGeom>
          <a:noFill/>
        </p:spPr>
        <p:txBody>
          <a:bodyPr wrap="square">
            <a:spAutoFit/>
          </a:bodyPr>
          <a:lstStyle/>
          <a:p>
            <a:pPr algn="ctr"/>
            <a:r>
              <a:rPr kumimoji="0" lang="ar-SA" sz="1600" b="1" i="0" u="none" strike="noStrike" kern="1200" cap="none" spc="0" normalizeH="0" baseline="0" noProof="0" dirty="0">
                <a:ln>
                  <a:noFill/>
                </a:ln>
                <a:solidFill>
                  <a:srgbClr val="000000"/>
                </a:solidFill>
                <a:effectLst/>
                <a:uLnTx/>
                <a:uFillTx/>
                <a:latin typeface="Sakkal Majalla" panose="02000000000000000000" pitchFamily="2" charset="-78"/>
                <a:ea typeface="+mn-ea"/>
              </a:rPr>
              <a:t>تطور الشخصيات</a:t>
            </a:r>
            <a:endParaRPr lang="en-US" sz="1600" dirty="0"/>
          </a:p>
        </p:txBody>
      </p:sp>
      <p:sp>
        <p:nvSpPr>
          <p:cNvPr id="157" name="TextBox 156">
            <a:extLst>
              <a:ext uri="{FF2B5EF4-FFF2-40B4-BE49-F238E27FC236}">
                <a16:creationId xmlns:a16="http://schemas.microsoft.com/office/drawing/2014/main" id="{5B17D820-2590-51BC-9CCF-4B33111B10EE}"/>
              </a:ext>
            </a:extLst>
          </p:cNvPr>
          <p:cNvSpPr txBox="1"/>
          <p:nvPr/>
        </p:nvSpPr>
        <p:spPr>
          <a:xfrm>
            <a:off x="3226833" y="3219706"/>
            <a:ext cx="1705834" cy="1323439"/>
          </a:xfrm>
          <a:prstGeom prst="rect">
            <a:avLst/>
          </a:prstGeom>
          <a:noFill/>
        </p:spPr>
        <p:txBody>
          <a:bodyPr wrap="square">
            <a:spAutoFit/>
          </a:bodyPr>
          <a:lstStyle/>
          <a:p>
            <a:pPr marL="0" marR="0" lvl="0" indent="0" algn="ctr" defTabSz="914363" rtl="1" eaLnBrk="1" fontAlgn="auto" latinLnBrk="0" hangingPunct="1">
              <a:spcBef>
                <a:spcPts val="0"/>
              </a:spcBef>
              <a:spcAft>
                <a:spcPts val="0"/>
              </a:spcAft>
              <a:buClrTx/>
              <a:buSzTx/>
              <a:buFontTx/>
              <a:buNone/>
              <a:tabLst/>
              <a:defRPr/>
            </a:pPr>
            <a:r>
              <a:rPr kumimoji="0" lang="ar-JO"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العمل على مناقشة أو تحدي أو مواجهة بين الأخضر والاحمر تؤدي الى </a:t>
            </a: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إنتصار شخصية الخير في الأخير</a:t>
            </a:r>
          </a:p>
        </p:txBody>
      </p:sp>
      <p:sp>
        <p:nvSpPr>
          <p:cNvPr id="159" name="TextBox 158">
            <a:extLst>
              <a:ext uri="{FF2B5EF4-FFF2-40B4-BE49-F238E27FC236}">
                <a16:creationId xmlns:a16="http://schemas.microsoft.com/office/drawing/2014/main" id="{856E646B-8C76-BFD9-686E-C41980A8EE8D}"/>
              </a:ext>
            </a:extLst>
          </p:cNvPr>
          <p:cNvSpPr txBox="1"/>
          <p:nvPr/>
        </p:nvSpPr>
        <p:spPr>
          <a:xfrm>
            <a:off x="745867" y="2665935"/>
            <a:ext cx="1902614" cy="338554"/>
          </a:xfrm>
          <a:prstGeom prst="rect">
            <a:avLst/>
          </a:prstGeom>
          <a:noFill/>
        </p:spPr>
        <p:txBody>
          <a:bodyPr wrap="square">
            <a:spAutoFit/>
          </a:bodyPr>
          <a:lstStyle/>
          <a:p>
            <a:pPr algn="ctr"/>
            <a:r>
              <a:rPr kumimoji="0" lang="ar-SA" sz="1600" b="1" i="0" u="none" strike="noStrike" kern="1200" cap="none" spc="0" normalizeH="0" baseline="0" noProof="0" dirty="0">
                <a:ln>
                  <a:noFill/>
                </a:ln>
                <a:solidFill>
                  <a:srgbClr val="000000"/>
                </a:solidFill>
                <a:effectLst/>
                <a:uLnTx/>
                <a:uFillTx/>
                <a:latin typeface="Sakkal Majalla" panose="02000000000000000000" pitchFamily="2" charset="-78"/>
                <a:ea typeface="+mn-ea"/>
              </a:rPr>
              <a:t>لغة وتصرفات مناسبة</a:t>
            </a:r>
            <a:endParaRPr lang="en-US" sz="1600" dirty="0"/>
          </a:p>
        </p:txBody>
      </p:sp>
      <p:sp>
        <p:nvSpPr>
          <p:cNvPr id="161" name="TextBox 160">
            <a:extLst>
              <a:ext uri="{FF2B5EF4-FFF2-40B4-BE49-F238E27FC236}">
                <a16:creationId xmlns:a16="http://schemas.microsoft.com/office/drawing/2014/main" id="{9ECC750C-235D-747B-AA49-38B71BD458AC}"/>
              </a:ext>
            </a:extLst>
          </p:cNvPr>
          <p:cNvSpPr txBox="1"/>
          <p:nvPr/>
        </p:nvSpPr>
        <p:spPr>
          <a:xfrm>
            <a:off x="812142" y="3312475"/>
            <a:ext cx="1721068" cy="1077218"/>
          </a:xfrm>
          <a:prstGeom prst="rect">
            <a:avLst/>
          </a:prstGeom>
          <a:noFill/>
        </p:spPr>
        <p:txBody>
          <a:bodyPr wrap="square">
            <a:spAutoFit/>
          </a:bodyPr>
          <a:lstStyle/>
          <a:p>
            <a:pPr algn="ctr"/>
            <a:r>
              <a:rPr lang="ar-SA" sz="1600" dirty="0">
                <a:solidFill>
                  <a:srgbClr val="000000"/>
                </a:solidFill>
                <a:latin typeface="Sakkal Majalla" panose="02000000000000000000" pitchFamily="2" charset="-78"/>
              </a:rPr>
              <a:t>استخدام لغة مفهومة مع إمكانية اعتماد اللهجة المحلية، وتصرفات ملائمة لعمر الطفل</a:t>
            </a:r>
            <a:endParaRPr lang="en-US" sz="1600" dirty="0">
              <a:solidFill>
                <a:srgbClr val="000000"/>
              </a:solidFill>
              <a:latin typeface="Sakkal Majalla" panose="02000000000000000000" pitchFamily="2" charset="-78"/>
            </a:endParaRPr>
          </a:p>
        </p:txBody>
      </p:sp>
      <p:pic>
        <p:nvPicPr>
          <p:cNvPr id="164" name="Picture 163" descr="A white thumbs up and down symbols&#10;&#10;AI-generated content may be incorrect.">
            <a:extLst>
              <a:ext uri="{FF2B5EF4-FFF2-40B4-BE49-F238E27FC236}">
                <a16:creationId xmlns:a16="http://schemas.microsoft.com/office/drawing/2014/main" id="{DE6C62F5-6600-22CC-0205-2014E0B159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13035" y="2038714"/>
            <a:ext cx="493486" cy="493486"/>
          </a:xfrm>
          <a:prstGeom prst="rect">
            <a:avLst/>
          </a:prstGeom>
        </p:spPr>
      </p:pic>
      <p:pic>
        <p:nvPicPr>
          <p:cNvPr id="166" name="Picture 165" descr="A line art of a shirt and shorts&#10;&#10;AI-generated content may be incorrect.">
            <a:extLst>
              <a:ext uri="{FF2B5EF4-FFF2-40B4-BE49-F238E27FC236}">
                <a16:creationId xmlns:a16="http://schemas.microsoft.com/office/drawing/2014/main" id="{A6D935AA-C3F4-04E5-0447-3BE863A2ED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76910" y="2034250"/>
            <a:ext cx="512987" cy="512987"/>
          </a:xfrm>
          <a:prstGeom prst="rect">
            <a:avLst/>
          </a:prstGeom>
        </p:spPr>
      </p:pic>
      <p:pic>
        <p:nvPicPr>
          <p:cNvPr id="168" name="Picture 167" descr="A group of people with their arms around each other&#10;&#10;AI-generated content may be incorrect.">
            <a:extLst>
              <a:ext uri="{FF2B5EF4-FFF2-40B4-BE49-F238E27FC236}">
                <a16:creationId xmlns:a16="http://schemas.microsoft.com/office/drawing/2014/main" id="{3D59CF7E-DA55-4B52-45B9-A9B49F7A2E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69092" y="2034573"/>
            <a:ext cx="512663" cy="512663"/>
          </a:xfrm>
          <a:prstGeom prst="rect">
            <a:avLst/>
          </a:prstGeom>
        </p:spPr>
      </p:pic>
      <p:pic>
        <p:nvPicPr>
          <p:cNvPr id="170" name="Picture 169" descr="A white line drawing of a face&#10;&#10;AI-generated content may be incorrect.">
            <a:extLst>
              <a:ext uri="{FF2B5EF4-FFF2-40B4-BE49-F238E27FC236}">
                <a16:creationId xmlns:a16="http://schemas.microsoft.com/office/drawing/2014/main" id="{D2FB5025-2931-41F2-E454-638317703A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26167" y="2009065"/>
            <a:ext cx="523135" cy="523135"/>
          </a:xfrm>
          <a:prstGeom prst="rect">
            <a:avLst/>
          </a:prstGeom>
        </p:spPr>
      </p:pic>
      <p:pic>
        <p:nvPicPr>
          <p:cNvPr id="7" name="رسم 6" descr="مؤثِّر خطوط عريضة">
            <a:extLst>
              <a:ext uri="{FF2B5EF4-FFF2-40B4-BE49-F238E27FC236}">
                <a16:creationId xmlns:a16="http://schemas.microsoft.com/office/drawing/2014/main" id="{F6F8A178-6463-BCDB-0835-DC0D9D0BC5D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349051" y="1939344"/>
            <a:ext cx="686506" cy="686506"/>
          </a:xfrm>
          <a:prstGeom prst="rect">
            <a:avLst/>
          </a:prstGeom>
        </p:spPr>
      </p:pic>
    </p:spTree>
    <p:extLst>
      <p:ext uri="{BB962C8B-B14F-4D97-AF65-F5344CB8AC3E}">
        <p14:creationId xmlns:p14="http://schemas.microsoft.com/office/powerpoint/2010/main" val="7987660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FC002-673E-DCE8-CFAA-9108E5278648}"/>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60C1B44-3BF8-E179-7803-A3DEC589C665}"/>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8A6EABAD-363D-AC9E-4CB3-939183205730}"/>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03A94FFB-4DBE-E806-2306-B793CA5E4058}"/>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A2E864A3-EDF0-0AF5-35A9-8DBAED1A4A10}"/>
              </a:ext>
            </a:extLst>
          </p:cNvPr>
          <p:cNvSpPr txBox="1">
            <a:spLocks/>
          </p:cNvSpPr>
          <p:nvPr/>
        </p:nvSpPr>
        <p:spPr>
          <a:xfrm>
            <a:off x="1128808" y="2885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ar-JO" sz="2400" b="1" dirty="0">
              <a:ea typeface="+mn-ea"/>
              <a:cs typeface="Bahij TheSansArabic Plain" panose="02040503050201020203" pitchFamily="18" charset="-78"/>
            </a:endParaRPr>
          </a:p>
        </p:txBody>
      </p:sp>
      <p:sp>
        <p:nvSpPr>
          <p:cNvPr id="29" name="Title 1">
            <a:extLst>
              <a:ext uri="{FF2B5EF4-FFF2-40B4-BE49-F238E27FC236}">
                <a16:creationId xmlns:a16="http://schemas.microsoft.com/office/drawing/2014/main" id="{4BB55523-E2E5-039C-0B61-C16E35B0B355}"/>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b="1" dirty="0">
                <a:cs typeface="Bahij TheSansArabic Plain" panose="02040503050201020203" pitchFamily="18" charset="-78"/>
              </a:rPr>
              <a:t>دليل إنتاج المحتوى للفئة العمرية </a:t>
            </a:r>
            <a:r>
              <a:rPr lang="ar-JO" sz="2400" b="1" dirty="0">
                <a:cs typeface="Bahij TheSansArabic Plain" panose="02040503050201020203" pitchFamily="18" charset="-78"/>
              </a:rPr>
              <a:t>من 9</a:t>
            </a:r>
            <a:r>
              <a:rPr lang="ar-SA" sz="2400" b="1" dirty="0">
                <a:cs typeface="Bahij TheSansArabic Plain" panose="02040503050201020203" pitchFamily="18" charset="-78"/>
              </a:rPr>
              <a:t>-</a:t>
            </a:r>
            <a:r>
              <a:rPr lang="ar-JO" sz="2400" b="1" dirty="0">
                <a:cs typeface="Bahij TheSansArabic Plain" panose="02040503050201020203" pitchFamily="18" charset="-78"/>
              </a:rPr>
              <a:t>12</a:t>
            </a:r>
            <a:r>
              <a:rPr lang="ar-SA" sz="2400" b="1" dirty="0">
                <a:cs typeface="Bahij TheSansArabic Plain" panose="02040503050201020203" pitchFamily="18" charset="-78"/>
              </a:rPr>
              <a:t> سن</a:t>
            </a:r>
            <a:r>
              <a:rPr lang="ar-JO" sz="2400" b="1" dirty="0">
                <a:cs typeface="Bahij TheSansArabic Plain" panose="02040503050201020203" pitchFamily="18" charset="-78"/>
              </a:rPr>
              <a:t>ة</a:t>
            </a:r>
          </a:p>
        </p:txBody>
      </p:sp>
      <p:sp>
        <p:nvSpPr>
          <p:cNvPr id="139" name="Slide Number Placeholder 5">
            <a:extLst>
              <a:ext uri="{FF2B5EF4-FFF2-40B4-BE49-F238E27FC236}">
                <a16:creationId xmlns:a16="http://schemas.microsoft.com/office/drawing/2014/main" id="{F845AAC1-059D-6488-65EF-0CC5EC38B808}"/>
              </a:ext>
            </a:extLst>
          </p:cNvPr>
          <p:cNvSpPr>
            <a:spLocks noGrp="1"/>
          </p:cNvSpPr>
          <p:nvPr>
            <p:ph type="sldNum" sz="quarter" idx="12"/>
          </p:nvPr>
        </p:nvSpPr>
        <p:spPr>
          <a:xfrm>
            <a:off x="8737601" y="6356352"/>
            <a:ext cx="2844800" cy="365125"/>
          </a:xfrm>
        </p:spPr>
        <p:txBody>
          <a:bodyPr/>
          <a:lstStyle/>
          <a:p>
            <a:fld id="{5939B1FA-81F2-4940-9AF3-5EAFB5D6669B}" type="slidenum">
              <a:rPr lang="en-US" smtClean="0"/>
              <a:pPr/>
              <a:t>24</a:t>
            </a:fld>
            <a:endParaRPr lang="en-US"/>
          </a:p>
        </p:txBody>
      </p:sp>
      <p:graphicFrame>
        <p:nvGraphicFramePr>
          <p:cNvPr id="16" name="Table 15">
            <a:extLst>
              <a:ext uri="{FF2B5EF4-FFF2-40B4-BE49-F238E27FC236}">
                <a16:creationId xmlns:a16="http://schemas.microsoft.com/office/drawing/2014/main" id="{73BF97B3-3C41-29A0-9C54-F2B9F274B384}"/>
              </a:ext>
            </a:extLst>
          </p:cNvPr>
          <p:cNvGraphicFramePr>
            <a:graphicFrameLocks noGrp="1"/>
          </p:cNvGraphicFramePr>
          <p:nvPr/>
        </p:nvGraphicFramePr>
        <p:xfrm>
          <a:off x="619761" y="1378891"/>
          <a:ext cx="10823120" cy="4885786"/>
        </p:xfrm>
        <a:graphic>
          <a:graphicData uri="http://schemas.openxmlformats.org/drawingml/2006/table">
            <a:tbl>
              <a:tblPr rtl="1" firstRow="1" bandRow="1">
                <a:tableStyleId>{2D5ABB26-0587-4C30-8999-92F81FD0307C}</a:tableStyleId>
              </a:tblPr>
              <a:tblGrid>
                <a:gridCol w="2164624">
                  <a:extLst>
                    <a:ext uri="{9D8B030D-6E8A-4147-A177-3AD203B41FA5}">
                      <a16:colId xmlns:a16="http://schemas.microsoft.com/office/drawing/2014/main" val="432244533"/>
                    </a:ext>
                  </a:extLst>
                </a:gridCol>
                <a:gridCol w="2164624">
                  <a:extLst>
                    <a:ext uri="{9D8B030D-6E8A-4147-A177-3AD203B41FA5}">
                      <a16:colId xmlns:a16="http://schemas.microsoft.com/office/drawing/2014/main" val="3903278667"/>
                    </a:ext>
                  </a:extLst>
                </a:gridCol>
                <a:gridCol w="2164624">
                  <a:extLst>
                    <a:ext uri="{9D8B030D-6E8A-4147-A177-3AD203B41FA5}">
                      <a16:colId xmlns:a16="http://schemas.microsoft.com/office/drawing/2014/main" val="3725881164"/>
                    </a:ext>
                  </a:extLst>
                </a:gridCol>
                <a:gridCol w="2164624">
                  <a:extLst>
                    <a:ext uri="{9D8B030D-6E8A-4147-A177-3AD203B41FA5}">
                      <a16:colId xmlns:a16="http://schemas.microsoft.com/office/drawing/2014/main" val="965766362"/>
                    </a:ext>
                  </a:extLst>
                </a:gridCol>
                <a:gridCol w="2164624">
                  <a:extLst>
                    <a:ext uri="{9D8B030D-6E8A-4147-A177-3AD203B41FA5}">
                      <a16:colId xmlns:a16="http://schemas.microsoft.com/office/drawing/2014/main" val="370250297"/>
                    </a:ext>
                  </a:extLst>
                </a:gridCol>
              </a:tblGrid>
              <a:tr h="533320">
                <a:tc>
                  <a:txBody>
                    <a:bodyPr/>
                    <a:lstStyle/>
                    <a:p>
                      <a:pPr algn="ctr" rtl="1" fontAlgn="ctr">
                        <a:buNone/>
                      </a:pPr>
                      <a:r>
                        <a:rPr lang="ar-JO" sz="1600" b="1" u="none" strike="noStrike" kern="1200" dirty="0">
                          <a:solidFill>
                            <a:schemeClr val="bg1"/>
                          </a:solidFill>
                          <a:effectLst/>
                        </a:rPr>
                        <a:t>اللغة والمفردات</a:t>
                      </a:r>
                      <a:endParaRPr lang="ar-JO" sz="1600" b="1" i="0" u="none" strike="noStrike" kern="1200" dirty="0">
                        <a:solidFill>
                          <a:schemeClr val="bg1"/>
                        </a:solidFill>
                        <a:effectLst/>
                        <a:latin typeface="Arial" panose="020B0604020202020204" pitchFamily="34" charset="0"/>
                        <a:ea typeface="+mn-ea"/>
                        <a:cs typeface="+mn-cs"/>
                      </a:endParaRPr>
                    </a:p>
                  </a:txBody>
                  <a:tcPr marL="7620" marR="7620" marT="7620" marB="0" anchor="ctr">
                    <a:solidFill>
                      <a:srgbClr val="8F8691"/>
                    </a:solidFill>
                  </a:tcPr>
                </a:tc>
                <a:tc>
                  <a:txBody>
                    <a:bodyPr/>
                    <a:lstStyle/>
                    <a:p>
                      <a:pPr algn="ctr" rtl="1" fontAlgn="ctr">
                        <a:buNone/>
                      </a:pPr>
                      <a:r>
                        <a:rPr lang="ar-JO" sz="1600" b="1" u="none" strike="noStrike" kern="1200" dirty="0">
                          <a:solidFill>
                            <a:schemeClr val="bg1"/>
                          </a:solidFill>
                          <a:effectLst/>
                        </a:rPr>
                        <a:t>الرسوم والشخصيات</a:t>
                      </a:r>
                      <a:endParaRPr lang="ar-JO" sz="1600" b="1" i="0" u="none" strike="noStrike" kern="1200" dirty="0">
                        <a:solidFill>
                          <a:schemeClr val="bg1"/>
                        </a:solidFill>
                        <a:effectLst/>
                        <a:latin typeface="Arial" panose="020B0604020202020204" pitchFamily="34" charset="0"/>
                        <a:ea typeface="+mn-ea"/>
                        <a:cs typeface="+mn-cs"/>
                      </a:endParaRPr>
                    </a:p>
                  </a:txBody>
                  <a:tcPr marL="7620" marR="7620" marT="7620" marB="0" anchor="ctr">
                    <a:solidFill>
                      <a:srgbClr val="A5AD6E"/>
                    </a:solidFill>
                  </a:tcPr>
                </a:tc>
                <a:tc>
                  <a:txBody>
                    <a:bodyPr/>
                    <a:lstStyle/>
                    <a:p>
                      <a:pPr algn="ctr" rtl="1" fontAlgn="ctr">
                        <a:buNone/>
                      </a:pPr>
                      <a:r>
                        <a:rPr lang="ar-JO" sz="1600" b="1" u="none" strike="noStrike" kern="1200" dirty="0">
                          <a:solidFill>
                            <a:schemeClr val="bg1"/>
                          </a:solidFill>
                          <a:effectLst/>
                        </a:rPr>
                        <a:t>السرد والحبكة</a:t>
                      </a:r>
                      <a:endParaRPr lang="ar-JO" sz="1600" b="1" i="0" u="none" strike="noStrike" kern="1200" dirty="0">
                        <a:solidFill>
                          <a:schemeClr val="bg1"/>
                        </a:solidFill>
                        <a:effectLst/>
                        <a:latin typeface="Arial" panose="020B0604020202020204" pitchFamily="34" charset="0"/>
                        <a:ea typeface="+mn-ea"/>
                        <a:cs typeface="+mn-cs"/>
                      </a:endParaRPr>
                    </a:p>
                  </a:txBody>
                  <a:tcPr marL="7620" marR="7620" marT="7620" marB="0" anchor="ctr">
                    <a:solidFill>
                      <a:srgbClr val="869037"/>
                    </a:solidFill>
                  </a:tcPr>
                </a:tc>
                <a:tc>
                  <a:txBody>
                    <a:bodyPr/>
                    <a:lstStyle/>
                    <a:p>
                      <a:pPr algn="ctr" rtl="1" fontAlgn="ctr">
                        <a:buNone/>
                      </a:pPr>
                      <a:r>
                        <a:rPr lang="ar-JO" sz="1600" b="1" u="none" strike="noStrike" kern="1200" dirty="0">
                          <a:solidFill>
                            <a:schemeClr val="bg1"/>
                          </a:solidFill>
                          <a:effectLst/>
                        </a:rPr>
                        <a:t>المفاهيم والسلوكيات</a:t>
                      </a:r>
                      <a:endParaRPr lang="ar-JO" sz="1600" b="1" i="0" u="none" strike="noStrike" kern="1200" dirty="0">
                        <a:solidFill>
                          <a:schemeClr val="bg1"/>
                        </a:solidFill>
                        <a:effectLst/>
                        <a:latin typeface="Arial" panose="020B0604020202020204" pitchFamily="34" charset="0"/>
                        <a:ea typeface="+mn-ea"/>
                        <a:cs typeface="+mn-cs"/>
                      </a:endParaRPr>
                    </a:p>
                  </a:txBody>
                  <a:tcPr marL="7620" marR="7620" marT="7620" marB="0" anchor="ctr">
                    <a:solidFill>
                      <a:srgbClr val="75AC6B"/>
                    </a:solidFill>
                  </a:tcPr>
                </a:tc>
                <a:tc>
                  <a:txBody>
                    <a:bodyPr/>
                    <a:lstStyle/>
                    <a:p>
                      <a:pPr algn="ctr" rtl="1" fontAlgn="ctr">
                        <a:buNone/>
                      </a:pPr>
                      <a:r>
                        <a:rPr lang="ar-JO" sz="1600" b="1" u="none" strike="noStrike" kern="1200" dirty="0">
                          <a:solidFill>
                            <a:schemeClr val="bg1"/>
                          </a:solidFill>
                          <a:effectLst/>
                        </a:rPr>
                        <a:t>العناصر البصرية</a:t>
                      </a:r>
                      <a:endParaRPr lang="ar-JO" sz="1600" b="1" i="0" u="none" strike="noStrike" kern="1200" dirty="0">
                        <a:solidFill>
                          <a:schemeClr val="bg1"/>
                        </a:solidFill>
                        <a:effectLst/>
                        <a:latin typeface="Arial" panose="020B0604020202020204" pitchFamily="34" charset="0"/>
                        <a:ea typeface="+mn-ea"/>
                        <a:cs typeface="+mn-cs"/>
                      </a:endParaRPr>
                    </a:p>
                  </a:txBody>
                  <a:tcPr marL="7620" marR="7620" marT="7620" marB="0" anchor="ctr">
                    <a:solidFill>
                      <a:srgbClr val="695C6C"/>
                    </a:solidFill>
                  </a:tcPr>
                </a:tc>
                <a:extLst>
                  <a:ext uri="{0D108BD9-81ED-4DB2-BD59-A6C34878D82A}">
                    <a16:rowId xmlns:a16="http://schemas.microsoft.com/office/drawing/2014/main" val="2139523501"/>
                  </a:ext>
                </a:extLst>
              </a:tr>
              <a:tr h="1450822">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600" dirty="0"/>
                        <a:t>لغة عربية واضحة مع إدخال مصطلحات علمية بسيطة وشرحها داخل السياق</a:t>
                      </a:r>
                      <a:endParaRPr lang="en-US" sz="1500" kern="1200" dirty="0">
                        <a:solidFill>
                          <a:schemeClr val="dk1"/>
                        </a:solidFill>
                        <a:effectLst/>
                        <a:latin typeface="+mn-lt"/>
                        <a:ea typeface="+mn-ea"/>
                        <a:cs typeface="+mn-cs"/>
                      </a:endParaRPr>
                    </a:p>
                  </a:txBody>
                  <a:tcPr anchor="ctr"/>
                </a:tc>
                <a:tc>
                  <a:txBody>
                    <a:bodyPr/>
                    <a:lstStyle/>
                    <a:p>
                      <a:pPr algn="ctr"/>
                      <a:r>
                        <a:rPr lang="ar-JO" sz="1600" dirty="0"/>
                        <a:t>رفع جودة الرسوم: حركة أفضل، تفاصيل أكثر، وتعابير وجه دقيقة</a:t>
                      </a:r>
                      <a:endParaRPr lang="en-US" sz="1500" b="0" i="0" u="none" strike="noStrike" kern="1200" dirty="0">
                        <a:solidFill>
                          <a:srgbClr val="000000"/>
                        </a:solidFill>
                        <a:effectLst/>
                        <a:latin typeface="Arial" panose="020B0604020202020204" pitchFamily="34" charset="0"/>
                        <a:ea typeface="+mn-ea"/>
                        <a:cs typeface="+mn-cs"/>
                      </a:endParaRPr>
                    </a:p>
                  </a:txBody>
                  <a:tcPr anchor="ctr">
                    <a:noFill/>
                  </a:tcPr>
                </a:tc>
                <a:tc>
                  <a:txBody>
                    <a:bodyPr/>
                    <a:lstStyle/>
                    <a:p>
                      <a:pPr algn="ctr"/>
                      <a:r>
                        <a:rPr lang="ar-JO" sz="1600" dirty="0"/>
                        <a:t>قصص تعتمد على التفكير والتحليل (سبب – نتيجة – قرار)</a:t>
                      </a:r>
                      <a:endParaRPr lang="en-US" sz="1500" b="0" i="0" u="none" strike="noStrike" kern="1200" dirty="0">
                        <a:solidFill>
                          <a:srgbClr val="000000"/>
                        </a:solidFill>
                        <a:effectLst/>
                        <a:latin typeface="Arial" panose="020B0604020202020204" pitchFamily="34" charset="0"/>
                        <a:ea typeface="+mn-ea"/>
                        <a:cs typeface="+mn-cs"/>
                      </a:endParaRPr>
                    </a:p>
                  </a:txBody>
                  <a:tcPr anchor="ctr">
                    <a:noFill/>
                  </a:tcPr>
                </a:tc>
                <a:tc>
                  <a:txBody>
                    <a:bodyPr/>
                    <a:lstStyle/>
                    <a:p>
                      <a:pPr algn="ctr"/>
                      <a:r>
                        <a:rPr lang="ar-JO" sz="1600" dirty="0"/>
                        <a:t>التركيز على المسؤولية، الوعي البيئي، ترشيد الاستهلاك، والنظافة</a:t>
                      </a:r>
                      <a:endParaRPr lang="en-US" sz="1500" b="0" i="0" u="none" strike="noStrike" kern="1200" dirty="0">
                        <a:solidFill>
                          <a:srgbClr val="000000"/>
                        </a:solidFill>
                        <a:effectLst/>
                        <a:latin typeface="Arial" panose="020B0604020202020204" pitchFamily="34" charset="0"/>
                        <a:ea typeface="+mn-ea"/>
                        <a:cs typeface="+mn-cs"/>
                      </a:endParaRPr>
                    </a:p>
                  </a:txBody>
                  <a:tcPr anchor="ctr">
                    <a:noFill/>
                  </a:tcPr>
                </a:tc>
                <a:tc>
                  <a:txBody>
                    <a:bodyPr/>
                    <a:lstStyle/>
                    <a:p>
                      <a:pPr algn="ctr" rtl="1"/>
                      <a:r>
                        <a:rPr lang="ar-JO" sz="1600" dirty="0"/>
                        <a:t>استخدام مشاهد متحركة مرتبطة بالسلوك اليومي أو كفاءة الطاقة</a:t>
                      </a:r>
                      <a:endParaRPr lang="ar-JO" sz="1500" b="0" i="0" u="none" strike="noStrike" kern="1200" dirty="0">
                        <a:solidFill>
                          <a:srgbClr val="000000"/>
                        </a:solidFill>
                        <a:effectLst/>
                        <a:latin typeface="Arial" panose="020B0604020202020204" pitchFamily="34" charset="0"/>
                        <a:ea typeface="+mn-ea"/>
                        <a:cs typeface="+mn-cs"/>
                      </a:endParaRPr>
                    </a:p>
                  </a:txBody>
                  <a:tcPr anchor="ctr"/>
                </a:tc>
                <a:extLst>
                  <a:ext uri="{0D108BD9-81ED-4DB2-BD59-A6C34878D82A}">
                    <a16:rowId xmlns:a16="http://schemas.microsoft.com/office/drawing/2014/main" val="191792990"/>
                  </a:ext>
                </a:extLst>
              </a:tr>
              <a:tr h="1450822">
                <a:tc>
                  <a:txBody>
                    <a:bodyPr/>
                    <a:lstStyle/>
                    <a:p>
                      <a:pPr algn="ctr"/>
                      <a:r>
                        <a:rPr lang="ar-JO" sz="1600" dirty="0"/>
                        <a:t>حوارات أطول وأكثر تفاعلاً تناسب قدرات التحليل لدى الطفل</a:t>
                      </a:r>
                      <a:endParaRPr lang="en-US" sz="1500" b="0" i="0" u="none" strike="noStrike" kern="1200" dirty="0">
                        <a:solidFill>
                          <a:srgbClr val="000000"/>
                        </a:solidFill>
                        <a:effectLst/>
                        <a:latin typeface="Arial" panose="020B0604020202020204" pitchFamily="34" charset="0"/>
                        <a:ea typeface="+mn-ea"/>
                        <a:cs typeface="+mn-cs"/>
                      </a:endParaRPr>
                    </a:p>
                  </a:txBody>
                  <a:tcPr anchor="ctr">
                    <a:solidFill>
                      <a:schemeClr val="bg1">
                        <a:lumMod val="85000"/>
                      </a:schemeClr>
                    </a:solidFill>
                  </a:tcPr>
                </a:tc>
                <a:tc>
                  <a:txBody>
                    <a:bodyPr/>
                    <a:lstStyle/>
                    <a:p>
                      <a:pPr algn="ctr"/>
                      <a:r>
                        <a:rPr lang="ar-JO" sz="1600" dirty="0"/>
                        <a:t>استخدام شخصيات واقعية أكثر وبألوان متناسقة غير طفولية</a:t>
                      </a:r>
                      <a:endParaRPr lang="en-US" sz="1500" b="0" i="0" u="none" strike="noStrike" kern="1200" dirty="0">
                        <a:solidFill>
                          <a:srgbClr val="000000"/>
                        </a:solidFill>
                        <a:effectLst/>
                        <a:latin typeface="Arial" panose="020B0604020202020204" pitchFamily="34" charset="0"/>
                        <a:ea typeface="+mn-ea"/>
                        <a:cs typeface="+mn-cs"/>
                      </a:endParaRPr>
                    </a:p>
                  </a:txBody>
                  <a:tcPr anchor="ctr">
                    <a:solidFill>
                      <a:schemeClr val="bg1">
                        <a:lumMod val="85000"/>
                      </a:schemeClr>
                    </a:solidFill>
                  </a:tcPr>
                </a:tc>
                <a:tc>
                  <a:txBody>
                    <a:bodyPr/>
                    <a:lstStyle/>
                    <a:p>
                      <a:pPr algn="ctr"/>
                      <a:r>
                        <a:rPr lang="ar-JO" sz="1600" dirty="0"/>
                        <a:t>إدماج التحدي والمقارنة لزيادة الانتباه وحل المشكلات</a:t>
                      </a:r>
                      <a:endParaRPr lang="en-US" sz="1500" b="0" i="0" u="none" strike="noStrike" kern="1200" dirty="0">
                        <a:solidFill>
                          <a:srgbClr val="000000"/>
                        </a:solidFill>
                        <a:effectLst/>
                        <a:latin typeface="Arial" panose="020B0604020202020204" pitchFamily="34" charset="0"/>
                        <a:ea typeface="+mn-ea"/>
                        <a:cs typeface="+mn-cs"/>
                      </a:endParaRPr>
                    </a:p>
                  </a:txBody>
                  <a:tcPr anchor="ctr">
                    <a:solidFill>
                      <a:schemeClr val="bg1">
                        <a:lumMod val="85000"/>
                      </a:schemeClr>
                    </a:solidFill>
                  </a:tcP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600" dirty="0"/>
                        <a:t>عرض السلوك الصحيح والخاطئ بشكل غير مباشر ضمن سياق القصة</a:t>
                      </a:r>
                      <a:endParaRPr lang="en-US" sz="1500" kern="1200" dirty="0">
                        <a:solidFill>
                          <a:schemeClr val="dk1"/>
                        </a:solidFill>
                        <a:effectLst/>
                        <a:latin typeface="+mn-lt"/>
                        <a:ea typeface="+mn-ea"/>
                        <a:cs typeface="+mn-cs"/>
                      </a:endParaRPr>
                    </a:p>
                  </a:txBody>
                  <a:tcPr anchor="ctr">
                    <a:solidFill>
                      <a:schemeClr val="bg1">
                        <a:lumMod val="85000"/>
                      </a:schemeClr>
                    </a:solidFill>
                  </a:tcPr>
                </a:tc>
                <a:tc>
                  <a:txBody>
                    <a:bodyPr/>
                    <a:lstStyle/>
                    <a:p>
                      <a:pPr marL="0" marR="0" lvl="0" indent="0" algn="ctr" defTabSz="1219119" rtl="1" eaLnBrk="1" fontAlgn="auto" latinLnBrk="0" hangingPunct="1">
                        <a:lnSpc>
                          <a:spcPct val="100000"/>
                        </a:lnSpc>
                        <a:spcBef>
                          <a:spcPts val="0"/>
                        </a:spcBef>
                        <a:spcAft>
                          <a:spcPts val="0"/>
                        </a:spcAft>
                        <a:buClrTx/>
                        <a:buSzTx/>
                        <a:buFontTx/>
                        <a:buNone/>
                        <a:tabLst/>
                        <a:defRPr/>
                      </a:pPr>
                      <a:r>
                        <a:rPr lang="ar-JO" sz="1600" dirty="0"/>
                        <a:t>تقليل المؤثرات البصرية العالية واستخدام رسوم واقعية أو شبه واقعية</a:t>
                      </a:r>
                      <a:endParaRPr lang="en-US" sz="1500" b="0" i="0" u="none" strike="noStrike" kern="1200" dirty="0">
                        <a:solidFill>
                          <a:srgbClr val="000000"/>
                        </a:solidFill>
                        <a:effectLst/>
                        <a:latin typeface="Arial" panose="020B0604020202020204" pitchFamily="34" charset="0"/>
                        <a:ea typeface="+mn-ea"/>
                        <a:cs typeface="+mn-cs"/>
                      </a:endParaRPr>
                    </a:p>
                  </a:txBody>
                  <a:tcPr anchor="ctr">
                    <a:solidFill>
                      <a:schemeClr val="bg1">
                        <a:lumMod val="85000"/>
                      </a:schemeClr>
                    </a:solidFill>
                  </a:tcPr>
                </a:tc>
                <a:extLst>
                  <a:ext uri="{0D108BD9-81ED-4DB2-BD59-A6C34878D82A}">
                    <a16:rowId xmlns:a16="http://schemas.microsoft.com/office/drawing/2014/main" val="1832047909"/>
                  </a:ext>
                </a:extLst>
              </a:tr>
              <a:tr h="1450822">
                <a:tc>
                  <a:txBody>
                    <a:bodyPr/>
                    <a:lstStyle/>
                    <a:p>
                      <a:pPr algn="ctr"/>
                      <a:r>
                        <a:rPr lang="ar-JO" sz="1600" dirty="0"/>
                        <a:t>إمكانية إدخال الشعر أو الصياغات التعليمية بشرط الحفاظ على الوضوح</a:t>
                      </a:r>
                      <a:endParaRPr lang="en-US" sz="1500" b="0" i="0" u="none" strike="noStrike" kern="1200" dirty="0">
                        <a:solidFill>
                          <a:srgbClr val="000000"/>
                        </a:solidFill>
                        <a:effectLst/>
                        <a:latin typeface="Arial" panose="020B0604020202020204" pitchFamily="34" charset="0"/>
                        <a:ea typeface="+mn-ea"/>
                        <a:cs typeface="+mn-cs"/>
                      </a:endParaRPr>
                    </a:p>
                  </a:txBody>
                  <a:tcPr anchor="ctr"/>
                </a:tc>
                <a:tc>
                  <a:txBody>
                    <a:bodyPr/>
                    <a:lstStyle/>
                    <a:p>
                      <a:pPr algn="ctr"/>
                      <a:r>
                        <a:rPr lang="ar-JO" sz="1600" dirty="0"/>
                        <a:t>تجنّب الصور النمطية للأسرة مع الحفاظ على هوية مرئية ثابتة</a:t>
                      </a:r>
                      <a:endParaRPr lang="en-US" sz="1500" b="0" i="0" u="none" strike="noStrike" kern="1200" dirty="0">
                        <a:solidFill>
                          <a:srgbClr val="000000"/>
                        </a:solidFill>
                        <a:effectLst/>
                        <a:latin typeface="Arial" panose="020B0604020202020204" pitchFamily="34" charset="0"/>
                        <a:ea typeface="+mn-ea"/>
                        <a:cs typeface="+mn-cs"/>
                      </a:endParaRPr>
                    </a:p>
                  </a:txBody>
                  <a:tcPr anchor="ctr">
                    <a:noFill/>
                  </a:tcP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600" dirty="0"/>
                        <a:t>تسلسل منطقي واضح دون تكرار، بأسلوب درامي أو علمي يدعم التفكير النقدي</a:t>
                      </a:r>
                      <a:endParaRPr lang="en-US" sz="1500" kern="1200" dirty="0">
                        <a:solidFill>
                          <a:schemeClr val="dk1"/>
                        </a:solidFill>
                        <a:effectLst/>
                        <a:latin typeface="+mn-lt"/>
                        <a:ea typeface="+mn-ea"/>
                        <a:cs typeface="+mn-cs"/>
                      </a:endParaRPr>
                    </a:p>
                  </a:txBody>
                  <a:tcPr anchor="ctr">
                    <a:noFill/>
                  </a:tcPr>
                </a:tc>
                <a:tc>
                  <a:txBody>
                    <a:bodyPr/>
                    <a:lstStyle/>
                    <a:p>
                      <a:pPr algn="ctr"/>
                      <a:r>
                        <a:rPr lang="ar-JO" sz="1600" dirty="0"/>
                        <a:t>إبراز أثر القرار الصحيح في النهاية وتعزيز التعاون والعمل الجماعي</a:t>
                      </a:r>
                      <a:endParaRPr lang="en-US" sz="1500" b="0" i="0" u="none" strike="noStrike" kern="1200" dirty="0">
                        <a:solidFill>
                          <a:srgbClr val="000000"/>
                        </a:solidFill>
                        <a:effectLst/>
                        <a:latin typeface="Arial" panose="020B0604020202020204" pitchFamily="34" charset="0"/>
                        <a:ea typeface="+mn-ea"/>
                        <a:cs typeface="+mn-cs"/>
                      </a:endParaRPr>
                    </a:p>
                  </a:txBody>
                  <a:tcPr anchor="ctr">
                    <a:noFill/>
                  </a:tcPr>
                </a:tc>
                <a:tc>
                  <a:txBody>
                    <a:bodyPr/>
                    <a:lstStyle/>
                    <a:p>
                      <a:pPr marL="0" marR="0" lvl="0" indent="0" algn="ctr" defTabSz="1219119" rtl="1" eaLnBrk="1" fontAlgn="auto" latinLnBrk="0" hangingPunct="1">
                        <a:lnSpc>
                          <a:spcPct val="100000"/>
                        </a:lnSpc>
                        <a:spcBef>
                          <a:spcPts val="0"/>
                        </a:spcBef>
                        <a:spcAft>
                          <a:spcPts val="0"/>
                        </a:spcAft>
                        <a:buClrTx/>
                        <a:buSzTx/>
                        <a:buFontTx/>
                        <a:buNone/>
                        <a:tabLst/>
                        <a:defRPr/>
                      </a:pPr>
                      <a:r>
                        <a:rPr lang="ar-JO" sz="1600" dirty="0"/>
                        <a:t>الحفاظ على وضوح الرسالة البصرية في نهاية المشهد</a:t>
                      </a:r>
                      <a:endParaRPr lang="en-US" sz="1500" b="0" i="0" u="none" strike="noStrike" kern="1200" dirty="0">
                        <a:solidFill>
                          <a:srgbClr val="000000"/>
                        </a:solidFill>
                        <a:effectLst/>
                        <a:latin typeface="Arial" panose="020B0604020202020204" pitchFamily="34" charset="0"/>
                        <a:ea typeface="+mn-ea"/>
                        <a:cs typeface="+mn-cs"/>
                      </a:endParaRPr>
                    </a:p>
                  </a:txBody>
                  <a:tcPr anchor="ctr"/>
                </a:tc>
                <a:extLst>
                  <a:ext uri="{0D108BD9-81ED-4DB2-BD59-A6C34878D82A}">
                    <a16:rowId xmlns:a16="http://schemas.microsoft.com/office/drawing/2014/main" val="2905903726"/>
                  </a:ext>
                </a:extLst>
              </a:tr>
            </a:tbl>
          </a:graphicData>
        </a:graphic>
      </p:graphicFrame>
    </p:spTree>
    <p:extLst>
      <p:ext uri="{BB962C8B-B14F-4D97-AF65-F5344CB8AC3E}">
        <p14:creationId xmlns:p14="http://schemas.microsoft.com/office/powerpoint/2010/main" val="42810385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4E19E-3236-4336-10E9-10D09D01F58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7766C85-18DB-E06F-0968-6AF9E6A947EA}"/>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0F0955-98AF-D01F-48CA-16C50CD307BF}"/>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9" name="Group 8">
            <a:extLst>
              <a:ext uri="{FF2B5EF4-FFF2-40B4-BE49-F238E27FC236}">
                <a16:creationId xmlns:a16="http://schemas.microsoft.com/office/drawing/2014/main" id="{4ED58B7A-B08B-EC8C-B8CB-050C705BED99}"/>
              </a:ext>
            </a:extLst>
          </p:cNvPr>
          <p:cNvGrpSpPr/>
          <p:nvPr/>
        </p:nvGrpSpPr>
        <p:grpSpPr>
          <a:xfrm>
            <a:off x="1297543" y="3643713"/>
            <a:ext cx="8063425" cy="634763"/>
            <a:chOff x="810520" y="2940868"/>
            <a:chExt cx="8063425" cy="634763"/>
          </a:xfrm>
        </p:grpSpPr>
        <p:sp>
          <p:nvSpPr>
            <p:cNvPr id="10" name="TextBox 9">
              <a:extLst>
                <a:ext uri="{FF2B5EF4-FFF2-40B4-BE49-F238E27FC236}">
                  <a16:creationId xmlns:a16="http://schemas.microsoft.com/office/drawing/2014/main" id="{F21F4EAB-9457-7F2F-67B6-4B96D4A28900}"/>
                </a:ext>
              </a:extLst>
            </p:cNvPr>
            <p:cNvSpPr txBox="1"/>
            <p:nvPr/>
          </p:nvSpPr>
          <p:spPr>
            <a:xfrm>
              <a:off x="810520" y="2940868"/>
              <a:ext cx="8063425" cy="492443"/>
            </a:xfrm>
            <a:prstGeom prst="rect">
              <a:avLst/>
            </a:prstGeom>
            <a:noFill/>
          </p:spPr>
          <p:txBody>
            <a:bodyPr wrap="square" lIns="0" tIns="0" rIns="0" bIns="0" rtlCol="0" anchor="b">
              <a:spAutoFit/>
            </a:bodyPr>
            <a:lstStyle/>
            <a:p>
              <a:pPr lvl="0" algn="r" rtl="1">
                <a:defRPr/>
              </a:pPr>
              <a:r>
                <a:rPr lang="ar-JO" sz="3200" b="1" dirty="0">
                  <a:cs typeface="Bahij TheSansArabic Plain" panose="02040503050201020203" pitchFamily="18" charset="-78"/>
                </a:rPr>
                <a:t>الموسيقى والأناشيد</a:t>
              </a:r>
              <a:endParaRPr kumimoji="0" lang="ar-JO" sz="32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endParaRPr>
            </a:p>
          </p:txBody>
        </p:sp>
        <p:cxnSp>
          <p:nvCxnSpPr>
            <p:cNvPr id="12" name="Straight Connector 11">
              <a:extLst>
                <a:ext uri="{FF2B5EF4-FFF2-40B4-BE49-F238E27FC236}">
                  <a16:creationId xmlns:a16="http://schemas.microsoft.com/office/drawing/2014/main" id="{06987EDC-0F4F-45B4-34D8-8C43A9C16BF5}"/>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Rectangle 12">
            <a:extLst>
              <a:ext uri="{FF2B5EF4-FFF2-40B4-BE49-F238E27FC236}">
                <a16:creationId xmlns:a16="http://schemas.microsoft.com/office/drawing/2014/main" id="{9048AD1F-B98E-A273-7605-9CFB14693A8A}"/>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 name="Slide Number Placeholder 13">
            <a:extLst>
              <a:ext uri="{FF2B5EF4-FFF2-40B4-BE49-F238E27FC236}">
                <a16:creationId xmlns:a16="http://schemas.microsoft.com/office/drawing/2014/main" id="{68D0F73A-38CB-3D3F-E5D7-D6CE670CCE9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23998705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C539D-76F7-E6CE-0295-9C78FED2A86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48A3AAC-E59E-328F-8EF8-291E3E86329E}"/>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FA892E8E-7407-098F-9A9B-836776EAB685}"/>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DC1FDCEF-B802-428E-9CAC-F6CA7125BE87}"/>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8" name="TextBox 7">
            <a:extLst>
              <a:ext uri="{FF2B5EF4-FFF2-40B4-BE49-F238E27FC236}">
                <a16:creationId xmlns:a16="http://schemas.microsoft.com/office/drawing/2014/main" id="{ADA9E670-50B2-C312-3B74-918D3CB411E7}"/>
              </a:ext>
            </a:extLst>
          </p:cNvPr>
          <p:cNvSpPr txBox="1"/>
          <p:nvPr/>
        </p:nvSpPr>
        <p:spPr>
          <a:xfrm>
            <a:off x="10989610" y="1442373"/>
            <a:ext cx="529409" cy="1451808"/>
          </a:xfrm>
          <a:prstGeom prst="rect">
            <a:avLst/>
          </a:prstGeom>
          <a:noFill/>
        </p:spPr>
        <p:txBody>
          <a:bodyPr wrap="square">
            <a:spAutoFit/>
          </a:bodyPr>
          <a:lstStyle/>
          <a:p>
            <a:pPr algn="r" rtl="1">
              <a:lnSpc>
                <a:spcPct val="150000"/>
              </a:lnSpc>
            </a:pPr>
            <a:r>
              <a:rPr lang="en-US" sz="6600" b="1" dirty="0">
                <a:solidFill>
                  <a:srgbClr val="544457"/>
                </a:solidFill>
              </a:rPr>
              <a:t>1</a:t>
            </a:r>
            <a:endParaRPr lang="ar-JO" sz="6600" b="1" dirty="0">
              <a:solidFill>
                <a:srgbClr val="544457"/>
              </a:solidFill>
            </a:endParaRPr>
          </a:p>
        </p:txBody>
      </p:sp>
      <p:sp>
        <p:nvSpPr>
          <p:cNvPr id="21" name="Title 1">
            <a:extLst>
              <a:ext uri="{FF2B5EF4-FFF2-40B4-BE49-F238E27FC236}">
                <a16:creationId xmlns:a16="http://schemas.microsoft.com/office/drawing/2014/main" id="{9C433FCA-679D-FCDA-EF5B-05C19C6A02B8}"/>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أهمية الموسيقى والاناشيد في فيديوهات الأطفال (الفئة العمرية من 6-12 سنة )</a:t>
            </a:r>
          </a:p>
        </p:txBody>
      </p:sp>
      <p:sp>
        <p:nvSpPr>
          <p:cNvPr id="6" name="Slide Number Placeholder 5">
            <a:extLst>
              <a:ext uri="{FF2B5EF4-FFF2-40B4-BE49-F238E27FC236}">
                <a16:creationId xmlns:a16="http://schemas.microsoft.com/office/drawing/2014/main" id="{4318115D-F27F-5956-64BD-F89ED4974545}"/>
              </a:ext>
            </a:extLst>
          </p:cNvPr>
          <p:cNvSpPr>
            <a:spLocks noGrp="1"/>
          </p:cNvSpPr>
          <p:nvPr>
            <p:ph type="sldNum" sz="quarter" idx="12"/>
          </p:nvPr>
        </p:nvSpPr>
        <p:spPr/>
        <p:txBody>
          <a:bodyPr/>
          <a:lstStyle/>
          <a:p>
            <a:fld id="{5939B1FA-81F2-4940-9AF3-5EAFB5D6669B}" type="slidenum">
              <a:rPr lang="en-US" smtClean="0"/>
              <a:pPr/>
              <a:t>26</a:t>
            </a:fld>
            <a:endParaRPr lang="en-US"/>
          </a:p>
        </p:txBody>
      </p:sp>
      <p:sp>
        <p:nvSpPr>
          <p:cNvPr id="56" name="TextBox 7">
            <a:extLst>
              <a:ext uri="{FF2B5EF4-FFF2-40B4-BE49-F238E27FC236}">
                <a16:creationId xmlns:a16="http://schemas.microsoft.com/office/drawing/2014/main" id="{DE619AED-EA4E-2C3E-B465-AADECF97A015}"/>
              </a:ext>
            </a:extLst>
          </p:cNvPr>
          <p:cNvSpPr txBox="1"/>
          <p:nvPr/>
        </p:nvSpPr>
        <p:spPr>
          <a:xfrm>
            <a:off x="5550999" y="1466203"/>
            <a:ext cx="529409" cy="1451808"/>
          </a:xfrm>
          <a:prstGeom prst="rect">
            <a:avLst/>
          </a:prstGeom>
          <a:noFill/>
        </p:spPr>
        <p:txBody>
          <a:bodyPr wrap="square">
            <a:spAutoFit/>
          </a:bodyPr>
          <a:lstStyle/>
          <a:p>
            <a:pPr algn="r" rtl="1">
              <a:lnSpc>
                <a:spcPct val="150000"/>
              </a:lnSpc>
            </a:pPr>
            <a:r>
              <a:rPr lang="en-US" sz="6600" b="1" dirty="0">
                <a:solidFill>
                  <a:srgbClr val="848F34"/>
                </a:solidFill>
              </a:rPr>
              <a:t>2</a:t>
            </a:r>
            <a:endParaRPr lang="ar-JO" sz="6600" b="1" dirty="0">
              <a:solidFill>
                <a:srgbClr val="848F34"/>
              </a:solidFill>
            </a:endParaRPr>
          </a:p>
        </p:txBody>
      </p:sp>
      <p:sp>
        <p:nvSpPr>
          <p:cNvPr id="57" name="TextBox 7">
            <a:extLst>
              <a:ext uri="{FF2B5EF4-FFF2-40B4-BE49-F238E27FC236}">
                <a16:creationId xmlns:a16="http://schemas.microsoft.com/office/drawing/2014/main" id="{8E0A42AC-9485-DE94-5CBA-EE2D00F62C20}"/>
              </a:ext>
            </a:extLst>
          </p:cNvPr>
          <p:cNvSpPr txBox="1"/>
          <p:nvPr/>
        </p:nvSpPr>
        <p:spPr>
          <a:xfrm>
            <a:off x="10989610" y="3847910"/>
            <a:ext cx="529409" cy="1451808"/>
          </a:xfrm>
          <a:prstGeom prst="rect">
            <a:avLst/>
          </a:prstGeom>
          <a:noFill/>
        </p:spPr>
        <p:txBody>
          <a:bodyPr wrap="square">
            <a:spAutoFit/>
          </a:bodyPr>
          <a:lstStyle/>
          <a:p>
            <a:pPr algn="r" rtl="1">
              <a:lnSpc>
                <a:spcPct val="150000"/>
              </a:lnSpc>
            </a:pPr>
            <a:r>
              <a:rPr lang="en-US" sz="6600" b="1" dirty="0">
                <a:solidFill>
                  <a:srgbClr val="837244"/>
                </a:solidFill>
              </a:rPr>
              <a:t>3</a:t>
            </a:r>
            <a:endParaRPr lang="ar-JO" sz="6600" b="1" dirty="0">
              <a:solidFill>
                <a:srgbClr val="837244"/>
              </a:solidFill>
            </a:endParaRPr>
          </a:p>
        </p:txBody>
      </p:sp>
      <p:sp>
        <p:nvSpPr>
          <p:cNvPr id="58" name="TextBox 7">
            <a:extLst>
              <a:ext uri="{FF2B5EF4-FFF2-40B4-BE49-F238E27FC236}">
                <a16:creationId xmlns:a16="http://schemas.microsoft.com/office/drawing/2014/main" id="{0C3AC68A-8C18-D4E0-4BE0-4761F5A09143}"/>
              </a:ext>
            </a:extLst>
          </p:cNvPr>
          <p:cNvSpPr txBox="1"/>
          <p:nvPr/>
        </p:nvSpPr>
        <p:spPr>
          <a:xfrm>
            <a:off x="5550999" y="3732068"/>
            <a:ext cx="529409" cy="1451808"/>
          </a:xfrm>
          <a:prstGeom prst="rect">
            <a:avLst/>
          </a:prstGeom>
          <a:noFill/>
        </p:spPr>
        <p:txBody>
          <a:bodyPr wrap="square">
            <a:spAutoFit/>
          </a:bodyPr>
          <a:lstStyle/>
          <a:p>
            <a:pPr algn="r" rtl="1">
              <a:lnSpc>
                <a:spcPct val="150000"/>
              </a:lnSpc>
            </a:pPr>
            <a:r>
              <a:rPr lang="en-US" sz="6600" b="1" dirty="0">
                <a:solidFill>
                  <a:srgbClr val="75AC6B"/>
                </a:solidFill>
              </a:rPr>
              <a:t>4</a:t>
            </a:r>
            <a:endParaRPr lang="ar-JO" sz="6600" b="1" dirty="0">
              <a:solidFill>
                <a:srgbClr val="75AC6B"/>
              </a:solidFill>
            </a:endParaRPr>
          </a:p>
        </p:txBody>
      </p:sp>
      <p:grpSp>
        <p:nvGrpSpPr>
          <p:cNvPr id="35" name="Group 34">
            <a:extLst>
              <a:ext uri="{FF2B5EF4-FFF2-40B4-BE49-F238E27FC236}">
                <a16:creationId xmlns:a16="http://schemas.microsoft.com/office/drawing/2014/main" id="{D1436936-F9EF-33B4-53DE-6A5985221106}"/>
              </a:ext>
            </a:extLst>
          </p:cNvPr>
          <p:cNvGrpSpPr/>
          <p:nvPr/>
        </p:nvGrpSpPr>
        <p:grpSpPr>
          <a:xfrm>
            <a:off x="6211208" y="1939736"/>
            <a:ext cx="4744941" cy="1553398"/>
            <a:chOff x="6230664" y="2221842"/>
            <a:chExt cx="4744941" cy="1553398"/>
          </a:xfrm>
        </p:grpSpPr>
        <p:grpSp>
          <p:nvGrpSpPr>
            <p:cNvPr id="20" name="Group 20">
              <a:extLst>
                <a:ext uri="{FF2B5EF4-FFF2-40B4-BE49-F238E27FC236}">
                  <a16:creationId xmlns:a16="http://schemas.microsoft.com/office/drawing/2014/main" id="{EB6067B5-9311-60DB-68F1-C30EE2C57D67}"/>
                </a:ext>
              </a:extLst>
            </p:cNvPr>
            <p:cNvGrpSpPr/>
            <p:nvPr/>
          </p:nvGrpSpPr>
          <p:grpSpPr>
            <a:xfrm>
              <a:off x="9320616" y="2221842"/>
              <a:ext cx="1654989" cy="1553398"/>
              <a:chOff x="0" y="0"/>
              <a:chExt cx="900456" cy="681316"/>
            </a:xfrm>
          </p:grpSpPr>
          <p:sp>
            <p:nvSpPr>
              <p:cNvPr id="22" name="Freeform 21">
                <a:extLst>
                  <a:ext uri="{FF2B5EF4-FFF2-40B4-BE49-F238E27FC236}">
                    <a16:creationId xmlns:a16="http://schemas.microsoft.com/office/drawing/2014/main" id="{A089C33D-B4CF-F6DA-98DE-702F0436AB62}"/>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544457"/>
              </a:solidFill>
            </p:spPr>
            <p:txBody>
              <a:bodyPr/>
              <a:lstStyle/>
              <a:p>
                <a:endParaRPr lang="en-US"/>
              </a:p>
            </p:txBody>
          </p:sp>
          <p:sp>
            <p:nvSpPr>
              <p:cNvPr id="23" name="TextBox 22">
                <a:extLst>
                  <a:ext uri="{FF2B5EF4-FFF2-40B4-BE49-F238E27FC236}">
                    <a16:creationId xmlns:a16="http://schemas.microsoft.com/office/drawing/2014/main" id="{153FA57F-EAB6-284C-8537-D08554D37624}"/>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24" name="Group 11">
              <a:extLst>
                <a:ext uri="{FF2B5EF4-FFF2-40B4-BE49-F238E27FC236}">
                  <a16:creationId xmlns:a16="http://schemas.microsoft.com/office/drawing/2014/main" id="{E227A8A9-039C-DEBE-D4F5-175F8BAB4B3B}"/>
                </a:ext>
              </a:extLst>
            </p:cNvPr>
            <p:cNvGrpSpPr/>
            <p:nvPr/>
          </p:nvGrpSpPr>
          <p:grpSpPr>
            <a:xfrm rot="5400000">
              <a:off x="9025833" y="1870612"/>
              <a:ext cx="1099935" cy="2301572"/>
              <a:chOff x="0" y="0"/>
              <a:chExt cx="812800" cy="1265183"/>
            </a:xfrm>
          </p:grpSpPr>
          <p:sp>
            <p:nvSpPr>
              <p:cNvPr id="25" name="Freeform 12">
                <a:extLst>
                  <a:ext uri="{FF2B5EF4-FFF2-40B4-BE49-F238E27FC236}">
                    <a16:creationId xmlns:a16="http://schemas.microsoft.com/office/drawing/2014/main" id="{0688861A-91DB-47F6-E36D-F6FB01F40CBE}"/>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dirty="0"/>
              </a:p>
            </p:txBody>
          </p:sp>
          <p:sp>
            <p:nvSpPr>
              <p:cNvPr id="26" name="TextBox 13">
                <a:extLst>
                  <a:ext uri="{FF2B5EF4-FFF2-40B4-BE49-F238E27FC236}">
                    <a16:creationId xmlns:a16="http://schemas.microsoft.com/office/drawing/2014/main" id="{2CC0618C-02BB-950C-46F1-1BA25CB816B5}"/>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sp>
          <p:nvSpPr>
            <p:cNvPr id="43" name="مربع نص 42">
              <a:extLst>
                <a:ext uri="{FF2B5EF4-FFF2-40B4-BE49-F238E27FC236}">
                  <a16:creationId xmlns:a16="http://schemas.microsoft.com/office/drawing/2014/main" id="{46E12009-6156-5C4A-8261-6E0BDE9DBB25}"/>
                </a:ext>
              </a:extLst>
            </p:cNvPr>
            <p:cNvSpPr txBox="1"/>
            <p:nvPr/>
          </p:nvSpPr>
          <p:spPr>
            <a:xfrm>
              <a:off x="8245306" y="2526271"/>
              <a:ext cx="2301573" cy="461665"/>
            </a:xfrm>
            <a:prstGeom prst="rect">
              <a:avLst/>
            </a:prstGeom>
            <a:noFill/>
          </p:spPr>
          <p:txBody>
            <a:bodyPr wrap="square" rtlCol="1">
              <a:spAutoFit/>
            </a:bodyPr>
            <a:lstStyle/>
            <a:p>
              <a:pPr algn="r" rtl="1"/>
              <a:r>
                <a:rPr lang="ar-JO" sz="2400" b="1" dirty="0">
                  <a:solidFill>
                    <a:srgbClr val="544457"/>
                  </a:solidFill>
                </a:rPr>
                <a:t>جذب الانتباه والتركيز</a:t>
              </a:r>
              <a:endParaRPr lang="ar-SA" sz="2400" b="1" dirty="0">
                <a:solidFill>
                  <a:srgbClr val="544457"/>
                </a:solidFill>
              </a:endParaRPr>
            </a:p>
          </p:txBody>
        </p:sp>
        <p:sp>
          <p:nvSpPr>
            <p:cNvPr id="49" name="مربع نص 48">
              <a:extLst>
                <a:ext uri="{FF2B5EF4-FFF2-40B4-BE49-F238E27FC236}">
                  <a16:creationId xmlns:a16="http://schemas.microsoft.com/office/drawing/2014/main" id="{5504E4F8-6734-B735-ECCC-F0D69956B27E}"/>
                </a:ext>
              </a:extLst>
            </p:cNvPr>
            <p:cNvSpPr txBox="1"/>
            <p:nvPr/>
          </p:nvSpPr>
          <p:spPr>
            <a:xfrm>
              <a:off x="6230664" y="2920624"/>
              <a:ext cx="4304787" cy="646331"/>
            </a:xfrm>
            <a:prstGeom prst="rect">
              <a:avLst/>
            </a:prstGeom>
            <a:noFill/>
          </p:spPr>
          <p:txBody>
            <a:bodyPr wrap="square">
              <a:spAutoFit/>
            </a:bodyPr>
            <a:lstStyle/>
            <a:p>
              <a:pPr algn="just" rtl="1"/>
              <a:r>
                <a:rPr lang="ar-JO" dirty="0"/>
                <a:t>تساعد الموسيقى الإيقاعية والبسيطة على جذب انتباه الأطفال الصغار وإبقاءهم مركزين أثناء مشاهدة الفيديو</a:t>
              </a:r>
              <a:endParaRPr lang="ar-SA" dirty="0"/>
            </a:p>
          </p:txBody>
        </p:sp>
        <p:pic>
          <p:nvPicPr>
            <p:cNvPr id="60" name="رسم 59" descr="هدف مع تعبئة خالصة">
              <a:extLst>
                <a:ext uri="{FF2B5EF4-FFF2-40B4-BE49-F238E27FC236}">
                  <a16:creationId xmlns:a16="http://schemas.microsoft.com/office/drawing/2014/main" id="{74FA2D08-243F-BFBA-CB67-7075544D71C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941171" y="2504635"/>
              <a:ext cx="454089" cy="454089"/>
            </a:xfrm>
            <a:prstGeom prst="rect">
              <a:avLst/>
            </a:prstGeom>
          </p:spPr>
        </p:pic>
      </p:grpSp>
      <p:grpSp>
        <p:nvGrpSpPr>
          <p:cNvPr id="34" name="Group 33">
            <a:extLst>
              <a:ext uri="{FF2B5EF4-FFF2-40B4-BE49-F238E27FC236}">
                <a16:creationId xmlns:a16="http://schemas.microsoft.com/office/drawing/2014/main" id="{F68F3D2E-B439-9B1D-DEEF-4C1936292EDD}"/>
              </a:ext>
            </a:extLst>
          </p:cNvPr>
          <p:cNvGrpSpPr/>
          <p:nvPr/>
        </p:nvGrpSpPr>
        <p:grpSpPr>
          <a:xfrm>
            <a:off x="6594206" y="4223281"/>
            <a:ext cx="4361943" cy="1553398"/>
            <a:chOff x="6577624" y="4359471"/>
            <a:chExt cx="4361943" cy="1553398"/>
          </a:xfrm>
        </p:grpSpPr>
        <p:grpSp>
          <p:nvGrpSpPr>
            <p:cNvPr id="16" name="Group 14">
              <a:extLst>
                <a:ext uri="{FF2B5EF4-FFF2-40B4-BE49-F238E27FC236}">
                  <a16:creationId xmlns:a16="http://schemas.microsoft.com/office/drawing/2014/main" id="{D86847DE-89D3-E6DE-F591-E2F3B559B6A8}"/>
                </a:ext>
              </a:extLst>
            </p:cNvPr>
            <p:cNvGrpSpPr/>
            <p:nvPr/>
          </p:nvGrpSpPr>
          <p:grpSpPr>
            <a:xfrm>
              <a:off x="9284578" y="4359471"/>
              <a:ext cx="1654989" cy="1553398"/>
              <a:chOff x="0" y="0"/>
              <a:chExt cx="900456" cy="681316"/>
            </a:xfrm>
          </p:grpSpPr>
          <p:sp>
            <p:nvSpPr>
              <p:cNvPr id="17" name="Freeform 15">
                <a:extLst>
                  <a:ext uri="{FF2B5EF4-FFF2-40B4-BE49-F238E27FC236}">
                    <a16:creationId xmlns:a16="http://schemas.microsoft.com/office/drawing/2014/main" id="{D2CB96EB-B4A2-4F3C-6858-FF7BBB8EEF5B}"/>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837244"/>
              </a:solidFill>
            </p:spPr>
            <p:txBody>
              <a:bodyPr/>
              <a:lstStyle/>
              <a:p>
                <a:endParaRPr lang="en-US"/>
              </a:p>
            </p:txBody>
          </p:sp>
          <p:sp>
            <p:nvSpPr>
              <p:cNvPr id="18" name="TextBox 16">
                <a:extLst>
                  <a:ext uri="{FF2B5EF4-FFF2-40B4-BE49-F238E27FC236}">
                    <a16:creationId xmlns:a16="http://schemas.microsoft.com/office/drawing/2014/main" id="{48C6B63A-F8D1-184E-62FA-1491F5D46517}"/>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27" name="Group 11">
              <a:extLst>
                <a:ext uri="{FF2B5EF4-FFF2-40B4-BE49-F238E27FC236}">
                  <a16:creationId xmlns:a16="http://schemas.microsoft.com/office/drawing/2014/main" id="{F655855C-C509-248A-0957-14A9C0BCB946}"/>
                </a:ext>
              </a:extLst>
            </p:cNvPr>
            <p:cNvGrpSpPr/>
            <p:nvPr/>
          </p:nvGrpSpPr>
          <p:grpSpPr>
            <a:xfrm rot="5400000">
              <a:off x="8986548" y="4008241"/>
              <a:ext cx="1099935" cy="2301572"/>
              <a:chOff x="0" y="0"/>
              <a:chExt cx="812800" cy="1265183"/>
            </a:xfrm>
          </p:grpSpPr>
          <p:sp>
            <p:nvSpPr>
              <p:cNvPr id="28" name="Freeform 12">
                <a:extLst>
                  <a:ext uri="{FF2B5EF4-FFF2-40B4-BE49-F238E27FC236}">
                    <a16:creationId xmlns:a16="http://schemas.microsoft.com/office/drawing/2014/main" id="{2746C7B3-69EF-261C-206E-A52CAC608AA0}"/>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a:p>
            </p:txBody>
          </p:sp>
          <p:sp>
            <p:nvSpPr>
              <p:cNvPr id="29" name="TextBox 13">
                <a:extLst>
                  <a:ext uri="{FF2B5EF4-FFF2-40B4-BE49-F238E27FC236}">
                    <a16:creationId xmlns:a16="http://schemas.microsoft.com/office/drawing/2014/main" id="{9B243087-F355-0610-5E26-AE851B1CD18C}"/>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sp>
          <p:nvSpPr>
            <p:cNvPr id="44" name="مربع نص 43">
              <a:extLst>
                <a:ext uri="{FF2B5EF4-FFF2-40B4-BE49-F238E27FC236}">
                  <a16:creationId xmlns:a16="http://schemas.microsoft.com/office/drawing/2014/main" id="{1FA9CC4E-DA58-F923-79FF-B1FFD0BAFEA5}"/>
                </a:ext>
              </a:extLst>
            </p:cNvPr>
            <p:cNvSpPr txBox="1"/>
            <p:nvPr/>
          </p:nvSpPr>
          <p:spPr>
            <a:xfrm>
              <a:off x="7389778" y="4602996"/>
              <a:ext cx="3193132" cy="461665"/>
            </a:xfrm>
            <a:prstGeom prst="rect">
              <a:avLst/>
            </a:prstGeom>
            <a:noFill/>
          </p:spPr>
          <p:txBody>
            <a:bodyPr wrap="square" rtlCol="1">
              <a:spAutoFit/>
            </a:bodyPr>
            <a:lstStyle/>
            <a:p>
              <a:pPr algn="r" rtl="1"/>
              <a:r>
                <a:rPr lang="ar-JO" sz="2400" b="1" dirty="0">
                  <a:solidFill>
                    <a:srgbClr val="837244"/>
                  </a:solidFill>
                </a:rPr>
                <a:t>تنمية الحسية والوعي العاطفي</a:t>
              </a:r>
              <a:endParaRPr lang="ar-SA" sz="2400" b="1" dirty="0">
                <a:solidFill>
                  <a:srgbClr val="837244"/>
                </a:solidFill>
              </a:endParaRPr>
            </a:p>
          </p:txBody>
        </p:sp>
        <p:sp>
          <p:nvSpPr>
            <p:cNvPr id="53" name="مربع نص 52">
              <a:extLst>
                <a:ext uri="{FF2B5EF4-FFF2-40B4-BE49-F238E27FC236}">
                  <a16:creationId xmlns:a16="http://schemas.microsoft.com/office/drawing/2014/main" id="{2C9AFD7F-F9F5-5CF9-CE3D-4CC0FAF94AE1}"/>
                </a:ext>
              </a:extLst>
            </p:cNvPr>
            <p:cNvSpPr txBox="1"/>
            <p:nvPr/>
          </p:nvSpPr>
          <p:spPr>
            <a:xfrm>
              <a:off x="6577624" y="5007797"/>
              <a:ext cx="3969255" cy="646331"/>
            </a:xfrm>
            <a:prstGeom prst="rect">
              <a:avLst/>
            </a:prstGeom>
            <a:noFill/>
          </p:spPr>
          <p:txBody>
            <a:bodyPr wrap="square">
              <a:spAutoFit/>
            </a:bodyPr>
            <a:lstStyle/>
            <a:p>
              <a:pPr algn="just" rtl="1"/>
              <a:r>
                <a:rPr lang="ar-JO" dirty="0"/>
                <a:t>النغمات والألحان تساهم في تطوير الحس الموسيقي وتعبيرهم العاطفي، مما يجعل تجربة التعلم أكثر متعة</a:t>
              </a:r>
              <a:endParaRPr lang="ar-SA" dirty="0"/>
            </a:p>
          </p:txBody>
        </p:sp>
        <p:pic>
          <p:nvPicPr>
            <p:cNvPr id="64" name="رسم 63" descr="رقص مع تعبئة خالصة">
              <a:extLst>
                <a:ext uri="{FF2B5EF4-FFF2-40B4-BE49-F238E27FC236}">
                  <a16:creationId xmlns:a16="http://schemas.microsoft.com/office/drawing/2014/main" id="{AED99D54-E165-F216-573D-E4CB935A4D4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30631" y="4496663"/>
              <a:ext cx="673275" cy="673275"/>
            </a:xfrm>
            <a:prstGeom prst="rect">
              <a:avLst/>
            </a:prstGeom>
          </p:spPr>
        </p:pic>
      </p:grpSp>
      <p:grpSp>
        <p:nvGrpSpPr>
          <p:cNvPr id="39" name="Group 38">
            <a:extLst>
              <a:ext uri="{FF2B5EF4-FFF2-40B4-BE49-F238E27FC236}">
                <a16:creationId xmlns:a16="http://schemas.microsoft.com/office/drawing/2014/main" id="{368590AB-644D-D9FA-F89C-CAA081BB8C80}"/>
              </a:ext>
            </a:extLst>
          </p:cNvPr>
          <p:cNvGrpSpPr/>
          <p:nvPr/>
        </p:nvGrpSpPr>
        <p:grpSpPr>
          <a:xfrm>
            <a:off x="843155" y="1939736"/>
            <a:ext cx="4668645" cy="1553398"/>
            <a:chOff x="742714" y="2221842"/>
            <a:chExt cx="4668645" cy="1553398"/>
          </a:xfrm>
        </p:grpSpPr>
        <p:grpSp>
          <p:nvGrpSpPr>
            <p:cNvPr id="12" name="Group 8">
              <a:extLst>
                <a:ext uri="{FF2B5EF4-FFF2-40B4-BE49-F238E27FC236}">
                  <a16:creationId xmlns:a16="http://schemas.microsoft.com/office/drawing/2014/main" id="{4E645CCC-7760-855B-D754-BED198713563}"/>
                </a:ext>
              </a:extLst>
            </p:cNvPr>
            <p:cNvGrpSpPr/>
            <p:nvPr/>
          </p:nvGrpSpPr>
          <p:grpSpPr>
            <a:xfrm>
              <a:off x="3756370" y="2221842"/>
              <a:ext cx="1654989" cy="1553398"/>
              <a:chOff x="0" y="0"/>
              <a:chExt cx="900456" cy="681316"/>
            </a:xfrm>
          </p:grpSpPr>
          <p:sp>
            <p:nvSpPr>
              <p:cNvPr id="13" name="Freeform 9">
                <a:extLst>
                  <a:ext uri="{FF2B5EF4-FFF2-40B4-BE49-F238E27FC236}">
                    <a16:creationId xmlns:a16="http://schemas.microsoft.com/office/drawing/2014/main" id="{611BDE09-9B9A-DB16-E1B8-CBD242FF87EB}"/>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848F34"/>
              </a:solidFill>
            </p:spPr>
            <p:txBody>
              <a:bodyPr/>
              <a:lstStyle/>
              <a:p>
                <a:endParaRPr lang="en-US"/>
              </a:p>
            </p:txBody>
          </p:sp>
          <p:sp>
            <p:nvSpPr>
              <p:cNvPr id="14" name="TextBox 10">
                <a:extLst>
                  <a:ext uri="{FF2B5EF4-FFF2-40B4-BE49-F238E27FC236}">
                    <a16:creationId xmlns:a16="http://schemas.microsoft.com/office/drawing/2014/main" id="{E40E0B5F-DEB7-E78B-7B38-A7D4F9E56A88}"/>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30" name="Group 11">
              <a:extLst>
                <a:ext uri="{FF2B5EF4-FFF2-40B4-BE49-F238E27FC236}">
                  <a16:creationId xmlns:a16="http://schemas.microsoft.com/office/drawing/2014/main" id="{E12FBF59-163A-B6C3-1CD6-EEEC337F267F}"/>
                </a:ext>
              </a:extLst>
            </p:cNvPr>
            <p:cNvGrpSpPr/>
            <p:nvPr/>
          </p:nvGrpSpPr>
          <p:grpSpPr>
            <a:xfrm rot="5400000">
              <a:off x="3449564" y="1847755"/>
              <a:ext cx="1099935" cy="2301572"/>
              <a:chOff x="0" y="0"/>
              <a:chExt cx="812800" cy="1265183"/>
            </a:xfrm>
          </p:grpSpPr>
          <p:sp>
            <p:nvSpPr>
              <p:cNvPr id="31" name="Freeform 12">
                <a:extLst>
                  <a:ext uri="{FF2B5EF4-FFF2-40B4-BE49-F238E27FC236}">
                    <a16:creationId xmlns:a16="http://schemas.microsoft.com/office/drawing/2014/main" id="{7A4AD4B1-A115-2E5C-8710-7FC48C9C47CF}"/>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a:p>
            </p:txBody>
          </p:sp>
          <p:sp>
            <p:nvSpPr>
              <p:cNvPr id="32" name="TextBox 13">
                <a:extLst>
                  <a:ext uri="{FF2B5EF4-FFF2-40B4-BE49-F238E27FC236}">
                    <a16:creationId xmlns:a16="http://schemas.microsoft.com/office/drawing/2014/main" id="{358F54FE-85E6-14DA-7892-50979F924065}"/>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sp>
          <p:nvSpPr>
            <p:cNvPr id="41" name="مربع نص 40">
              <a:extLst>
                <a:ext uri="{FF2B5EF4-FFF2-40B4-BE49-F238E27FC236}">
                  <a16:creationId xmlns:a16="http://schemas.microsoft.com/office/drawing/2014/main" id="{3D30DE1A-19E9-E0B3-D2E6-DAB7C2FCD87F}"/>
                </a:ext>
              </a:extLst>
            </p:cNvPr>
            <p:cNvSpPr txBox="1"/>
            <p:nvPr/>
          </p:nvSpPr>
          <p:spPr>
            <a:xfrm>
              <a:off x="3345732" y="2697548"/>
              <a:ext cx="1629410" cy="647700"/>
            </a:xfrm>
            <a:prstGeom prst="rect">
              <a:avLst/>
            </a:prstGeom>
            <a:noFill/>
          </p:spPr>
          <p:txBody>
            <a:bodyPr wrap="square" rtlCol="1">
              <a:spAutoFit/>
            </a:bodyPr>
            <a:lstStyle/>
            <a:p>
              <a:endParaRPr lang="ar-SA" dirty="0"/>
            </a:p>
          </p:txBody>
        </p:sp>
        <p:sp>
          <p:nvSpPr>
            <p:cNvPr id="45" name="مربع نص 44">
              <a:extLst>
                <a:ext uri="{FF2B5EF4-FFF2-40B4-BE49-F238E27FC236}">
                  <a16:creationId xmlns:a16="http://schemas.microsoft.com/office/drawing/2014/main" id="{5DDFEF56-B95A-D723-730B-32930232CCE0}"/>
                </a:ext>
              </a:extLst>
            </p:cNvPr>
            <p:cNvSpPr txBox="1"/>
            <p:nvPr/>
          </p:nvSpPr>
          <p:spPr>
            <a:xfrm>
              <a:off x="2685085" y="2489170"/>
              <a:ext cx="2301573" cy="461665"/>
            </a:xfrm>
            <a:prstGeom prst="rect">
              <a:avLst/>
            </a:prstGeom>
            <a:noFill/>
          </p:spPr>
          <p:txBody>
            <a:bodyPr wrap="square" rtlCol="1">
              <a:spAutoFit/>
            </a:bodyPr>
            <a:lstStyle/>
            <a:p>
              <a:pPr algn="r" rtl="1"/>
              <a:r>
                <a:rPr lang="ar-JO" sz="2400" b="1" dirty="0">
                  <a:solidFill>
                    <a:srgbClr val="848F34"/>
                  </a:solidFill>
                </a:rPr>
                <a:t>تعزيز التكرار والفهم</a:t>
              </a:r>
              <a:endParaRPr lang="ar-SA" sz="2400" b="1" dirty="0">
                <a:solidFill>
                  <a:srgbClr val="848F34"/>
                </a:solidFill>
              </a:endParaRPr>
            </a:p>
          </p:txBody>
        </p:sp>
        <p:sp>
          <p:nvSpPr>
            <p:cNvPr id="51" name="مربع نص 50">
              <a:extLst>
                <a:ext uri="{FF2B5EF4-FFF2-40B4-BE49-F238E27FC236}">
                  <a16:creationId xmlns:a16="http://schemas.microsoft.com/office/drawing/2014/main" id="{A13A8786-EF87-4F13-9C60-440B8817212D}"/>
                </a:ext>
              </a:extLst>
            </p:cNvPr>
            <p:cNvSpPr txBox="1"/>
            <p:nvPr/>
          </p:nvSpPr>
          <p:spPr>
            <a:xfrm>
              <a:off x="742714" y="2863500"/>
              <a:ext cx="4297041" cy="646331"/>
            </a:xfrm>
            <a:prstGeom prst="rect">
              <a:avLst/>
            </a:prstGeom>
            <a:noFill/>
          </p:spPr>
          <p:txBody>
            <a:bodyPr wrap="square">
              <a:spAutoFit/>
            </a:bodyPr>
            <a:lstStyle/>
            <a:p>
              <a:pPr algn="just" rtl="1"/>
              <a:r>
                <a:rPr lang="ar-JO" dirty="0"/>
                <a:t>الأناشيد البسيطة تساعد الأطفال على تذكر الرسائل الأساسية، خصوصًا إذا رُبطت بحركات أو أفعال واضحة</a:t>
              </a:r>
              <a:endParaRPr lang="ar-SA" dirty="0"/>
            </a:p>
          </p:txBody>
        </p:sp>
        <p:pic>
          <p:nvPicPr>
            <p:cNvPr id="66" name="رسم 65" descr="فكرة مع تعبئة خالصة">
              <a:extLst>
                <a:ext uri="{FF2B5EF4-FFF2-40B4-BE49-F238E27FC236}">
                  <a16:creationId xmlns:a16="http://schemas.microsoft.com/office/drawing/2014/main" id="{87435F6D-D9D6-33E9-0BA7-5B8F1C6DC76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460639" y="2366776"/>
              <a:ext cx="476426" cy="476426"/>
            </a:xfrm>
            <a:prstGeom prst="rect">
              <a:avLst/>
            </a:prstGeom>
          </p:spPr>
        </p:pic>
      </p:grpSp>
      <p:grpSp>
        <p:nvGrpSpPr>
          <p:cNvPr id="33" name="Group 32">
            <a:extLst>
              <a:ext uri="{FF2B5EF4-FFF2-40B4-BE49-F238E27FC236}">
                <a16:creationId xmlns:a16="http://schemas.microsoft.com/office/drawing/2014/main" id="{57F8AFFC-C265-93F4-1540-B8364B34944F}"/>
              </a:ext>
            </a:extLst>
          </p:cNvPr>
          <p:cNvGrpSpPr/>
          <p:nvPr/>
        </p:nvGrpSpPr>
        <p:grpSpPr>
          <a:xfrm>
            <a:off x="982882" y="4223281"/>
            <a:ext cx="4528918" cy="1553398"/>
            <a:chOff x="982882" y="4359471"/>
            <a:chExt cx="4528918" cy="1553398"/>
          </a:xfrm>
        </p:grpSpPr>
        <p:grpSp>
          <p:nvGrpSpPr>
            <p:cNvPr id="7" name="Group 2">
              <a:extLst>
                <a:ext uri="{FF2B5EF4-FFF2-40B4-BE49-F238E27FC236}">
                  <a16:creationId xmlns:a16="http://schemas.microsoft.com/office/drawing/2014/main" id="{F9624D13-1CDE-5377-7C71-BE0FA205AB9C}"/>
                </a:ext>
              </a:extLst>
            </p:cNvPr>
            <p:cNvGrpSpPr/>
            <p:nvPr/>
          </p:nvGrpSpPr>
          <p:grpSpPr>
            <a:xfrm>
              <a:off x="3856811" y="4359471"/>
              <a:ext cx="1654989" cy="1553398"/>
              <a:chOff x="0" y="0"/>
              <a:chExt cx="900456" cy="681316"/>
            </a:xfrm>
          </p:grpSpPr>
          <p:sp>
            <p:nvSpPr>
              <p:cNvPr id="10" name="Freeform 3">
                <a:extLst>
                  <a:ext uri="{FF2B5EF4-FFF2-40B4-BE49-F238E27FC236}">
                    <a16:creationId xmlns:a16="http://schemas.microsoft.com/office/drawing/2014/main" id="{93F182F9-5ECE-A00B-F7BC-76BF73109754}"/>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75AC6B"/>
              </a:solidFill>
            </p:spPr>
            <p:txBody>
              <a:bodyPr/>
              <a:lstStyle/>
              <a:p>
                <a:endParaRPr lang="en-US"/>
              </a:p>
            </p:txBody>
          </p:sp>
          <p:sp>
            <p:nvSpPr>
              <p:cNvPr id="11" name="TextBox 4">
                <a:extLst>
                  <a:ext uri="{FF2B5EF4-FFF2-40B4-BE49-F238E27FC236}">
                    <a16:creationId xmlns:a16="http://schemas.microsoft.com/office/drawing/2014/main" id="{EE35C52A-1B9A-208A-92FE-FD8A20A35716}"/>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36" name="Group 11">
              <a:extLst>
                <a:ext uri="{FF2B5EF4-FFF2-40B4-BE49-F238E27FC236}">
                  <a16:creationId xmlns:a16="http://schemas.microsoft.com/office/drawing/2014/main" id="{E72C55E4-8990-A9F4-731F-F953AC717F03}"/>
                </a:ext>
              </a:extLst>
            </p:cNvPr>
            <p:cNvGrpSpPr/>
            <p:nvPr/>
          </p:nvGrpSpPr>
          <p:grpSpPr>
            <a:xfrm rot="5400000">
              <a:off x="3518874" y="3993344"/>
              <a:ext cx="1099935" cy="2301572"/>
              <a:chOff x="0" y="0"/>
              <a:chExt cx="812800" cy="1265183"/>
            </a:xfrm>
          </p:grpSpPr>
          <p:sp>
            <p:nvSpPr>
              <p:cNvPr id="37" name="Freeform 12">
                <a:extLst>
                  <a:ext uri="{FF2B5EF4-FFF2-40B4-BE49-F238E27FC236}">
                    <a16:creationId xmlns:a16="http://schemas.microsoft.com/office/drawing/2014/main" id="{33757AFD-FFBF-81AF-7658-A1BEEDC1E585}"/>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a:p>
            </p:txBody>
          </p:sp>
          <p:sp>
            <p:nvSpPr>
              <p:cNvPr id="38" name="TextBox 13">
                <a:extLst>
                  <a:ext uri="{FF2B5EF4-FFF2-40B4-BE49-F238E27FC236}">
                    <a16:creationId xmlns:a16="http://schemas.microsoft.com/office/drawing/2014/main" id="{81C1B6C9-2F57-0FC8-B301-3A7F8CBC8D94}"/>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sp>
          <p:nvSpPr>
            <p:cNvPr id="42" name="مربع نص 41">
              <a:extLst>
                <a:ext uri="{FF2B5EF4-FFF2-40B4-BE49-F238E27FC236}">
                  <a16:creationId xmlns:a16="http://schemas.microsoft.com/office/drawing/2014/main" id="{71CC4E3E-D798-5728-0055-146D71B2F6E0}"/>
                </a:ext>
              </a:extLst>
            </p:cNvPr>
            <p:cNvSpPr txBox="1"/>
            <p:nvPr/>
          </p:nvSpPr>
          <p:spPr>
            <a:xfrm>
              <a:off x="3357248" y="4811511"/>
              <a:ext cx="1629410" cy="647700"/>
            </a:xfrm>
            <a:prstGeom prst="rect">
              <a:avLst/>
            </a:prstGeom>
            <a:noFill/>
          </p:spPr>
          <p:txBody>
            <a:bodyPr wrap="square" rtlCol="1">
              <a:spAutoFit/>
            </a:bodyPr>
            <a:lstStyle/>
            <a:p>
              <a:endParaRPr lang="ar-SA" dirty="0"/>
            </a:p>
          </p:txBody>
        </p:sp>
        <p:sp>
          <p:nvSpPr>
            <p:cNvPr id="46" name="مربع نص 45">
              <a:extLst>
                <a:ext uri="{FF2B5EF4-FFF2-40B4-BE49-F238E27FC236}">
                  <a16:creationId xmlns:a16="http://schemas.microsoft.com/office/drawing/2014/main" id="{E4D43AB0-8BE4-7EF7-6D98-9D893E6D9301}"/>
                </a:ext>
              </a:extLst>
            </p:cNvPr>
            <p:cNvSpPr txBox="1"/>
            <p:nvPr/>
          </p:nvSpPr>
          <p:spPr>
            <a:xfrm>
              <a:off x="1548417" y="4631071"/>
              <a:ext cx="3491339" cy="461665"/>
            </a:xfrm>
            <a:prstGeom prst="rect">
              <a:avLst/>
            </a:prstGeom>
            <a:noFill/>
          </p:spPr>
          <p:txBody>
            <a:bodyPr wrap="square" rtlCol="1">
              <a:spAutoFit/>
            </a:bodyPr>
            <a:lstStyle/>
            <a:p>
              <a:pPr algn="r" rtl="1"/>
              <a:r>
                <a:rPr lang="ar-JO" sz="2400" b="1" dirty="0">
                  <a:solidFill>
                    <a:srgbClr val="75AC6B"/>
                  </a:solidFill>
                </a:rPr>
                <a:t>تسهيل استيعاب الرسائل السلوكية</a:t>
              </a:r>
              <a:endParaRPr lang="ar-SA" sz="2400" b="1" dirty="0">
                <a:solidFill>
                  <a:srgbClr val="75AC6B"/>
                </a:solidFill>
              </a:endParaRPr>
            </a:p>
          </p:txBody>
        </p:sp>
        <p:sp>
          <p:nvSpPr>
            <p:cNvPr id="55" name="مربع نص 54">
              <a:extLst>
                <a:ext uri="{FF2B5EF4-FFF2-40B4-BE49-F238E27FC236}">
                  <a16:creationId xmlns:a16="http://schemas.microsoft.com/office/drawing/2014/main" id="{F326C27A-37A0-DBA2-EF65-F2A1F2DDB6A8}"/>
                </a:ext>
              </a:extLst>
            </p:cNvPr>
            <p:cNvSpPr txBox="1"/>
            <p:nvPr/>
          </p:nvSpPr>
          <p:spPr>
            <a:xfrm>
              <a:off x="982882" y="5009884"/>
              <a:ext cx="4056874" cy="646331"/>
            </a:xfrm>
            <a:prstGeom prst="rect">
              <a:avLst/>
            </a:prstGeom>
            <a:noFill/>
          </p:spPr>
          <p:txBody>
            <a:bodyPr wrap="square">
              <a:spAutoFit/>
            </a:bodyPr>
            <a:lstStyle/>
            <a:p>
              <a:pPr algn="r" rtl="1"/>
              <a:r>
                <a:rPr lang="ar-JO" dirty="0"/>
                <a:t>الموسيقى يمكن أن توظف لدعم السلوكيات الإيجابية</a:t>
              </a:r>
            </a:p>
            <a:p>
              <a:pPr algn="r" rtl="1"/>
              <a:r>
                <a:rPr lang="ar-JO" dirty="0"/>
                <a:t>(مثل توفير الطاقة)عبر ربط الأغنية بالفعل المطلوب</a:t>
              </a:r>
              <a:endParaRPr lang="ar-SA" dirty="0"/>
            </a:p>
          </p:txBody>
        </p:sp>
        <p:pic>
          <p:nvPicPr>
            <p:cNvPr id="72" name="رسم 71" descr="مصباح ومعدّات مع تعبئة خالصة">
              <a:extLst>
                <a:ext uri="{FF2B5EF4-FFF2-40B4-BE49-F238E27FC236}">
                  <a16:creationId xmlns:a16="http://schemas.microsoft.com/office/drawing/2014/main" id="{03D1A750-7DAE-F74B-CB80-F5388A069DA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142652" y="4486608"/>
              <a:ext cx="521189" cy="521189"/>
            </a:xfrm>
            <a:prstGeom prst="rect">
              <a:avLst/>
            </a:prstGeom>
          </p:spPr>
        </p:pic>
      </p:grpSp>
    </p:spTree>
    <p:extLst>
      <p:ext uri="{BB962C8B-B14F-4D97-AF65-F5344CB8AC3E}">
        <p14:creationId xmlns:p14="http://schemas.microsoft.com/office/powerpoint/2010/main" val="36371608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63A00C43-AF40-EF8D-295C-D6AA31C470D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4A9E9CA-E886-00B0-D1E3-A62DCF9D7420}"/>
              </a:ext>
            </a:extLst>
          </p:cNvPr>
          <p:cNvSpPr txBox="1"/>
          <p:nvPr/>
        </p:nvSpPr>
        <p:spPr>
          <a:xfrm>
            <a:off x="729574" y="2046238"/>
            <a:ext cx="7329696" cy="769441"/>
          </a:xfrm>
          <a:prstGeom prst="rect">
            <a:avLst/>
          </a:prstGeom>
          <a:noFill/>
        </p:spPr>
        <p:txBody>
          <a:bodyPr wrap="square" rtlCol="0">
            <a:spAutoFit/>
          </a:bodyPr>
          <a:lstStyle/>
          <a:p>
            <a:pPr marL="539750" lvl="0" indent="-539750" algn="r" rtl="1">
              <a:defRPr/>
            </a:pPr>
            <a:r>
              <a:rPr lang="ar-JO" sz="4400" dirty="0">
                <a:solidFill>
                  <a:srgbClr val="FFFFFF"/>
                </a:solidFill>
                <a:cs typeface="IBM Plex Sans Arabic Medium" panose="020B0603050203000203" pitchFamily="34" charset="-78"/>
              </a:rPr>
              <a:t>تحليل وتقييم المحتوى القائم</a:t>
            </a:r>
          </a:p>
        </p:txBody>
      </p:sp>
      <p:sp>
        <p:nvSpPr>
          <p:cNvPr id="4" name="Slide Number Placeholder 3">
            <a:extLst>
              <a:ext uri="{FF2B5EF4-FFF2-40B4-BE49-F238E27FC236}">
                <a16:creationId xmlns:a16="http://schemas.microsoft.com/office/drawing/2014/main" id="{A895232B-8FF3-6FC6-B77B-9F4C31EC8972}"/>
              </a:ext>
            </a:extLst>
          </p:cNvPr>
          <p:cNvSpPr>
            <a:spLocks noGrp="1"/>
          </p:cNvSpPr>
          <p:nvPr>
            <p:ph type="sldNum" sz="quarter" idx="12"/>
          </p:nvPr>
        </p:nvSpPr>
        <p:spPr/>
        <p:txBody>
          <a:bodyPr/>
          <a:lstStyle/>
          <a:p>
            <a:fld id="{5939B1FA-81F2-4940-9AF3-5EAFB5D6669B}" type="slidenum">
              <a:rPr lang="en-US" smtClean="0"/>
              <a:pPr/>
              <a:t>27</a:t>
            </a:fld>
            <a:endParaRPr lang="en-US"/>
          </a:p>
        </p:txBody>
      </p:sp>
    </p:spTree>
    <p:extLst>
      <p:ext uri="{BB962C8B-B14F-4D97-AF65-F5344CB8AC3E}">
        <p14:creationId xmlns:p14="http://schemas.microsoft.com/office/powerpoint/2010/main" val="34309892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85D6C-0329-7539-F362-A42504D11AD2}"/>
            </a:ext>
          </a:extLst>
        </p:cNvPr>
        <p:cNvGrpSpPr/>
        <p:nvPr/>
      </p:nvGrpSpPr>
      <p:grpSpPr>
        <a:xfrm>
          <a:off x="0" y="0"/>
          <a:ext cx="0" cy="0"/>
          <a:chOff x="0" y="0"/>
          <a:chExt cx="0" cy="0"/>
        </a:xfrm>
      </p:grpSpPr>
      <p:sp>
        <p:nvSpPr>
          <p:cNvPr id="4" name="TextBox 49">
            <a:extLst>
              <a:ext uri="{FF2B5EF4-FFF2-40B4-BE49-F238E27FC236}">
                <a16:creationId xmlns:a16="http://schemas.microsoft.com/office/drawing/2014/main" id="{E0C6D417-E0FD-5323-3B8F-444B549F217B}"/>
              </a:ext>
            </a:extLst>
          </p:cNvPr>
          <p:cNvSpPr txBox="1"/>
          <p:nvPr/>
        </p:nvSpPr>
        <p:spPr>
          <a:xfrm>
            <a:off x="838199" y="1326969"/>
            <a:ext cx="10861247" cy="4801314"/>
          </a:xfrm>
          <a:prstGeom prst="rect">
            <a:avLst/>
          </a:prstGeom>
          <a:noFill/>
        </p:spPr>
        <p:txBody>
          <a:bodyPr wrap="square">
            <a:spAutoFit/>
          </a:bodyPr>
          <a:lstStyle/>
          <a:p>
            <a:pPr marL="0" marR="0" lvl="0" indent="0" algn="just" defTabSz="914363"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في </a:t>
            </a:r>
            <a:r>
              <a:rPr kumimoji="0" lang="ar-JO"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هذ</a:t>
            </a:r>
            <a:r>
              <a:rPr lang="ar-JO" sz="1600" dirty="0">
                <a:solidFill>
                  <a:srgbClr val="000000"/>
                </a:solidFill>
                <a:latin typeface="Sakkal Majalla" panose="02000000000000000000" pitchFamily="2" charset="-78"/>
              </a:rPr>
              <a:t>ه</a:t>
            </a:r>
            <a:r>
              <a:rPr kumimoji="0" lang="ar-JO"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 المرحلة تم </a:t>
            </a: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أُجر</a:t>
            </a:r>
            <a:r>
              <a:rPr kumimoji="0" lang="ar-JO"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اء</a:t>
            </a: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 تقييم شامل لمختلف المواد المرئية التي تنتجها حملة أطفال لتبقى. </a:t>
            </a:r>
            <a:endParaRPr kumimoji="0" lang="ar-JO" sz="1600" b="0" i="0" u="none" strike="noStrike" kern="1200" cap="none" spc="0" normalizeH="0" baseline="0" noProof="0" dirty="0">
              <a:ln>
                <a:noFill/>
              </a:ln>
              <a:solidFill>
                <a:srgbClr val="000000"/>
              </a:solidFill>
              <a:effectLst/>
              <a:uLnTx/>
              <a:uFillTx/>
              <a:latin typeface="Sakkal Majalla" panose="02000000000000000000" pitchFamily="2" charset="-78"/>
              <a:ea typeface="+mn-ea"/>
            </a:endParaRPr>
          </a:p>
          <a:p>
            <a:pPr marL="0" marR="0" lvl="0" indent="0" algn="just" defTabSz="914363"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شمل التقييم طيفًا واسعًا من الأشكال الفنية، ضمّ:</a:t>
            </a:r>
            <a:endParaRPr kumimoji="0" lang="en-US" sz="1600" b="0" i="0" u="none" strike="noStrike" kern="1200" cap="none" spc="0" normalizeH="0" baseline="0" noProof="0" dirty="0">
              <a:ln>
                <a:noFill/>
              </a:ln>
              <a:solidFill>
                <a:srgbClr val="000000"/>
              </a:solidFill>
              <a:effectLst/>
              <a:uLnTx/>
              <a:uFillTx/>
              <a:latin typeface="Sakkal Majalla" panose="02000000000000000000" pitchFamily="2" charset="-78"/>
              <a:ea typeface="+mn-ea"/>
            </a:endParaRPr>
          </a:p>
          <a:p>
            <a:pPr marL="0" marR="0" lvl="0" indent="0" algn="just" defTabSz="914363" rtl="1" eaLnBrk="1" fontAlgn="auto" latinLnBrk="0" hangingPunct="1">
              <a:lnSpc>
                <a:spcPct val="100000"/>
              </a:lnSpc>
              <a:spcBef>
                <a:spcPts val="0"/>
              </a:spcBef>
              <a:spcAft>
                <a:spcPts val="0"/>
              </a:spcAft>
              <a:buClrTx/>
              <a:buSzTx/>
              <a:buFontTx/>
              <a:buNone/>
              <a:tabLst/>
              <a:defRPr/>
            </a:pPr>
            <a:endParaRPr kumimoji="0" lang="ar-SA" b="0" i="0" u="none" strike="noStrike" kern="1200" cap="none" spc="0" normalizeH="0" baseline="0" noProof="0" dirty="0">
              <a:ln>
                <a:noFill/>
              </a:ln>
              <a:solidFill>
                <a:srgbClr val="000000"/>
              </a:solidFill>
              <a:effectLst/>
              <a:uLnTx/>
              <a:uFillTx/>
              <a:latin typeface="Sakkal Majalla" panose="02000000000000000000" pitchFamily="2" charset="-78"/>
              <a:ea typeface="+mn-ea"/>
            </a:endParaRPr>
          </a:p>
          <a:p>
            <a:pPr marL="342900" marR="0" lvl="0" indent="-342900" algn="just" defTabSz="914363" rtl="1" eaLnBrk="1" fontAlgn="auto" latinLnBrk="0" hangingPunct="1">
              <a:lnSpc>
                <a:spcPct val="150000"/>
              </a:lnSpc>
              <a:spcBef>
                <a:spcPts val="0"/>
              </a:spcBef>
              <a:spcAft>
                <a:spcPts val="0"/>
              </a:spcAft>
              <a:buClr>
                <a:srgbClr val="006E5A"/>
              </a:buClr>
              <a:buSzTx/>
              <a:buFont typeface="Arial" panose="020B0604020202020204" pitchFamily="34" charset="0"/>
              <a:buChar char="•"/>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الأفلام القصيرة ذات المشاهد التمثيليّة الحيّة.</a:t>
            </a:r>
          </a:p>
          <a:p>
            <a:pPr marL="342900" marR="0" lvl="0" indent="-342900" algn="just" defTabSz="914363" rtl="1" eaLnBrk="1" fontAlgn="auto" latinLnBrk="0" hangingPunct="1">
              <a:lnSpc>
                <a:spcPct val="150000"/>
              </a:lnSpc>
              <a:spcBef>
                <a:spcPts val="0"/>
              </a:spcBef>
              <a:spcAft>
                <a:spcPts val="0"/>
              </a:spcAft>
              <a:buClr>
                <a:srgbClr val="006E5A"/>
              </a:buClr>
              <a:buSzTx/>
              <a:buFont typeface="Arial" panose="020B0604020202020204" pitchFamily="34" charset="0"/>
              <a:buChar char="•"/>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حلقات المسلسلات الرسوميّة الموجَّهة للأطفال.</a:t>
            </a:r>
          </a:p>
          <a:p>
            <a:pPr marL="342900" marR="0" lvl="0" indent="-342900" algn="just" defTabSz="914363" rtl="1" eaLnBrk="1" fontAlgn="auto" latinLnBrk="0" hangingPunct="1">
              <a:lnSpc>
                <a:spcPct val="150000"/>
              </a:lnSpc>
              <a:spcBef>
                <a:spcPts val="0"/>
              </a:spcBef>
              <a:spcAft>
                <a:spcPts val="0"/>
              </a:spcAft>
              <a:buClr>
                <a:srgbClr val="006E5A"/>
              </a:buClr>
              <a:buSzTx/>
              <a:buFont typeface="Arial" panose="020B0604020202020204" pitchFamily="34" charset="0"/>
              <a:buChar char="•"/>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الأناشيد التوعويّة المصحوبة بمؤثرات بصريّة وصوتيّة.</a:t>
            </a:r>
          </a:p>
          <a:p>
            <a:pPr marL="342900" marR="0" lvl="0" indent="-342900" algn="just" defTabSz="914363" rtl="1" eaLnBrk="1" fontAlgn="auto" latinLnBrk="0" hangingPunct="1">
              <a:lnSpc>
                <a:spcPct val="150000"/>
              </a:lnSpc>
              <a:spcBef>
                <a:spcPts val="0"/>
              </a:spcBef>
              <a:spcAft>
                <a:spcPts val="0"/>
              </a:spcAft>
              <a:buClr>
                <a:srgbClr val="006E5A"/>
              </a:buClr>
              <a:buSzTx/>
              <a:buFont typeface="Arial" panose="020B0604020202020204" pitchFamily="34" charset="0"/>
              <a:buChar char="•"/>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البرامج الترفيهيّة/الحواريّة التي تستهدف الفئة العمرية 6–12 سنة.</a:t>
            </a:r>
          </a:p>
          <a:p>
            <a:pPr marL="342900" marR="0" lvl="0" indent="-342900" algn="just" defTabSz="914363"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الفلوقات اليوميّة التي تستعرض مواقف من الحياة الواقعية.</a:t>
            </a:r>
            <a:endParaRPr kumimoji="0" lang="en-US" sz="1600" b="0" i="0" u="none" strike="noStrike" kern="1200" cap="none" spc="0" normalizeH="0" baseline="0" noProof="0" dirty="0">
              <a:ln>
                <a:noFill/>
              </a:ln>
              <a:solidFill>
                <a:srgbClr val="000000"/>
              </a:solidFill>
              <a:effectLst/>
              <a:uLnTx/>
              <a:uFillTx/>
              <a:latin typeface="Sakkal Majalla" panose="02000000000000000000" pitchFamily="2" charset="-78"/>
              <a:ea typeface="+mn-ea"/>
            </a:endParaRPr>
          </a:p>
          <a:p>
            <a:pPr marL="342900" marR="0" lvl="0" indent="-342900" algn="just" defTabSz="914363" rtl="1"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endParaRPr>
          </a:p>
          <a:p>
            <a:pPr marL="0" marR="0" lvl="0" indent="0" algn="just" defTabSz="914363"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ولضمان شموليّة النتائج ودقّتها، تم اعتماد عينة ممثِّلة غطّت جميع الفئات السردية والإنتاجية الموجودة في مكتبة الحملة، مع مراعاة توازن مدّة العرض، وتنوّع الموضوعات. وبذلك وفّر التقييم صورة متكاملة عن أداء المحتوى في مجالات اللغة، الرسائل العلمية، الملاءمة السلوكية، والجودة الفنية، ما يتيح بناء توصيات تطويرية دقيقة وقابلة للتطبيق.</a:t>
            </a:r>
          </a:p>
          <a:p>
            <a:pPr marL="0" marR="0" lvl="0" indent="0" algn="just" defTabSz="914363" rtl="1" eaLnBrk="1" fontAlgn="auto" latinLnBrk="0" hangingPunct="1">
              <a:lnSpc>
                <a:spcPct val="100000"/>
              </a:lnSpc>
              <a:spcBef>
                <a:spcPts val="0"/>
              </a:spcBef>
              <a:spcAft>
                <a:spcPts val="0"/>
              </a:spcAft>
              <a:buClrTx/>
              <a:buSzTx/>
              <a:buFontTx/>
              <a:buNone/>
              <a:tabLst/>
              <a:defRPr/>
            </a:pPr>
            <a:endParaRPr kumimoji="0" lang="ar-JO" sz="1600" b="0" i="0" u="none" strike="noStrike" kern="1200" cap="none" spc="0" normalizeH="0" baseline="0" noProof="0" dirty="0">
              <a:ln>
                <a:noFill/>
              </a:ln>
              <a:solidFill>
                <a:srgbClr val="000000"/>
              </a:solidFill>
              <a:effectLst/>
              <a:uLnTx/>
              <a:uFillTx/>
              <a:latin typeface="Sakkal Majalla" panose="02000000000000000000" pitchFamily="2" charset="-78"/>
              <a:ea typeface="+mn-ea"/>
            </a:endParaRPr>
          </a:p>
          <a:p>
            <a:pPr marL="0" marR="0" lvl="0" indent="0" algn="just" defTabSz="914363" rtl="1" eaLnBrk="1" fontAlgn="auto" latinLnBrk="0" hangingPunct="1">
              <a:lnSpc>
                <a:spcPct val="100000"/>
              </a:lnSpc>
              <a:spcBef>
                <a:spcPts val="0"/>
              </a:spcBef>
              <a:spcAft>
                <a:spcPts val="0"/>
              </a:spcAft>
              <a:buClrTx/>
              <a:buSzTx/>
              <a:buFontTx/>
              <a:buNone/>
              <a:tabLst/>
              <a:defRPr/>
            </a:pPr>
            <a:endPar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endParaRPr>
          </a:p>
          <a:p>
            <a:pPr marL="0" marR="0" lvl="0" indent="0" algn="just" defTabSz="914363"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وقد نُفِّذ هذا المشروع </a:t>
            </a:r>
            <a:r>
              <a:rPr kumimoji="0" lang="ar-SA" sz="1600" i="0" u="none" strike="noStrike" kern="1200" cap="none" spc="0" normalizeH="0" baseline="0" noProof="0" dirty="0">
                <a:ln>
                  <a:noFill/>
                </a:ln>
                <a:solidFill>
                  <a:srgbClr val="000000"/>
                </a:solidFill>
                <a:effectLst/>
                <a:uLnTx/>
                <a:uFillTx/>
                <a:latin typeface="Sakkal Majalla" panose="02000000000000000000" pitchFamily="2" charset="-78"/>
                <a:ea typeface="+mn-ea"/>
              </a:rPr>
              <a:t>بتعاون مشترك بين فريق نبع الحلول المتخصص في أبحاث السوق، والدكتورة سارة عبد الكريم بصفتها خبيرة في مجال الطفولة وتطوير المحتوى التعليمي</a:t>
            </a: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 إلى جانب فريق عمل حملة لتبقى من المركز السعودي لكفاءة الطاقة، الذين ساهموا في توفير المواد، والتنسيق، والدعم الفني. </a:t>
            </a:r>
          </a:p>
        </p:txBody>
      </p:sp>
      <p:grpSp>
        <p:nvGrpSpPr>
          <p:cNvPr id="5" name="Group 4">
            <a:extLst>
              <a:ext uri="{FF2B5EF4-FFF2-40B4-BE49-F238E27FC236}">
                <a16:creationId xmlns:a16="http://schemas.microsoft.com/office/drawing/2014/main" id="{A71F59FB-B360-86E6-29B3-3812EFF4F0CF}"/>
              </a:ext>
            </a:extLst>
          </p:cNvPr>
          <p:cNvGrpSpPr/>
          <p:nvPr/>
        </p:nvGrpSpPr>
        <p:grpSpPr>
          <a:xfrm>
            <a:off x="10980599" y="124310"/>
            <a:ext cx="982980" cy="1156686"/>
            <a:chOff x="10638890" y="223879"/>
            <a:chExt cx="1206400" cy="1578026"/>
          </a:xfrm>
        </p:grpSpPr>
        <p:pic>
          <p:nvPicPr>
            <p:cNvPr id="6" name="Picture 5">
              <a:extLst>
                <a:ext uri="{FF2B5EF4-FFF2-40B4-BE49-F238E27FC236}">
                  <a16:creationId xmlns:a16="http://schemas.microsoft.com/office/drawing/2014/main" id="{5B319E9B-003D-F80C-7D99-00ADEB106552}"/>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7" name="Picture 6" descr="A group of green and purple rectangles&#10;&#10;Description automatically generated">
              <a:extLst>
                <a:ext uri="{FF2B5EF4-FFF2-40B4-BE49-F238E27FC236}">
                  <a16:creationId xmlns:a16="http://schemas.microsoft.com/office/drawing/2014/main" id="{F97541D4-D81F-1B91-E8E2-50440EC5573D}"/>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8" name="Title 1">
            <a:extLst>
              <a:ext uri="{FF2B5EF4-FFF2-40B4-BE49-F238E27FC236}">
                <a16:creationId xmlns:a16="http://schemas.microsoft.com/office/drawing/2014/main" id="{FAAC3AB6-980C-B9F8-5EA0-7C201400EF06}"/>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مقدمة </a:t>
            </a:r>
          </a:p>
        </p:txBody>
      </p:sp>
      <p:sp>
        <p:nvSpPr>
          <p:cNvPr id="9" name="Slide Number Placeholder 12">
            <a:extLst>
              <a:ext uri="{FF2B5EF4-FFF2-40B4-BE49-F238E27FC236}">
                <a16:creationId xmlns:a16="http://schemas.microsoft.com/office/drawing/2014/main" id="{15F89D84-E694-0649-15DC-ADF08460E0D6}"/>
              </a:ext>
            </a:extLst>
          </p:cNvPr>
          <p:cNvSpPr txBox="1">
            <a:spLocks/>
          </p:cNvSpPr>
          <p:nvPr/>
        </p:nvSpPr>
        <p:spPr>
          <a:xfrm>
            <a:off x="8737601" y="6356352"/>
            <a:ext cx="2844800" cy="365125"/>
          </a:xfrm>
          <a:prstGeom prst="rect">
            <a:avLst/>
          </a:prstGeom>
        </p:spPr>
        <p:txBody>
          <a:bodyPr vert="horz" lIns="91436" tIns="45718" rIns="91436" bIns="45718"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pic>
        <p:nvPicPr>
          <p:cNvPr id="10" name="Picture 4">
            <a:extLst>
              <a:ext uri="{FF2B5EF4-FFF2-40B4-BE49-F238E27FC236}">
                <a16:creationId xmlns:a16="http://schemas.microsoft.com/office/drawing/2014/main" id="{E6E60963-BDB9-CF53-9852-C0E04C52D3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199" y="1805960"/>
            <a:ext cx="2626361" cy="1895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04128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70166-BB09-5C5F-55CA-39F7183F0761}"/>
            </a:ext>
          </a:extLst>
        </p:cNvPr>
        <p:cNvGrpSpPr/>
        <p:nvPr/>
      </p:nvGrpSpPr>
      <p:grpSpPr>
        <a:xfrm>
          <a:off x="0" y="0"/>
          <a:ext cx="0" cy="0"/>
          <a:chOff x="0" y="0"/>
          <a:chExt cx="0" cy="0"/>
        </a:xfrm>
      </p:grpSpPr>
      <p:sp>
        <p:nvSpPr>
          <p:cNvPr id="7" name="Oval 7">
            <a:extLst>
              <a:ext uri="{FF2B5EF4-FFF2-40B4-BE49-F238E27FC236}">
                <a16:creationId xmlns:a16="http://schemas.microsoft.com/office/drawing/2014/main" id="{BC508E1C-BE96-3BAB-4E54-20B51FC86718}"/>
              </a:ext>
            </a:extLst>
          </p:cNvPr>
          <p:cNvSpPr>
            <a:spLocks noChangeArrowheads="1"/>
          </p:cNvSpPr>
          <p:nvPr/>
        </p:nvSpPr>
        <p:spPr bwMode="auto">
          <a:xfrm flipH="1">
            <a:off x="787397" y="2227984"/>
            <a:ext cx="10994913" cy="1201016"/>
          </a:xfrm>
          <a:prstGeom prst="round2DiagRect">
            <a:avLst/>
          </a:prstGeom>
          <a:solidFill>
            <a:srgbClr val="A68F5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600" b="1" i="0" u="none" strike="noStrike" kern="1200" cap="none" spc="0" normalizeH="0" baseline="0" noProof="0" dirty="0">
              <a:ln>
                <a:noFill/>
              </a:ln>
              <a:solidFill>
                <a:schemeClr val="bg1"/>
              </a:solidFill>
              <a:effectLst/>
              <a:uLnTx/>
              <a:uFillTx/>
              <a:latin typeface="Sakkal Majalla" panose="02000000000000000000" pitchFamily="2" charset="-78"/>
              <a:ea typeface="+mn-ea"/>
              <a:cs typeface="Sakkal Majalla" panose="02000000000000000000" pitchFamily="2" charset="-78"/>
            </a:endParaRPr>
          </a:p>
        </p:txBody>
      </p:sp>
      <p:sp>
        <p:nvSpPr>
          <p:cNvPr id="4" name="Content Placeholder 2">
            <a:extLst>
              <a:ext uri="{FF2B5EF4-FFF2-40B4-BE49-F238E27FC236}">
                <a16:creationId xmlns:a16="http://schemas.microsoft.com/office/drawing/2014/main" id="{DAFF6B4C-3466-D1F1-C41E-9F72BE303A4F}"/>
              </a:ext>
            </a:extLst>
          </p:cNvPr>
          <p:cNvSpPr txBox="1">
            <a:spLocks/>
          </p:cNvSpPr>
          <p:nvPr/>
        </p:nvSpPr>
        <p:spPr>
          <a:xfrm>
            <a:off x="975360" y="2326639"/>
            <a:ext cx="10621231" cy="909321"/>
          </a:xfrm>
          <a:prstGeom prst="rect">
            <a:avLst/>
          </a:prstGeom>
          <a:noFill/>
          <a:ln>
            <a:noFill/>
          </a:ln>
        </p:spPr>
        <p:style>
          <a:lnRef idx="2">
            <a:schemeClr val="accent1"/>
          </a:lnRef>
          <a:fillRef idx="1">
            <a:schemeClr val="lt1"/>
          </a:fillRef>
          <a:effectRef idx="0">
            <a:schemeClr val="accent1"/>
          </a:effectRef>
          <a:fontRef idx="minor">
            <a:schemeClr val="dk1"/>
          </a:fontRef>
        </p:style>
        <p:txBody>
          <a:bodyPr anchor="ctr"/>
          <a:lstStyle/>
          <a:p>
            <a:pPr marL="342900" marR="0" lvl="0" indent="-342900" algn="just" defTabSz="999826" rtl="1" eaLnBrk="1" fontAlgn="auto" latinLnBrk="0" hangingPunct="1">
              <a:lnSpc>
                <a:spcPct val="150000"/>
              </a:lnSpc>
              <a:spcBef>
                <a:spcPts val="0"/>
              </a:spcBef>
              <a:spcAft>
                <a:spcPts val="0"/>
              </a:spcAft>
              <a:buClr>
                <a:srgbClr val="FFFFFF"/>
              </a:buClr>
              <a:buSzTx/>
              <a:buFont typeface="+mj-lt"/>
              <a:buAutoNum type="arabicPeriod"/>
              <a:tabLst/>
              <a:defRPr/>
            </a:pPr>
            <a:r>
              <a:rPr kumimoji="0" lang="ar-SA" sz="1600" b="1" i="0" u="none" strike="noStrike" kern="1200" cap="none" spc="0" normalizeH="0" baseline="0" noProof="0" dirty="0">
                <a:ln>
                  <a:noFill/>
                </a:ln>
                <a:solidFill>
                  <a:schemeClr val="bg1"/>
                </a:solidFill>
                <a:effectLst/>
                <a:uLnTx/>
                <a:uFillTx/>
                <a:latin typeface="Sakkal Majalla" panose="02000000000000000000" pitchFamily="2" charset="-78"/>
                <a:ea typeface="+mn-ea"/>
              </a:rPr>
              <a:t>ترابط الرسائل </a:t>
            </a:r>
            <a:r>
              <a:rPr kumimoji="0" lang="ar-SA" sz="1600" i="0" u="none" strike="noStrike" kern="1200" cap="none" spc="0" normalizeH="0" baseline="0" noProof="0" dirty="0">
                <a:ln>
                  <a:noFill/>
                </a:ln>
                <a:solidFill>
                  <a:schemeClr val="bg1"/>
                </a:solidFill>
                <a:effectLst/>
                <a:uLnTx/>
                <a:uFillTx/>
                <a:latin typeface="Sakkal Majalla" panose="02000000000000000000" pitchFamily="2" charset="-78"/>
                <a:ea typeface="+mn-ea"/>
              </a:rPr>
              <a:t>– توحيد المفاهيم وربطها بألوان بطاقة كفاءة الطاقة سيُضاعف قدرة الأطفال على تذكّر السلوك المرغوب.</a:t>
            </a:r>
          </a:p>
          <a:p>
            <a:pPr marL="342900" marR="0" lvl="0" indent="-342900" algn="just" defTabSz="999826" rtl="1" eaLnBrk="1" fontAlgn="auto" latinLnBrk="0" hangingPunct="1">
              <a:lnSpc>
                <a:spcPct val="150000"/>
              </a:lnSpc>
              <a:spcBef>
                <a:spcPts val="0"/>
              </a:spcBef>
              <a:spcAft>
                <a:spcPts val="0"/>
              </a:spcAft>
              <a:buClr>
                <a:srgbClr val="FFFFFF"/>
              </a:buClr>
              <a:buSzTx/>
              <a:buFont typeface="+mj-lt"/>
              <a:buAutoNum type="arabicPeriod"/>
              <a:tabLst/>
              <a:defRPr/>
            </a:pPr>
            <a:r>
              <a:rPr kumimoji="0" lang="ar-SA" sz="1600" b="1" i="0" u="none" strike="noStrike" kern="1200" cap="none" spc="0" normalizeH="0" baseline="0" noProof="0" dirty="0">
                <a:ln>
                  <a:noFill/>
                </a:ln>
                <a:solidFill>
                  <a:schemeClr val="bg1"/>
                </a:solidFill>
                <a:effectLst/>
                <a:uLnTx/>
                <a:uFillTx/>
                <a:latin typeface="Sakkal Majalla" panose="02000000000000000000" pitchFamily="2" charset="-78"/>
                <a:ea typeface="+mn-ea"/>
              </a:rPr>
              <a:t>القيمة التعليمية </a:t>
            </a:r>
            <a:r>
              <a:rPr kumimoji="0" lang="ar-SA" sz="1600" i="0" u="none" strike="noStrike" kern="1200" cap="none" spc="0" normalizeH="0" baseline="0" noProof="0" dirty="0">
                <a:ln>
                  <a:noFill/>
                </a:ln>
                <a:solidFill>
                  <a:schemeClr val="bg1"/>
                </a:solidFill>
                <a:effectLst/>
                <a:uLnTx/>
                <a:uFillTx/>
                <a:latin typeface="Sakkal Majalla" panose="02000000000000000000" pitchFamily="2" charset="-78"/>
                <a:ea typeface="+mn-ea"/>
              </a:rPr>
              <a:t>– إضافة شرح حسي مباشر لسببية الهدر وأثر الترشيد يعزّز الفهم ويحفّز التطبيق الفعلي.</a:t>
            </a:r>
          </a:p>
          <a:p>
            <a:pPr marL="342900" marR="0" lvl="0" indent="-342900" algn="just" defTabSz="999826" rtl="1" eaLnBrk="1" fontAlgn="auto" latinLnBrk="0" hangingPunct="1">
              <a:lnSpc>
                <a:spcPct val="150000"/>
              </a:lnSpc>
              <a:spcBef>
                <a:spcPts val="0"/>
              </a:spcBef>
              <a:spcAft>
                <a:spcPts val="0"/>
              </a:spcAft>
              <a:buClr>
                <a:srgbClr val="FFFFFF"/>
              </a:buClr>
              <a:buSzTx/>
              <a:buFont typeface="+mj-lt"/>
              <a:buAutoNum type="arabicPeriod"/>
              <a:tabLst/>
              <a:defRPr/>
            </a:pPr>
            <a:r>
              <a:rPr kumimoji="0" lang="ar-SA" sz="1600" b="1" i="0" u="none" strike="noStrike" kern="1200" cap="none" spc="0" normalizeH="0" baseline="0" noProof="0" dirty="0">
                <a:ln>
                  <a:noFill/>
                </a:ln>
                <a:solidFill>
                  <a:schemeClr val="bg1"/>
                </a:solidFill>
                <a:effectLst/>
                <a:uLnTx/>
                <a:uFillTx/>
                <a:latin typeface="Sakkal Majalla" panose="02000000000000000000" pitchFamily="2" charset="-78"/>
                <a:ea typeface="+mn-ea"/>
              </a:rPr>
              <a:t>الجاذبية البصرية </a:t>
            </a:r>
            <a:r>
              <a:rPr kumimoji="0" lang="ar-SA" sz="1600" i="0" u="none" strike="noStrike" kern="1200" cap="none" spc="0" normalizeH="0" baseline="0" noProof="0" dirty="0">
                <a:ln>
                  <a:noFill/>
                </a:ln>
                <a:solidFill>
                  <a:schemeClr val="bg1"/>
                </a:solidFill>
                <a:effectLst/>
                <a:uLnTx/>
                <a:uFillTx/>
                <a:latin typeface="Sakkal Majalla" panose="02000000000000000000" pitchFamily="2" charset="-78"/>
                <a:ea typeface="+mn-ea"/>
              </a:rPr>
              <a:t>– تحديث نمط الرسوم أو استبدالها بمشاهد واقعية عالية الجودة يرفع معدّل الانخراط ويحدّ من التشتيت.</a:t>
            </a:r>
          </a:p>
        </p:txBody>
      </p:sp>
      <p:sp>
        <p:nvSpPr>
          <p:cNvPr id="5" name="TextBox 49">
            <a:extLst>
              <a:ext uri="{FF2B5EF4-FFF2-40B4-BE49-F238E27FC236}">
                <a16:creationId xmlns:a16="http://schemas.microsoft.com/office/drawing/2014/main" id="{6EA782AF-3644-3803-AC9F-54CE283AE7F0}"/>
              </a:ext>
            </a:extLst>
          </p:cNvPr>
          <p:cNvSpPr txBox="1"/>
          <p:nvPr/>
        </p:nvSpPr>
        <p:spPr>
          <a:xfrm>
            <a:off x="787399" y="1199326"/>
            <a:ext cx="10861247" cy="584775"/>
          </a:xfrm>
          <a:prstGeom prst="rect">
            <a:avLst/>
          </a:prstGeom>
          <a:noFill/>
        </p:spPr>
        <p:txBody>
          <a:bodyPr wrap="square">
            <a:spAutoFit/>
          </a:bodyPr>
          <a:lstStyle/>
          <a:p>
            <a:pPr marL="0" marR="0" lvl="0" indent="0" algn="just" defTabSz="914363"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كشف التقييم أن حملة أطفال لتبقى</a:t>
            </a:r>
            <a:r>
              <a:rPr kumimoji="0" lang="ar-JO"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 </a:t>
            </a: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ترتكز على قاعدة لغو</a:t>
            </a:r>
            <a:r>
              <a:rPr kumimoji="0" lang="ar-JO"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ي</a:t>
            </a: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ة واضحة وهوية مفهومية قادرة على جذب الفئة العمرية المستهدفة</a:t>
            </a:r>
            <a:r>
              <a:rPr kumimoji="0" lang="ar-JO"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a:t>
            </a: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 لكنها لا تزال بحاجة إلى تعزيز علمي وبصري لضمان أن تتحول الرسائل التوعوية إلى سلوك مستدام. يعالج تبنّي التوصيات الواردة في هذا التقرير ثلاث فجوات محورية:</a:t>
            </a:r>
            <a:endParaRPr kumimoji="0" lang="ar-SA" sz="1600" b="0" i="0" u="none" strike="noStrike" kern="1200" cap="none" spc="0" normalizeH="0" baseline="0" noProof="0" dirty="0">
              <a:ln>
                <a:noFill/>
              </a:ln>
              <a:solidFill>
                <a:srgbClr val="000000">
                  <a:lumMod val="95000"/>
                  <a:lumOff val="5000"/>
                </a:srgbClr>
              </a:solidFill>
              <a:effectLst/>
              <a:uLnTx/>
              <a:uFillTx/>
              <a:latin typeface="Sakkal Majalla" panose="02000000000000000000" pitchFamily="2" charset="-78"/>
              <a:ea typeface="Calibri" panose="020F0502020204030204" pitchFamily="34" charset="0"/>
            </a:endParaRPr>
          </a:p>
        </p:txBody>
      </p:sp>
      <p:sp>
        <p:nvSpPr>
          <p:cNvPr id="12" name="Content Placeholder 2">
            <a:extLst>
              <a:ext uri="{FF2B5EF4-FFF2-40B4-BE49-F238E27FC236}">
                <a16:creationId xmlns:a16="http://schemas.microsoft.com/office/drawing/2014/main" id="{90DD5918-2031-A605-4194-C2211BE1AD0D}"/>
              </a:ext>
            </a:extLst>
          </p:cNvPr>
          <p:cNvSpPr txBox="1">
            <a:spLocks/>
          </p:cNvSpPr>
          <p:nvPr/>
        </p:nvSpPr>
        <p:spPr>
          <a:xfrm>
            <a:off x="1497863" y="3811327"/>
            <a:ext cx="10150783" cy="1725873"/>
          </a:xfrm>
          <a:prstGeom prst="rect">
            <a:avLst/>
          </a:prstGeom>
          <a:noFill/>
          <a:ln>
            <a:noFill/>
          </a:ln>
        </p:spPr>
        <p:style>
          <a:lnRef idx="2">
            <a:schemeClr val="accent1"/>
          </a:lnRef>
          <a:fillRef idx="1">
            <a:schemeClr val="lt1"/>
          </a:fillRef>
          <a:effectRef idx="0">
            <a:schemeClr val="accent1"/>
          </a:effectRef>
          <a:fontRef idx="minor">
            <a:schemeClr val="dk1"/>
          </a:fontRef>
        </p:style>
        <p:txBody>
          <a:bodyPr anchor="ctr"/>
          <a:lstStyle/>
          <a:p>
            <a:pPr marL="0" marR="0" lvl="0" indent="0" algn="r" defTabSz="999826" rtl="1" eaLnBrk="1" fontAlgn="auto" latinLnBrk="0" hangingPunct="1">
              <a:lnSpc>
                <a:spcPct val="150000"/>
              </a:lnSpc>
              <a:spcBef>
                <a:spcPts val="0"/>
              </a:spcBef>
              <a:spcAft>
                <a:spcPts val="0"/>
              </a:spcAft>
              <a:buClr>
                <a:srgbClr val="006E5A"/>
              </a:buClr>
              <a:buSzTx/>
              <a:buFontTx/>
              <a:buNone/>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إن التنفيذ المتسق لهذه التحسينات سيُحقق للمركز السعودي لكفاءة الطاقة ثلاثة أهداف استراتيجية:</a:t>
            </a:r>
          </a:p>
          <a:p>
            <a:pPr marL="342900" marR="0" lvl="0" indent="-342900" algn="r" defTabSz="999826" rtl="1" eaLnBrk="1" fontAlgn="auto" latinLnBrk="0" hangingPunct="1">
              <a:lnSpc>
                <a:spcPct val="150000"/>
              </a:lnSpc>
              <a:spcBef>
                <a:spcPts val="0"/>
              </a:spcBef>
              <a:spcAft>
                <a:spcPts val="0"/>
              </a:spcAft>
              <a:buClr>
                <a:schemeClr val="tx1"/>
              </a:buClr>
              <a:buSzTx/>
              <a:buFont typeface="+mj-lt"/>
              <a:buAutoNum type="arabicPeriod"/>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رفع نسبة الاستيعاب العلمي لمفاهيم الطاقة لدى الأطفال.</a:t>
            </a:r>
          </a:p>
          <a:p>
            <a:pPr marL="342900" marR="0" lvl="0" indent="-342900" algn="r" defTabSz="999826" rtl="1" eaLnBrk="1" fontAlgn="auto" latinLnBrk="0" hangingPunct="1">
              <a:lnSpc>
                <a:spcPct val="150000"/>
              </a:lnSpc>
              <a:spcBef>
                <a:spcPts val="0"/>
              </a:spcBef>
              <a:spcAft>
                <a:spcPts val="0"/>
              </a:spcAft>
              <a:buClr>
                <a:schemeClr val="tx1"/>
              </a:buClr>
              <a:buSzTx/>
              <a:buFont typeface="+mj-lt"/>
              <a:buAutoNum type="arabicPeriod"/>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غرس سلوك ترشيد ثابت يمكن تتبّع أثره عبر مقاييس ما بعد الحملة.</a:t>
            </a:r>
          </a:p>
          <a:p>
            <a:pPr marL="342900" marR="0" lvl="0" indent="-342900" algn="r" defTabSz="999826" rtl="1" eaLnBrk="1" fontAlgn="auto" latinLnBrk="0" hangingPunct="1">
              <a:lnSpc>
                <a:spcPct val="150000"/>
              </a:lnSpc>
              <a:spcBef>
                <a:spcPts val="0"/>
              </a:spcBef>
              <a:spcAft>
                <a:spcPts val="0"/>
              </a:spcAft>
              <a:buClr>
                <a:schemeClr val="tx1"/>
              </a:buClr>
              <a:buSzTx/>
              <a:buFont typeface="+mj-lt"/>
              <a:buAutoNum type="arabicPeriod"/>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إرساء هوية بصرية موحّدة تُرسّخ مكانة الحملة لدى الجيل الناشئ وتسهّل تعاقب المواسم التوعوية.</a:t>
            </a:r>
          </a:p>
        </p:txBody>
      </p:sp>
      <p:grpSp>
        <p:nvGrpSpPr>
          <p:cNvPr id="13" name="Group 2">
            <a:extLst>
              <a:ext uri="{FF2B5EF4-FFF2-40B4-BE49-F238E27FC236}">
                <a16:creationId xmlns:a16="http://schemas.microsoft.com/office/drawing/2014/main" id="{3EA5EB3A-9588-33D2-C7B8-0D3FB3110706}"/>
              </a:ext>
            </a:extLst>
          </p:cNvPr>
          <p:cNvGrpSpPr/>
          <p:nvPr/>
        </p:nvGrpSpPr>
        <p:grpSpPr>
          <a:xfrm>
            <a:off x="163545" y="4724234"/>
            <a:ext cx="2258878" cy="1842412"/>
            <a:chOff x="-196833" y="3143585"/>
            <a:chExt cx="4911108" cy="3714415"/>
          </a:xfrm>
        </p:grpSpPr>
        <p:pic>
          <p:nvPicPr>
            <p:cNvPr id="14" name="Picture 5">
              <a:extLst>
                <a:ext uri="{FF2B5EF4-FFF2-40B4-BE49-F238E27FC236}">
                  <a16:creationId xmlns:a16="http://schemas.microsoft.com/office/drawing/2014/main" id="{9CF3E70A-FAAF-7016-272D-4DA4E8B33B87}"/>
                </a:ext>
              </a:extLst>
            </p:cNvPr>
            <p:cNvPicPr>
              <a:picLocks noChangeAspect="1"/>
            </p:cNvPicPr>
            <p:nvPr/>
          </p:nvPicPr>
          <p:blipFill>
            <a:blip r:embed="rId2" cstate="email">
              <a:duotone>
                <a:schemeClr val="bg2">
                  <a:shade val="45000"/>
                  <a:satMod val="135000"/>
                </a:schemeClr>
                <a:prstClr val="white"/>
              </a:duotone>
              <a:extLst>
                <a:ext uri="{BEBA8EAE-BF5A-486C-A8C5-ECC9F3942E4B}">
                  <a14:imgProps xmlns:a14="http://schemas.microsoft.com/office/drawing/2010/main">
                    <a14:imgLayer r:embed="rId3">
                      <a14:imgEffect>
                        <a14:backgroundRemoval t="6814" b="97606" l="6065" r="96897">
                          <a14:foregroundMark x1="84485" y1="77716" x2="86178" y2="87109"/>
                          <a14:foregroundMark x1="88152" y1="70166" x2="85331" y2="87845"/>
                          <a14:foregroundMark x1="87306" y1="65930" x2="81523" y2="74586"/>
                          <a14:foregroundMark x1="81523" y1="74586" x2="79549" y2="88950"/>
                          <a14:foregroundMark x1="79549" y1="88950" x2="89563" y2="87293"/>
                          <a14:foregroundMark x1="89563" y1="87293" x2="87447" y2="73481"/>
                          <a14:foregroundMark x1="87447" y1="73481" x2="81805" y2="70166"/>
                          <a14:foregroundMark x1="88717" y1="58564" x2="97574" y2="84976"/>
                          <a14:foregroundMark x1="96257" y1="91630" x2="95532" y2="93487"/>
                          <a14:foregroundMark x1="98166" y1="86740" x2="96360" y2="91367"/>
                          <a14:foregroundMark x1="81997" y1="96491" x2="81664" y2="96501"/>
                          <a14:foregroundMark x1="94282" y1="96139" x2="89563" y2="96274"/>
                          <a14:foregroundMark x1="81664" y1="96501" x2="71509" y2="79006"/>
                          <a14:foregroundMark x1="71509" y1="79006" x2="78843" y2="74401"/>
                          <a14:foregroundMark x1="78843" y1="74401" x2="85049" y2="64825"/>
                          <a14:foregroundMark x1="85049" y1="64825" x2="88717" y2="61694"/>
                          <a14:foregroundMark x1="90127" y1="64825" x2="95487" y2="75506"/>
                          <a14:foregroundMark x1="95487" y1="75506" x2="94922" y2="84899"/>
                          <a14:foregroundMark x1="94922" y1="84899" x2="89563" y2="91160"/>
                          <a14:foregroundMark x1="89563" y1="91160" x2="86178" y2="85083"/>
                          <a14:foregroundMark x1="97461" y1="87109" x2="97461" y2="90055"/>
                          <a14:foregroundMark x1="78420" y1="97790" x2="77715" y2="97790"/>
                          <a14:foregroundMark x1="47673" y1="6814" x2="41467" y2="29650"/>
                          <a14:foregroundMark x1="8886" y1="36832" x2="3949" y2="73297"/>
                          <a14:foregroundMark x1="3949" y1="73297" x2="7757" y2="82505"/>
                          <a14:foregroundMark x1="7757" y1="82505" x2="16361" y2="89134"/>
                          <a14:foregroundMark x1="6065" y1="70902" x2="12130" y2="86188"/>
                          <a14:foregroundMark x1="12130" y1="86188" x2="40480" y2="92449"/>
                          <a14:foregroundMark x1="40480" y1="92449" x2="76305" y2="83241"/>
                          <a14:backgroundMark x1="88999" y1="97238" x2="82087" y2="96685"/>
                          <a14:backgroundMark x1="90127" y1="97974" x2="88575" y2="96133"/>
                          <a14:backgroundMark x1="96474" y1="95580" x2="94358" y2="95212"/>
                          <a14:backgroundMark x1="96333" y1="96869" x2="94358" y2="96317"/>
                          <a14:backgroundMark x1="97038" y1="93738" x2="96333" y2="91897"/>
                          <a14:backgroundMark x1="98307" y1="87661" x2="96756" y2="81400"/>
                        </a14:backgroundRemoval>
                      </a14:imgEffect>
                    </a14:imgLayer>
                  </a14:imgProps>
                </a:ext>
                <a:ext uri="{28A0092B-C50C-407E-A947-70E740481C1C}">
                  <a14:useLocalDpi xmlns:a14="http://schemas.microsoft.com/office/drawing/2010/main"/>
                </a:ext>
              </a:extLst>
            </a:blip>
            <a:srcRect/>
            <a:stretch/>
          </p:blipFill>
          <p:spPr>
            <a:xfrm>
              <a:off x="-130158" y="3143585"/>
              <a:ext cx="4844433" cy="3714415"/>
            </a:xfrm>
            <a:prstGeom prst="rect">
              <a:avLst/>
            </a:prstGeom>
          </p:spPr>
        </p:pic>
        <p:pic>
          <p:nvPicPr>
            <p:cNvPr id="15" name="Picture 8">
              <a:extLst>
                <a:ext uri="{FF2B5EF4-FFF2-40B4-BE49-F238E27FC236}">
                  <a16:creationId xmlns:a16="http://schemas.microsoft.com/office/drawing/2014/main" id="{F43B3F0E-355F-FFB7-87B7-ADC0EE91EAF0}"/>
                </a:ext>
              </a:extLst>
            </p:cNvPr>
            <p:cNvPicPr>
              <a:picLocks noChangeAspect="1"/>
            </p:cNvPicPr>
            <p:nvPr/>
          </p:nvPicPr>
          <p:blipFill>
            <a:blip r:embed="rId4" cstate="email">
              <a:duotone>
                <a:schemeClr val="bg2">
                  <a:shade val="45000"/>
                  <a:satMod val="135000"/>
                </a:schemeClr>
                <a:prstClr val="white"/>
              </a:duotone>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a:ext>
              </a:extLst>
            </a:blip>
            <a:srcRect/>
            <a:stretch/>
          </p:blipFill>
          <p:spPr>
            <a:xfrm rot="21228031">
              <a:off x="-196833" y="4300257"/>
              <a:ext cx="750733" cy="1401068"/>
            </a:xfrm>
            <a:prstGeom prst="rect">
              <a:avLst/>
            </a:prstGeom>
          </p:spPr>
        </p:pic>
      </p:grpSp>
      <p:grpSp>
        <p:nvGrpSpPr>
          <p:cNvPr id="6" name="Group 5">
            <a:extLst>
              <a:ext uri="{FF2B5EF4-FFF2-40B4-BE49-F238E27FC236}">
                <a16:creationId xmlns:a16="http://schemas.microsoft.com/office/drawing/2014/main" id="{D6CBEB40-887B-37B1-5509-38CABC64651C}"/>
              </a:ext>
            </a:extLst>
          </p:cNvPr>
          <p:cNvGrpSpPr/>
          <p:nvPr/>
        </p:nvGrpSpPr>
        <p:grpSpPr>
          <a:xfrm>
            <a:off x="10980599" y="124310"/>
            <a:ext cx="982980" cy="1156686"/>
            <a:chOff x="10638890" y="223879"/>
            <a:chExt cx="1206400" cy="1578026"/>
          </a:xfrm>
        </p:grpSpPr>
        <p:pic>
          <p:nvPicPr>
            <p:cNvPr id="8" name="Picture 7">
              <a:extLst>
                <a:ext uri="{FF2B5EF4-FFF2-40B4-BE49-F238E27FC236}">
                  <a16:creationId xmlns:a16="http://schemas.microsoft.com/office/drawing/2014/main" id="{6DE65597-5464-BE0F-95A5-45B41371BF78}"/>
                </a:ext>
              </a:extLst>
            </p:cNvPr>
            <p:cNvPicPr>
              <a:picLocks noChangeAspect="1"/>
            </p:cNvPicPr>
            <p:nvPr/>
          </p:nvPicPr>
          <p:blipFill>
            <a:blip r:embed="rId6"/>
            <a:stretch>
              <a:fillRect/>
            </a:stretch>
          </p:blipFill>
          <p:spPr>
            <a:xfrm>
              <a:off x="10638890" y="223879"/>
              <a:ext cx="1206400" cy="461579"/>
            </a:xfrm>
            <a:prstGeom prst="rect">
              <a:avLst/>
            </a:prstGeom>
          </p:spPr>
        </p:pic>
        <p:pic>
          <p:nvPicPr>
            <p:cNvPr id="9" name="Picture 8" descr="A group of green and purple rectangles&#10;&#10;Description automatically generated">
              <a:extLst>
                <a:ext uri="{FF2B5EF4-FFF2-40B4-BE49-F238E27FC236}">
                  <a16:creationId xmlns:a16="http://schemas.microsoft.com/office/drawing/2014/main" id="{5E78532C-40F7-94F7-A2DE-C3C583334D27}"/>
                </a:ext>
              </a:extLst>
            </p:cNvPr>
            <p:cNvPicPr>
              <a:picLocks noChangeAspect="1"/>
            </p:cNvPicPr>
            <p:nvPr/>
          </p:nvPicPr>
          <p:blipFill>
            <a:blip r:embed="rId7"/>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CC2DE2F1-F10B-B559-594D-2FFAE4182623}"/>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b="1" dirty="0"/>
              <a:t>الخلاصة التنفيذية</a:t>
            </a:r>
            <a:endParaRPr lang="ar-JO" sz="2400" b="1" dirty="0">
              <a:cs typeface="Bahij TheSansArabic Plain" panose="02040503050201020203" pitchFamily="18" charset="-78"/>
            </a:endParaRPr>
          </a:p>
        </p:txBody>
      </p:sp>
      <p:sp>
        <p:nvSpPr>
          <p:cNvPr id="11" name="Slide Number Placeholder 12">
            <a:extLst>
              <a:ext uri="{FF2B5EF4-FFF2-40B4-BE49-F238E27FC236}">
                <a16:creationId xmlns:a16="http://schemas.microsoft.com/office/drawing/2014/main" id="{4096EEE3-93BE-C025-30F5-5B06A3AB19CB}"/>
              </a:ext>
            </a:extLst>
          </p:cNvPr>
          <p:cNvSpPr txBox="1">
            <a:spLocks/>
          </p:cNvSpPr>
          <p:nvPr/>
        </p:nvSpPr>
        <p:spPr>
          <a:xfrm>
            <a:off x="8737601" y="6356352"/>
            <a:ext cx="2844800" cy="365125"/>
          </a:xfrm>
          <a:prstGeom prst="rect">
            <a:avLst/>
          </a:prstGeom>
        </p:spPr>
        <p:txBody>
          <a:bodyPr vert="horz" lIns="91436" tIns="45718" rIns="91436" bIns="45718"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26624461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A0BC720-79BE-553A-4538-3864AB13014B}"/>
              </a:ext>
            </a:extLst>
          </p:cNvPr>
          <p:cNvSpPr/>
          <p:nvPr/>
        </p:nvSpPr>
        <p:spPr>
          <a:xfrm>
            <a:off x="0" y="2984505"/>
            <a:ext cx="12191999" cy="2095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78CA7FB0-2890-A1C4-BC7B-25FEDDE27803}"/>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9" name="Group 18">
            <a:extLst>
              <a:ext uri="{FF2B5EF4-FFF2-40B4-BE49-F238E27FC236}">
                <a16:creationId xmlns:a16="http://schemas.microsoft.com/office/drawing/2014/main" id="{758F359C-2221-F068-BE71-3E974E0B4875}"/>
              </a:ext>
            </a:extLst>
          </p:cNvPr>
          <p:cNvGrpSpPr/>
          <p:nvPr/>
        </p:nvGrpSpPr>
        <p:grpSpPr>
          <a:xfrm>
            <a:off x="1297543" y="3582157"/>
            <a:ext cx="8063425" cy="696319"/>
            <a:chOff x="810520" y="2879312"/>
            <a:chExt cx="8063425" cy="696319"/>
          </a:xfrm>
        </p:grpSpPr>
        <p:sp>
          <p:nvSpPr>
            <p:cNvPr id="20" name="TextBox 19">
              <a:extLst>
                <a:ext uri="{FF2B5EF4-FFF2-40B4-BE49-F238E27FC236}">
                  <a16:creationId xmlns:a16="http://schemas.microsoft.com/office/drawing/2014/main" id="{8C749732-BC00-8F89-B060-A8B6EA9551C6}"/>
                </a:ext>
              </a:extLst>
            </p:cNvPr>
            <p:cNvSpPr txBox="1"/>
            <p:nvPr/>
          </p:nvSpPr>
          <p:spPr>
            <a:xfrm>
              <a:off x="810520" y="2879312"/>
              <a:ext cx="8063425" cy="553998"/>
            </a:xfrm>
            <a:prstGeom prst="rect">
              <a:avLst/>
            </a:prstGeom>
            <a:noFill/>
          </p:spPr>
          <p:txBody>
            <a:bodyPr wrap="square" lIns="0" tIns="0" rIns="0" bIns="0" rtlCol="0" anchor="b">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JO" sz="36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تقييم المحتوى الاعلامي</a:t>
              </a:r>
            </a:p>
          </p:txBody>
        </p:sp>
        <p:cxnSp>
          <p:nvCxnSpPr>
            <p:cNvPr id="21" name="Straight Connector 20">
              <a:extLst>
                <a:ext uri="{FF2B5EF4-FFF2-40B4-BE49-F238E27FC236}">
                  <a16:creationId xmlns:a16="http://schemas.microsoft.com/office/drawing/2014/main" id="{5DD400FE-63EC-BAE6-B563-3DA24801BA63}"/>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Rectangle 21">
            <a:extLst>
              <a:ext uri="{FF2B5EF4-FFF2-40B4-BE49-F238E27FC236}">
                <a16:creationId xmlns:a16="http://schemas.microsoft.com/office/drawing/2014/main" id="{D2BDB4E9-12EB-AF46-D149-72ADFAB5A665}"/>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46792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9EA50-5440-8FD4-B8A1-89CFD34F46BF}"/>
            </a:ext>
          </a:extLst>
        </p:cNvPr>
        <p:cNvGrpSpPr/>
        <p:nvPr/>
      </p:nvGrpSpPr>
      <p:grpSpPr>
        <a:xfrm>
          <a:off x="0" y="0"/>
          <a:ext cx="0" cy="0"/>
          <a:chOff x="0" y="0"/>
          <a:chExt cx="0" cy="0"/>
        </a:xfrm>
      </p:grpSpPr>
      <p:sp>
        <p:nvSpPr>
          <p:cNvPr id="4" name="TextBox 49">
            <a:extLst>
              <a:ext uri="{FF2B5EF4-FFF2-40B4-BE49-F238E27FC236}">
                <a16:creationId xmlns:a16="http://schemas.microsoft.com/office/drawing/2014/main" id="{2AF6690B-6825-28D3-EEF9-680F20A2CF34}"/>
              </a:ext>
            </a:extLst>
          </p:cNvPr>
          <p:cNvSpPr txBox="1"/>
          <p:nvPr/>
        </p:nvSpPr>
        <p:spPr>
          <a:xfrm>
            <a:off x="838199" y="1488090"/>
            <a:ext cx="10459579" cy="584775"/>
          </a:xfrm>
          <a:prstGeom prst="rect">
            <a:avLst/>
          </a:prstGeom>
          <a:noFill/>
        </p:spPr>
        <p:txBody>
          <a:bodyPr wrap="square">
            <a:spAutoFit/>
          </a:bodyPr>
          <a:lstStyle/>
          <a:p>
            <a:pPr marL="0" marR="0" lvl="0" indent="0" algn="just" defTabSz="914363" rtl="1" eaLnBrk="1" fontAlgn="auto" latinLnBrk="0" hangingPunct="1">
              <a:lnSpc>
                <a:spcPct val="100000"/>
              </a:lnSpc>
              <a:spcBef>
                <a:spcPts val="0"/>
              </a:spcBef>
              <a:spcAft>
                <a:spcPts val="0"/>
              </a:spcAft>
              <a:buClrTx/>
              <a:buSzTx/>
              <a:buFontTx/>
              <a:buNone/>
              <a:tabLst/>
              <a:defRPr/>
            </a:pPr>
            <a:r>
              <a:rPr lang="ar-JO" sz="1600" dirty="0">
                <a:solidFill>
                  <a:srgbClr val="000000"/>
                </a:solidFill>
                <a:latin typeface="Sakkal Majalla" panose="02000000000000000000" pitchFamily="2" charset="-78"/>
              </a:rPr>
              <a:t>تم إجراء</a:t>
            </a: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 تقييماً ممنهجاً شمل جميع أنماط المحتوى المرئي المنشور تحت مظلة «لتبقى – أطفال» حتى نهاية الربع الأول 2025. ارتكز التقييم على إطار علمي وطُبِّق عبر الخطوات التالية:</a:t>
            </a:r>
            <a:endParaRPr kumimoji="0" lang="ar-SA" sz="1600" b="0" i="0" u="none" strike="noStrike" kern="1200" cap="none" spc="0" normalizeH="0" baseline="0" noProof="0" dirty="0">
              <a:ln>
                <a:noFill/>
              </a:ln>
              <a:solidFill>
                <a:srgbClr val="000000">
                  <a:lumMod val="95000"/>
                  <a:lumOff val="5000"/>
                </a:srgbClr>
              </a:solidFill>
              <a:effectLst/>
              <a:uLnTx/>
              <a:uFillTx/>
              <a:latin typeface="Sakkal Majalla" panose="02000000000000000000" pitchFamily="2" charset="-78"/>
              <a:ea typeface="Calibri" panose="020F0502020204030204" pitchFamily="34" charset="0"/>
            </a:endParaRPr>
          </a:p>
        </p:txBody>
      </p:sp>
      <p:sp>
        <p:nvSpPr>
          <p:cNvPr id="5" name="Oval 7">
            <a:extLst>
              <a:ext uri="{FF2B5EF4-FFF2-40B4-BE49-F238E27FC236}">
                <a16:creationId xmlns:a16="http://schemas.microsoft.com/office/drawing/2014/main" id="{037B15B4-6530-1FDA-3BB3-15C019EC766F}"/>
              </a:ext>
            </a:extLst>
          </p:cNvPr>
          <p:cNvSpPr>
            <a:spLocks noChangeArrowheads="1"/>
          </p:cNvSpPr>
          <p:nvPr/>
        </p:nvSpPr>
        <p:spPr bwMode="auto">
          <a:xfrm flipH="1">
            <a:off x="9474508" y="2432746"/>
            <a:ext cx="1823270" cy="461665"/>
          </a:xfrm>
          <a:prstGeom prst="round2DiagRect">
            <a:avLst/>
          </a:prstGeom>
          <a:solidFill>
            <a:srgbClr val="A68F5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chemeClr val="bg1"/>
                </a:solidFill>
                <a:effectLst/>
                <a:uLnTx/>
                <a:uFillTx/>
                <a:latin typeface="Sakkal Majalla" panose="02000000000000000000" pitchFamily="2" charset="-78"/>
                <a:ea typeface="+mn-ea"/>
              </a:rPr>
              <a:t>حصر قاعدة المحتوى </a:t>
            </a:r>
          </a:p>
        </p:txBody>
      </p:sp>
      <p:sp>
        <p:nvSpPr>
          <p:cNvPr id="6" name="Rectangle 7">
            <a:extLst>
              <a:ext uri="{FF2B5EF4-FFF2-40B4-BE49-F238E27FC236}">
                <a16:creationId xmlns:a16="http://schemas.microsoft.com/office/drawing/2014/main" id="{999A3C4C-9DA9-6C19-A384-11AE4F2F7222}"/>
              </a:ext>
            </a:extLst>
          </p:cNvPr>
          <p:cNvSpPr/>
          <p:nvPr/>
        </p:nvSpPr>
        <p:spPr>
          <a:xfrm>
            <a:off x="1527243" y="2423018"/>
            <a:ext cx="7947265" cy="372339"/>
          </a:xfrm>
          <a:prstGeom prst="rect">
            <a:avLst/>
          </a:prstGeom>
          <a:noFill/>
          <a:ln w="190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200000"/>
              </a:lnSpc>
              <a:spcBef>
                <a:spcPts val="0"/>
              </a:spcBef>
              <a:spcAft>
                <a:spcPts val="0"/>
              </a:spcAft>
              <a:buClrTx/>
              <a:buSzTx/>
              <a:buFontTx/>
              <a:buNone/>
              <a:tabLst/>
              <a:defRPr/>
            </a:pPr>
            <a:r>
              <a:rPr kumimoji="0" lang="ar-SA" sz="1600" i="0" u="none" strike="noStrike" kern="1200" cap="none" spc="0" normalizeH="0" baseline="0" noProof="0" dirty="0">
                <a:ln>
                  <a:noFill/>
                </a:ln>
                <a:solidFill>
                  <a:srgbClr val="000000">
                    <a:lumMod val="75000"/>
                    <a:lumOff val="25000"/>
                  </a:srgbClr>
                </a:solidFill>
                <a:effectLst/>
                <a:uLnTx/>
                <a:uFillTx/>
                <a:latin typeface="Sakkal Majalla" panose="02000000000000000000" pitchFamily="2" charset="-78"/>
                <a:ea typeface="+mn-ea"/>
              </a:rPr>
              <a:t> 12</a:t>
            </a:r>
            <a:r>
              <a:rPr kumimoji="0" lang="ar-JO" sz="1600" i="0" u="none" strike="noStrike" kern="1200" cap="none" spc="0" normalizeH="0" baseline="0" noProof="0" dirty="0">
                <a:ln>
                  <a:noFill/>
                </a:ln>
                <a:solidFill>
                  <a:srgbClr val="000000">
                    <a:lumMod val="75000"/>
                    <a:lumOff val="25000"/>
                  </a:srgbClr>
                </a:solidFill>
                <a:effectLst/>
                <a:uLnTx/>
                <a:uFillTx/>
                <a:latin typeface="Sakkal Majalla" panose="02000000000000000000" pitchFamily="2" charset="-78"/>
                <a:ea typeface="+mn-ea"/>
              </a:rPr>
              <a:t>2</a:t>
            </a:r>
            <a:r>
              <a:rPr kumimoji="0" lang="ar-SA" sz="1600" i="0" u="none" strike="noStrike" kern="1200" cap="none" spc="0" normalizeH="0" baseline="0" noProof="0" dirty="0">
                <a:ln>
                  <a:noFill/>
                </a:ln>
                <a:solidFill>
                  <a:srgbClr val="000000">
                    <a:lumMod val="75000"/>
                    <a:lumOff val="25000"/>
                  </a:srgbClr>
                </a:solidFill>
                <a:effectLst/>
                <a:uLnTx/>
                <a:uFillTx/>
                <a:latin typeface="Sakkal Majalla" panose="02000000000000000000" pitchFamily="2" charset="-78"/>
                <a:ea typeface="+mn-ea"/>
              </a:rPr>
              <a:t> مادة مرئية منشورة (34 فيلمًا قصيرًا، 28 حلقة مسلسل، 19 نشيدًا، 15 برنامجاً/مقطعاً حوارياً، 26 فلوقاً).</a:t>
            </a:r>
          </a:p>
        </p:txBody>
      </p:sp>
      <p:sp>
        <p:nvSpPr>
          <p:cNvPr id="7" name="Oval 7">
            <a:extLst>
              <a:ext uri="{FF2B5EF4-FFF2-40B4-BE49-F238E27FC236}">
                <a16:creationId xmlns:a16="http://schemas.microsoft.com/office/drawing/2014/main" id="{0C902165-808E-0472-2A2A-3D3652862AB1}"/>
              </a:ext>
            </a:extLst>
          </p:cNvPr>
          <p:cNvSpPr>
            <a:spLocks noChangeArrowheads="1"/>
          </p:cNvSpPr>
          <p:nvPr/>
        </p:nvSpPr>
        <p:spPr bwMode="auto">
          <a:xfrm flipH="1">
            <a:off x="9474508" y="3214654"/>
            <a:ext cx="1823270" cy="461665"/>
          </a:xfrm>
          <a:prstGeom prst="round2DiagRect">
            <a:avLst/>
          </a:prstGeom>
          <a:solidFill>
            <a:srgbClr val="A68F5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chemeClr val="bg1"/>
                </a:solidFill>
                <a:effectLst/>
                <a:uLnTx/>
                <a:uFillTx/>
                <a:latin typeface="Sakkal Majalla" panose="02000000000000000000" pitchFamily="2" charset="-78"/>
                <a:ea typeface="+mn-ea"/>
              </a:rPr>
              <a:t>اختيار العينة</a:t>
            </a:r>
          </a:p>
        </p:txBody>
      </p:sp>
      <p:sp>
        <p:nvSpPr>
          <p:cNvPr id="8" name="Rectangle 7">
            <a:extLst>
              <a:ext uri="{FF2B5EF4-FFF2-40B4-BE49-F238E27FC236}">
                <a16:creationId xmlns:a16="http://schemas.microsoft.com/office/drawing/2014/main" id="{3BCAF634-6082-FEAC-9897-E33FB271A898}"/>
              </a:ext>
            </a:extLst>
          </p:cNvPr>
          <p:cNvSpPr/>
          <p:nvPr/>
        </p:nvSpPr>
        <p:spPr>
          <a:xfrm>
            <a:off x="894222" y="3226404"/>
            <a:ext cx="8580286" cy="461665"/>
          </a:xfrm>
          <a:prstGeom prst="rect">
            <a:avLst/>
          </a:prstGeom>
          <a:noFill/>
          <a:ln w="190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i="0" u="none" strike="noStrike" kern="1200" cap="none" spc="0" normalizeH="0" baseline="0" noProof="0" dirty="0">
                <a:ln>
                  <a:noFill/>
                </a:ln>
                <a:solidFill>
                  <a:srgbClr val="000000">
                    <a:lumMod val="75000"/>
                    <a:lumOff val="25000"/>
                  </a:srgbClr>
                </a:solidFill>
                <a:effectLst/>
                <a:uLnTx/>
                <a:uFillTx/>
                <a:latin typeface="Sakkal Majalla" panose="02000000000000000000" pitchFamily="2" charset="-78"/>
                <a:ea typeface="+mn-ea"/>
              </a:rPr>
              <a:t>عينة ممثِّلة تضم 40% من إجمالي المحتوى (46 مقطعاً) مختارة بطريقة الطبقات</a:t>
            </a:r>
            <a:r>
              <a:rPr kumimoji="0" lang="en-US" sz="1600" i="0" u="none" strike="noStrike" kern="1200" cap="none" spc="0" normalizeH="0" baseline="0" noProof="0" dirty="0">
                <a:ln>
                  <a:noFill/>
                </a:ln>
                <a:solidFill>
                  <a:srgbClr val="000000">
                    <a:lumMod val="75000"/>
                    <a:lumOff val="25000"/>
                  </a:srgbClr>
                </a:solidFill>
                <a:effectLst/>
                <a:uLnTx/>
                <a:uFillTx/>
                <a:latin typeface="Sakkal Majalla" panose="02000000000000000000" pitchFamily="2" charset="-78"/>
                <a:ea typeface="+mn-ea"/>
              </a:rPr>
              <a:t> </a:t>
            </a:r>
            <a:r>
              <a:rPr kumimoji="0" lang="en-US" sz="160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cs typeface="Arial" panose="020B0604020202020204" pitchFamily="34" charset="0"/>
              </a:rPr>
              <a:t>Stratified Sampling </a:t>
            </a:r>
            <a:r>
              <a:rPr kumimoji="0" lang="ar-SA" sz="1600" i="0" u="none" strike="noStrike" kern="1200" cap="none" spc="0" normalizeH="0" baseline="0" noProof="0" dirty="0">
                <a:ln>
                  <a:noFill/>
                </a:ln>
                <a:solidFill>
                  <a:srgbClr val="000000">
                    <a:lumMod val="75000"/>
                    <a:lumOff val="25000"/>
                  </a:srgbClr>
                </a:solidFill>
                <a:effectLst/>
                <a:uLnTx/>
                <a:uFillTx/>
                <a:latin typeface="Sakkal Majalla" panose="02000000000000000000" pitchFamily="2" charset="-78"/>
                <a:ea typeface="+mn-ea"/>
              </a:rPr>
              <a:t>لضمان التوازن في النوع والزمن والموضوع.</a:t>
            </a:r>
          </a:p>
        </p:txBody>
      </p:sp>
      <p:sp>
        <p:nvSpPr>
          <p:cNvPr id="9" name="Oval 7">
            <a:extLst>
              <a:ext uri="{FF2B5EF4-FFF2-40B4-BE49-F238E27FC236}">
                <a16:creationId xmlns:a16="http://schemas.microsoft.com/office/drawing/2014/main" id="{D5DB55BF-D6EF-3273-193A-B19695C6B2BF}"/>
              </a:ext>
            </a:extLst>
          </p:cNvPr>
          <p:cNvSpPr>
            <a:spLocks noChangeArrowheads="1"/>
          </p:cNvSpPr>
          <p:nvPr/>
        </p:nvSpPr>
        <p:spPr bwMode="auto">
          <a:xfrm flipH="1">
            <a:off x="9500607" y="4020062"/>
            <a:ext cx="1823270" cy="461665"/>
          </a:xfrm>
          <a:prstGeom prst="round2DiagRect">
            <a:avLst/>
          </a:prstGeom>
          <a:solidFill>
            <a:srgbClr val="A68F5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chemeClr val="bg1"/>
                </a:solidFill>
                <a:effectLst/>
                <a:uLnTx/>
                <a:uFillTx/>
                <a:latin typeface="Sakkal Majalla" panose="02000000000000000000" pitchFamily="2" charset="-78"/>
                <a:ea typeface="+mn-ea"/>
              </a:rPr>
              <a:t>تطوير أداة القياس</a:t>
            </a:r>
          </a:p>
        </p:txBody>
      </p:sp>
      <p:sp>
        <p:nvSpPr>
          <p:cNvPr id="10" name="Rectangle 7">
            <a:extLst>
              <a:ext uri="{FF2B5EF4-FFF2-40B4-BE49-F238E27FC236}">
                <a16:creationId xmlns:a16="http://schemas.microsoft.com/office/drawing/2014/main" id="{F0881EDD-F290-F08A-E846-5521F6630641}"/>
              </a:ext>
            </a:extLst>
          </p:cNvPr>
          <p:cNvSpPr/>
          <p:nvPr/>
        </p:nvSpPr>
        <p:spPr>
          <a:xfrm>
            <a:off x="413502" y="4029454"/>
            <a:ext cx="9087105" cy="461665"/>
          </a:xfrm>
          <a:prstGeom prst="rect">
            <a:avLst/>
          </a:prstGeom>
          <a:noFill/>
          <a:ln w="190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i="0" u="none" strike="noStrike" kern="1200" cap="none" spc="0" normalizeH="0" baseline="0" noProof="0" dirty="0">
                <a:ln>
                  <a:noFill/>
                </a:ln>
                <a:solidFill>
                  <a:srgbClr val="000000">
                    <a:lumMod val="75000"/>
                    <a:lumOff val="25000"/>
                  </a:srgbClr>
                </a:solidFill>
                <a:effectLst/>
                <a:uLnTx/>
                <a:uFillTx/>
                <a:latin typeface="Sakkal Majalla" panose="02000000000000000000" pitchFamily="2" charset="-78"/>
                <a:ea typeface="+mn-ea"/>
              </a:rPr>
              <a:t>قائمة مراجعة تحوي 23 مؤشرًا كمّياً ونوعيًا، أُنجِزت بالتشاور مع متخصصة في طفولة.</a:t>
            </a:r>
          </a:p>
        </p:txBody>
      </p:sp>
      <p:sp>
        <p:nvSpPr>
          <p:cNvPr id="13" name="Oval 7">
            <a:extLst>
              <a:ext uri="{FF2B5EF4-FFF2-40B4-BE49-F238E27FC236}">
                <a16:creationId xmlns:a16="http://schemas.microsoft.com/office/drawing/2014/main" id="{80A2152A-B972-B11A-F5BD-B5B89C33856B}"/>
              </a:ext>
            </a:extLst>
          </p:cNvPr>
          <p:cNvSpPr>
            <a:spLocks noChangeArrowheads="1"/>
          </p:cNvSpPr>
          <p:nvPr/>
        </p:nvSpPr>
        <p:spPr bwMode="auto">
          <a:xfrm flipH="1">
            <a:off x="9500607" y="4739484"/>
            <a:ext cx="1823270" cy="461665"/>
          </a:xfrm>
          <a:prstGeom prst="round2DiagRect">
            <a:avLst/>
          </a:prstGeom>
          <a:solidFill>
            <a:srgbClr val="A68F5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chemeClr val="bg1"/>
                </a:solidFill>
                <a:effectLst/>
                <a:uLnTx/>
                <a:uFillTx/>
                <a:latin typeface="Sakkal Majalla" panose="02000000000000000000" pitchFamily="2" charset="-78"/>
                <a:ea typeface="+mn-ea"/>
              </a:rPr>
              <a:t>نطاق التحليل</a:t>
            </a:r>
          </a:p>
        </p:txBody>
      </p:sp>
      <p:sp>
        <p:nvSpPr>
          <p:cNvPr id="14" name="Rectangle 7">
            <a:extLst>
              <a:ext uri="{FF2B5EF4-FFF2-40B4-BE49-F238E27FC236}">
                <a16:creationId xmlns:a16="http://schemas.microsoft.com/office/drawing/2014/main" id="{784B478E-1B10-901D-277F-2A02A3CF8FBD}"/>
              </a:ext>
            </a:extLst>
          </p:cNvPr>
          <p:cNvSpPr/>
          <p:nvPr/>
        </p:nvSpPr>
        <p:spPr>
          <a:xfrm>
            <a:off x="413502" y="4770515"/>
            <a:ext cx="9087105" cy="410398"/>
          </a:xfrm>
          <a:prstGeom prst="rect">
            <a:avLst/>
          </a:prstGeom>
          <a:noFill/>
          <a:ln w="190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i="0" u="none" strike="noStrike" kern="1200" cap="none" spc="0" normalizeH="0" baseline="0" noProof="0" dirty="0">
                <a:ln>
                  <a:noFill/>
                </a:ln>
                <a:solidFill>
                  <a:srgbClr val="000000">
                    <a:lumMod val="75000"/>
                    <a:lumOff val="25000"/>
                  </a:srgbClr>
                </a:solidFill>
                <a:effectLst/>
                <a:uLnTx/>
                <a:uFillTx/>
                <a:latin typeface="Sakkal Majalla" panose="02000000000000000000" pitchFamily="2" charset="-78"/>
                <a:ea typeface="+mn-ea"/>
              </a:rPr>
              <a:t>اللغة والأسلوب - وضوح الرسالة العلمية والأدلة الحسية - محاذير أخلاقية وسلوكية - الاتساق البصري والتقني.</a:t>
            </a:r>
          </a:p>
        </p:txBody>
      </p:sp>
      <p:grpSp>
        <p:nvGrpSpPr>
          <p:cNvPr id="11" name="Group 10">
            <a:extLst>
              <a:ext uri="{FF2B5EF4-FFF2-40B4-BE49-F238E27FC236}">
                <a16:creationId xmlns:a16="http://schemas.microsoft.com/office/drawing/2014/main" id="{42350D93-541E-EB28-C05E-E19861D9DD38}"/>
              </a:ext>
            </a:extLst>
          </p:cNvPr>
          <p:cNvGrpSpPr/>
          <p:nvPr/>
        </p:nvGrpSpPr>
        <p:grpSpPr>
          <a:xfrm>
            <a:off x="10980599" y="124310"/>
            <a:ext cx="982980" cy="1156686"/>
            <a:chOff x="10638890" y="223879"/>
            <a:chExt cx="1206400" cy="1578026"/>
          </a:xfrm>
        </p:grpSpPr>
        <p:pic>
          <p:nvPicPr>
            <p:cNvPr id="12" name="Picture 11">
              <a:extLst>
                <a:ext uri="{FF2B5EF4-FFF2-40B4-BE49-F238E27FC236}">
                  <a16:creationId xmlns:a16="http://schemas.microsoft.com/office/drawing/2014/main" id="{1F24B7EC-B5EE-413C-46FF-88DC58EF355C}"/>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15" name="Picture 14" descr="A group of green and purple rectangles&#10;&#10;Description automatically generated">
              <a:extLst>
                <a:ext uri="{FF2B5EF4-FFF2-40B4-BE49-F238E27FC236}">
                  <a16:creationId xmlns:a16="http://schemas.microsoft.com/office/drawing/2014/main" id="{1EB6EFE0-AEFD-9662-BC26-5E7CF37EE174}"/>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6" name="Title 1">
            <a:extLst>
              <a:ext uri="{FF2B5EF4-FFF2-40B4-BE49-F238E27FC236}">
                <a16:creationId xmlns:a16="http://schemas.microsoft.com/office/drawing/2014/main" id="{4E6CC0BF-DCF0-28D3-9721-142ECCFC6572}"/>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منهجية المتبعة </a:t>
            </a:r>
          </a:p>
        </p:txBody>
      </p:sp>
      <p:sp>
        <p:nvSpPr>
          <p:cNvPr id="17" name="TextBox 16">
            <a:extLst>
              <a:ext uri="{FF2B5EF4-FFF2-40B4-BE49-F238E27FC236}">
                <a16:creationId xmlns:a16="http://schemas.microsoft.com/office/drawing/2014/main" id="{FFE604AD-0261-70A8-A5BB-DD2B12939507}"/>
              </a:ext>
            </a:extLst>
          </p:cNvPr>
          <p:cNvSpPr txBox="1"/>
          <p:nvPr/>
        </p:nvSpPr>
        <p:spPr>
          <a:xfrm>
            <a:off x="914400" y="5469932"/>
            <a:ext cx="10409477" cy="646331"/>
          </a:xfrm>
          <a:prstGeom prst="rect">
            <a:avLst/>
          </a:prstGeom>
          <a:noFill/>
        </p:spPr>
        <p:txBody>
          <a:bodyPr wrap="square" rtlCol="0">
            <a:spAutoFit/>
          </a:bodyPr>
          <a:lstStyle/>
          <a:p>
            <a:pPr algn="ctr"/>
            <a:r>
              <a:rPr lang="ar-JO" b="1" i="1" dirty="0">
                <a:solidFill>
                  <a:srgbClr val="A68F54"/>
                </a:solidFill>
              </a:rPr>
              <a:t>تم استخدام استمارة مؤلفة من 22 سؤال، بناء على معايير الدراسة التي تم ذكرها في المرحلة الأولى، لتقييم المحتوى الخاص بالمواد الإعلامية</a:t>
            </a:r>
            <a:endParaRPr lang="en-US" b="1" i="1" dirty="0">
              <a:solidFill>
                <a:srgbClr val="A68F54"/>
              </a:solidFill>
            </a:endParaRPr>
          </a:p>
        </p:txBody>
      </p:sp>
      <p:sp>
        <p:nvSpPr>
          <p:cNvPr id="18" name="Slide Number Placeholder 12">
            <a:extLst>
              <a:ext uri="{FF2B5EF4-FFF2-40B4-BE49-F238E27FC236}">
                <a16:creationId xmlns:a16="http://schemas.microsoft.com/office/drawing/2014/main" id="{46736D53-77C7-2B47-C806-1A48FD89039F}"/>
              </a:ext>
            </a:extLst>
          </p:cNvPr>
          <p:cNvSpPr txBox="1">
            <a:spLocks/>
          </p:cNvSpPr>
          <p:nvPr/>
        </p:nvSpPr>
        <p:spPr>
          <a:xfrm>
            <a:off x="8737601" y="6356352"/>
            <a:ext cx="2844800" cy="365125"/>
          </a:xfrm>
          <a:prstGeom prst="rect">
            <a:avLst/>
          </a:prstGeom>
        </p:spPr>
        <p:txBody>
          <a:bodyPr vert="horz" lIns="91436" tIns="45718" rIns="91436" bIns="45718"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18852153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4F56C-07EF-50AD-22ED-5E119CA67090}"/>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5FE18277-BAF0-3146-E8CB-9BB6F43C3840}"/>
              </a:ext>
            </a:extLst>
          </p:cNvPr>
          <p:cNvGrpSpPr/>
          <p:nvPr/>
        </p:nvGrpSpPr>
        <p:grpSpPr>
          <a:xfrm>
            <a:off x="10980599" y="124310"/>
            <a:ext cx="982980" cy="1156686"/>
            <a:chOff x="10638890" y="223879"/>
            <a:chExt cx="1206400" cy="1578026"/>
          </a:xfrm>
        </p:grpSpPr>
        <p:pic>
          <p:nvPicPr>
            <p:cNvPr id="6" name="Picture 5">
              <a:extLst>
                <a:ext uri="{FF2B5EF4-FFF2-40B4-BE49-F238E27FC236}">
                  <a16:creationId xmlns:a16="http://schemas.microsoft.com/office/drawing/2014/main" id="{86CC14D1-B64A-FE87-E9F6-6FA65E1B7789}"/>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7" name="Picture 6" descr="A group of green and purple rectangles&#10;&#10;Description automatically generated">
              <a:extLst>
                <a:ext uri="{FF2B5EF4-FFF2-40B4-BE49-F238E27FC236}">
                  <a16:creationId xmlns:a16="http://schemas.microsoft.com/office/drawing/2014/main" id="{4D4FAFB6-D212-7DA1-63B9-070ED377A10F}"/>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2" name="Title 1">
            <a:extLst>
              <a:ext uri="{FF2B5EF4-FFF2-40B4-BE49-F238E27FC236}">
                <a16:creationId xmlns:a16="http://schemas.microsoft.com/office/drawing/2014/main" id="{E04AEA43-24B7-B2FA-B3A4-7146ECA59B4E}"/>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عينة من الإستمارات في المرحلة الثانية (1/3)</a:t>
            </a:r>
          </a:p>
        </p:txBody>
      </p:sp>
      <p:sp>
        <p:nvSpPr>
          <p:cNvPr id="14" name="Oval 7">
            <a:extLst>
              <a:ext uri="{FF2B5EF4-FFF2-40B4-BE49-F238E27FC236}">
                <a16:creationId xmlns:a16="http://schemas.microsoft.com/office/drawing/2014/main" id="{E22D3DD4-7786-A6EF-F120-97F22D058215}"/>
              </a:ext>
            </a:extLst>
          </p:cNvPr>
          <p:cNvSpPr>
            <a:spLocks noChangeArrowheads="1"/>
          </p:cNvSpPr>
          <p:nvPr/>
        </p:nvSpPr>
        <p:spPr bwMode="auto">
          <a:xfrm flipH="1">
            <a:off x="9343840" y="1206353"/>
            <a:ext cx="1823270" cy="461665"/>
          </a:xfrm>
          <a:prstGeom prst="round2DiagRect">
            <a:avLst/>
          </a:prstGeom>
          <a:solidFill>
            <a:srgbClr val="A68F5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JO" sz="1600" b="1" dirty="0">
                <a:solidFill>
                  <a:schemeClr val="bg1"/>
                </a:solidFill>
                <a:latin typeface="Sakkal Majalla" panose="02000000000000000000" pitchFamily="2" charset="-78"/>
              </a:rPr>
              <a:t>إسم المقطع</a:t>
            </a:r>
            <a:endParaRPr kumimoji="0" lang="ar-SA" sz="1600" b="1" i="0" u="none" strike="noStrike" kern="1200" cap="none" spc="0" normalizeH="0" baseline="0" noProof="0" dirty="0">
              <a:ln>
                <a:noFill/>
              </a:ln>
              <a:solidFill>
                <a:schemeClr val="bg1"/>
              </a:solidFill>
              <a:effectLst/>
              <a:uLnTx/>
              <a:uFillTx/>
              <a:latin typeface="Sakkal Majalla" panose="02000000000000000000" pitchFamily="2" charset="-78"/>
              <a:ea typeface="+mn-ea"/>
            </a:endParaRPr>
          </a:p>
        </p:txBody>
      </p:sp>
      <p:sp>
        <p:nvSpPr>
          <p:cNvPr id="15" name="Rectangle 7">
            <a:extLst>
              <a:ext uri="{FF2B5EF4-FFF2-40B4-BE49-F238E27FC236}">
                <a16:creationId xmlns:a16="http://schemas.microsoft.com/office/drawing/2014/main" id="{5E5E0872-EFFD-B371-788D-91CA4B713DAF}"/>
              </a:ext>
            </a:extLst>
          </p:cNvPr>
          <p:cNvSpPr/>
          <p:nvPr/>
        </p:nvSpPr>
        <p:spPr>
          <a:xfrm>
            <a:off x="1396575" y="1136234"/>
            <a:ext cx="7947265" cy="461666"/>
          </a:xfrm>
          <a:prstGeom prst="rect">
            <a:avLst/>
          </a:prstGeom>
          <a:noFill/>
          <a:ln w="190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1" eaLnBrk="1" fontAlgn="auto" latinLnBrk="0" hangingPunct="1">
              <a:lnSpc>
                <a:spcPct val="2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75000"/>
                    <a:lumOff val="25000"/>
                  </a:srgbClr>
                </a:solidFill>
                <a:effectLst/>
                <a:uLnTx/>
                <a:uFillTx/>
                <a:latin typeface="Sakkal Majalla" panose="02000000000000000000" pitchFamily="2" charset="-78"/>
                <a:ea typeface="+mn-ea"/>
              </a:rPr>
              <a:t> يوميات أبطال الطاقة - بكاء السيارة</a:t>
            </a:r>
          </a:p>
        </p:txBody>
      </p:sp>
      <p:sp>
        <p:nvSpPr>
          <p:cNvPr id="20" name="TextBox 19">
            <a:extLst>
              <a:ext uri="{FF2B5EF4-FFF2-40B4-BE49-F238E27FC236}">
                <a16:creationId xmlns:a16="http://schemas.microsoft.com/office/drawing/2014/main" id="{CC024963-DD63-A8F3-E5B9-3A7E6F8AAC7B}"/>
              </a:ext>
            </a:extLst>
          </p:cNvPr>
          <p:cNvSpPr txBox="1"/>
          <p:nvPr/>
        </p:nvSpPr>
        <p:spPr>
          <a:xfrm>
            <a:off x="6025863" y="6191668"/>
            <a:ext cx="5141247" cy="307777"/>
          </a:xfrm>
          <a:prstGeom prst="rect">
            <a:avLst/>
          </a:prstGeom>
          <a:noFill/>
        </p:spPr>
        <p:txBody>
          <a:bodyPr wrap="square" rtlCol="0">
            <a:spAutoFit/>
          </a:bodyPr>
          <a:lstStyle/>
          <a:p>
            <a:pPr algn="r"/>
            <a:r>
              <a:rPr lang="ar-JO" sz="1400" b="1" dirty="0">
                <a:solidFill>
                  <a:srgbClr val="A68F54"/>
                </a:solidFill>
              </a:rPr>
              <a:t>ملاحظة: تم مشاركة التقارير المفصلة الخاصة بكل مقطع مع الجهات المعنية </a:t>
            </a:r>
            <a:endParaRPr lang="en-US" sz="1400" b="1" dirty="0">
              <a:solidFill>
                <a:srgbClr val="A68F54"/>
              </a:solidFill>
            </a:endParaRPr>
          </a:p>
        </p:txBody>
      </p:sp>
      <p:sp>
        <p:nvSpPr>
          <p:cNvPr id="5" name="Slide Number Placeholder 12">
            <a:extLst>
              <a:ext uri="{FF2B5EF4-FFF2-40B4-BE49-F238E27FC236}">
                <a16:creationId xmlns:a16="http://schemas.microsoft.com/office/drawing/2014/main" id="{837193E0-777C-5AD7-FA4A-94D71273C0D6}"/>
              </a:ext>
            </a:extLst>
          </p:cNvPr>
          <p:cNvSpPr txBox="1">
            <a:spLocks/>
          </p:cNvSpPr>
          <p:nvPr/>
        </p:nvSpPr>
        <p:spPr>
          <a:xfrm>
            <a:off x="8737601" y="6356352"/>
            <a:ext cx="2844800" cy="365125"/>
          </a:xfrm>
          <a:prstGeom prst="rect">
            <a:avLst/>
          </a:prstGeom>
        </p:spPr>
        <p:txBody>
          <a:bodyPr vert="horz" lIns="91436" tIns="45718" rIns="91436" bIns="45718"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graphicFrame>
        <p:nvGraphicFramePr>
          <p:cNvPr id="2" name="Table 1">
            <a:extLst>
              <a:ext uri="{FF2B5EF4-FFF2-40B4-BE49-F238E27FC236}">
                <a16:creationId xmlns:a16="http://schemas.microsoft.com/office/drawing/2014/main" id="{AA4FBCD2-A47F-1496-1CD4-D8B8EFA6AF66}"/>
              </a:ext>
            </a:extLst>
          </p:cNvPr>
          <p:cNvGraphicFramePr>
            <a:graphicFrameLocks noGrp="1"/>
          </p:cNvGraphicFramePr>
          <p:nvPr>
            <p:extLst>
              <p:ext uri="{D42A27DB-BD31-4B8C-83A1-F6EECF244321}">
                <p14:modId xmlns:p14="http://schemas.microsoft.com/office/powerpoint/2010/main" val="1952363828"/>
              </p:ext>
            </p:extLst>
          </p:nvPr>
        </p:nvGraphicFramePr>
        <p:xfrm>
          <a:off x="499289" y="1779927"/>
          <a:ext cx="10972800" cy="4341623"/>
        </p:xfrm>
        <a:graphic>
          <a:graphicData uri="http://schemas.openxmlformats.org/drawingml/2006/table">
            <a:tbl>
              <a:tblPr rtl="1" firstRow="1" firstCol="1" bandRow="1">
                <a:tableStyleId>{5C22544A-7EE6-4342-B048-85BDC9FD1C3A}</a:tableStyleId>
              </a:tblPr>
              <a:tblGrid>
                <a:gridCol w="1444486">
                  <a:extLst>
                    <a:ext uri="{9D8B030D-6E8A-4147-A177-3AD203B41FA5}">
                      <a16:colId xmlns:a16="http://schemas.microsoft.com/office/drawing/2014/main" val="1695404915"/>
                    </a:ext>
                  </a:extLst>
                </a:gridCol>
                <a:gridCol w="1311965">
                  <a:extLst>
                    <a:ext uri="{9D8B030D-6E8A-4147-A177-3AD203B41FA5}">
                      <a16:colId xmlns:a16="http://schemas.microsoft.com/office/drawing/2014/main" val="2748539218"/>
                    </a:ext>
                  </a:extLst>
                </a:gridCol>
                <a:gridCol w="2690758">
                  <a:extLst>
                    <a:ext uri="{9D8B030D-6E8A-4147-A177-3AD203B41FA5}">
                      <a16:colId xmlns:a16="http://schemas.microsoft.com/office/drawing/2014/main" val="2068584698"/>
                    </a:ext>
                  </a:extLst>
                </a:gridCol>
                <a:gridCol w="5525591">
                  <a:extLst>
                    <a:ext uri="{9D8B030D-6E8A-4147-A177-3AD203B41FA5}">
                      <a16:colId xmlns:a16="http://schemas.microsoft.com/office/drawing/2014/main" val="1115234534"/>
                    </a:ext>
                  </a:extLst>
                </a:gridCol>
              </a:tblGrid>
              <a:tr h="286446">
                <a:tc>
                  <a:txBody>
                    <a:bodyPr/>
                    <a:lstStyle/>
                    <a:p>
                      <a:pPr marL="0" marR="0" algn="ctr" rtl="1">
                        <a:lnSpc>
                          <a:spcPct val="115000"/>
                        </a:lnSpc>
                        <a:spcAft>
                          <a:spcPts val="800"/>
                        </a:spcAft>
                        <a:buNone/>
                      </a:pPr>
                      <a:r>
                        <a:rPr lang="ar-JO" sz="1600" kern="100" dirty="0">
                          <a:effectLst/>
                          <a:latin typeface="Aptos" panose="020B0004020202020204" pitchFamily="34" charset="0"/>
                          <a:ea typeface="Aptos" panose="020B0004020202020204" pitchFamily="34" charset="0"/>
                          <a:cs typeface="+mn-cs"/>
                        </a:rPr>
                        <a:t>#</a:t>
                      </a: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600" kern="100" dirty="0">
                          <a:effectLst/>
                          <a:latin typeface="Aptos" panose="020B0004020202020204" pitchFamily="34" charset="0"/>
                          <a:ea typeface="Aptos" panose="020B0004020202020204" pitchFamily="34" charset="0"/>
                          <a:cs typeface="+mn-cs"/>
                        </a:rPr>
                        <a:t>الفعالية</a:t>
                      </a: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JO" sz="1600" kern="100" dirty="0">
                          <a:effectLst/>
                          <a:cs typeface="+mn-cs"/>
                        </a:rPr>
                        <a:t>الملاحظات</a:t>
                      </a:r>
                      <a:endParaRPr lang="en-US" sz="1600" kern="100" dirty="0">
                        <a:effectLst/>
                        <a:latin typeface="Aptos" panose="020B0004020202020204" pitchFamily="34" charset="0"/>
                        <a:cs typeface="+mn-cs"/>
                      </a:endParaRPr>
                    </a:p>
                  </a:txBody>
                  <a:tcPr marL="9525" marR="9525"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18159"/>
                    </a:solidFill>
                  </a:tcPr>
                </a:tc>
                <a:extLst>
                  <a:ext uri="{0D108BD9-81ED-4DB2-BD59-A6C34878D82A}">
                    <a16:rowId xmlns:a16="http://schemas.microsoft.com/office/drawing/2014/main" val="3998155131"/>
                  </a:ext>
                </a:extLst>
              </a:tr>
              <a:tr h="820809">
                <a:tc>
                  <a:txBody>
                    <a:bodyPr/>
                    <a:lstStyle/>
                    <a:p>
                      <a:pPr marL="0" marR="0" algn="ctr" rtl="1">
                        <a:lnSpc>
                          <a:spcPct val="100000"/>
                        </a:lnSpc>
                        <a:spcAft>
                          <a:spcPts val="0"/>
                        </a:spcAft>
                        <a:buNone/>
                      </a:pPr>
                      <a:r>
                        <a:rPr lang="ar-JO" sz="1300" kern="100" dirty="0">
                          <a:solidFill>
                            <a:schemeClr val="tx1">
                              <a:lumMod val="95000"/>
                              <a:lumOff val="5000"/>
                            </a:schemeClr>
                          </a:solidFill>
                          <a:effectLst/>
                          <a:cs typeface="+mn-cs"/>
                        </a:rPr>
                        <a:t>1</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rowSpan="5">
                  <a:txBody>
                    <a:bodyPr/>
                    <a:lstStyle/>
                    <a:p>
                      <a:pPr marL="0" marR="0" algn="ctr" rtl="1">
                        <a:lnSpc>
                          <a:spcPct val="100000"/>
                        </a:lnSpc>
                        <a:spcAft>
                          <a:spcPts val="0"/>
                        </a:spcAft>
                        <a:buNone/>
                      </a:pPr>
                      <a:r>
                        <a:rPr lang="ar-JO" sz="1300" b="1" kern="100" dirty="0">
                          <a:solidFill>
                            <a:schemeClr val="tx1">
                              <a:lumMod val="95000"/>
                              <a:lumOff val="5000"/>
                            </a:schemeClr>
                          </a:solidFill>
                          <a:effectLst/>
                          <a:cs typeface="+mn-cs"/>
                        </a:rPr>
                        <a:t>الأهداف</a:t>
                      </a:r>
                      <a:endParaRPr lang="en-US" sz="1300" b="1" kern="100" dirty="0">
                        <a:solidFill>
                          <a:schemeClr val="tx1">
                            <a:lumMod val="95000"/>
                            <a:lumOff val="5000"/>
                          </a:schemeClr>
                        </a:solidFill>
                        <a:effectLst/>
                        <a:latin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indent="0" algn="r" rtl="1">
                        <a:lnSpc>
                          <a:spcPct val="100000"/>
                        </a:lnSpc>
                        <a:spcAft>
                          <a:spcPts val="0"/>
                        </a:spcAft>
                        <a:buFont typeface="Courier New" panose="02070309020205020404" pitchFamily="49" charset="0"/>
                        <a:buNone/>
                      </a:pPr>
                      <a:r>
                        <a:rPr lang="ar-JO" sz="1400" dirty="0"/>
                        <a:t>وضوح الهدف الوجداني</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400" dirty="0"/>
                        <a:t>تم إيصال الشعور بالحزن والندم من خلال تعبيرات الشخصيات (هزار) ومشهد السيارة الباكية، مما أثّر عاطفياً في الطفل. لكن هذه المشاعر تم تقديمها بطريقة غير واقعية (مثل بكاء السيارة) دون تعزيز واضح للفهم أو التحفيز العاطفي الإيجابي المرتبط بالسلوك الصحيح.</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373214526"/>
                  </a:ext>
                </a:extLst>
              </a:tr>
              <a:tr h="865876">
                <a:tc>
                  <a:txBody>
                    <a:bodyPr/>
                    <a:lstStyle/>
                    <a:p>
                      <a:pPr marL="0" marR="0" algn="ctr" rtl="1">
                        <a:lnSpc>
                          <a:spcPct val="100000"/>
                        </a:lnSpc>
                        <a:spcAft>
                          <a:spcPts val="0"/>
                        </a:spcAft>
                        <a:buNone/>
                      </a:pPr>
                      <a:r>
                        <a:rPr lang="ar-JO" sz="1300" kern="100" dirty="0">
                          <a:solidFill>
                            <a:schemeClr val="tx1">
                              <a:lumMod val="95000"/>
                              <a:lumOff val="5000"/>
                            </a:schemeClr>
                          </a:solidFill>
                          <a:effectLst/>
                          <a:cs typeface="+mn-cs"/>
                        </a:rPr>
                        <a:t>2</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vMerge="1">
                  <a:txBody>
                    <a:bodyPr/>
                    <a:lstStyle/>
                    <a:p>
                      <a:endParaRPr lang="en-US"/>
                    </a:p>
                  </a:txBody>
                  <a:tcP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tcPr>
                </a:tc>
                <a:tc>
                  <a:txBody>
                    <a:bodyPr/>
                    <a:lstStyle/>
                    <a:p>
                      <a:pPr marL="0" marR="0" indent="0" algn="r" rtl="1">
                        <a:lnSpc>
                          <a:spcPct val="100000"/>
                        </a:lnSpc>
                        <a:spcAft>
                          <a:spcPts val="0"/>
                        </a:spcAft>
                        <a:buFont typeface="Courier New" panose="02070309020205020404" pitchFamily="49" charset="0"/>
                        <a:buNone/>
                      </a:pPr>
                      <a:r>
                        <a:rPr lang="ar-JO" sz="1400"/>
                        <a:t>وضوح الهدف المعرفي</a:t>
                      </a:r>
                      <a:endParaRPr lang="ar-SA" sz="1300" kern="100" dirty="0">
                        <a:solidFill>
                          <a:schemeClr val="tx1">
                            <a:lumMod val="95000"/>
                            <a:lumOff val="5000"/>
                          </a:schemeClr>
                        </a:solidFill>
                        <a:effectLst/>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1400" dirty="0"/>
                        <a:t>تم دعم الرسالة بمعلومة مفيدة على شاشة جهاز يشبه الجوال، وتلاها تعليق صوتي واضح. إلا أن المعلومة كانت مقتضبة وغير مدعومة بأمثلة بصرية أو عملية، مما يجعل الطفل غير قادر على الربط بين التصرف والنتيجة فعلياً (مثل استهلاك الوقود الزائد)</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3746551418"/>
                  </a:ext>
                </a:extLst>
              </a:tr>
              <a:tr h="821457">
                <a:tc>
                  <a:txBody>
                    <a:bodyPr/>
                    <a:lstStyle/>
                    <a:p>
                      <a:pPr marL="0" marR="0" algn="ctr" rtl="1">
                        <a:lnSpc>
                          <a:spcPct val="100000"/>
                        </a:lnSpc>
                        <a:spcAft>
                          <a:spcPts val="0"/>
                        </a:spcAft>
                        <a:buNone/>
                      </a:pPr>
                      <a:r>
                        <a:rPr lang="ar-JO"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3</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vMerge="1">
                  <a:txBody>
                    <a:bodyPr/>
                    <a:lstStyle/>
                    <a:p>
                      <a:endParaRPr lang="en-US"/>
                    </a:p>
                  </a:txBody>
                  <a:tcP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tcPr>
                </a:tc>
                <a:tc>
                  <a:txBody>
                    <a:bodyPr/>
                    <a:lstStyle/>
                    <a:p>
                      <a:pPr marL="0" marR="0" indent="0" algn="r" rtl="1">
                        <a:lnSpc>
                          <a:spcPct val="100000"/>
                        </a:lnSpc>
                        <a:spcAft>
                          <a:spcPts val="0"/>
                        </a:spcAft>
                        <a:buFont typeface="Arial" panose="020B0604020202020204" pitchFamily="34" charset="0"/>
                        <a:buNone/>
                      </a:pPr>
                      <a:r>
                        <a:rPr lang="ar-JO" sz="1400"/>
                        <a:t>وضوح الهدف السلوكي</a:t>
                      </a:r>
                      <a:endParaRPr lang="ar-SA" sz="1300" kern="100" dirty="0">
                        <a:solidFill>
                          <a:schemeClr val="tx1">
                            <a:lumMod val="95000"/>
                            <a:lumOff val="5000"/>
                          </a:schemeClr>
                        </a:solidFill>
                        <a:effectLst/>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400" dirty="0"/>
                        <a:t>لم يتم تمثيل التغيير السلوكي فعلياً؛ فهزار لم يُظهر أنه فهم أو تعلّم، ولم يُبادر بالمساعدة أو الشرح، مما جعل الرسالة السلوكية غير مكتملة. شخصية رشيد وُصفت بنموذج إيجابي، لكن كان من المفترض أن يشرح أو يصحح لزميله ويوجّهه، بدل الاكتفاء بعرض الجهاز والابتسام فقط.</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1295900474"/>
                  </a:ext>
                </a:extLst>
              </a:tr>
              <a:tr h="668045">
                <a:tc>
                  <a:txBody>
                    <a:bodyPr/>
                    <a:lstStyle/>
                    <a:p>
                      <a:pPr marL="0" marR="0" algn="ctr" rtl="1">
                        <a:lnSpc>
                          <a:spcPct val="100000"/>
                        </a:lnSpc>
                        <a:spcAft>
                          <a:spcPts val="0"/>
                        </a:spcAft>
                        <a:buNone/>
                      </a:pPr>
                      <a:r>
                        <a:rPr lang="ar-JO"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4</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vMerge="1">
                  <a:txBody>
                    <a:bodyPr/>
                    <a:lstStyle/>
                    <a:p>
                      <a:endParaRPr lang="en-US"/>
                    </a:p>
                  </a:txBody>
                  <a:tcP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tcPr>
                </a:tc>
                <a:tc>
                  <a:txBody>
                    <a:bodyPr/>
                    <a:lstStyle/>
                    <a:p>
                      <a:pPr marL="0" marR="0" indent="0" algn="r" rtl="1">
                        <a:lnSpc>
                          <a:spcPct val="100000"/>
                        </a:lnSpc>
                        <a:spcAft>
                          <a:spcPts val="0"/>
                        </a:spcAft>
                        <a:buFont typeface="Courier New" panose="02070309020205020404" pitchFamily="49" charset="0"/>
                        <a:buNone/>
                      </a:pPr>
                      <a:r>
                        <a:rPr lang="ar-JO" sz="1400"/>
                        <a:t>وضوح المشكلة وحلها في المقطع</a:t>
                      </a:r>
                      <a:endParaRPr lang="ar-SA" sz="1300" kern="100" dirty="0">
                        <a:solidFill>
                          <a:schemeClr val="tx1">
                            <a:lumMod val="95000"/>
                            <a:lumOff val="5000"/>
                          </a:schemeClr>
                        </a:solidFill>
                        <a:effectLst/>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400" dirty="0"/>
                        <a:t>المشكلة (القيادة المتهورة) واضحة ضمنياً، والحل عرض كعبارة نصية فقط دون سياق تفاعلي أو تمثيل لتأثير السلوك الإيجابي على الوقود أو حتى البيئة.</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2952298119"/>
                  </a:ext>
                </a:extLst>
              </a:tr>
              <a:tr h="878990">
                <a:tc>
                  <a:txBody>
                    <a:bodyPr/>
                    <a:lstStyle/>
                    <a:p>
                      <a:pPr marL="0" marR="0" algn="ctr" rtl="1">
                        <a:lnSpc>
                          <a:spcPct val="100000"/>
                        </a:lnSpc>
                        <a:spcAft>
                          <a:spcPts val="0"/>
                        </a:spcAft>
                        <a:buNone/>
                      </a:pPr>
                      <a:r>
                        <a:rPr lang="ar-JO"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5</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vMerge="1">
                  <a:txBody>
                    <a:bodyPr/>
                    <a:lstStyle/>
                    <a:p>
                      <a:pPr marL="0" marR="0" algn="ctr" rtl="1">
                        <a:lnSpc>
                          <a:spcPct val="100000"/>
                        </a:lnSpc>
                        <a:spcAft>
                          <a:spcPts val="0"/>
                        </a:spcAft>
                        <a:buNone/>
                      </a:pPr>
                      <a:endParaRPr lang="en-US" sz="1300" b="1" kern="100" dirty="0">
                        <a:solidFill>
                          <a:schemeClr val="tx1">
                            <a:lumMod val="95000"/>
                            <a:lumOff val="5000"/>
                          </a:schemeClr>
                        </a:solidFill>
                        <a:effectLst/>
                        <a:latin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indent="0" algn="r" rtl="1">
                        <a:lnSpc>
                          <a:spcPct val="100000"/>
                        </a:lnSpc>
                        <a:spcAft>
                          <a:spcPts val="0"/>
                        </a:spcAft>
                        <a:buFont typeface="Courier New" panose="02070309020205020404" pitchFamily="49" charset="0"/>
                        <a:buNone/>
                      </a:pPr>
                      <a:r>
                        <a:rPr lang="ar-JO" sz="1400"/>
                        <a:t>عدد الأهداف في المقطع</a:t>
                      </a:r>
                    </a:p>
                    <a:p>
                      <a:pPr marL="0" marR="0" indent="0" algn="r" rtl="1">
                        <a:lnSpc>
                          <a:spcPct val="100000"/>
                        </a:lnSpc>
                        <a:spcAft>
                          <a:spcPts val="0"/>
                        </a:spcAft>
                        <a:buFont typeface="Courier New" panose="02070309020205020404" pitchFamily="49" charset="0"/>
                        <a:buNone/>
                      </a:pPr>
                      <a:r>
                        <a:rPr lang="ar-JO" sz="1400"/>
                        <a:t>(بناءً على عدد الأهداف نحدد الفئة العمرية)</a:t>
                      </a:r>
                      <a:endParaRPr lang="ar-SA" sz="1300" kern="100" dirty="0">
                        <a:solidFill>
                          <a:schemeClr val="tx1">
                            <a:lumMod val="95000"/>
                            <a:lumOff val="5000"/>
                          </a:schemeClr>
                        </a:solidFill>
                        <a:effectLst/>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400" dirty="0"/>
                        <a:t>يركّز المقطع على هدف سلوكي واحد فقط (القيادة المتهورة)، ولا يقدم أهدافاً معرفية أو قيمية أخرى مثل التعاون، الإصلاح، أو الدعم بين الأصدقاء.</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364801372"/>
                  </a:ext>
                </a:extLst>
              </a:tr>
            </a:tbl>
          </a:graphicData>
        </a:graphic>
      </p:graphicFrame>
    </p:spTree>
    <p:extLst>
      <p:ext uri="{BB962C8B-B14F-4D97-AF65-F5344CB8AC3E}">
        <p14:creationId xmlns:p14="http://schemas.microsoft.com/office/powerpoint/2010/main" val="12607138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6B67A-D8F9-9353-C41C-2753A1FA2095}"/>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0A909228-E9C9-0502-FC10-F35D9D19DF8C}"/>
              </a:ext>
            </a:extLst>
          </p:cNvPr>
          <p:cNvGrpSpPr/>
          <p:nvPr/>
        </p:nvGrpSpPr>
        <p:grpSpPr>
          <a:xfrm>
            <a:off x="10980599" y="124310"/>
            <a:ext cx="982980" cy="1156686"/>
            <a:chOff x="10638890" y="223879"/>
            <a:chExt cx="1206400" cy="1578026"/>
          </a:xfrm>
        </p:grpSpPr>
        <p:pic>
          <p:nvPicPr>
            <p:cNvPr id="6" name="Picture 5">
              <a:extLst>
                <a:ext uri="{FF2B5EF4-FFF2-40B4-BE49-F238E27FC236}">
                  <a16:creationId xmlns:a16="http://schemas.microsoft.com/office/drawing/2014/main" id="{0F637F6D-8E73-27D6-A41E-82E8A1D8794B}"/>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7" name="Picture 6" descr="A group of green and purple rectangles&#10;&#10;Description automatically generated">
              <a:extLst>
                <a:ext uri="{FF2B5EF4-FFF2-40B4-BE49-F238E27FC236}">
                  <a16:creationId xmlns:a16="http://schemas.microsoft.com/office/drawing/2014/main" id="{9B5F37E7-86ED-CE61-C802-B952A5A225E6}"/>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2" name="Title 1">
            <a:extLst>
              <a:ext uri="{FF2B5EF4-FFF2-40B4-BE49-F238E27FC236}">
                <a16:creationId xmlns:a16="http://schemas.microsoft.com/office/drawing/2014/main" id="{BDEF497A-A627-91A5-310C-26FA8137AF52}"/>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عينة من الإستمارات في المرحلة الثانية (2/3)</a:t>
            </a:r>
          </a:p>
        </p:txBody>
      </p:sp>
      <p:sp>
        <p:nvSpPr>
          <p:cNvPr id="8" name="TextBox 7">
            <a:extLst>
              <a:ext uri="{FF2B5EF4-FFF2-40B4-BE49-F238E27FC236}">
                <a16:creationId xmlns:a16="http://schemas.microsoft.com/office/drawing/2014/main" id="{8C14720B-FC04-8666-FB61-56485BD763E0}"/>
              </a:ext>
            </a:extLst>
          </p:cNvPr>
          <p:cNvSpPr txBox="1"/>
          <p:nvPr/>
        </p:nvSpPr>
        <p:spPr>
          <a:xfrm>
            <a:off x="5940834" y="6304063"/>
            <a:ext cx="5141247" cy="307777"/>
          </a:xfrm>
          <a:prstGeom prst="rect">
            <a:avLst/>
          </a:prstGeom>
          <a:noFill/>
        </p:spPr>
        <p:txBody>
          <a:bodyPr wrap="square" rtlCol="0">
            <a:spAutoFit/>
          </a:bodyPr>
          <a:lstStyle/>
          <a:p>
            <a:pPr algn="r"/>
            <a:r>
              <a:rPr lang="ar-JO" sz="1400" b="1" dirty="0">
                <a:solidFill>
                  <a:srgbClr val="A68F54"/>
                </a:solidFill>
              </a:rPr>
              <a:t>ملاحظة: تم مشاركة التقارير المفصلة الخاصة بكل مقطع مع الجهات المعنية </a:t>
            </a:r>
            <a:endParaRPr lang="en-US" sz="1400" b="1" dirty="0">
              <a:solidFill>
                <a:srgbClr val="A68F54"/>
              </a:solidFill>
            </a:endParaRPr>
          </a:p>
        </p:txBody>
      </p:sp>
      <p:sp>
        <p:nvSpPr>
          <p:cNvPr id="9" name="Slide Number Placeholder 12">
            <a:extLst>
              <a:ext uri="{FF2B5EF4-FFF2-40B4-BE49-F238E27FC236}">
                <a16:creationId xmlns:a16="http://schemas.microsoft.com/office/drawing/2014/main" id="{5965B30B-C135-99D7-83D1-8605B4E57BBA}"/>
              </a:ext>
            </a:extLst>
          </p:cNvPr>
          <p:cNvSpPr txBox="1">
            <a:spLocks/>
          </p:cNvSpPr>
          <p:nvPr/>
        </p:nvSpPr>
        <p:spPr>
          <a:xfrm>
            <a:off x="8737601" y="6356352"/>
            <a:ext cx="2844800" cy="365125"/>
          </a:xfrm>
          <a:prstGeom prst="rect">
            <a:avLst/>
          </a:prstGeom>
        </p:spPr>
        <p:txBody>
          <a:bodyPr vert="horz" lIns="91436" tIns="45718" rIns="91436" bIns="45718"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graphicFrame>
        <p:nvGraphicFramePr>
          <p:cNvPr id="2" name="Table 1">
            <a:extLst>
              <a:ext uri="{FF2B5EF4-FFF2-40B4-BE49-F238E27FC236}">
                <a16:creationId xmlns:a16="http://schemas.microsoft.com/office/drawing/2014/main" id="{E67E9EF9-251D-C508-3684-A4065688072E}"/>
              </a:ext>
            </a:extLst>
          </p:cNvPr>
          <p:cNvGraphicFramePr>
            <a:graphicFrameLocks noGrp="1"/>
          </p:cNvGraphicFramePr>
          <p:nvPr>
            <p:extLst>
              <p:ext uri="{D42A27DB-BD31-4B8C-83A1-F6EECF244321}">
                <p14:modId xmlns:p14="http://schemas.microsoft.com/office/powerpoint/2010/main" val="2900138193"/>
              </p:ext>
            </p:extLst>
          </p:nvPr>
        </p:nvGraphicFramePr>
        <p:xfrm>
          <a:off x="454434" y="1220582"/>
          <a:ext cx="10972800" cy="4916728"/>
        </p:xfrm>
        <a:graphic>
          <a:graphicData uri="http://schemas.openxmlformats.org/drawingml/2006/table">
            <a:tbl>
              <a:tblPr rtl="1" firstRow="1" firstCol="1" bandRow="1">
                <a:tableStyleId>{5C22544A-7EE6-4342-B048-85BDC9FD1C3A}</a:tableStyleId>
              </a:tblPr>
              <a:tblGrid>
                <a:gridCol w="1444486">
                  <a:extLst>
                    <a:ext uri="{9D8B030D-6E8A-4147-A177-3AD203B41FA5}">
                      <a16:colId xmlns:a16="http://schemas.microsoft.com/office/drawing/2014/main" val="1695404915"/>
                    </a:ext>
                  </a:extLst>
                </a:gridCol>
                <a:gridCol w="1311965">
                  <a:extLst>
                    <a:ext uri="{9D8B030D-6E8A-4147-A177-3AD203B41FA5}">
                      <a16:colId xmlns:a16="http://schemas.microsoft.com/office/drawing/2014/main" val="2748539218"/>
                    </a:ext>
                  </a:extLst>
                </a:gridCol>
                <a:gridCol w="2690758">
                  <a:extLst>
                    <a:ext uri="{9D8B030D-6E8A-4147-A177-3AD203B41FA5}">
                      <a16:colId xmlns:a16="http://schemas.microsoft.com/office/drawing/2014/main" val="2068584698"/>
                    </a:ext>
                  </a:extLst>
                </a:gridCol>
                <a:gridCol w="5525591">
                  <a:extLst>
                    <a:ext uri="{9D8B030D-6E8A-4147-A177-3AD203B41FA5}">
                      <a16:colId xmlns:a16="http://schemas.microsoft.com/office/drawing/2014/main" val="1115234534"/>
                    </a:ext>
                  </a:extLst>
                </a:gridCol>
              </a:tblGrid>
              <a:tr h="286446">
                <a:tc>
                  <a:txBody>
                    <a:bodyPr/>
                    <a:lstStyle/>
                    <a:p>
                      <a:pPr marL="0" marR="0" algn="ctr" rtl="1">
                        <a:lnSpc>
                          <a:spcPct val="115000"/>
                        </a:lnSpc>
                        <a:spcAft>
                          <a:spcPts val="800"/>
                        </a:spcAft>
                        <a:buNone/>
                      </a:pPr>
                      <a:r>
                        <a:rPr lang="ar-JO" sz="1600" kern="100" dirty="0">
                          <a:effectLst/>
                          <a:latin typeface="Aptos" panose="020B0004020202020204" pitchFamily="34" charset="0"/>
                          <a:ea typeface="Aptos" panose="020B0004020202020204" pitchFamily="34" charset="0"/>
                          <a:cs typeface="+mn-cs"/>
                        </a:rPr>
                        <a:t>#</a:t>
                      </a: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600" kern="100" dirty="0">
                          <a:effectLst/>
                          <a:latin typeface="Aptos" panose="020B0004020202020204" pitchFamily="34" charset="0"/>
                          <a:ea typeface="Aptos" panose="020B0004020202020204" pitchFamily="34" charset="0"/>
                          <a:cs typeface="+mn-cs"/>
                        </a:rPr>
                        <a:t>الفعالية</a:t>
                      </a: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JO" sz="1600" kern="100" dirty="0">
                          <a:effectLst/>
                          <a:cs typeface="+mn-cs"/>
                        </a:rPr>
                        <a:t>الملاحظات</a:t>
                      </a:r>
                      <a:endParaRPr lang="en-US" sz="1600" kern="100" dirty="0">
                        <a:effectLst/>
                        <a:latin typeface="Aptos" panose="020B0004020202020204" pitchFamily="34" charset="0"/>
                        <a:cs typeface="+mn-cs"/>
                      </a:endParaRPr>
                    </a:p>
                  </a:txBody>
                  <a:tcPr marL="9525" marR="9525"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18159"/>
                    </a:solidFill>
                  </a:tcPr>
                </a:tc>
                <a:extLst>
                  <a:ext uri="{0D108BD9-81ED-4DB2-BD59-A6C34878D82A}">
                    <a16:rowId xmlns:a16="http://schemas.microsoft.com/office/drawing/2014/main" val="3998155131"/>
                  </a:ext>
                </a:extLst>
              </a:tr>
              <a:tr h="445614">
                <a:tc rowSpan="2">
                  <a:txBody>
                    <a:bodyPr/>
                    <a:lstStyle/>
                    <a:p>
                      <a:pPr marL="0" marR="0" algn="ctr" rtl="1">
                        <a:lnSpc>
                          <a:spcPct val="100000"/>
                        </a:lnSpc>
                        <a:spcAft>
                          <a:spcPts val="0"/>
                        </a:spcAft>
                        <a:buNone/>
                      </a:pPr>
                      <a:r>
                        <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5</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rowSpan="2">
                  <a:txBody>
                    <a:bodyPr/>
                    <a:lstStyle/>
                    <a:p>
                      <a:pPr marL="0" marR="0" algn="ctr" rtl="1">
                        <a:lnSpc>
                          <a:spcPct val="100000"/>
                        </a:lnSpc>
                        <a:spcAft>
                          <a:spcPts val="0"/>
                        </a:spcAft>
                        <a:buNone/>
                      </a:pPr>
                      <a:r>
                        <a:rPr lang="ar-JO" sz="1300" b="1" kern="100" dirty="0">
                          <a:solidFill>
                            <a:schemeClr val="tx1">
                              <a:lumMod val="95000"/>
                              <a:lumOff val="5000"/>
                            </a:schemeClr>
                          </a:solidFill>
                          <a:effectLst/>
                          <a:latin typeface="Aptos" panose="020B0004020202020204" pitchFamily="34" charset="0"/>
                          <a:cs typeface="+mn-cs"/>
                        </a:rPr>
                        <a:t>الشخصيات</a:t>
                      </a:r>
                      <a:endParaRPr lang="en-US" sz="1300" b="1" kern="100" dirty="0">
                        <a:solidFill>
                          <a:schemeClr val="tx1">
                            <a:lumMod val="95000"/>
                            <a:lumOff val="5000"/>
                          </a:schemeClr>
                        </a:solidFill>
                        <a:effectLst/>
                        <a:latin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indent="0" algn="ctr" rtl="1">
                        <a:lnSpc>
                          <a:spcPct val="100000"/>
                        </a:lnSpc>
                        <a:spcAft>
                          <a:spcPts val="0"/>
                        </a:spcAft>
                        <a:buFont typeface="Courier New" panose="02070309020205020404" pitchFamily="49" charset="0"/>
                        <a:buNone/>
                      </a:pPr>
                      <a:r>
                        <a:rPr lang="ar-JO" sz="1200" b="1" dirty="0"/>
                        <a:t>وضوح الهوية</a:t>
                      </a:r>
                      <a:endParaRPr lang="en-US" sz="1200" b="1"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dirty="0"/>
                        <a:t>الشخصيات الكرتونية المعروفة (هزار، رشيد) تُبرز هوية الحملة وتضفي طابعاً مألوفاً، لكنها لم تُوظّف بشكل فعّال لبناء نموذج يُحتذى به.</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373214526"/>
                  </a:ext>
                </a:extLst>
              </a:tr>
              <a:tr h="363838">
                <a:tc vMerge="1">
                  <a:txBody>
                    <a:bodyPr/>
                    <a:lstStyle/>
                    <a:p>
                      <a:endParaRPr lang="en-US"/>
                    </a:p>
                  </a:txBody>
                  <a:tcPr/>
                </a:tc>
                <a:tc vMerge="1">
                  <a:txBody>
                    <a:bodyPr/>
                    <a:lstStyle/>
                    <a:p>
                      <a:endParaRPr lang="en-US"/>
                    </a:p>
                  </a:txBody>
                  <a:tcPr/>
                </a:tc>
                <a:tc>
                  <a:txBody>
                    <a:bodyPr/>
                    <a:lstStyle/>
                    <a:p>
                      <a:pPr marL="0" marR="0" indent="0" algn="ctr" rtl="1">
                        <a:lnSpc>
                          <a:spcPct val="100000"/>
                        </a:lnSpc>
                        <a:spcAft>
                          <a:spcPts val="0"/>
                        </a:spcAft>
                        <a:buFont typeface="Courier New" panose="02070309020205020404" pitchFamily="49" charset="0"/>
                        <a:buNone/>
                      </a:pPr>
                      <a:r>
                        <a:rPr lang="ar-JO" sz="1200" b="1" dirty="0"/>
                        <a:t>مناسبة المسميات</a:t>
                      </a:r>
                      <a:endParaRPr lang="en-US" sz="1200" b="1"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kern="1200" dirty="0">
                          <a:solidFill>
                            <a:schemeClr val="dk1"/>
                          </a:solidFill>
                          <a:latin typeface="+mn-lt"/>
                          <a:ea typeface="+mn-ea"/>
                          <a:cs typeface="+mn-cs"/>
                        </a:rPr>
                        <a:t>لا توجد مصطلحات علمية أو تعليمية جديدة، فقط مسميات عامة لم تُشرح.</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1332978185"/>
                  </a:ext>
                </a:extLst>
              </a:tr>
              <a:tr h="497840">
                <a:tc rowSpan="3">
                  <a:txBody>
                    <a:bodyPr/>
                    <a:lstStyle/>
                    <a:p>
                      <a:pPr marL="0" marR="0" algn="ctr" rtl="1">
                        <a:lnSpc>
                          <a:spcPct val="100000"/>
                        </a:lnSpc>
                        <a:spcAft>
                          <a:spcPts val="0"/>
                        </a:spcAft>
                        <a:buNone/>
                      </a:pPr>
                      <a:r>
                        <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6</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rowSpan="3">
                  <a:txBody>
                    <a:bodyPr/>
                    <a:lstStyle/>
                    <a:p>
                      <a:pPr algn="ctr"/>
                      <a:r>
                        <a:rPr lang="ar-JO" sz="1300" b="1" kern="100" dirty="0">
                          <a:solidFill>
                            <a:schemeClr val="tx1">
                              <a:lumMod val="95000"/>
                              <a:lumOff val="5000"/>
                            </a:schemeClr>
                          </a:solidFill>
                          <a:effectLst/>
                          <a:latin typeface="Aptos" panose="020B0004020202020204" pitchFamily="34" charset="0"/>
                          <a:ea typeface="+mn-ea"/>
                          <a:cs typeface="+mn-cs"/>
                        </a:rPr>
                        <a:t>المحتوى</a:t>
                      </a:r>
                      <a:endParaRPr lang="en-US" sz="1300" b="1" kern="100" dirty="0">
                        <a:solidFill>
                          <a:schemeClr val="tx1">
                            <a:lumMod val="95000"/>
                            <a:lumOff val="5000"/>
                          </a:schemeClr>
                        </a:solidFill>
                        <a:effectLst/>
                        <a:latin typeface="Aptos" panose="020B0004020202020204" pitchFamily="34" charset="0"/>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indent="0" algn="ctr" rtl="1">
                        <a:lnSpc>
                          <a:spcPct val="100000"/>
                        </a:lnSpc>
                        <a:spcAft>
                          <a:spcPts val="0"/>
                        </a:spcAft>
                        <a:buFont typeface="Courier New" panose="02070309020205020404" pitchFamily="49" charset="0"/>
                        <a:buNone/>
                      </a:pPr>
                      <a:r>
                        <a:rPr lang="ar-JO" sz="1200" b="1" dirty="0"/>
                        <a:t>السلوك اللائق</a:t>
                      </a:r>
                      <a:endParaRPr lang="ar-SA" sz="1200" b="1" kern="100" dirty="0">
                        <a:solidFill>
                          <a:schemeClr val="tx1">
                            <a:lumMod val="95000"/>
                            <a:lumOff val="5000"/>
                          </a:schemeClr>
                        </a:solidFill>
                        <a:effectLst/>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1200" kern="1200" dirty="0">
                          <a:solidFill>
                            <a:schemeClr val="dk1"/>
                          </a:solidFill>
                          <a:latin typeface="+mn-lt"/>
                          <a:ea typeface="+mn-ea"/>
                          <a:cs typeface="+mn-cs"/>
                        </a:rPr>
                        <a:t>رشيد تصرّف كمن يعلم ولا يُشارك فكرة "نموذج القدوة"، كان من الأفضل أن يتحدث، يوجّه، أو يساعد هزار في تصحيح السلوك الخاطئ.</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3746551418"/>
                  </a:ext>
                </a:extLst>
              </a:tr>
              <a:tr h="297076">
                <a:tc vMerge="1">
                  <a:txBody>
                    <a:bodyPr/>
                    <a:lstStyle/>
                    <a:p>
                      <a:endParaRPr lang="en-US"/>
                    </a:p>
                  </a:txBody>
                  <a:tcPr/>
                </a:tc>
                <a:tc vMerge="1">
                  <a:txBody>
                    <a:bodyPr/>
                    <a:lstStyle/>
                    <a:p>
                      <a:endParaRPr lang="en-US"/>
                    </a:p>
                  </a:txBody>
                  <a:tcPr/>
                </a:tc>
                <a:tc>
                  <a:txBody>
                    <a:bodyPr/>
                    <a:lstStyle/>
                    <a:p>
                      <a:pPr marL="0" marR="0" indent="0" algn="ctr" rtl="1">
                        <a:lnSpc>
                          <a:spcPct val="100000"/>
                        </a:lnSpc>
                        <a:spcAft>
                          <a:spcPts val="0"/>
                        </a:spcAft>
                        <a:buFont typeface="Courier New" panose="02070309020205020404" pitchFamily="49" charset="0"/>
                        <a:buNone/>
                      </a:pPr>
                      <a:r>
                        <a:rPr lang="ar-JO" sz="1200" b="1" dirty="0"/>
                        <a:t>نوع الرسالة (مباشرة/غير مباشرة)</a:t>
                      </a:r>
                      <a:endParaRPr lang="ar-SA" sz="1200" b="1" kern="100" dirty="0">
                        <a:solidFill>
                          <a:schemeClr val="tx1">
                            <a:lumMod val="95000"/>
                            <a:lumOff val="5000"/>
                          </a:schemeClr>
                        </a:solidFill>
                        <a:effectLst/>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1200" kern="1200" dirty="0">
                          <a:solidFill>
                            <a:schemeClr val="dk1"/>
                          </a:solidFill>
                          <a:latin typeface="+mn-lt"/>
                          <a:ea typeface="+mn-ea"/>
                          <a:cs typeface="+mn-cs"/>
                        </a:rPr>
                        <a:t>الرسالة مباشرة، غير مدعومة بمؤشرات تطبيقية أو تثير سلوكاً يُعزز الرسالة في ذهن الطفل.</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117614639"/>
                  </a:ext>
                </a:extLst>
              </a:tr>
              <a:tr h="297076">
                <a:tc vMerge="1">
                  <a:txBody>
                    <a:bodyPr/>
                    <a:lstStyle/>
                    <a:p>
                      <a:endParaRPr lang="en-US"/>
                    </a:p>
                  </a:txBody>
                  <a:tcPr/>
                </a:tc>
                <a:tc vMerge="1">
                  <a:txBody>
                    <a:bodyPr/>
                    <a:lstStyle/>
                    <a:p>
                      <a:endParaRPr lang="en-US"/>
                    </a:p>
                  </a:txBody>
                  <a:tcPr/>
                </a:tc>
                <a:tc>
                  <a:txBody>
                    <a:bodyPr/>
                    <a:lstStyle/>
                    <a:p>
                      <a:pPr marL="0" marR="0" indent="0" algn="ctr" rtl="1">
                        <a:lnSpc>
                          <a:spcPct val="100000"/>
                        </a:lnSpc>
                        <a:spcAft>
                          <a:spcPts val="0"/>
                        </a:spcAft>
                        <a:buFont typeface="Courier New" panose="02070309020205020404" pitchFamily="49" charset="0"/>
                        <a:buNone/>
                      </a:pPr>
                      <a:r>
                        <a:rPr lang="ar-JO" sz="1200" b="1" dirty="0"/>
                        <a:t>تفاعل الطفل مع المشهد</a:t>
                      </a:r>
                      <a:endParaRPr lang="ar-SA" sz="1200" b="1" kern="100" dirty="0">
                        <a:solidFill>
                          <a:schemeClr val="tx1">
                            <a:lumMod val="95000"/>
                            <a:lumOff val="5000"/>
                          </a:schemeClr>
                        </a:solidFill>
                        <a:effectLst/>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1200" kern="1200" dirty="0">
                          <a:solidFill>
                            <a:schemeClr val="dk1"/>
                          </a:solidFill>
                          <a:latin typeface="+mn-lt"/>
                          <a:ea typeface="+mn-ea"/>
                          <a:cs typeface="+mn-cs"/>
                        </a:rPr>
                        <a:t>لا توجد عناصر تفاعلية تُشرك الطفل أو تثير تفكيره أو تفاعله</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1444338078"/>
                  </a:ext>
                </a:extLst>
              </a:tr>
              <a:tr h="346641">
                <a:tc rowSpan="3">
                  <a:txBody>
                    <a:bodyPr/>
                    <a:lstStyle/>
                    <a:p>
                      <a:pPr marL="0" marR="0" algn="ctr" rtl="1">
                        <a:lnSpc>
                          <a:spcPct val="100000"/>
                        </a:lnSpc>
                        <a:spcAft>
                          <a:spcPts val="0"/>
                        </a:spcAft>
                        <a:buNone/>
                      </a:pPr>
                      <a:r>
                        <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7</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rowSpan="3">
                  <a:txBody>
                    <a:bodyPr/>
                    <a:lstStyle/>
                    <a:p>
                      <a:pPr algn="ctr"/>
                      <a:r>
                        <a:rPr lang="ar-JO" sz="1300" b="1" kern="100" dirty="0">
                          <a:solidFill>
                            <a:schemeClr val="tx1">
                              <a:lumMod val="95000"/>
                              <a:lumOff val="5000"/>
                            </a:schemeClr>
                          </a:solidFill>
                          <a:effectLst/>
                          <a:latin typeface="Aptos" panose="020B0004020202020204" pitchFamily="34" charset="0"/>
                          <a:ea typeface="+mn-ea"/>
                          <a:cs typeface="+mn-cs"/>
                        </a:rPr>
                        <a:t>اللغة</a:t>
                      </a:r>
                      <a:endParaRPr lang="en-US" sz="1300" b="1" kern="100" dirty="0">
                        <a:solidFill>
                          <a:schemeClr val="tx1">
                            <a:lumMod val="95000"/>
                            <a:lumOff val="5000"/>
                          </a:schemeClr>
                        </a:solidFill>
                        <a:effectLst/>
                        <a:latin typeface="Aptos" panose="020B0004020202020204" pitchFamily="34" charset="0"/>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indent="0" algn="ctr" rtl="1">
                        <a:lnSpc>
                          <a:spcPct val="100000"/>
                        </a:lnSpc>
                        <a:spcAft>
                          <a:spcPts val="0"/>
                        </a:spcAft>
                        <a:buFont typeface="Arial" panose="020B0604020202020204" pitchFamily="34" charset="0"/>
                        <a:buNone/>
                      </a:pPr>
                      <a:r>
                        <a:rPr lang="ar-JO" sz="1200" b="1" dirty="0"/>
                        <a:t>نوع اللغة</a:t>
                      </a:r>
                      <a:endParaRPr lang="ar-SA" sz="1200" b="1" kern="100" dirty="0">
                        <a:solidFill>
                          <a:schemeClr val="tx1">
                            <a:lumMod val="95000"/>
                            <a:lumOff val="5000"/>
                          </a:schemeClr>
                        </a:solidFill>
                        <a:effectLst/>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dirty="0"/>
                        <a:t>اللغة بسيطة وفصحى</a:t>
                      </a:r>
                      <a:endParaRPr lang="ar-JO" sz="1200" kern="1200" dirty="0">
                        <a:solidFill>
                          <a:schemeClr val="dk1"/>
                        </a:solidFill>
                        <a:latin typeface="+mn-lt"/>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1295900474"/>
                  </a:ext>
                </a:extLst>
              </a:tr>
              <a:tr h="346640">
                <a:tc vMerge="1">
                  <a:txBody>
                    <a:bodyPr/>
                    <a:lstStyle/>
                    <a:p>
                      <a:endParaRPr lang="en-US"/>
                    </a:p>
                  </a:txBody>
                  <a:tcPr>
                    <a:lnT w="57150" cap="flat" cmpd="sng" algn="ctr">
                      <a:solidFill>
                        <a:schemeClr val="bg1"/>
                      </a:solidFill>
                      <a:prstDash val="solid"/>
                      <a:round/>
                      <a:headEnd type="none" w="med" len="med"/>
                      <a:tailEnd type="none" w="med" len="med"/>
                    </a:lnT>
                  </a:tcPr>
                </a:tc>
                <a:tc vMerge="1">
                  <a:txBody>
                    <a:bodyPr/>
                    <a:lstStyle/>
                    <a:p>
                      <a:endParaRPr lang="en-US"/>
                    </a:p>
                  </a:txBody>
                  <a:tcPr>
                    <a:lnT w="57150" cap="flat" cmpd="sng" algn="ctr">
                      <a:solidFill>
                        <a:schemeClr val="bg1"/>
                      </a:solidFill>
                      <a:prstDash val="solid"/>
                      <a:round/>
                      <a:headEnd type="none" w="med" len="med"/>
                      <a:tailEnd type="none" w="med" len="med"/>
                    </a:lnT>
                  </a:tcPr>
                </a:tc>
                <a:tc>
                  <a:txBody>
                    <a:bodyPr/>
                    <a:lstStyle/>
                    <a:p>
                      <a:pPr algn="ctr"/>
                      <a:r>
                        <a:rPr lang="ar-JO" sz="1200" b="1" dirty="0"/>
                        <a:t>مستوى اللغة</a:t>
                      </a:r>
                      <a:endParaRPr lang="en-US" sz="1600" b="1" dirty="0"/>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dirty="0"/>
                        <a:t>التعليق الصوتي واضح ويساعد في توصيل الفكرة</a:t>
                      </a:r>
                      <a:endParaRPr lang="en-US" sz="1200" kern="1200" dirty="0">
                        <a:solidFill>
                          <a:schemeClr val="dk1"/>
                        </a:solidFill>
                        <a:latin typeface="+mn-lt"/>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895513451"/>
                  </a:ext>
                </a:extLst>
              </a:tr>
              <a:tr h="346641">
                <a:tc vMerge="1">
                  <a:txBody>
                    <a:bodyPr/>
                    <a:lstStyle/>
                    <a:p>
                      <a:endParaRPr lang="en-US"/>
                    </a:p>
                  </a:txBody>
                  <a:tcPr>
                    <a:lnT w="57150" cap="flat" cmpd="sng" algn="ctr">
                      <a:solidFill>
                        <a:schemeClr val="bg1"/>
                      </a:solidFill>
                      <a:prstDash val="solid"/>
                      <a:round/>
                      <a:headEnd type="none" w="med" len="med"/>
                      <a:tailEnd type="none" w="med" len="med"/>
                    </a:lnT>
                  </a:tcPr>
                </a:tc>
                <a:tc vMerge="1">
                  <a:txBody>
                    <a:bodyPr/>
                    <a:lstStyle/>
                    <a:p>
                      <a:endParaRPr lang="en-US"/>
                    </a:p>
                  </a:txBody>
                  <a:tcPr>
                    <a:lnT w="57150" cap="flat" cmpd="sng" algn="ctr">
                      <a:solidFill>
                        <a:schemeClr val="bg1"/>
                      </a:solidFill>
                      <a:prstDash val="solid"/>
                      <a:round/>
                      <a:headEnd type="none" w="med" len="med"/>
                      <a:tailEnd type="none" w="med" len="med"/>
                    </a:lnT>
                  </a:tcPr>
                </a:tc>
                <a:tc>
                  <a:txBody>
                    <a:bodyPr/>
                    <a:lstStyle/>
                    <a:p>
                      <a:pPr algn="ctr"/>
                      <a:r>
                        <a:rPr lang="ar-JO" sz="1200" b="1" dirty="0"/>
                        <a:t>المصطلحات المستخدمة الجديدة بالنسبة للطفل</a:t>
                      </a:r>
                      <a:endParaRPr lang="en-US" sz="1600" b="1" dirty="0"/>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dirty="0"/>
                        <a:t>لا توجد مصطلحات جديدة أو توضيح مفاهيمي للطفل.</a:t>
                      </a:r>
                      <a:endParaRPr lang="ar-JO" sz="1200" kern="1200" dirty="0">
                        <a:solidFill>
                          <a:schemeClr val="dk1"/>
                        </a:solidFill>
                        <a:latin typeface="+mn-lt"/>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3396752819"/>
                  </a:ext>
                </a:extLst>
              </a:tr>
              <a:tr h="797688">
                <a:tc>
                  <a:txBody>
                    <a:bodyPr/>
                    <a:lstStyle/>
                    <a:p>
                      <a:pPr marL="0" marR="0" algn="ctr" rtl="1">
                        <a:lnSpc>
                          <a:spcPct val="100000"/>
                        </a:lnSpc>
                        <a:spcAft>
                          <a:spcPts val="0"/>
                        </a:spcAft>
                        <a:buNone/>
                      </a:pPr>
                      <a:r>
                        <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8</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JO" sz="1300" b="1" kern="100" dirty="0">
                          <a:solidFill>
                            <a:schemeClr val="tx1">
                              <a:lumMod val="95000"/>
                              <a:lumOff val="5000"/>
                            </a:schemeClr>
                          </a:solidFill>
                          <a:effectLst/>
                          <a:latin typeface="Aptos" panose="020B0004020202020204" pitchFamily="34" charset="0"/>
                          <a:ea typeface="+mn-ea"/>
                          <a:cs typeface="+mn-cs"/>
                        </a:rPr>
                        <a:t>السياق والحبكة</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indent="0" algn="ctr" rtl="1">
                        <a:lnSpc>
                          <a:spcPct val="100000"/>
                        </a:lnSpc>
                        <a:spcAft>
                          <a:spcPts val="0"/>
                        </a:spcAft>
                        <a:buFont typeface="Courier New" panose="02070309020205020404" pitchFamily="49" charset="0"/>
                        <a:buNone/>
                      </a:pPr>
                      <a:r>
                        <a:rPr lang="ar-JO" sz="1200" b="1" kern="1200" dirty="0">
                          <a:solidFill>
                            <a:schemeClr val="dk1"/>
                          </a:solidFill>
                          <a:latin typeface="+mn-lt"/>
                          <a:ea typeface="+mn-ea"/>
                          <a:cs typeface="+mn-cs"/>
                        </a:rPr>
                        <a:t>تقديم الأحداث والشخصيات ضمن سياق صحيح علمياً واجتماعياً ومنطقياً</a:t>
                      </a:r>
                      <a:endParaRPr lang="ar-SA" sz="1200" b="1" kern="1200" dirty="0">
                        <a:solidFill>
                          <a:schemeClr val="dk1"/>
                        </a:solidFill>
                        <a:latin typeface="+mn-lt"/>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dirty="0"/>
                        <a:t>التسلسل مقبول من حيث تطور المشهد من الحزن إلى التوجيه، لكن الحبكة فقيرة، إذ لم تُظهر أي نتيجة لتدخل رشيد، ولا فهم من هزار.</a:t>
                      </a:r>
                      <a:endParaRPr lang="ar-JO" sz="1200" kern="1200" dirty="0">
                        <a:solidFill>
                          <a:schemeClr val="dk1"/>
                        </a:solidFill>
                        <a:latin typeface="+mn-lt"/>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2952298119"/>
                  </a:ext>
                </a:extLst>
              </a:tr>
              <a:tr h="891228">
                <a:tc>
                  <a:txBody>
                    <a:bodyPr/>
                    <a:lstStyle/>
                    <a:p>
                      <a:pPr marL="0" marR="0" algn="ctr" rtl="1">
                        <a:lnSpc>
                          <a:spcPct val="100000"/>
                        </a:lnSpc>
                        <a:spcAft>
                          <a:spcPts val="0"/>
                        </a:spcAft>
                        <a:buNone/>
                      </a:pPr>
                      <a:r>
                        <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9</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00000"/>
                        </a:lnSpc>
                        <a:spcAft>
                          <a:spcPts val="0"/>
                        </a:spcAft>
                        <a:buNone/>
                      </a:pPr>
                      <a:r>
                        <a:rPr lang="ar-JO" sz="1300" b="1" kern="100" dirty="0">
                          <a:solidFill>
                            <a:schemeClr val="tx1">
                              <a:lumMod val="95000"/>
                              <a:lumOff val="5000"/>
                            </a:schemeClr>
                          </a:solidFill>
                          <a:effectLst/>
                          <a:latin typeface="Aptos" panose="020B0004020202020204" pitchFamily="34" charset="0"/>
                          <a:ea typeface="+mn-ea"/>
                          <a:cs typeface="+mn-cs"/>
                        </a:rPr>
                        <a:t>العناصر العلمية في المعلومات الموجودة</a:t>
                      </a:r>
                      <a:endParaRPr lang="en-US" sz="1300" b="1" kern="100" dirty="0">
                        <a:solidFill>
                          <a:schemeClr val="tx1">
                            <a:lumMod val="95000"/>
                            <a:lumOff val="5000"/>
                          </a:schemeClr>
                        </a:solidFill>
                        <a:effectLst/>
                        <a:latin typeface="Aptos" panose="020B0004020202020204" pitchFamily="34" charset="0"/>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indent="0" algn="ctr" rtl="1">
                        <a:lnSpc>
                          <a:spcPct val="100000"/>
                        </a:lnSpc>
                        <a:spcAft>
                          <a:spcPts val="0"/>
                        </a:spcAft>
                        <a:buFont typeface="Courier New" panose="02070309020205020404" pitchFamily="49" charset="0"/>
                        <a:buNone/>
                      </a:pPr>
                      <a:r>
                        <a:rPr lang="ar-JO" sz="1200" b="1" kern="1200" dirty="0">
                          <a:solidFill>
                            <a:schemeClr val="dk1"/>
                          </a:solidFill>
                          <a:latin typeface="+mn-lt"/>
                          <a:ea typeface="+mn-ea"/>
                          <a:cs typeface="+mn-cs"/>
                        </a:rPr>
                        <a:t>الصحة العلمية في المعلومات الموجودة</a:t>
                      </a:r>
                      <a:br>
                        <a:rPr lang="ar-JO" sz="1200" b="1" kern="1200" dirty="0">
                          <a:solidFill>
                            <a:schemeClr val="dk1"/>
                          </a:solidFill>
                          <a:latin typeface="+mn-lt"/>
                          <a:ea typeface="+mn-ea"/>
                          <a:cs typeface="+mn-cs"/>
                        </a:rPr>
                      </a:br>
                      <a:endParaRPr lang="ar-SA" sz="1200" b="1" kern="1200" dirty="0">
                        <a:solidFill>
                          <a:schemeClr val="dk1"/>
                        </a:solidFill>
                        <a:latin typeface="+mn-lt"/>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dirty="0"/>
                        <a:t>المعلومة العامة صحيحة، لكن غير مدعومة بأي عناصر توضيحية، مثل عدّاد الوقود أو مثال رقمي، ما يجعلها ضعيفة التأثير العلمي.</a:t>
                      </a:r>
                    </a:p>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endParaRPr lang="ar-JO" sz="1200" kern="1200" dirty="0">
                        <a:solidFill>
                          <a:schemeClr val="dk1"/>
                        </a:solidFill>
                        <a:latin typeface="+mn-lt"/>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364801372"/>
                  </a:ext>
                </a:extLst>
              </a:tr>
            </a:tbl>
          </a:graphicData>
        </a:graphic>
      </p:graphicFrame>
    </p:spTree>
    <p:extLst>
      <p:ext uri="{BB962C8B-B14F-4D97-AF65-F5344CB8AC3E}">
        <p14:creationId xmlns:p14="http://schemas.microsoft.com/office/powerpoint/2010/main" val="30141179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0C36B-81F2-22A0-99FC-3BE3FCEFA8DA}"/>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FFA231FF-9B9F-5AC1-7867-A9F81D518E8E}"/>
              </a:ext>
            </a:extLst>
          </p:cNvPr>
          <p:cNvGrpSpPr/>
          <p:nvPr/>
        </p:nvGrpSpPr>
        <p:grpSpPr>
          <a:xfrm>
            <a:off x="10980599" y="124310"/>
            <a:ext cx="982980" cy="1156686"/>
            <a:chOff x="10638890" y="223879"/>
            <a:chExt cx="1206400" cy="1578026"/>
          </a:xfrm>
        </p:grpSpPr>
        <p:pic>
          <p:nvPicPr>
            <p:cNvPr id="6" name="Picture 5">
              <a:extLst>
                <a:ext uri="{FF2B5EF4-FFF2-40B4-BE49-F238E27FC236}">
                  <a16:creationId xmlns:a16="http://schemas.microsoft.com/office/drawing/2014/main" id="{15D75263-D221-0719-DBBE-6483103F8BC5}"/>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7" name="Picture 6" descr="A group of green and purple rectangles&#10;&#10;Description automatically generated">
              <a:extLst>
                <a:ext uri="{FF2B5EF4-FFF2-40B4-BE49-F238E27FC236}">
                  <a16:creationId xmlns:a16="http://schemas.microsoft.com/office/drawing/2014/main" id="{AF430452-B011-6180-D67A-CC494EA1DE9D}"/>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2" name="Title 1">
            <a:extLst>
              <a:ext uri="{FF2B5EF4-FFF2-40B4-BE49-F238E27FC236}">
                <a16:creationId xmlns:a16="http://schemas.microsoft.com/office/drawing/2014/main" id="{5DC1A16B-8405-D843-A97A-9A8739A9E779}"/>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عينة من الإستمارات في المرحلة الثانية (3/3)</a:t>
            </a:r>
          </a:p>
        </p:txBody>
      </p:sp>
      <p:sp>
        <p:nvSpPr>
          <p:cNvPr id="8" name="TextBox 7">
            <a:extLst>
              <a:ext uri="{FF2B5EF4-FFF2-40B4-BE49-F238E27FC236}">
                <a16:creationId xmlns:a16="http://schemas.microsoft.com/office/drawing/2014/main" id="{DEABEF74-AA10-3F9D-619D-BA83758E774F}"/>
              </a:ext>
            </a:extLst>
          </p:cNvPr>
          <p:cNvSpPr txBox="1"/>
          <p:nvPr/>
        </p:nvSpPr>
        <p:spPr>
          <a:xfrm>
            <a:off x="5940834" y="6304063"/>
            <a:ext cx="5141247" cy="307777"/>
          </a:xfrm>
          <a:prstGeom prst="rect">
            <a:avLst/>
          </a:prstGeom>
          <a:noFill/>
        </p:spPr>
        <p:txBody>
          <a:bodyPr wrap="square" rtlCol="0">
            <a:spAutoFit/>
          </a:bodyPr>
          <a:lstStyle/>
          <a:p>
            <a:pPr algn="r"/>
            <a:r>
              <a:rPr lang="ar-JO" sz="1400" b="1" dirty="0">
                <a:solidFill>
                  <a:srgbClr val="A68F54"/>
                </a:solidFill>
              </a:rPr>
              <a:t>ملاحظة: تم مشاركة التقارير المفصلة الخاصة بكل مقطع مع الجهات المعنية </a:t>
            </a:r>
            <a:endParaRPr lang="en-US" sz="1400" b="1" dirty="0">
              <a:solidFill>
                <a:srgbClr val="A68F54"/>
              </a:solidFill>
            </a:endParaRPr>
          </a:p>
        </p:txBody>
      </p:sp>
      <p:sp>
        <p:nvSpPr>
          <p:cNvPr id="9" name="Slide Number Placeholder 12">
            <a:extLst>
              <a:ext uri="{FF2B5EF4-FFF2-40B4-BE49-F238E27FC236}">
                <a16:creationId xmlns:a16="http://schemas.microsoft.com/office/drawing/2014/main" id="{7B42F90D-AC3F-CA19-ADE8-9CE44BBF9371}"/>
              </a:ext>
            </a:extLst>
          </p:cNvPr>
          <p:cNvSpPr txBox="1">
            <a:spLocks/>
          </p:cNvSpPr>
          <p:nvPr/>
        </p:nvSpPr>
        <p:spPr>
          <a:xfrm>
            <a:off x="8737601" y="6356352"/>
            <a:ext cx="2844800" cy="365125"/>
          </a:xfrm>
          <a:prstGeom prst="rect">
            <a:avLst/>
          </a:prstGeom>
        </p:spPr>
        <p:txBody>
          <a:bodyPr vert="horz" lIns="91436" tIns="45718" rIns="91436" bIns="45718"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graphicFrame>
        <p:nvGraphicFramePr>
          <p:cNvPr id="2" name="Table 1">
            <a:extLst>
              <a:ext uri="{FF2B5EF4-FFF2-40B4-BE49-F238E27FC236}">
                <a16:creationId xmlns:a16="http://schemas.microsoft.com/office/drawing/2014/main" id="{7B09078F-B8DC-50D5-A59B-6AF43310D484}"/>
              </a:ext>
            </a:extLst>
          </p:cNvPr>
          <p:cNvGraphicFramePr>
            <a:graphicFrameLocks noGrp="1"/>
          </p:cNvGraphicFramePr>
          <p:nvPr>
            <p:extLst>
              <p:ext uri="{D42A27DB-BD31-4B8C-83A1-F6EECF244321}">
                <p14:modId xmlns:p14="http://schemas.microsoft.com/office/powerpoint/2010/main" val="1954848169"/>
              </p:ext>
            </p:extLst>
          </p:nvPr>
        </p:nvGraphicFramePr>
        <p:xfrm>
          <a:off x="454434" y="1220582"/>
          <a:ext cx="10972800" cy="4973845"/>
        </p:xfrm>
        <a:graphic>
          <a:graphicData uri="http://schemas.openxmlformats.org/drawingml/2006/table">
            <a:tbl>
              <a:tblPr rtl="1" firstRow="1" firstCol="1" bandRow="1">
                <a:tableStyleId>{5C22544A-7EE6-4342-B048-85BDC9FD1C3A}</a:tableStyleId>
              </a:tblPr>
              <a:tblGrid>
                <a:gridCol w="1444486">
                  <a:extLst>
                    <a:ext uri="{9D8B030D-6E8A-4147-A177-3AD203B41FA5}">
                      <a16:colId xmlns:a16="http://schemas.microsoft.com/office/drawing/2014/main" val="1695404915"/>
                    </a:ext>
                  </a:extLst>
                </a:gridCol>
                <a:gridCol w="1311965">
                  <a:extLst>
                    <a:ext uri="{9D8B030D-6E8A-4147-A177-3AD203B41FA5}">
                      <a16:colId xmlns:a16="http://schemas.microsoft.com/office/drawing/2014/main" val="2748539218"/>
                    </a:ext>
                  </a:extLst>
                </a:gridCol>
                <a:gridCol w="2690758">
                  <a:extLst>
                    <a:ext uri="{9D8B030D-6E8A-4147-A177-3AD203B41FA5}">
                      <a16:colId xmlns:a16="http://schemas.microsoft.com/office/drawing/2014/main" val="2068584698"/>
                    </a:ext>
                  </a:extLst>
                </a:gridCol>
                <a:gridCol w="5525591">
                  <a:extLst>
                    <a:ext uri="{9D8B030D-6E8A-4147-A177-3AD203B41FA5}">
                      <a16:colId xmlns:a16="http://schemas.microsoft.com/office/drawing/2014/main" val="1115234534"/>
                    </a:ext>
                  </a:extLst>
                </a:gridCol>
              </a:tblGrid>
              <a:tr h="290387">
                <a:tc>
                  <a:txBody>
                    <a:bodyPr/>
                    <a:lstStyle/>
                    <a:p>
                      <a:pPr marL="0" marR="0" algn="ctr" rtl="1">
                        <a:lnSpc>
                          <a:spcPct val="115000"/>
                        </a:lnSpc>
                        <a:spcAft>
                          <a:spcPts val="800"/>
                        </a:spcAft>
                        <a:buNone/>
                      </a:pPr>
                      <a:r>
                        <a:rPr lang="ar-JO" sz="1600" kern="100" dirty="0">
                          <a:effectLst/>
                          <a:latin typeface="Aptos" panose="020B0004020202020204" pitchFamily="34" charset="0"/>
                          <a:ea typeface="Aptos" panose="020B0004020202020204" pitchFamily="34" charset="0"/>
                          <a:cs typeface="+mn-cs"/>
                        </a:rPr>
                        <a:t>#</a:t>
                      </a: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600" kern="100" dirty="0">
                          <a:effectLst/>
                          <a:latin typeface="Aptos" panose="020B0004020202020204" pitchFamily="34" charset="0"/>
                          <a:ea typeface="Aptos" panose="020B0004020202020204" pitchFamily="34" charset="0"/>
                          <a:cs typeface="+mn-cs"/>
                        </a:rPr>
                        <a:t>الفعالية</a:t>
                      </a: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JO" sz="1600" kern="100" dirty="0">
                          <a:effectLst/>
                          <a:cs typeface="+mn-cs"/>
                        </a:rPr>
                        <a:t>الملاحظات</a:t>
                      </a:r>
                      <a:endParaRPr lang="en-US" sz="1600" kern="100" dirty="0">
                        <a:effectLst/>
                        <a:latin typeface="Aptos" panose="020B0004020202020204" pitchFamily="34" charset="0"/>
                        <a:cs typeface="+mn-cs"/>
                      </a:endParaRPr>
                    </a:p>
                  </a:txBody>
                  <a:tcPr marL="9525" marR="9525"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18159"/>
                    </a:solidFill>
                  </a:tcPr>
                </a:tc>
                <a:extLst>
                  <a:ext uri="{0D108BD9-81ED-4DB2-BD59-A6C34878D82A}">
                    <a16:rowId xmlns:a16="http://schemas.microsoft.com/office/drawing/2014/main" val="3998155131"/>
                  </a:ext>
                </a:extLst>
              </a:tr>
              <a:tr h="591173">
                <a:tc>
                  <a:txBody>
                    <a:bodyPr/>
                    <a:lstStyle/>
                    <a:p>
                      <a:pPr marL="0" marR="0" algn="ctr" rtl="1">
                        <a:lnSpc>
                          <a:spcPct val="100000"/>
                        </a:lnSpc>
                        <a:spcAft>
                          <a:spcPts val="0"/>
                        </a:spcAft>
                        <a:buNone/>
                      </a:pPr>
                      <a:r>
                        <a:rPr lang="ar-JO"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10</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JO" sz="1400" b="1" dirty="0"/>
                        <a:t>مستوى الفكاهة</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gridSpan="2">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dirty="0"/>
                        <a:t>لا توجد عناصر فكاهية، والمشهد يميل للدراما الزمنية أكثر من التوجيه المباشر.</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hMerge="1">
                  <a:txBody>
                    <a:bodyPr/>
                    <a:lstStyle/>
                    <a:p>
                      <a:endParaRPr dirty="0"/>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373214526"/>
                  </a:ext>
                </a:extLst>
              </a:tr>
              <a:tr h="797522">
                <a:tc>
                  <a:txBody>
                    <a:bodyPr/>
                    <a:lstStyle/>
                    <a:p>
                      <a:pPr marL="0" marR="0" algn="ctr" rtl="1">
                        <a:lnSpc>
                          <a:spcPct val="100000"/>
                        </a:lnSpc>
                        <a:spcAft>
                          <a:spcPts val="0"/>
                        </a:spcAft>
                        <a:buNone/>
                      </a:pPr>
                      <a:r>
                        <a:rPr lang="ar-JO"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11</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JO" sz="1400" b="1" dirty="0"/>
                        <a:t>تسلسل الأحداث</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gridSpan="2">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1200" dirty="0"/>
                        <a:t>التسلسل سريع وغير متوازن، في مشهد درامي دون تمهيد أو تصاعد منطقي، ولا ترابط بين المشاهد.</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hMerge="1">
                  <a:txBody>
                    <a:bodyPr/>
                    <a:lstStyle/>
                    <a:p>
                      <a:endParaRPr dirty="0"/>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3746551418"/>
                  </a:ext>
                </a:extLst>
              </a:tr>
              <a:tr h="759493">
                <a:tc>
                  <a:txBody>
                    <a:bodyPr/>
                    <a:lstStyle/>
                    <a:p>
                      <a:pPr marL="0" marR="0" algn="ctr" rtl="1">
                        <a:lnSpc>
                          <a:spcPct val="100000"/>
                        </a:lnSpc>
                        <a:spcAft>
                          <a:spcPts val="0"/>
                        </a:spcAft>
                        <a:buNone/>
                      </a:pPr>
                      <a:r>
                        <a:rPr lang="ar-JO"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12</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algn="ctr"/>
                      <a:r>
                        <a:rPr lang="ar-JO" sz="1400" b="1" dirty="0"/>
                        <a:t>الشعارات</a:t>
                      </a:r>
                      <a:endParaRPr lang="en-US" sz="1300" b="1" kern="100" dirty="0">
                        <a:solidFill>
                          <a:schemeClr val="tx1">
                            <a:lumMod val="95000"/>
                            <a:lumOff val="5000"/>
                          </a:schemeClr>
                        </a:solidFill>
                        <a:effectLst/>
                        <a:latin typeface="Aptos" panose="020B0004020202020204" pitchFamily="34" charset="0"/>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indent="0" algn="ctr" rtl="1">
                        <a:lnSpc>
                          <a:spcPct val="100000"/>
                        </a:lnSpc>
                        <a:spcAft>
                          <a:spcPts val="0"/>
                        </a:spcAft>
                        <a:buFont typeface="Arial" panose="020B0604020202020204" pitchFamily="34" charset="0"/>
                        <a:buNone/>
                      </a:pPr>
                      <a:r>
                        <a:rPr lang="ar-JO" sz="1200" b="1" dirty="0"/>
                        <a:t>ستخدام شعارات خاصة بالحملة</a:t>
                      </a:r>
                    </a:p>
                    <a:p>
                      <a:pPr marL="0" marR="0" indent="0" algn="ctr" rtl="1">
                        <a:lnSpc>
                          <a:spcPct val="100000"/>
                        </a:lnSpc>
                        <a:spcAft>
                          <a:spcPts val="0"/>
                        </a:spcAft>
                        <a:buFont typeface="Arial" panose="020B0604020202020204" pitchFamily="34" charset="0"/>
                        <a:buNone/>
                      </a:pPr>
                      <a:r>
                        <a:rPr lang="ar-JO" sz="1200" b="1" dirty="0"/>
                        <a:t> (سهلة الحفظ وواضحة سواء سمعياً أو كتابة)</a:t>
                      </a:r>
                      <a:endParaRPr lang="ar-SA" sz="1200" b="1" kern="100" dirty="0">
                        <a:solidFill>
                          <a:schemeClr val="tx1">
                            <a:lumMod val="95000"/>
                            <a:lumOff val="5000"/>
                          </a:schemeClr>
                        </a:solidFill>
                        <a:effectLst/>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dirty="0"/>
                        <a:t>شعار الحملة ظهر في النهاية بشكل واضح.</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1295900474"/>
                  </a:ext>
                </a:extLst>
              </a:tr>
              <a:tr h="582582">
                <a:tc>
                  <a:txBody>
                    <a:bodyPr/>
                    <a:lstStyle/>
                    <a:p>
                      <a:pPr marL="0" marR="0" algn="ctr" rtl="1">
                        <a:lnSpc>
                          <a:spcPct val="100000"/>
                        </a:lnSpc>
                        <a:spcAft>
                          <a:spcPts val="0"/>
                        </a:spcAft>
                        <a:buNone/>
                      </a:pPr>
                      <a:r>
                        <a:rPr lang="ar-JO"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13</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JO" sz="1400" b="1" dirty="0"/>
                        <a:t>الرسوم</a:t>
                      </a:r>
                      <a:endParaRPr lang="ar-JO" sz="1300" b="1" kern="100" dirty="0">
                        <a:solidFill>
                          <a:schemeClr val="tx1">
                            <a:lumMod val="95000"/>
                            <a:lumOff val="5000"/>
                          </a:schemeClr>
                        </a:solidFill>
                        <a:effectLst/>
                        <a:latin typeface="Aptos" panose="020B0004020202020204" pitchFamily="34" charset="0"/>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indent="0" algn="ctr" rtl="1">
                        <a:lnSpc>
                          <a:spcPct val="100000"/>
                        </a:lnSpc>
                        <a:spcAft>
                          <a:spcPts val="0"/>
                        </a:spcAft>
                        <a:buFont typeface="Courier New" panose="02070309020205020404" pitchFamily="49" charset="0"/>
                        <a:buNone/>
                      </a:pPr>
                      <a:r>
                        <a:rPr lang="ar-JO" sz="1200" b="1" dirty="0"/>
                        <a:t>مدى جذب الرسوم بالنسبة للطفل وجودتها</a:t>
                      </a:r>
                      <a:endParaRPr lang="ar-SA" sz="1200" b="1" kern="1200" dirty="0">
                        <a:solidFill>
                          <a:schemeClr val="dk1"/>
                        </a:solidFill>
                        <a:latin typeface="+mn-lt"/>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dirty="0"/>
                        <a:t>الرسوم جذابة وشخصيات مألوفة، لكنها لم تُستثمر جيداً في إيصال رسالة تفاعلية أو تربوية فعّالة.</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2952298119"/>
                  </a:ext>
                </a:extLst>
              </a:tr>
              <a:tr h="325448">
                <a:tc rowSpan="2">
                  <a:txBody>
                    <a:bodyPr/>
                    <a:lstStyle/>
                    <a:p>
                      <a:pPr marL="0" marR="0" algn="ctr" rtl="1">
                        <a:lnSpc>
                          <a:spcPct val="100000"/>
                        </a:lnSpc>
                        <a:spcAft>
                          <a:spcPts val="0"/>
                        </a:spcAft>
                        <a:buNone/>
                      </a:pPr>
                      <a:r>
                        <a:rPr lang="ar-JO"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14</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rowSpan="2">
                  <a:txBody>
                    <a:bodyPr/>
                    <a:lstStyle/>
                    <a:p>
                      <a:pPr marL="0" marR="0" algn="ctr" rtl="1">
                        <a:lnSpc>
                          <a:spcPct val="100000"/>
                        </a:lnSpc>
                        <a:spcAft>
                          <a:spcPts val="0"/>
                        </a:spcAft>
                        <a:buNone/>
                      </a:pPr>
                      <a:r>
                        <a:rPr lang="ar-JO" sz="1400" b="1" dirty="0"/>
                        <a:t>الموسيقى</a:t>
                      </a:r>
                      <a:endParaRPr lang="en-US" sz="1300" b="1" kern="100" dirty="0">
                        <a:solidFill>
                          <a:schemeClr val="tx1">
                            <a:lumMod val="95000"/>
                            <a:lumOff val="5000"/>
                          </a:schemeClr>
                        </a:solidFill>
                        <a:effectLst/>
                        <a:latin typeface="Aptos" panose="020B0004020202020204" pitchFamily="34" charset="0"/>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indent="0" algn="ctr" rtl="1">
                        <a:lnSpc>
                          <a:spcPct val="100000"/>
                        </a:lnSpc>
                        <a:spcAft>
                          <a:spcPts val="0"/>
                        </a:spcAft>
                        <a:buFont typeface="Courier New" panose="02070309020205020404" pitchFamily="49" charset="0"/>
                        <a:buNone/>
                      </a:pPr>
                      <a:r>
                        <a:rPr lang="ar-JO" sz="1200" b="1" dirty="0"/>
                        <a:t>درجة صوت الموسيقى على صوت المتحدثين</a:t>
                      </a:r>
                      <a:endParaRPr lang="ar-SA" sz="1200" b="1" kern="1200" dirty="0">
                        <a:solidFill>
                          <a:schemeClr val="dk1"/>
                        </a:solidFill>
                        <a:latin typeface="+mn-lt"/>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dirty="0"/>
                        <a:t>لا يغلب صوت الموسيقى، لكن التعليق الصوتي واضح ومباشر.</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364801372"/>
                  </a:ext>
                </a:extLst>
              </a:tr>
              <a:tr h="325448">
                <a:tc vMerge="1">
                  <a:txBody>
                    <a:bodyPr/>
                    <a:lstStyle/>
                    <a:p>
                      <a:endParaRPr lang="en-US"/>
                    </a:p>
                  </a:txBody>
                  <a:tcPr/>
                </a:tc>
                <a:tc vMerge="1">
                  <a:txBody>
                    <a:bodyPr/>
                    <a:lstStyle/>
                    <a:p>
                      <a:endParaRPr lang="en-US"/>
                    </a:p>
                  </a:txBody>
                  <a:tcPr/>
                </a:tc>
                <a:tc>
                  <a:txBody>
                    <a:bodyPr/>
                    <a:lstStyle/>
                    <a:p>
                      <a:pPr marL="0" marR="0" indent="0" algn="ctr" rtl="1">
                        <a:lnSpc>
                          <a:spcPct val="100000"/>
                        </a:lnSpc>
                        <a:spcAft>
                          <a:spcPts val="0"/>
                        </a:spcAft>
                        <a:buFont typeface="Courier New" panose="02070309020205020404" pitchFamily="49" charset="0"/>
                        <a:buNone/>
                      </a:pPr>
                      <a:r>
                        <a:rPr lang="ar-JO" sz="1200" b="1" dirty="0"/>
                        <a:t>انتقاء موسيقى مناسبة وخاصة بالحملة</a:t>
                      </a:r>
                      <a:endParaRPr lang="ar-SA" sz="1200" b="1" kern="1200" dirty="0">
                        <a:solidFill>
                          <a:schemeClr val="dk1"/>
                        </a:solidFill>
                        <a:latin typeface="+mn-lt"/>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dirty="0"/>
                        <a:t>لا يوجد صوت مميز يُمكن ربطه بهوية الحملة أو بالطفل بشكل عاطفي.</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4293617706"/>
                  </a:ext>
                </a:extLst>
              </a:tr>
              <a:tr h="650896">
                <a:tc>
                  <a:txBody>
                    <a:bodyPr/>
                    <a:lstStyle/>
                    <a:p>
                      <a:pPr marL="0" marR="0" algn="ctr" rtl="1">
                        <a:lnSpc>
                          <a:spcPct val="100000"/>
                        </a:lnSpc>
                        <a:spcAft>
                          <a:spcPts val="0"/>
                        </a:spcAft>
                        <a:buNone/>
                      </a:pPr>
                      <a:r>
                        <a:rPr lang="ar-JO"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15</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algn="ctr"/>
                      <a:r>
                        <a:rPr lang="ar-JO" sz="1400" b="1" dirty="0"/>
                        <a:t>طول المقطع</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indent="0" algn="ctr" rtl="1">
                        <a:lnSpc>
                          <a:spcPct val="100000"/>
                        </a:lnSpc>
                        <a:spcAft>
                          <a:spcPts val="0"/>
                        </a:spcAft>
                        <a:buFont typeface="Courier New" panose="02070309020205020404" pitchFamily="49" charset="0"/>
                        <a:buNone/>
                      </a:pPr>
                      <a:r>
                        <a:rPr lang="ar-JO" sz="1200" b="1" dirty="0"/>
                        <a:t>يتفاوت من 1 إلى 5 دقائق مع تركيز الرسالة وعدم تشتت المحتوى</a:t>
                      </a:r>
                      <a:endParaRPr lang="ar-SA" sz="1200" b="1" kern="1200" dirty="0">
                        <a:solidFill>
                          <a:schemeClr val="dk1"/>
                        </a:solidFill>
                        <a:latin typeface="+mn-lt"/>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dirty="0"/>
                        <a:t>قصير (أقل من دقيقة)، لكنها لم تُستثمر بشكل فعّال لإظهار تغيير سلوكي أو تقديم محتوى أكثر اكتمالاً.</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106390313"/>
                  </a:ext>
                </a:extLst>
              </a:tr>
              <a:tr h="650896">
                <a:tc>
                  <a:txBody>
                    <a:bodyPr/>
                    <a:lstStyle/>
                    <a:p>
                      <a:pPr marL="0" marR="0" algn="ctr" rtl="1">
                        <a:lnSpc>
                          <a:spcPct val="100000"/>
                        </a:lnSpc>
                        <a:spcAft>
                          <a:spcPts val="0"/>
                        </a:spcAft>
                        <a:buNone/>
                      </a:pPr>
                      <a:r>
                        <a:rPr lang="ar-JO"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16</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JO" sz="1400" b="1" dirty="0"/>
                        <a:t>الفئة العمرية</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indent="0" algn="ctr" rtl="1">
                        <a:lnSpc>
                          <a:spcPct val="100000"/>
                        </a:lnSpc>
                        <a:spcAft>
                          <a:spcPts val="0"/>
                        </a:spcAft>
                        <a:buFont typeface="Courier New" panose="02070309020205020404" pitchFamily="49" charset="0"/>
                        <a:buNone/>
                      </a:pPr>
                      <a:r>
                        <a:rPr lang="ar-JO" sz="1200" b="1" dirty="0"/>
                        <a:t>تحديد الفئة العمرية المناسبة للمقطع</a:t>
                      </a:r>
                      <a:br>
                        <a:rPr lang="ar-JO" sz="1200" b="1" dirty="0"/>
                      </a:br>
                      <a:endParaRPr lang="ar-SA" sz="1200" b="1" kern="1200" dirty="0">
                        <a:solidFill>
                          <a:schemeClr val="dk1"/>
                        </a:solidFill>
                        <a:latin typeface="+mn-lt"/>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dirty="0"/>
                        <a:t>مناسبة لعمر 8–11، لكنها بحاجة إلى تبسيط الرسالة وتوضيح العلاقة بين الفعل والنتيجة بشكل أوضح للطفل.</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2056743244"/>
                  </a:ext>
                </a:extLst>
              </a:tr>
            </a:tbl>
          </a:graphicData>
        </a:graphic>
      </p:graphicFrame>
    </p:spTree>
    <p:extLst>
      <p:ext uri="{BB962C8B-B14F-4D97-AF65-F5344CB8AC3E}">
        <p14:creationId xmlns:p14="http://schemas.microsoft.com/office/powerpoint/2010/main" val="3293824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F3627-CB9D-F169-90E3-4970064426E2}"/>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C86BA037-1FEB-54C1-F095-DF444228A7FA}"/>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BE6A93CA-F522-B080-3E09-91E0A1D5CD9A}"/>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6" name="Group 15">
            <a:extLst>
              <a:ext uri="{FF2B5EF4-FFF2-40B4-BE49-F238E27FC236}">
                <a16:creationId xmlns:a16="http://schemas.microsoft.com/office/drawing/2014/main" id="{644341FD-738F-C1F2-C383-92DC18F00147}"/>
              </a:ext>
            </a:extLst>
          </p:cNvPr>
          <p:cNvGrpSpPr/>
          <p:nvPr/>
        </p:nvGrpSpPr>
        <p:grpSpPr>
          <a:xfrm>
            <a:off x="1297543" y="3582157"/>
            <a:ext cx="8063425" cy="696319"/>
            <a:chOff x="810520" y="2879312"/>
            <a:chExt cx="8063425" cy="696319"/>
          </a:xfrm>
        </p:grpSpPr>
        <p:sp>
          <p:nvSpPr>
            <p:cNvPr id="17" name="TextBox 16">
              <a:extLst>
                <a:ext uri="{FF2B5EF4-FFF2-40B4-BE49-F238E27FC236}">
                  <a16:creationId xmlns:a16="http://schemas.microsoft.com/office/drawing/2014/main" id="{DBBCAAB4-5ACA-56EF-AAF7-62CBF37D987D}"/>
                </a:ext>
              </a:extLst>
            </p:cNvPr>
            <p:cNvSpPr txBox="1"/>
            <p:nvPr/>
          </p:nvSpPr>
          <p:spPr>
            <a:xfrm>
              <a:off x="810520" y="2879312"/>
              <a:ext cx="8063425" cy="553998"/>
            </a:xfrm>
            <a:prstGeom prst="rect">
              <a:avLst/>
            </a:prstGeom>
            <a:noFill/>
          </p:spPr>
          <p:txBody>
            <a:bodyPr wrap="square" lIns="0" tIns="0" rIns="0" bIns="0" rtlCol="0" anchor="b">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JO" sz="36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النتائج الرئيسية</a:t>
              </a:r>
            </a:p>
          </p:txBody>
        </p:sp>
        <p:cxnSp>
          <p:nvCxnSpPr>
            <p:cNvPr id="18" name="Straight Connector 17">
              <a:extLst>
                <a:ext uri="{FF2B5EF4-FFF2-40B4-BE49-F238E27FC236}">
                  <a16:creationId xmlns:a16="http://schemas.microsoft.com/office/drawing/2014/main" id="{41DB9AE6-50BF-E9DB-2F83-8AA79210F1FA}"/>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Rectangle 18">
            <a:extLst>
              <a:ext uri="{FF2B5EF4-FFF2-40B4-BE49-F238E27FC236}">
                <a16:creationId xmlns:a16="http://schemas.microsoft.com/office/drawing/2014/main" id="{8FD4053A-4F71-9E4C-E2BB-79F8A21B91E1}"/>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93715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0A287-994D-6F33-DA6F-B6BA10BE40FE}"/>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3E4B032-F0BB-6D69-D1CA-C8FE9DD408DD}"/>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1351D8AD-69DF-9D93-0F52-D9AC0712CFBC}"/>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59E8F863-32D5-FEFC-DCA6-A8A66A58BA80}"/>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99ED66A1-9D63-A802-F3B9-C95607B038D2}"/>
              </a:ext>
            </a:extLst>
          </p:cNvPr>
          <p:cNvSpPr txBox="1">
            <a:spLocks/>
          </p:cNvSpPr>
          <p:nvPr/>
        </p:nvSpPr>
        <p:spPr>
          <a:xfrm>
            <a:off x="1128808" y="2885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b="1" dirty="0">
                <a:ea typeface="+mn-ea"/>
                <a:cs typeface="Bahij TheSansArabic Plain" panose="02040503050201020203" pitchFamily="18" charset="-78"/>
              </a:rPr>
              <a:t>رسائل المحتوى والابتكار في الاسلوب</a:t>
            </a:r>
            <a:endParaRPr lang="en-US" sz="2400" b="1" dirty="0">
              <a:ea typeface="+mn-ea"/>
              <a:cs typeface="Bahij TheSansArabic Plain" panose="02040503050201020203" pitchFamily="18" charset="-78"/>
            </a:endParaRPr>
          </a:p>
        </p:txBody>
      </p:sp>
      <p:sp>
        <p:nvSpPr>
          <p:cNvPr id="17" name="TextBox 16">
            <a:extLst>
              <a:ext uri="{FF2B5EF4-FFF2-40B4-BE49-F238E27FC236}">
                <a16:creationId xmlns:a16="http://schemas.microsoft.com/office/drawing/2014/main" id="{7F84D4BB-7254-8420-2D9F-A249887B9988}"/>
              </a:ext>
            </a:extLst>
          </p:cNvPr>
          <p:cNvSpPr txBox="1"/>
          <p:nvPr/>
        </p:nvSpPr>
        <p:spPr>
          <a:xfrm>
            <a:off x="837776" y="1093985"/>
            <a:ext cx="10171395" cy="830997"/>
          </a:xfrm>
          <a:prstGeom prst="rect">
            <a:avLst/>
          </a:prstGeom>
          <a:noFill/>
        </p:spPr>
        <p:txBody>
          <a:bodyPr wrap="square">
            <a:spAutoFit/>
          </a:bodyPr>
          <a:lstStyle/>
          <a:p>
            <a:pPr algn="r" rtl="1"/>
            <a:r>
              <a:rPr lang="ar-JO" sz="1600" dirty="0"/>
              <a:t>استنادًا إلى مراجعة وتحليل العيّنة المختارة من محتوى حملة أطفال لتبقى، تم رصد مجموعة من الملاحظات العامة التي تعكس التوجه الكلي للحملة من حيث جودة الرسائل، والأسلوب البصري، ومدى مواءمة المحتوى للفئة العمرية المستهدفة. وتهدف هذه الانطباعات إلى تقديم نظرة شمولية حول أبرز السمات المشتركة بين المواد المقيمة، قبل الانتقال إلى تحليل التفاصيل النوعية الخاصة بكل محور.</a:t>
            </a:r>
          </a:p>
        </p:txBody>
      </p:sp>
      <p:sp>
        <p:nvSpPr>
          <p:cNvPr id="6" name="Slide Number Placeholder 5">
            <a:extLst>
              <a:ext uri="{FF2B5EF4-FFF2-40B4-BE49-F238E27FC236}">
                <a16:creationId xmlns:a16="http://schemas.microsoft.com/office/drawing/2014/main" id="{F884F3EA-D61B-7D7D-BD05-FC86798450CE}"/>
              </a:ext>
            </a:extLst>
          </p:cNvPr>
          <p:cNvSpPr>
            <a:spLocks noGrp="1"/>
          </p:cNvSpPr>
          <p:nvPr>
            <p:ph type="sldNum" sz="quarter" idx="12"/>
          </p:nvPr>
        </p:nvSpPr>
        <p:spPr/>
        <p:txBody>
          <a:bodyPr/>
          <a:lstStyle/>
          <a:p>
            <a:fld id="{5939B1FA-81F2-4940-9AF3-5EAFB5D6669B}" type="slidenum">
              <a:rPr lang="en-US" smtClean="0"/>
              <a:pPr/>
              <a:t>36</a:t>
            </a:fld>
            <a:endParaRPr lang="en-US"/>
          </a:p>
        </p:txBody>
      </p:sp>
      <p:sp>
        <p:nvSpPr>
          <p:cNvPr id="10" name="TextBox 9">
            <a:extLst>
              <a:ext uri="{FF2B5EF4-FFF2-40B4-BE49-F238E27FC236}">
                <a16:creationId xmlns:a16="http://schemas.microsoft.com/office/drawing/2014/main" id="{4DCAC22A-5C94-0339-9894-546EAEDA99F9}"/>
              </a:ext>
            </a:extLst>
          </p:cNvPr>
          <p:cNvSpPr txBox="1"/>
          <p:nvPr/>
        </p:nvSpPr>
        <p:spPr>
          <a:xfrm>
            <a:off x="1167316" y="3449396"/>
            <a:ext cx="8768947" cy="791179"/>
          </a:xfrm>
          <a:prstGeom prst="rect">
            <a:avLst/>
          </a:prstGeom>
          <a:noFill/>
        </p:spPr>
        <p:txBody>
          <a:bodyPr wrap="square">
            <a:spAutoFit/>
          </a:bodyPr>
          <a:lstStyle/>
          <a:p>
            <a:pPr algn="r" rtl="1">
              <a:lnSpc>
                <a:spcPct val="150000"/>
              </a:lnSpc>
            </a:pPr>
            <a:r>
              <a:rPr lang="ar-JO" sz="1600" dirty="0"/>
              <a:t>رغم التنوّع الإيجابي في أنماط التقديم (رسوم متحركة، مشاهد تمثيلية، وأناشيد)، إلا أن </a:t>
            </a:r>
            <a:r>
              <a:rPr lang="ar-JO" sz="1600" b="1" dirty="0"/>
              <a:t>غياب خيط بصري وسردي موحّد</a:t>
            </a:r>
            <a:r>
              <a:rPr lang="ar-JO" sz="1600" dirty="0"/>
              <a:t> جعل التجربة العامة تبدو كمجموعة أعمال منفصلة أكثر من كونها حملة متكاملة الرسالة.</a:t>
            </a:r>
            <a:endParaRPr lang="en-US" sz="1600" dirty="0"/>
          </a:p>
        </p:txBody>
      </p:sp>
      <p:sp>
        <p:nvSpPr>
          <p:cNvPr id="14" name="TextBox 13">
            <a:extLst>
              <a:ext uri="{FF2B5EF4-FFF2-40B4-BE49-F238E27FC236}">
                <a16:creationId xmlns:a16="http://schemas.microsoft.com/office/drawing/2014/main" id="{B533BC71-3E2F-0A4F-5106-61F98EF761A8}"/>
              </a:ext>
            </a:extLst>
          </p:cNvPr>
          <p:cNvSpPr txBox="1"/>
          <p:nvPr/>
        </p:nvSpPr>
        <p:spPr>
          <a:xfrm>
            <a:off x="1485611" y="2193961"/>
            <a:ext cx="8450652" cy="791179"/>
          </a:xfrm>
          <a:prstGeom prst="rect">
            <a:avLst/>
          </a:prstGeom>
          <a:noFill/>
        </p:spPr>
        <p:txBody>
          <a:bodyPr wrap="square">
            <a:spAutoFit/>
          </a:bodyPr>
          <a:lstStyle/>
          <a:p>
            <a:pPr algn="r" rtl="1">
              <a:lnSpc>
                <a:spcPct val="150000"/>
              </a:lnSpc>
            </a:pPr>
            <a:r>
              <a:rPr lang="ar-JO" sz="1600" b="1" dirty="0"/>
              <a:t>وضوح الهدف الرئيس (ترشيد الطاقة)</a:t>
            </a:r>
            <a:r>
              <a:rPr lang="ar-JO" sz="1600" dirty="0"/>
              <a:t> كان متباينًا بين المقاطع، بعضها عبّر عنه بوضوح، بينما احتاج البعض الآخر إلى تفسير إضافي لفهم العلاقة بين المشهد والسلوك المطلوب.</a:t>
            </a:r>
            <a:endParaRPr lang="en-US" sz="1600" dirty="0"/>
          </a:p>
        </p:txBody>
      </p:sp>
      <p:sp>
        <p:nvSpPr>
          <p:cNvPr id="18" name="TextBox 17">
            <a:extLst>
              <a:ext uri="{FF2B5EF4-FFF2-40B4-BE49-F238E27FC236}">
                <a16:creationId xmlns:a16="http://schemas.microsoft.com/office/drawing/2014/main" id="{47836D80-C33A-5F20-FE84-B96D743A6D42}"/>
              </a:ext>
            </a:extLst>
          </p:cNvPr>
          <p:cNvSpPr txBox="1"/>
          <p:nvPr/>
        </p:nvSpPr>
        <p:spPr>
          <a:xfrm>
            <a:off x="1050984" y="4665693"/>
            <a:ext cx="8879425" cy="421847"/>
          </a:xfrm>
          <a:prstGeom prst="rect">
            <a:avLst/>
          </a:prstGeom>
          <a:noFill/>
        </p:spPr>
        <p:txBody>
          <a:bodyPr wrap="square">
            <a:spAutoFit/>
          </a:bodyPr>
          <a:lstStyle/>
          <a:p>
            <a:pPr algn="r" rtl="1">
              <a:lnSpc>
                <a:spcPct val="150000"/>
              </a:lnSpc>
            </a:pPr>
            <a:r>
              <a:rPr lang="ar-JO" sz="1600" b="1" dirty="0"/>
              <a:t>الهوية البصرية واللغوية:</a:t>
            </a:r>
            <a:r>
              <a:rPr lang="ar-JO" sz="1600" dirty="0"/>
              <a:t> لم يُستثمر شعار أو نشيد موحد يعزز الانتماء للحملة، ما جعل الربط بين المقاطع محدودًا لدى الأطفال.</a:t>
            </a:r>
            <a:endParaRPr lang="en-US" sz="1600" dirty="0"/>
          </a:p>
        </p:txBody>
      </p:sp>
      <p:sp>
        <p:nvSpPr>
          <p:cNvPr id="20" name="TextBox 19">
            <a:extLst>
              <a:ext uri="{FF2B5EF4-FFF2-40B4-BE49-F238E27FC236}">
                <a16:creationId xmlns:a16="http://schemas.microsoft.com/office/drawing/2014/main" id="{1B1AB03C-6192-6C24-3412-AF5C2BAD4AE5}"/>
              </a:ext>
            </a:extLst>
          </p:cNvPr>
          <p:cNvSpPr txBox="1"/>
          <p:nvPr/>
        </p:nvSpPr>
        <p:spPr>
          <a:xfrm>
            <a:off x="1050984" y="5595984"/>
            <a:ext cx="8879425" cy="584775"/>
          </a:xfrm>
          <a:prstGeom prst="rect">
            <a:avLst/>
          </a:prstGeom>
          <a:noFill/>
        </p:spPr>
        <p:txBody>
          <a:bodyPr wrap="square">
            <a:spAutoFit/>
          </a:bodyPr>
          <a:lstStyle/>
          <a:p>
            <a:pPr algn="r" rtl="1"/>
            <a:r>
              <a:rPr lang="ar-JO" sz="1600" dirty="0"/>
              <a:t>بينما نجحت بعض المقاطع في الدمج بين الترفيه والتوعية، </a:t>
            </a:r>
            <a:r>
              <a:rPr lang="ar-JO" sz="1600" b="1" dirty="0"/>
              <a:t>مالت أخرى إلى التركيز على الجانب الترفيهي البحت</a:t>
            </a:r>
            <a:r>
              <a:rPr lang="ar-JO" sz="1600" dirty="0"/>
              <a:t>، ما أدى إلى تراجع الأثر التوعوي وابتعاد الرسالة عن محور "ترشيد الطاقة".</a:t>
            </a:r>
          </a:p>
        </p:txBody>
      </p:sp>
      <p:pic>
        <p:nvPicPr>
          <p:cNvPr id="22" name="Picture 21" descr="A group of colorful question marks&#10;&#10;AI-generated content may be incorrect.">
            <a:extLst>
              <a:ext uri="{FF2B5EF4-FFF2-40B4-BE49-F238E27FC236}">
                <a16:creationId xmlns:a16="http://schemas.microsoft.com/office/drawing/2014/main" id="{51E8F522-A661-4003-6648-2544366A11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40545" y="5413742"/>
            <a:ext cx="731520" cy="731520"/>
          </a:xfrm>
          <a:prstGeom prst="rect">
            <a:avLst/>
          </a:prstGeom>
        </p:spPr>
      </p:pic>
      <p:pic>
        <p:nvPicPr>
          <p:cNvPr id="24" name="Picture 23" descr="A paint palette with a brush&#10;&#10;AI-generated content may be incorrect.">
            <a:extLst>
              <a:ext uri="{FF2B5EF4-FFF2-40B4-BE49-F238E27FC236}">
                <a16:creationId xmlns:a16="http://schemas.microsoft.com/office/drawing/2014/main" id="{E0AB3529-9B99-56BE-7192-7AB9F2EC85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18785" y="4474882"/>
            <a:ext cx="731520" cy="731520"/>
          </a:xfrm>
          <a:prstGeom prst="rect">
            <a:avLst/>
          </a:prstGeom>
        </p:spPr>
      </p:pic>
      <p:pic>
        <p:nvPicPr>
          <p:cNvPr id="26" name="Picture 25" descr="A cartoon of a person thinking about a question mark&#10;&#10;AI-generated content may be incorrect.">
            <a:extLst>
              <a:ext uri="{FF2B5EF4-FFF2-40B4-BE49-F238E27FC236}">
                <a16:creationId xmlns:a16="http://schemas.microsoft.com/office/drawing/2014/main" id="{B5535163-0185-99DF-7862-FF479CF7D2C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35905" y="3075714"/>
            <a:ext cx="1097280" cy="1097280"/>
          </a:xfrm>
          <a:prstGeom prst="rect">
            <a:avLst/>
          </a:prstGeom>
        </p:spPr>
      </p:pic>
      <p:pic>
        <p:nvPicPr>
          <p:cNvPr id="28" name="Picture 27" descr="A head with a brain&#10;&#10;AI-generated content may be incorrect.">
            <a:extLst>
              <a:ext uri="{FF2B5EF4-FFF2-40B4-BE49-F238E27FC236}">
                <a16:creationId xmlns:a16="http://schemas.microsoft.com/office/drawing/2014/main" id="{F598F798-2EE6-ED5A-6611-3E00944C615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18785" y="2184878"/>
            <a:ext cx="731520" cy="731520"/>
          </a:xfrm>
          <a:prstGeom prst="rect">
            <a:avLst/>
          </a:prstGeom>
        </p:spPr>
      </p:pic>
    </p:spTree>
    <p:extLst>
      <p:ext uri="{BB962C8B-B14F-4D97-AF65-F5344CB8AC3E}">
        <p14:creationId xmlns:p14="http://schemas.microsoft.com/office/powerpoint/2010/main" val="24907709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45D72-AAC5-2C49-2E0B-2208DBF1BBB0}"/>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73F89A80-001F-8A01-CA02-8C52E6364685}"/>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AF136AAC-E1FB-CEDF-ADC3-0A4065BC7D66}"/>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07528832-458D-C01B-5E9E-F3434563CC35}"/>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62DAE602-4A2C-20A6-3D66-FD421857935F}"/>
              </a:ext>
            </a:extLst>
          </p:cNvPr>
          <p:cNvSpPr txBox="1">
            <a:spLocks/>
          </p:cNvSpPr>
          <p:nvPr/>
        </p:nvSpPr>
        <p:spPr>
          <a:xfrm>
            <a:off x="1128808" y="2885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ea typeface="+mn-ea"/>
                <a:cs typeface="Bahij TheSansArabic Plain" panose="02040503050201020203" pitchFamily="18" charset="-78"/>
              </a:rPr>
              <a:t>اللغة والعناصر البصرية المستخدمة</a:t>
            </a:r>
            <a:endParaRPr lang="en-US" sz="2400" b="1" dirty="0">
              <a:ea typeface="+mn-ea"/>
              <a:cs typeface="Bahij TheSansArabic Plain" panose="02040503050201020203" pitchFamily="18" charset="-78"/>
            </a:endParaRPr>
          </a:p>
        </p:txBody>
      </p:sp>
      <p:sp>
        <p:nvSpPr>
          <p:cNvPr id="6" name="Slide Number Placeholder 5">
            <a:extLst>
              <a:ext uri="{FF2B5EF4-FFF2-40B4-BE49-F238E27FC236}">
                <a16:creationId xmlns:a16="http://schemas.microsoft.com/office/drawing/2014/main" id="{FBD96777-5A0C-1E5D-F1BC-87F89E4F3700}"/>
              </a:ext>
            </a:extLst>
          </p:cNvPr>
          <p:cNvSpPr>
            <a:spLocks noGrp="1"/>
          </p:cNvSpPr>
          <p:nvPr>
            <p:ph type="sldNum" sz="quarter" idx="12"/>
          </p:nvPr>
        </p:nvSpPr>
        <p:spPr/>
        <p:txBody>
          <a:bodyPr/>
          <a:lstStyle/>
          <a:p>
            <a:fld id="{5939B1FA-81F2-4940-9AF3-5EAFB5D6669B}" type="slidenum">
              <a:rPr lang="en-US" smtClean="0"/>
              <a:pPr/>
              <a:t>37</a:t>
            </a:fld>
            <a:endParaRPr lang="en-US"/>
          </a:p>
        </p:txBody>
      </p:sp>
      <p:sp>
        <p:nvSpPr>
          <p:cNvPr id="8" name="TextBox 7">
            <a:extLst>
              <a:ext uri="{FF2B5EF4-FFF2-40B4-BE49-F238E27FC236}">
                <a16:creationId xmlns:a16="http://schemas.microsoft.com/office/drawing/2014/main" id="{A3F08AC2-18AA-2A85-0329-0BB38A486AFC}"/>
              </a:ext>
            </a:extLst>
          </p:cNvPr>
          <p:cNvSpPr txBox="1"/>
          <p:nvPr/>
        </p:nvSpPr>
        <p:spPr>
          <a:xfrm>
            <a:off x="9548448" y="1908666"/>
            <a:ext cx="2050104" cy="461665"/>
          </a:xfrm>
          <a:prstGeom prst="rect">
            <a:avLst/>
          </a:prstGeom>
          <a:noFill/>
        </p:spPr>
        <p:txBody>
          <a:bodyPr wrap="square">
            <a:spAutoFit/>
          </a:bodyPr>
          <a:lstStyle/>
          <a:p>
            <a:r>
              <a:rPr lang="ar-JO" sz="2400" b="1" dirty="0"/>
              <a:t>اللغة والأسلوب</a:t>
            </a:r>
            <a:endParaRPr lang="en-US" sz="2400" b="1" dirty="0"/>
          </a:p>
        </p:txBody>
      </p:sp>
      <p:sp>
        <p:nvSpPr>
          <p:cNvPr id="13" name="TextBox 12">
            <a:extLst>
              <a:ext uri="{FF2B5EF4-FFF2-40B4-BE49-F238E27FC236}">
                <a16:creationId xmlns:a16="http://schemas.microsoft.com/office/drawing/2014/main" id="{02C70B6E-7CF7-D91C-134E-B61FBCC7B89E}"/>
              </a:ext>
            </a:extLst>
          </p:cNvPr>
          <p:cNvSpPr txBox="1"/>
          <p:nvPr/>
        </p:nvSpPr>
        <p:spPr>
          <a:xfrm>
            <a:off x="1829202" y="1375855"/>
            <a:ext cx="7506923" cy="1749005"/>
          </a:xfrm>
          <a:prstGeom prst="rect">
            <a:avLst/>
          </a:prstGeom>
          <a:noFill/>
        </p:spPr>
        <p:txBody>
          <a:bodyPr wrap="square">
            <a:spAutoFit/>
          </a:bodyPr>
          <a:lstStyle/>
          <a:p>
            <a:pPr marL="285750" indent="-285750" algn="r" rtl="1">
              <a:lnSpc>
                <a:spcPct val="200000"/>
              </a:lnSpc>
              <a:buFont typeface="Arial" panose="020B0604020202020204" pitchFamily="34" charset="0"/>
              <a:buChar char="•"/>
            </a:pPr>
            <a:r>
              <a:rPr lang="ar-JO" sz="1400" dirty="0"/>
              <a:t>اللغة العربية الفصحى البيضاء كانت مناسبة ومفهومة للأطفال في المرحلتين العمريتين.</a:t>
            </a:r>
          </a:p>
          <a:p>
            <a:pPr marL="285750" indent="-285750" algn="r" rtl="1">
              <a:lnSpc>
                <a:spcPct val="200000"/>
              </a:lnSpc>
              <a:buFont typeface="Arial" panose="020B0604020202020204" pitchFamily="34" charset="0"/>
              <a:buChar char="•"/>
            </a:pPr>
            <a:r>
              <a:rPr lang="ar-JO" sz="1400" dirty="0"/>
              <a:t>ظهرت الحاجة إلى </a:t>
            </a:r>
            <a:r>
              <a:rPr lang="ar-JO" sz="1400" b="1" dirty="0"/>
              <a:t>تبسيط المفاهيم العلمية</a:t>
            </a:r>
            <a:r>
              <a:rPr lang="ar-JO" sz="1400" dirty="0"/>
              <a:t> وربطها بمواقف واقعية قريبة من حياة الطفل اليومية.</a:t>
            </a:r>
          </a:p>
          <a:p>
            <a:pPr marL="285750" indent="-285750" algn="r" rtl="1">
              <a:lnSpc>
                <a:spcPct val="200000"/>
              </a:lnSpc>
              <a:buFont typeface="Arial" panose="020B0604020202020204" pitchFamily="34" charset="0"/>
              <a:buChar char="•"/>
            </a:pPr>
            <a:r>
              <a:rPr lang="ar-JO" sz="1400" dirty="0"/>
              <a:t>بعض المقاطع تضمنت </a:t>
            </a:r>
            <a:r>
              <a:rPr lang="ar-JO" sz="1400" b="1" dirty="0"/>
              <a:t>نصوصًا شعرية أو رمزية</a:t>
            </a:r>
            <a:r>
              <a:rPr lang="ar-JO" sz="1400" dirty="0"/>
              <a:t> يصعب استيعابها من الفئات الأصغر.</a:t>
            </a:r>
          </a:p>
          <a:p>
            <a:pPr marL="285750" indent="-285750" algn="r" rtl="1">
              <a:lnSpc>
                <a:spcPct val="200000"/>
              </a:lnSpc>
              <a:buFont typeface="Arial" panose="020B0604020202020204" pitchFamily="34" charset="0"/>
              <a:buChar char="•"/>
            </a:pPr>
            <a:r>
              <a:rPr lang="ar-JO" sz="1400" b="1" dirty="0"/>
              <a:t>غياب العبارات المفتاحية المتكررة</a:t>
            </a:r>
            <a:r>
              <a:rPr lang="ar-JO" sz="1400" dirty="0"/>
              <a:t> (الشعار الصوتي أو النشيد الموحد) حدّ من بناء الذاكرة السمعية للحملة.</a:t>
            </a:r>
          </a:p>
        </p:txBody>
      </p:sp>
      <p:sp>
        <p:nvSpPr>
          <p:cNvPr id="15" name="TextBox 14">
            <a:extLst>
              <a:ext uri="{FF2B5EF4-FFF2-40B4-BE49-F238E27FC236}">
                <a16:creationId xmlns:a16="http://schemas.microsoft.com/office/drawing/2014/main" id="{5A95FC29-46A5-9DBD-0A6B-B34D6D7B9839}"/>
              </a:ext>
            </a:extLst>
          </p:cNvPr>
          <p:cNvSpPr txBox="1"/>
          <p:nvPr/>
        </p:nvSpPr>
        <p:spPr>
          <a:xfrm>
            <a:off x="9474744" y="4329530"/>
            <a:ext cx="2123808" cy="830997"/>
          </a:xfrm>
          <a:prstGeom prst="rect">
            <a:avLst/>
          </a:prstGeom>
          <a:noFill/>
        </p:spPr>
        <p:txBody>
          <a:bodyPr wrap="square">
            <a:spAutoFit/>
          </a:bodyPr>
          <a:lstStyle/>
          <a:p>
            <a:pPr algn="ctr"/>
            <a:r>
              <a:rPr lang="ar-JO" sz="2400" b="1" dirty="0"/>
              <a:t>العناصر البصرية والإخراجية</a:t>
            </a:r>
          </a:p>
        </p:txBody>
      </p:sp>
      <p:sp>
        <p:nvSpPr>
          <p:cNvPr id="16" name="TextBox 15">
            <a:extLst>
              <a:ext uri="{FF2B5EF4-FFF2-40B4-BE49-F238E27FC236}">
                <a16:creationId xmlns:a16="http://schemas.microsoft.com/office/drawing/2014/main" id="{2642ABCF-7E04-6F15-5EDB-1E2FC14094B0}"/>
              </a:ext>
            </a:extLst>
          </p:cNvPr>
          <p:cNvSpPr txBox="1"/>
          <p:nvPr/>
        </p:nvSpPr>
        <p:spPr>
          <a:xfrm>
            <a:off x="1607152" y="3796719"/>
            <a:ext cx="7738701" cy="2179892"/>
          </a:xfrm>
          <a:prstGeom prst="rect">
            <a:avLst/>
          </a:prstGeom>
          <a:noFill/>
        </p:spPr>
        <p:txBody>
          <a:bodyPr wrap="square">
            <a:spAutoFit/>
          </a:bodyPr>
          <a:lstStyle/>
          <a:p>
            <a:pPr marL="285750" indent="-285750" algn="r" rtl="1">
              <a:lnSpc>
                <a:spcPct val="200000"/>
              </a:lnSpc>
              <a:buFont typeface="Arial" panose="020B0604020202020204" pitchFamily="34" charset="0"/>
              <a:buChar char="•"/>
            </a:pPr>
            <a:r>
              <a:rPr lang="ar-JO" sz="1400" b="1" dirty="0"/>
              <a:t>تنوع الألوان والإضاءة </a:t>
            </a:r>
            <a:r>
              <a:rPr lang="ar-JO" sz="1400" dirty="0"/>
              <a:t>ساهم في جذب انتباه الأطفال، خاصة في المقاطع ذات الألوان الزاهية والتباين العالي بين المشاهد.</a:t>
            </a:r>
            <a:endParaRPr lang="en-US" sz="1400" dirty="0"/>
          </a:p>
          <a:p>
            <a:pPr marL="285750" indent="-285750" algn="r" rtl="1">
              <a:lnSpc>
                <a:spcPct val="200000"/>
              </a:lnSpc>
              <a:buFont typeface="Arial" panose="020B0604020202020204" pitchFamily="34" charset="0"/>
              <a:buChar char="•"/>
            </a:pPr>
            <a:r>
              <a:rPr lang="ar-JO" sz="1400" b="1" dirty="0"/>
              <a:t>استخدام الشخصيات الكرتونية والأسلوب البسيط في الحركة</a:t>
            </a:r>
            <a:r>
              <a:rPr lang="ar-JO" sz="1400" dirty="0"/>
              <a:t> كان فعالًا في إيصال الرسائل للفئات الأصغر سنًا.</a:t>
            </a:r>
            <a:endParaRPr lang="en-US" sz="1400" dirty="0"/>
          </a:p>
          <a:p>
            <a:pPr marL="285750" indent="-285750" algn="r" rtl="1">
              <a:lnSpc>
                <a:spcPct val="200000"/>
              </a:lnSpc>
              <a:buFont typeface="Arial" panose="020B0604020202020204" pitchFamily="34" charset="0"/>
              <a:buChar char="•"/>
            </a:pPr>
            <a:r>
              <a:rPr lang="ar-JO" sz="1400" b="1" dirty="0"/>
              <a:t>بعض المقاطع عانت من طول السرد وتعدد الأحداث </a:t>
            </a:r>
            <a:r>
              <a:rPr lang="ar-JO" sz="1400" dirty="0"/>
              <a:t>مما أدى إلى تشتت التركيز وانخفاض ارتباط الطفل بالرسالة الرئيسة.</a:t>
            </a:r>
            <a:endParaRPr lang="en-US" sz="1400" dirty="0"/>
          </a:p>
          <a:p>
            <a:pPr marL="285750" indent="-285750" algn="r" rtl="1">
              <a:lnSpc>
                <a:spcPct val="200000"/>
              </a:lnSpc>
              <a:buFont typeface="Arial" panose="020B0604020202020204" pitchFamily="34" charset="0"/>
              <a:buChar char="•"/>
            </a:pPr>
            <a:r>
              <a:rPr lang="ar-JO" sz="1400" b="1" dirty="0"/>
              <a:t>غياب الترابط البصري بين المقاطع </a:t>
            </a:r>
            <a:r>
              <a:rPr lang="ar-JO" sz="1400" dirty="0"/>
              <a:t>(من حيث التصميم العام للشخصيات أو الخلفيات) قلّل من الإحساس بوحدة الحملة البصرية.</a:t>
            </a:r>
            <a:endParaRPr lang="en-US" sz="1400" dirty="0"/>
          </a:p>
          <a:p>
            <a:pPr marL="285750" indent="-285750" algn="r" rtl="1">
              <a:lnSpc>
                <a:spcPct val="200000"/>
              </a:lnSpc>
              <a:buFont typeface="Arial" panose="020B0604020202020204" pitchFamily="34" charset="0"/>
              <a:buChar char="•"/>
            </a:pPr>
            <a:r>
              <a:rPr lang="ar-JO" sz="1400" b="1" dirty="0"/>
              <a:t>المقاطع التي تضمنت شخصيات حقيقية </a:t>
            </a:r>
            <a:r>
              <a:rPr lang="ar-JO" sz="1400" dirty="0"/>
              <a:t>(مثل ممثلة الأفلام الواقعية) عززت المصداقية وسهّلت الارتباط بالمحتوى.</a:t>
            </a:r>
          </a:p>
        </p:txBody>
      </p:sp>
      <p:pic>
        <p:nvPicPr>
          <p:cNvPr id="19" name="Picture 18" descr="A blue and orange sign with white text&#10;&#10;AI-generated content may be incorrect.">
            <a:extLst>
              <a:ext uri="{FF2B5EF4-FFF2-40B4-BE49-F238E27FC236}">
                <a16:creationId xmlns:a16="http://schemas.microsoft.com/office/drawing/2014/main" id="{698B624D-34B0-DA49-B772-E9C9F3AC89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8152" y="629222"/>
            <a:ext cx="1033894" cy="914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1" name="Picture 20" descr="A cartoon of a child holding a pink lamp&#10;&#10;AI-generated content may be incorrect.">
            <a:extLst>
              <a:ext uri="{FF2B5EF4-FFF2-40B4-BE49-F238E27FC236}">
                <a16:creationId xmlns:a16="http://schemas.microsoft.com/office/drawing/2014/main" id="{5103632C-8F4F-7946-C33F-F41ACE7FEC6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6820" y="5314377"/>
            <a:ext cx="1056558" cy="914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3" name="Picture 22">
            <a:extLst>
              <a:ext uri="{FF2B5EF4-FFF2-40B4-BE49-F238E27FC236}">
                <a16:creationId xmlns:a16="http://schemas.microsoft.com/office/drawing/2014/main" id="{C59D872A-CC5E-86B4-E172-5CD77ADE512E}"/>
              </a:ext>
            </a:extLst>
          </p:cNvPr>
          <p:cNvPicPr>
            <a:picLocks noChangeAspect="1"/>
          </p:cNvPicPr>
          <p:nvPr/>
        </p:nvPicPr>
        <p:blipFill>
          <a:blip r:embed="rId7"/>
          <a:stretch>
            <a:fillRect/>
          </a:stretch>
        </p:blipFill>
        <p:spPr>
          <a:xfrm>
            <a:off x="450160" y="4158275"/>
            <a:ext cx="1029879" cy="914400"/>
          </a:xfrm>
          <a:prstGeom prst="roundRect">
            <a:avLst>
              <a:gd name="adj" fmla="val 16667"/>
            </a:avLst>
          </a:prstGeom>
          <a:ln w="76200">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5" name="Picture 24">
            <a:extLst>
              <a:ext uri="{FF2B5EF4-FFF2-40B4-BE49-F238E27FC236}">
                <a16:creationId xmlns:a16="http://schemas.microsoft.com/office/drawing/2014/main" id="{50E0F87E-62C0-3057-25D4-E2B46AA0EC5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9238" y="1800511"/>
            <a:ext cx="1011723" cy="914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7" name="Picture 26" descr="A hand touching a lamp&#10;&#10;AI-generated content may be incorrect.">
            <a:extLst>
              <a:ext uri="{FF2B5EF4-FFF2-40B4-BE49-F238E27FC236}">
                <a16:creationId xmlns:a16="http://schemas.microsoft.com/office/drawing/2014/main" id="{6BFC2B4A-3359-9F47-28F7-68B4F05BA55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9238" y="2971800"/>
            <a:ext cx="1011723" cy="914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699566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AB9A3-1194-8F70-0A54-07AD2AE0E2DD}"/>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5DBA422-CDB5-2393-4F2D-5FDBA78DBE49}"/>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23D15308-7C9B-83B7-026B-61FFD42ED373}"/>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3B782FC1-CBD9-0A2A-8557-0ACDF3BEB601}"/>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6023456C-460D-70E5-E4AE-BD0F1414E867}"/>
              </a:ext>
            </a:extLst>
          </p:cNvPr>
          <p:cNvSpPr txBox="1">
            <a:spLocks/>
          </p:cNvSpPr>
          <p:nvPr/>
        </p:nvSpPr>
        <p:spPr>
          <a:xfrm>
            <a:off x="1128808" y="2885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ea typeface="+mn-ea"/>
                <a:cs typeface="Bahij TheSansArabic Plain" panose="02040503050201020203" pitchFamily="18" charset="-78"/>
              </a:rPr>
              <a:t>مضمون المحتوى وملاءمته للفئات العمرية المختلفة</a:t>
            </a:r>
            <a:endParaRPr lang="en-US" sz="2400" b="1" dirty="0">
              <a:ea typeface="+mn-ea"/>
              <a:cs typeface="Bahij TheSansArabic Plain" panose="02040503050201020203" pitchFamily="18" charset="-78"/>
            </a:endParaRPr>
          </a:p>
        </p:txBody>
      </p:sp>
      <p:sp>
        <p:nvSpPr>
          <p:cNvPr id="6" name="Slide Number Placeholder 5">
            <a:extLst>
              <a:ext uri="{FF2B5EF4-FFF2-40B4-BE49-F238E27FC236}">
                <a16:creationId xmlns:a16="http://schemas.microsoft.com/office/drawing/2014/main" id="{8FF74818-2967-3454-AE2F-2FA5A2B6CCB6}"/>
              </a:ext>
            </a:extLst>
          </p:cNvPr>
          <p:cNvSpPr>
            <a:spLocks noGrp="1"/>
          </p:cNvSpPr>
          <p:nvPr>
            <p:ph type="sldNum" sz="quarter" idx="12"/>
          </p:nvPr>
        </p:nvSpPr>
        <p:spPr/>
        <p:txBody>
          <a:bodyPr/>
          <a:lstStyle/>
          <a:p>
            <a:fld id="{5939B1FA-81F2-4940-9AF3-5EAFB5D6669B}" type="slidenum">
              <a:rPr lang="en-US" smtClean="0"/>
              <a:pPr/>
              <a:t>38</a:t>
            </a:fld>
            <a:endParaRPr lang="en-US"/>
          </a:p>
        </p:txBody>
      </p:sp>
      <p:sp>
        <p:nvSpPr>
          <p:cNvPr id="8" name="TextBox 7">
            <a:extLst>
              <a:ext uri="{FF2B5EF4-FFF2-40B4-BE49-F238E27FC236}">
                <a16:creationId xmlns:a16="http://schemas.microsoft.com/office/drawing/2014/main" id="{3AFBA65A-0F1F-9353-93E7-0781502B8DE7}"/>
              </a:ext>
            </a:extLst>
          </p:cNvPr>
          <p:cNvSpPr txBox="1"/>
          <p:nvPr/>
        </p:nvSpPr>
        <p:spPr>
          <a:xfrm>
            <a:off x="8842945" y="1436484"/>
            <a:ext cx="2225537" cy="461665"/>
          </a:xfrm>
          <a:prstGeom prst="rect">
            <a:avLst/>
          </a:prstGeom>
          <a:noFill/>
        </p:spPr>
        <p:txBody>
          <a:bodyPr wrap="square">
            <a:spAutoFit/>
          </a:bodyPr>
          <a:lstStyle/>
          <a:p>
            <a:r>
              <a:rPr lang="ar-JO" sz="2400" b="1" dirty="0"/>
              <a:t>الرسائل والمضامين</a:t>
            </a:r>
            <a:endParaRPr lang="en-US" sz="2400" b="1" dirty="0"/>
          </a:p>
        </p:txBody>
      </p:sp>
      <p:sp>
        <p:nvSpPr>
          <p:cNvPr id="15" name="TextBox 14">
            <a:extLst>
              <a:ext uri="{FF2B5EF4-FFF2-40B4-BE49-F238E27FC236}">
                <a16:creationId xmlns:a16="http://schemas.microsoft.com/office/drawing/2014/main" id="{068724AD-60FE-D2B5-444C-09E2F077E6F8}"/>
              </a:ext>
            </a:extLst>
          </p:cNvPr>
          <p:cNvSpPr txBox="1"/>
          <p:nvPr/>
        </p:nvSpPr>
        <p:spPr>
          <a:xfrm>
            <a:off x="5058383" y="1436484"/>
            <a:ext cx="2305548" cy="461665"/>
          </a:xfrm>
          <a:prstGeom prst="rect">
            <a:avLst/>
          </a:prstGeom>
          <a:noFill/>
        </p:spPr>
        <p:txBody>
          <a:bodyPr wrap="square">
            <a:spAutoFit/>
          </a:bodyPr>
          <a:lstStyle/>
          <a:p>
            <a:pPr algn="ctr"/>
            <a:r>
              <a:rPr lang="ar-JO" sz="2400" b="1" dirty="0"/>
              <a:t>الموسيقى والأناشيد</a:t>
            </a:r>
          </a:p>
        </p:txBody>
      </p:sp>
      <p:sp>
        <p:nvSpPr>
          <p:cNvPr id="12" name="TextBox 11">
            <a:extLst>
              <a:ext uri="{FF2B5EF4-FFF2-40B4-BE49-F238E27FC236}">
                <a16:creationId xmlns:a16="http://schemas.microsoft.com/office/drawing/2014/main" id="{68944C1E-F309-C6F5-8661-EA588A4FCE1F}"/>
              </a:ext>
            </a:extLst>
          </p:cNvPr>
          <p:cNvSpPr txBox="1"/>
          <p:nvPr/>
        </p:nvSpPr>
        <p:spPr>
          <a:xfrm>
            <a:off x="1041259" y="1436484"/>
            <a:ext cx="3070344" cy="461665"/>
          </a:xfrm>
          <a:prstGeom prst="rect">
            <a:avLst/>
          </a:prstGeom>
          <a:noFill/>
        </p:spPr>
        <p:txBody>
          <a:bodyPr wrap="square">
            <a:spAutoFit/>
          </a:bodyPr>
          <a:lstStyle/>
          <a:p>
            <a:r>
              <a:rPr lang="ar-JO" sz="2400" b="1" dirty="0"/>
              <a:t>ملاءمة الفئات العمرية</a:t>
            </a:r>
            <a:endParaRPr lang="en-US" sz="2400" b="1" dirty="0"/>
          </a:p>
        </p:txBody>
      </p:sp>
      <p:sp>
        <p:nvSpPr>
          <p:cNvPr id="17" name="TextBox 16">
            <a:extLst>
              <a:ext uri="{FF2B5EF4-FFF2-40B4-BE49-F238E27FC236}">
                <a16:creationId xmlns:a16="http://schemas.microsoft.com/office/drawing/2014/main" id="{8A970929-A684-F8B9-E238-380443C922B8}"/>
              </a:ext>
            </a:extLst>
          </p:cNvPr>
          <p:cNvSpPr txBox="1"/>
          <p:nvPr/>
        </p:nvSpPr>
        <p:spPr>
          <a:xfrm>
            <a:off x="644458" y="3509460"/>
            <a:ext cx="3431432" cy="2246769"/>
          </a:xfrm>
          <a:prstGeom prst="rect">
            <a:avLst/>
          </a:prstGeom>
          <a:noFill/>
        </p:spPr>
        <p:txBody>
          <a:bodyPr wrap="square">
            <a:spAutoFit/>
          </a:bodyPr>
          <a:lstStyle/>
          <a:p>
            <a:pPr algn="r" rtl="1"/>
            <a:r>
              <a:rPr lang="ar-JO" sz="1400" dirty="0"/>
              <a:t>المقاطع الحالية </a:t>
            </a:r>
            <a:r>
              <a:rPr lang="ar-JO" sz="1400" b="1" dirty="0"/>
              <a:t>لم تميّز بوضوح</a:t>
            </a:r>
            <a:r>
              <a:rPr lang="ar-JO" sz="1400" dirty="0"/>
              <a:t> بين الفئة الأصغر (6–8) والفئة الأكبر (9–12)، رغم الفروق الكبيرة في الإدراك والسلوك.</a:t>
            </a:r>
            <a:endParaRPr lang="en-US" sz="1400" dirty="0"/>
          </a:p>
          <a:p>
            <a:pPr algn="r" rtl="1"/>
            <a:endParaRPr lang="en-US" sz="1400" dirty="0"/>
          </a:p>
          <a:p>
            <a:pPr algn="r" rtl="1"/>
            <a:endParaRPr lang="en-US" sz="1400" dirty="0"/>
          </a:p>
          <a:p>
            <a:pPr algn="r" rtl="1"/>
            <a:r>
              <a:rPr lang="ar-JO" sz="1400" b="1" dirty="0"/>
              <a:t>الفئة 6–8 سنوات</a:t>
            </a:r>
            <a:r>
              <a:rPr lang="ar-JO" sz="1400" dirty="0"/>
              <a:t> تحتاج محتوى أكثر بساطة وتركيزًا على الفعل الحسي المباشر</a:t>
            </a:r>
            <a:endParaRPr lang="en-US" sz="1400" dirty="0"/>
          </a:p>
          <a:p>
            <a:pPr algn="r" rtl="1"/>
            <a:endParaRPr lang="en-US" sz="1400" dirty="0"/>
          </a:p>
          <a:p>
            <a:pPr algn="r" rtl="1"/>
            <a:r>
              <a:rPr lang="ar-JO" sz="1400" b="1" dirty="0"/>
              <a:t>الفئة 9–12 سنة</a:t>
            </a:r>
            <a:r>
              <a:rPr lang="ar-JO" sz="1400" dirty="0"/>
              <a:t> تحتاج محتوى أكثر واقعية ومنطقيًا مع شرح الأسباب والنتائج</a:t>
            </a:r>
            <a:endParaRPr lang="en-US" sz="1400" dirty="0"/>
          </a:p>
        </p:txBody>
      </p:sp>
      <p:sp>
        <p:nvSpPr>
          <p:cNvPr id="19" name="TextBox 18">
            <a:extLst>
              <a:ext uri="{FF2B5EF4-FFF2-40B4-BE49-F238E27FC236}">
                <a16:creationId xmlns:a16="http://schemas.microsoft.com/office/drawing/2014/main" id="{22CD26EB-A43D-3490-7B75-5288C8BF29F5}"/>
              </a:ext>
            </a:extLst>
          </p:cNvPr>
          <p:cNvSpPr txBox="1"/>
          <p:nvPr/>
        </p:nvSpPr>
        <p:spPr>
          <a:xfrm>
            <a:off x="4364681" y="3509460"/>
            <a:ext cx="3628822" cy="2246769"/>
          </a:xfrm>
          <a:prstGeom prst="rect">
            <a:avLst/>
          </a:prstGeom>
          <a:noFill/>
        </p:spPr>
        <p:txBody>
          <a:bodyPr wrap="square">
            <a:spAutoFit/>
          </a:bodyPr>
          <a:lstStyle/>
          <a:p>
            <a:pPr marL="285750" indent="-285750" algn="r" rtl="1">
              <a:buFont typeface="Arial" panose="020B0604020202020204" pitchFamily="34" charset="0"/>
              <a:buChar char="•"/>
            </a:pPr>
            <a:r>
              <a:rPr lang="ar-JO" sz="1400" dirty="0"/>
              <a:t>الأناشيد كانت جذابة موسيقيًا لكنها </a:t>
            </a:r>
            <a:r>
              <a:rPr lang="ar-JO" sz="1400" b="1" dirty="0"/>
              <a:t>افتقرت إلى الجمل التوعوية المؤثرة</a:t>
            </a:r>
            <a:r>
              <a:rPr lang="ar-JO" sz="1400" dirty="0"/>
              <a:t>.</a:t>
            </a:r>
            <a:endParaRPr lang="en-US" sz="1400" dirty="0"/>
          </a:p>
          <a:p>
            <a:pPr marL="285750" indent="-285750" algn="r" rtl="1">
              <a:buFont typeface="Arial" panose="020B0604020202020204" pitchFamily="34" charset="0"/>
              <a:buChar char="•"/>
            </a:pPr>
            <a:endParaRPr lang="en-US" sz="1400" dirty="0"/>
          </a:p>
          <a:p>
            <a:pPr marL="285750" indent="-285750" algn="r" rtl="1">
              <a:buFont typeface="Arial" panose="020B0604020202020204" pitchFamily="34" charset="0"/>
              <a:buChar char="•"/>
            </a:pPr>
            <a:endParaRPr lang="ar-JO" sz="1400" dirty="0"/>
          </a:p>
          <a:p>
            <a:pPr marL="285750" indent="-285750" algn="r" rtl="1">
              <a:buFont typeface="Arial" panose="020B0604020202020204" pitchFamily="34" charset="0"/>
              <a:buChar char="•"/>
            </a:pPr>
            <a:r>
              <a:rPr lang="ar-JO" sz="1400" dirty="0"/>
              <a:t>غابت الكتابة النصية لكلمات الأناشيد على الشاشة، مما قلل من فرص تكرارها وحفظها من قبل الأطفال.</a:t>
            </a:r>
            <a:endParaRPr lang="en-US" sz="1400" dirty="0"/>
          </a:p>
          <a:p>
            <a:pPr marL="285750" indent="-285750" algn="r" rtl="1">
              <a:buFont typeface="Arial" panose="020B0604020202020204" pitchFamily="34" charset="0"/>
              <a:buChar char="•"/>
            </a:pPr>
            <a:endParaRPr lang="en-US" sz="1400" dirty="0"/>
          </a:p>
          <a:p>
            <a:pPr marL="285750" indent="-285750" algn="r" rtl="1">
              <a:buFont typeface="Arial" panose="020B0604020202020204" pitchFamily="34" charset="0"/>
              <a:buChar char="•"/>
            </a:pPr>
            <a:endParaRPr lang="ar-JO" sz="1400" dirty="0"/>
          </a:p>
          <a:p>
            <a:pPr marL="285750" indent="-285750" algn="r" rtl="1">
              <a:buFont typeface="Arial" panose="020B0604020202020204" pitchFamily="34" charset="0"/>
              <a:buChar char="•"/>
            </a:pPr>
            <a:r>
              <a:rPr lang="ar-JO" sz="1400" b="1" dirty="0"/>
              <a:t>لا توجد عبارة موحدة تُفتتح بها المقاطع لتُربط ذهنيًا بالحملة.</a:t>
            </a:r>
          </a:p>
        </p:txBody>
      </p:sp>
      <p:sp>
        <p:nvSpPr>
          <p:cNvPr id="21" name="TextBox 20">
            <a:extLst>
              <a:ext uri="{FF2B5EF4-FFF2-40B4-BE49-F238E27FC236}">
                <a16:creationId xmlns:a16="http://schemas.microsoft.com/office/drawing/2014/main" id="{E31A4CF0-572B-7A6C-7A76-59E203B36EFD}"/>
              </a:ext>
            </a:extLst>
          </p:cNvPr>
          <p:cNvSpPr txBox="1"/>
          <p:nvPr/>
        </p:nvSpPr>
        <p:spPr>
          <a:xfrm>
            <a:off x="8282294" y="3399742"/>
            <a:ext cx="3245794" cy="2642839"/>
          </a:xfrm>
          <a:prstGeom prst="rect">
            <a:avLst/>
          </a:prstGeom>
          <a:noFill/>
        </p:spPr>
        <p:txBody>
          <a:bodyPr wrap="square">
            <a:spAutoFit/>
          </a:bodyPr>
          <a:lstStyle/>
          <a:p>
            <a:pPr algn="just" rtl="1">
              <a:lnSpc>
                <a:spcPct val="150000"/>
              </a:lnSpc>
            </a:pPr>
            <a:r>
              <a:rPr lang="ar-JO" sz="1400" dirty="0"/>
              <a:t>قدمت بعض المقاطع رسائلها بشكل مباشر وواضح ونجحت في إيصال فكرة ترشيد الإضاءة واستخدام الطاقة النظيفة، في حين جاءت رسائل أخرى رمزية أو ضمنية، ما حدّ من فهم الفئة الأصغر لها. كما برز ضعف في التوضيح العلمي للعلاقة بين السلوك والطاقة، إضافة إلى غياب الربط بين ألوان بطاقة الكفاءة والسلوك المطلوب، مما أثر على وضوح الرسالة التوعوية.</a:t>
            </a:r>
            <a:endParaRPr lang="en-US" sz="1400" dirty="0"/>
          </a:p>
        </p:txBody>
      </p:sp>
      <p:pic>
        <p:nvPicPr>
          <p:cNvPr id="23" name="Picture 22" descr="A cartoon of a person looking at a magnifying glass&#10;&#10;AI-generated content may be incorrect.">
            <a:extLst>
              <a:ext uri="{FF2B5EF4-FFF2-40B4-BE49-F238E27FC236}">
                <a16:creationId xmlns:a16="http://schemas.microsoft.com/office/drawing/2014/main" id="{FE3AE964-8F4F-8DD4-6AB1-F5B6685764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71957" y="2120074"/>
            <a:ext cx="914400" cy="914400"/>
          </a:xfrm>
          <a:prstGeom prst="rect">
            <a:avLst/>
          </a:prstGeom>
        </p:spPr>
      </p:pic>
      <p:pic>
        <p:nvPicPr>
          <p:cNvPr id="25" name="Picture 24" descr="A group of colorful shapes on a black background&#10;&#10;AI-generated content may be incorrect.">
            <a:extLst>
              <a:ext uri="{FF2B5EF4-FFF2-40B4-BE49-F238E27FC236}">
                <a16:creationId xmlns:a16="http://schemas.microsoft.com/office/drawing/2014/main" id="{82CEE738-64BC-D7FC-7168-308D51168D7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21892" y="2168783"/>
            <a:ext cx="914400" cy="914400"/>
          </a:xfrm>
          <a:prstGeom prst="rect">
            <a:avLst/>
          </a:prstGeom>
        </p:spPr>
      </p:pic>
      <p:pic>
        <p:nvPicPr>
          <p:cNvPr id="27" name="Picture 26" descr="A computer screen with icons&#10;&#10;AI-generated content may be incorrect.">
            <a:extLst>
              <a:ext uri="{FF2B5EF4-FFF2-40B4-BE49-F238E27FC236}">
                <a16:creationId xmlns:a16="http://schemas.microsoft.com/office/drawing/2014/main" id="{FA9D7E9E-C407-A02C-7D6B-3269D1E376F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91" y="2120074"/>
            <a:ext cx="914400" cy="914400"/>
          </a:xfrm>
          <a:prstGeom prst="rect">
            <a:avLst/>
          </a:prstGeom>
        </p:spPr>
      </p:pic>
      <p:cxnSp>
        <p:nvCxnSpPr>
          <p:cNvPr id="29" name="Straight Connector 28">
            <a:extLst>
              <a:ext uri="{FF2B5EF4-FFF2-40B4-BE49-F238E27FC236}">
                <a16:creationId xmlns:a16="http://schemas.microsoft.com/office/drawing/2014/main" id="{8C459A35-FF67-85C2-975B-72E88894AC98}"/>
              </a:ext>
            </a:extLst>
          </p:cNvPr>
          <p:cNvCxnSpPr>
            <a:cxnSpLocks/>
          </p:cNvCxnSpPr>
          <p:nvPr/>
        </p:nvCxnSpPr>
        <p:spPr>
          <a:xfrm>
            <a:off x="4354953" y="3470229"/>
            <a:ext cx="0" cy="2286000"/>
          </a:xfrm>
          <a:prstGeom prst="line">
            <a:avLst/>
          </a:prstGeom>
          <a:ln w="19050">
            <a:solidFill>
              <a:srgbClr val="2DB463"/>
            </a:solidFill>
            <a:prstDash val="lgDashDot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39FCAC2-AE70-1524-43CE-DE1166067BDF}"/>
              </a:ext>
            </a:extLst>
          </p:cNvPr>
          <p:cNvCxnSpPr>
            <a:cxnSpLocks/>
          </p:cNvCxnSpPr>
          <p:nvPr/>
        </p:nvCxnSpPr>
        <p:spPr>
          <a:xfrm>
            <a:off x="8135770" y="3470229"/>
            <a:ext cx="0" cy="2286000"/>
          </a:xfrm>
          <a:prstGeom prst="line">
            <a:avLst/>
          </a:prstGeom>
          <a:ln w="19050">
            <a:solidFill>
              <a:srgbClr val="2DB463"/>
            </a:solidFill>
            <a:prstDash val="lgDashDot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76242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8F15C-30AE-A82C-C021-B7628D6FE30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CC36C5B7-6351-1461-8C6E-1618AED71C62}"/>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AB1D67E0-B69C-0B07-530A-E04706E4FD99}"/>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C0223BA6-FFE5-319F-1ABE-AC5EA21B375F}"/>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41422572-9071-100C-D07F-CDBC46594C1B}"/>
              </a:ext>
            </a:extLst>
          </p:cNvPr>
          <p:cNvSpPr txBox="1">
            <a:spLocks/>
          </p:cNvSpPr>
          <p:nvPr/>
        </p:nvSpPr>
        <p:spPr>
          <a:xfrm>
            <a:off x="1128808" y="2885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ea typeface="+mn-ea"/>
                <a:cs typeface="Bahij TheSansArabic Plain" panose="02040503050201020203" pitchFamily="18" charset="-78"/>
              </a:rPr>
              <a:t>نقاط القوة والضعف للمحتوى الاعلاني الحالي</a:t>
            </a:r>
            <a:endParaRPr lang="en-US" sz="2400" b="1" dirty="0">
              <a:ea typeface="+mn-ea"/>
              <a:cs typeface="Bahij TheSansArabic Plain" panose="02040503050201020203" pitchFamily="18" charset="-78"/>
            </a:endParaRPr>
          </a:p>
        </p:txBody>
      </p:sp>
      <p:sp>
        <p:nvSpPr>
          <p:cNvPr id="6" name="Slide Number Placeholder 5">
            <a:extLst>
              <a:ext uri="{FF2B5EF4-FFF2-40B4-BE49-F238E27FC236}">
                <a16:creationId xmlns:a16="http://schemas.microsoft.com/office/drawing/2014/main" id="{B8F34410-5464-0FC4-81F8-31FAD9D21DC9}"/>
              </a:ext>
            </a:extLst>
          </p:cNvPr>
          <p:cNvSpPr>
            <a:spLocks noGrp="1"/>
          </p:cNvSpPr>
          <p:nvPr>
            <p:ph type="sldNum" sz="quarter" idx="12"/>
          </p:nvPr>
        </p:nvSpPr>
        <p:spPr/>
        <p:txBody>
          <a:bodyPr/>
          <a:lstStyle/>
          <a:p>
            <a:fld id="{5939B1FA-81F2-4940-9AF3-5EAFB5D6669B}" type="slidenum">
              <a:rPr lang="en-US" smtClean="0"/>
              <a:pPr/>
              <a:t>39</a:t>
            </a:fld>
            <a:endParaRPr lang="en-US"/>
          </a:p>
        </p:txBody>
      </p:sp>
      <p:sp>
        <p:nvSpPr>
          <p:cNvPr id="10" name="Rectangle 19">
            <a:extLst>
              <a:ext uri="{FF2B5EF4-FFF2-40B4-BE49-F238E27FC236}">
                <a16:creationId xmlns:a16="http://schemas.microsoft.com/office/drawing/2014/main" id="{3F0D9780-A2BA-4533-B4F9-21CE9AFDCEDB}"/>
              </a:ext>
            </a:extLst>
          </p:cNvPr>
          <p:cNvSpPr/>
          <p:nvPr/>
        </p:nvSpPr>
        <p:spPr>
          <a:xfrm rot="368522">
            <a:off x="1925819" y="2117825"/>
            <a:ext cx="3547699" cy="3818411"/>
          </a:xfrm>
          <a:prstGeom prst="rect">
            <a:avLst/>
          </a:prstGeom>
          <a:solidFill>
            <a:srgbClr val="FFBEB7">
              <a:alpha val="6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11" name="Rectangle 20">
            <a:extLst>
              <a:ext uri="{FF2B5EF4-FFF2-40B4-BE49-F238E27FC236}">
                <a16:creationId xmlns:a16="http://schemas.microsoft.com/office/drawing/2014/main" id="{41B34612-9139-068A-C593-A8032F9840FC}"/>
              </a:ext>
            </a:extLst>
          </p:cNvPr>
          <p:cNvSpPr/>
          <p:nvPr/>
        </p:nvSpPr>
        <p:spPr>
          <a:xfrm>
            <a:off x="1950056" y="2114362"/>
            <a:ext cx="3547699" cy="3824487"/>
          </a:xfrm>
          <a:prstGeom prst="rect">
            <a:avLst/>
          </a:prstGeom>
          <a:solidFill>
            <a:srgbClr val="E884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p>
        </p:txBody>
      </p:sp>
      <p:grpSp>
        <p:nvGrpSpPr>
          <p:cNvPr id="14" name="مجموعة 32">
            <a:extLst>
              <a:ext uri="{FF2B5EF4-FFF2-40B4-BE49-F238E27FC236}">
                <a16:creationId xmlns:a16="http://schemas.microsoft.com/office/drawing/2014/main" id="{6027AF8D-EAF0-F8ED-315F-AE3848A067CA}"/>
              </a:ext>
            </a:extLst>
          </p:cNvPr>
          <p:cNvGrpSpPr/>
          <p:nvPr/>
        </p:nvGrpSpPr>
        <p:grpSpPr>
          <a:xfrm>
            <a:off x="6969773" y="2254078"/>
            <a:ext cx="3347205" cy="3684771"/>
            <a:chOff x="7436081" y="1505960"/>
            <a:chExt cx="3347205" cy="3083270"/>
          </a:xfrm>
        </p:grpSpPr>
        <p:sp>
          <p:nvSpPr>
            <p:cNvPr id="16" name="Rectangle 9">
              <a:extLst>
                <a:ext uri="{FF2B5EF4-FFF2-40B4-BE49-F238E27FC236}">
                  <a16:creationId xmlns:a16="http://schemas.microsoft.com/office/drawing/2014/main" id="{871882AA-3702-4C1C-2D09-1C3A37951AFB}"/>
                </a:ext>
              </a:extLst>
            </p:cNvPr>
            <p:cNvSpPr/>
            <p:nvPr/>
          </p:nvSpPr>
          <p:spPr>
            <a:xfrm rot="297575">
              <a:off x="7436081" y="1505960"/>
              <a:ext cx="3313875" cy="3042043"/>
            </a:xfrm>
            <a:prstGeom prst="rect">
              <a:avLst/>
            </a:prstGeom>
            <a:solidFill>
              <a:srgbClr val="6AC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solidFill>
                  <a:srgbClr val="005C46"/>
                </a:solidFill>
              </a:endParaRPr>
            </a:p>
          </p:txBody>
        </p:sp>
        <p:sp>
          <p:nvSpPr>
            <p:cNvPr id="17" name="Rectangle 10">
              <a:extLst>
                <a:ext uri="{FF2B5EF4-FFF2-40B4-BE49-F238E27FC236}">
                  <a16:creationId xmlns:a16="http://schemas.microsoft.com/office/drawing/2014/main" id="{1A68D411-A9C3-2EC5-154D-26AA8E961C88}"/>
                </a:ext>
              </a:extLst>
            </p:cNvPr>
            <p:cNvSpPr/>
            <p:nvPr/>
          </p:nvSpPr>
          <p:spPr>
            <a:xfrm>
              <a:off x="7469411" y="1547187"/>
              <a:ext cx="3313875" cy="3042043"/>
            </a:xfrm>
            <a:prstGeom prst="rect">
              <a:avLst/>
            </a:prstGeom>
            <a:solidFill>
              <a:srgbClr val="00785C"/>
            </a:solidFill>
            <a:ln w="0">
              <a:noFill/>
              <a:prstDash val="solid"/>
              <a:round/>
              <a:headEnd/>
              <a:tailEnd/>
            </a:ln>
          </p:spPr>
          <p:txBody>
            <a:bodyPr vert="horz" wrap="square" lIns="914162" tIns="91416" rIns="914162" bIns="91416" numCol="1" anchor="ctr" anchorCtr="1" compatLnSpc="1">
              <a:prstTxWarp prst="textNoShape">
                <a:avLst/>
              </a:prstTxWarp>
            </a:bodyPr>
            <a:lstStyle/>
            <a:p>
              <a:endParaRPr lang="en-US" sz="1799" kern="0" dirty="0">
                <a:solidFill>
                  <a:schemeClr val="bg1"/>
                </a:solidFill>
                <a:latin typeface="Arial" pitchFamily="34" charset="0"/>
                <a:cs typeface="Arial" pitchFamily="34" charset="0"/>
              </a:endParaRPr>
            </a:p>
          </p:txBody>
        </p:sp>
      </p:grpSp>
      <p:sp>
        <p:nvSpPr>
          <p:cNvPr id="24" name="TextBox 23">
            <a:extLst>
              <a:ext uri="{FF2B5EF4-FFF2-40B4-BE49-F238E27FC236}">
                <a16:creationId xmlns:a16="http://schemas.microsoft.com/office/drawing/2014/main" id="{B734DB6D-D768-0F6B-4001-486AD879DA3B}"/>
              </a:ext>
            </a:extLst>
          </p:cNvPr>
          <p:cNvSpPr txBox="1"/>
          <p:nvPr/>
        </p:nvSpPr>
        <p:spPr>
          <a:xfrm>
            <a:off x="7513941" y="1476478"/>
            <a:ext cx="2225537" cy="461665"/>
          </a:xfrm>
          <a:prstGeom prst="rect">
            <a:avLst/>
          </a:prstGeom>
          <a:noFill/>
        </p:spPr>
        <p:txBody>
          <a:bodyPr wrap="square">
            <a:spAutoFit/>
          </a:bodyPr>
          <a:lstStyle/>
          <a:p>
            <a:pPr algn="ctr"/>
            <a:r>
              <a:rPr lang="ar-JO" sz="2400" b="1" dirty="0">
                <a:solidFill>
                  <a:srgbClr val="2DB463"/>
                </a:solidFill>
              </a:rPr>
              <a:t>نقاط القوة</a:t>
            </a:r>
            <a:endParaRPr lang="en-US" sz="2400" b="1" dirty="0">
              <a:solidFill>
                <a:srgbClr val="2DB463"/>
              </a:solidFill>
            </a:endParaRPr>
          </a:p>
        </p:txBody>
      </p:sp>
      <p:sp>
        <p:nvSpPr>
          <p:cNvPr id="25" name="TextBox 24">
            <a:extLst>
              <a:ext uri="{FF2B5EF4-FFF2-40B4-BE49-F238E27FC236}">
                <a16:creationId xmlns:a16="http://schemas.microsoft.com/office/drawing/2014/main" id="{AEEC2276-8622-2006-08DF-F93C085F8483}"/>
              </a:ext>
            </a:extLst>
          </p:cNvPr>
          <p:cNvSpPr txBox="1"/>
          <p:nvPr/>
        </p:nvSpPr>
        <p:spPr>
          <a:xfrm>
            <a:off x="2480556" y="1476478"/>
            <a:ext cx="2305548" cy="461665"/>
          </a:xfrm>
          <a:prstGeom prst="rect">
            <a:avLst/>
          </a:prstGeom>
          <a:noFill/>
        </p:spPr>
        <p:txBody>
          <a:bodyPr wrap="square">
            <a:spAutoFit/>
          </a:bodyPr>
          <a:lstStyle/>
          <a:p>
            <a:pPr algn="ctr"/>
            <a:r>
              <a:rPr lang="ar-JO" sz="2400" b="1" dirty="0">
                <a:solidFill>
                  <a:srgbClr val="FF0000"/>
                </a:solidFill>
              </a:rPr>
              <a:t>نقاط الضعف</a:t>
            </a:r>
          </a:p>
        </p:txBody>
      </p:sp>
      <p:graphicFrame>
        <p:nvGraphicFramePr>
          <p:cNvPr id="26" name="Table 25">
            <a:extLst>
              <a:ext uri="{FF2B5EF4-FFF2-40B4-BE49-F238E27FC236}">
                <a16:creationId xmlns:a16="http://schemas.microsoft.com/office/drawing/2014/main" id="{3C6B15CE-D12A-E742-D375-2E8F27E7A471}"/>
              </a:ext>
            </a:extLst>
          </p:cNvPr>
          <p:cNvGraphicFramePr>
            <a:graphicFrameLocks noGrp="1"/>
          </p:cNvGraphicFramePr>
          <p:nvPr>
            <p:extLst>
              <p:ext uri="{D42A27DB-BD31-4B8C-83A1-F6EECF244321}">
                <p14:modId xmlns:p14="http://schemas.microsoft.com/office/powerpoint/2010/main" val="3154103347"/>
              </p:ext>
            </p:extLst>
          </p:nvPr>
        </p:nvGraphicFramePr>
        <p:xfrm>
          <a:off x="7122570" y="2621510"/>
          <a:ext cx="3074940" cy="2992910"/>
        </p:xfrm>
        <a:graphic>
          <a:graphicData uri="http://schemas.openxmlformats.org/drawingml/2006/table">
            <a:tbl>
              <a:tblPr firstRow="1" bandRow="1">
                <a:tableStyleId>{2D5ABB26-0587-4C30-8999-92F81FD0307C}</a:tableStyleId>
              </a:tblPr>
              <a:tblGrid>
                <a:gridCol w="3074940">
                  <a:extLst>
                    <a:ext uri="{9D8B030D-6E8A-4147-A177-3AD203B41FA5}">
                      <a16:colId xmlns:a16="http://schemas.microsoft.com/office/drawing/2014/main" val="3067329735"/>
                    </a:ext>
                  </a:extLst>
                </a:gridCol>
              </a:tblGrid>
              <a:tr h="598582">
                <a:tc>
                  <a:txBody>
                    <a:bodyPr/>
                    <a:lstStyle/>
                    <a:p>
                      <a:pPr marL="171450" indent="-171450" algn="r" rtl="1" fontAlgn="ctr">
                        <a:buFont typeface="Arial" panose="020B0604020202020204" pitchFamily="34" charset="0"/>
                        <a:buChar char="•"/>
                      </a:pPr>
                      <a:r>
                        <a:rPr lang="ar-JO" sz="1200" b="1" kern="1200" dirty="0">
                          <a:solidFill>
                            <a:schemeClr val="bg1"/>
                          </a:solidFill>
                          <a:latin typeface="+mn-lt"/>
                          <a:ea typeface="+mn-ea"/>
                          <a:cs typeface="+mn-cs"/>
                        </a:rPr>
                        <a:t>تنوّع المقاطع بين أساليب قصصية وتمثيلية وأناشيد، مما أضاف تنوعًا بصريًا وجاذبية عالية للأطفال.</a:t>
                      </a:r>
                    </a:p>
                  </a:txBody>
                  <a:tcPr marR="7620" marT="7620" marB="0" anchor="ctr"/>
                </a:tc>
                <a:extLst>
                  <a:ext uri="{0D108BD9-81ED-4DB2-BD59-A6C34878D82A}">
                    <a16:rowId xmlns:a16="http://schemas.microsoft.com/office/drawing/2014/main" val="2896923930"/>
                  </a:ext>
                </a:extLst>
              </a:tr>
              <a:tr h="598582">
                <a:tc>
                  <a:txBody>
                    <a:bodyPr/>
                    <a:lstStyle/>
                    <a:p>
                      <a:pPr marL="171450" indent="-171450" algn="r" rtl="1" fontAlgn="ctr">
                        <a:buFont typeface="Arial" panose="020B0604020202020204" pitchFamily="34" charset="0"/>
                        <a:buChar char="•"/>
                      </a:pPr>
                      <a:r>
                        <a:rPr lang="ar-JO" sz="1200" b="1" kern="1200" dirty="0">
                          <a:solidFill>
                            <a:schemeClr val="bg1"/>
                          </a:solidFill>
                          <a:latin typeface="+mn-lt"/>
                          <a:ea typeface="+mn-ea"/>
                          <a:cs typeface="+mn-cs"/>
                        </a:rPr>
                        <a:t>استخدام لغة عربية فصحى بيضاء مناسبة للفئتين العمريتين المستهدفتين وسهلة الفهم.</a:t>
                      </a:r>
                    </a:p>
                  </a:txBody>
                  <a:tcPr marR="7620" marT="7620" marB="0" anchor="ctr"/>
                </a:tc>
                <a:extLst>
                  <a:ext uri="{0D108BD9-81ED-4DB2-BD59-A6C34878D82A}">
                    <a16:rowId xmlns:a16="http://schemas.microsoft.com/office/drawing/2014/main" val="4000393116"/>
                  </a:ext>
                </a:extLst>
              </a:tr>
              <a:tr h="598582">
                <a:tc>
                  <a:txBody>
                    <a:bodyPr/>
                    <a:lstStyle/>
                    <a:p>
                      <a:pPr marL="171450" indent="-171450" algn="r" rtl="1" fontAlgn="ctr">
                        <a:buFont typeface="Arial" panose="020B0604020202020204" pitchFamily="34" charset="0"/>
                        <a:buChar char="•"/>
                      </a:pPr>
                      <a:r>
                        <a:rPr lang="ar-JO" sz="1200" b="1" kern="1200" dirty="0">
                          <a:solidFill>
                            <a:schemeClr val="bg1"/>
                          </a:solidFill>
                          <a:latin typeface="+mn-lt"/>
                          <a:ea typeface="+mn-ea"/>
                          <a:cs typeface="+mn-cs"/>
                        </a:rPr>
                        <a:t>دمج المحتوى الترفيهي مع عناصر تعليمية بطريقة مشوقة تعزز الفهم غير المباشر.</a:t>
                      </a:r>
                    </a:p>
                  </a:txBody>
                  <a:tcPr marR="7620" marT="7620" marB="0" anchor="ctr"/>
                </a:tc>
                <a:extLst>
                  <a:ext uri="{0D108BD9-81ED-4DB2-BD59-A6C34878D82A}">
                    <a16:rowId xmlns:a16="http://schemas.microsoft.com/office/drawing/2014/main" val="3772772225"/>
                  </a:ext>
                </a:extLst>
              </a:tr>
              <a:tr h="598582">
                <a:tc>
                  <a:txBody>
                    <a:bodyPr/>
                    <a:lstStyle/>
                    <a:p>
                      <a:pPr marL="171450" indent="-171450" algn="r" rtl="1" fontAlgn="ctr">
                        <a:buFont typeface="Arial" panose="020B0604020202020204" pitchFamily="34" charset="0"/>
                        <a:buChar char="•"/>
                      </a:pPr>
                      <a:r>
                        <a:rPr lang="ar-JO" sz="1200" b="1" kern="1200" dirty="0">
                          <a:solidFill>
                            <a:schemeClr val="bg1"/>
                          </a:solidFill>
                          <a:latin typeface="+mn-lt"/>
                          <a:ea typeface="+mn-ea"/>
                          <a:cs typeface="+mn-cs"/>
                        </a:rPr>
                        <a:t>إبراز سلوكيات إيجابية ملموسة (إطفاء الأنوار، المشي بدل السيارة، استخدام الضوء الطبيعي).</a:t>
                      </a:r>
                    </a:p>
                  </a:txBody>
                  <a:tcPr marR="7620" marT="7620" marB="0" anchor="ctr"/>
                </a:tc>
                <a:extLst>
                  <a:ext uri="{0D108BD9-81ED-4DB2-BD59-A6C34878D82A}">
                    <a16:rowId xmlns:a16="http://schemas.microsoft.com/office/drawing/2014/main" val="2989521933"/>
                  </a:ext>
                </a:extLst>
              </a:tr>
              <a:tr h="598582">
                <a:tc>
                  <a:txBody>
                    <a:bodyPr/>
                    <a:lstStyle/>
                    <a:p>
                      <a:pPr marL="171450" indent="-171450" algn="r" rtl="1" fontAlgn="ctr">
                        <a:buFont typeface="Arial" panose="020B0604020202020204" pitchFamily="34" charset="0"/>
                        <a:buChar char="•"/>
                      </a:pPr>
                      <a:r>
                        <a:rPr lang="ar-JO" sz="1200" b="1" kern="1200" dirty="0">
                          <a:solidFill>
                            <a:schemeClr val="bg1"/>
                          </a:solidFill>
                          <a:latin typeface="+mn-lt"/>
                          <a:ea typeface="+mn-ea"/>
                          <a:cs typeface="+mn-cs"/>
                        </a:rPr>
                        <a:t>شمول مواضيع متعددة للطاقة في الحياة اليومية بما يتماشى مع أهداف حملة “لتبقى”.</a:t>
                      </a:r>
                    </a:p>
                  </a:txBody>
                  <a:tcPr marR="7620" marT="7620" marB="0" anchor="ctr"/>
                </a:tc>
                <a:extLst>
                  <a:ext uri="{0D108BD9-81ED-4DB2-BD59-A6C34878D82A}">
                    <a16:rowId xmlns:a16="http://schemas.microsoft.com/office/drawing/2014/main" val="3563084265"/>
                  </a:ext>
                </a:extLst>
              </a:tr>
            </a:tbl>
          </a:graphicData>
        </a:graphic>
      </p:graphicFrame>
      <p:graphicFrame>
        <p:nvGraphicFramePr>
          <p:cNvPr id="27" name="Table 26">
            <a:extLst>
              <a:ext uri="{FF2B5EF4-FFF2-40B4-BE49-F238E27FC236}">
                <a16:creationId xmlns:a16="http://schemas.microsoft.com/office/drawing/2014/main" id="{7D110770-D70D-B3F3-2851-3471134AE9A8}"/>
              </a:ext>
            </a:extLst>
          </p:cNvPr>
          <p:cNvGraphicFramePr>
            <a:graphicFrameLocks noGrp="1"/>
          </p:cNvGraphicFramePr>
          <p:nvPr>
            <p:extLst>
              <p:ext uri="{D42A27DB-BD31-4B8C-83A1-F6EECF244321}">
                <p14:modId xmlns:p14="http://schemas.microsoft.com/office/powerpoint/2010/main" val="1944020221"/>
              </p:ext>
            </p:extLst>
          </p:nvPr>
        </p:nvGraphicFramePr>
        <p:xfrm>
          <a:off x="2162198" y="2551128"/>
          <a:ext cx="3074940" cy="2992910"/>
        </p:xfrm>
        <a:graphic>
          <a:graphicData uri="http://schemas.openxmlformats.org/drawingml/2006/table">
            <a:tbl>
              <a:tblPr firstRow="1" bandRow="1">
                <a:tableStyleId>{2D5ABB26-0587-4C30-8999-92F81FD0307C}</a:tableStyleId>
              </a:tblPr>
              <a:tblGrid>
                <a:gridCol w="3074940">
                  <a:extLst>
                    <a:ext uri="{9D8B030D-6E8A-4147-A177-3AD203B41FA5}">
                      <a16:colId xmlns:a16="http://schemas.microsoft.com/office/drawing/2014/main" val="3067329735"/>
                    </a:ext>
                  </a:extLst>
                </a:gridCol>
              </a:tblGrid>
              <a:tr h="598582">
                <a:tc>
                  <a:txBody>
                    <a:bodyPr/>
                    <a:lstStyle/>
                    <a:p>
                      <a:pPr marL="171450" indent="-171450" algn="r" rtl="1" fontAlgn="ctr">
                        <a:buFont typeface="Arial" panose="020B0604020202020204" pitchFamily="34" charset="0"/>
                        <a:buChar char="•"/>
                      </a:pPr>
                      <a:r>
                        <a:rPr lang="ar-JO" sz="1200" b="1" kern="1200" dirty="0">
                          <a:solidFill>
                            <a:schemeClr val="bg1"/>
                          </a:solidFill>
                          <a:latin typeface="+mn-lt"/>
                          <a:ea typeface="+mn-ea"/>
                          <a:cs typeface="+mn-cs"/>
                        </a:rPr>
                        <a:t>تباين الأسلوب البصري والهوية العامة بين المقاطع، مما أضعف الإحساس بوحدة الحملة.</a:t>
                      </a:r>
                    </a:p>
                  </a:txBody>
                  <a:tcPr marR="7620" marT="7620" marB="0" anchor="ctr"/>
                </a:tc>
                <a:extLst>
                  <a:ext uri="{0D108BD9-81ED-4DB2-BD59-A6C34878D82A}">
                    <a16:rowId xmlns:a16="http://schemas.microsoft.com/office/drawing/2014/main" val="2896923930"/>
                  </a:ext>
                </a:extLst>
              </a:tr>
              <a:tr h="598582">
                <a:tc>
                  <a:txBody>
                    <a:bodyPr/>
                    <a:lstStyle/>
                    <a:p>
                      <a:pPr marL="171450" indent="-171450" algn="r" rtl="1" fontAlgn="ctr">
                        <a:buFont typeface="Arial" panose="020B0604020202020204" pitchFamily="34" charset="0"/>
                        <a:buChar char="•"/>
                      </a:pPr>
                      <a:r>
                        <a:rPr lang="ar-JO" sz="1200" b="1" kern="1200" dirty="0">
                          <a:solidFill>
                            <a:schemeClr val="bg1"/>
                          </a:solidFill>
                          <a:latin typeface="+mn-lt"/>
                          <a:ea typeface="+mn-ea"/>
                          <a:cs typeface="+mn-cs"/>
                        </a:rPr>
                        <a:t>ضعف في وضوح الرسائل الأساسية في بعض المقاطع الطويلة أو الرمزية.</a:t>
                      </a:r>
                    </a:p>
                  </a:txBody>
                  <a:tcPr marR="7620" marT="7620" marB="0" anchor="ctr"/>
                </a:tc>
                <a:extLst>
                  <a:ext uri="{0D108BD9-81ED-4DB2-BD59-A6C34878D82A}">
                    <a16:rowId xmlns:a16="http://schemas.microsoft.com/office/drawing/2014/main" val="4000393116"/>
                  </a:ext>
                </a:extLst>
              </a:tr>
              <a:tr h="598582">
                <a:tc>
                  <a:txBody>
                    <a:bodyPr/>
                    <a:lstStyle/>
                    <a:p>
                      <a:pPr marL="171450" indent="-171450" algn="r" rtl="1" fontAlgn="ctr">
                        <a:buFont typeface="Arial" panose="020B0604020202020204" pitchFamily="34" charset="0"/>
                        <a:buChar char="•"/>
                      </a:pPr>
                      <a:r>
                        <a:rPr lang="ar-JO" sz="1200" b="1" kern="1200" dirty="0">
                          <a:solidFill>
                            <a:schemeClr val="bg1"/>
                          </a:solidFill>
                          <a:latin typeface="+mn-lt"/>
                          <a:ea typeface="+mn-ea"/>
                          <a:cs typeface="+mn-cs"/>
                        </a:rPr>
                        <a:t>غياب العبارات التكرارية أو النشيد الموحد الذي يعزز التذكر والارتباط السمعي بالحملة.</a:t>
                      </a:r>
                    </a:p>
                  </a:txBody>
                  <a:tcPr marR="7620" marT="7620" marB="0" anchor="ctr"/>
                </a:tc>
                <a:extLst>
                  <a:ext uri="{0D108BD9-81ED-4DB2-BD59-A6C34878D82A}">
                    <a16:rowId xmlns:a16="http://schemas.microsoft.com/office/drawing/2014/main" val="3772772225"/>
                  </a:ext>
                </a:extLst>
              </a:tr>
              <a:tr h="598582">
                <a:tc>
                  <a:txBody>
                    <a:bodyPr/>
                    <a:lstStyle/>
                    <a:p>
                      <a:pPr marL="171450" indent="-171450" algn="r" rtl="1" fontAlgn="ctr">
                        <a:buFont typeface="Arial" panose="020B0604020202020204" pitchFamily="34" charset="0"/>
                        <a:buChar char="•"/>
                      </a:pPr>
                      <a:r>
                        <a:rPr lang="ar-JO" sz="1200" b="1" kern="1200" dirty="0">
                          <a:solidFill>
                            <a:schemeClr val="bg1"/>
                          </a:solidFill>
                          <a:latin typeface="+mn-lt"/>
                          <a:ea typeface="+mn-ea"/>
                          <a:cs typeface="+mn-cs"/>
                        </a:rPr>
                        <a:t>الإفراط في الطابع الترفيهي في بعض المقاطع على حساب وضوح الرسالة التوعوية.</a:t>
                      </a:r>
                    </a:p>
                  </a:txBody>
                  <a:tcPr marR="7620" marT="7620" marB="0" anchor="ctr"/>
                </a:tc>
                <a:extLst>
                  <a:ext uri="{0D108BD9-81ED-4DB2-BD59-A6C34878D82A}">
                    <a16:rowId xmlns:a16="http://schemas.microsoft.com/office/drawing/2014/main" val="2989521933"/>
                  </a:ext>
                </a:extLst>
              </a:tr>
              <a:tr h="598582">
                <a:tc>
                  <a:txBody>
                    <a:bodyPr/>
                    <a:lstStyle/>
                    <a:p>
                      <a:pPr marL="171450" indent="-171450" algn="r" rtl="1" fontAlgn="ctr">
                        <a:buFont typeface="Arial" panose="020B0604020202020204" pitchFamily="34" charset="0"/>
                        <a:buChar char="•"/>
                      </a:pPr>
                      <a:r>
                        <a:rPr lang="ar-JO" sz="1200" b="1" kern="1200" dirty="0">
                          <a:solidFill>
                            <a:schemeClr val="bg1"/>
                          </a:solidFill>
                          <a:latin typeface="+mn-lt"/>
                          <a:ea typeface="+mn-ea"/>
                          <a:cs typeface="+mn-cs"/>
                        </a:rPr>
                        <a:t>محدودية الربط المباشر بين المشاهد والسلوك المطلوب، خصوصًا في الفئة الأصغر عمرًا.</a:t>
                      </a:r>
                    </a:p>
                  </a:txBody>
                  <a:tcPr marR="7620" marT="7620" marB="0" anchor="ctr"/>
                </a:tc>
                <a:extLst>
                  <a:ext uri="{0D108BD9-81ED-4DB2-BD59-A6C34878D82A}">
                    <a16:rowId xmlns:a16="http://schemas.microsoft.com/office/drawing/2014/main" val="516323532"/>
                  </a:ext>
                </a:extLst>
              </a:tr>
            </a:tbl>
          </a:graphicData>
        </a:graphic>
      </p:graphicFrame>
    </p:spTree>
    <p:extLst>
      <p:ext uri="{BB962C8B-B14F-4D97-AF65-F5344CB8AC3E}">
        <p14:creationId xmlns:p14="http://schemas.microsoft.com/office/powerpoint/2010/main" val="17448952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44BB8769-0B16-95AE-EFE9-1B9C775718A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5536EC6-F3DD-B433-5DCB-34A8D7932C3B}"/>
              </a:ext>
            </a:extLst>
          </p:cNvPr>
          <p:cNvSpPr txBox="1"/>
          <p:nvPr/>
        </p:nvSpPr>
        <p:spPr>
          <a:xfrm>
            <a:off x="1676397" y="2046238"/>
            <a:ext cx="7596099" cy="769441"/>
          </a:xfrm>
          <a:prstGeom prst="rect">
            <a:avLst/>
          </a:prstGeom>
          <a:noFill/>
        </p:spPr>
        <p:txBody>
          <a:bodyPr wrap="square" rtlCol="0">
            <a:spAutoFit/>
          </a:bodyPr>
          <a:lstStyle/>
          <a:p>
            <a:pPr lvl="0" algn="r" defTabSz="1218987" rtl="1">
              <a:defRPr/>
            </a:pPr>
            <a:r>
              <a:rPr lang="ar-JO" sz="4400" b="1" dirty="0">
                <a:solidFill>
                  <a:srgbClr val="FFFFFF"/>
                </a:solidFill>
                <a:latin typeface="Calibri"/>
                <a:cs typeface="IBM Plex Sans Arabic Medium" panose="020B0603050203000203" pitchFamily="34" charset="-78"/>
              </a:rPr>
              <a:t>بناء المعايير العلمية لتطوير المحتوى</a:t>
            </a:r>
          </a:p>
        </p:txBody>
      </p:sp>
    </p:spTree>
    <p:extLst>
      <p:ext uri="{BB962C8B-B14F-4D97-AF65-F5344CB8AC3E}">
        <p14:creationId xmlns:p14="http://schemas.microsoft.com/office/powerpoint/2010/main" val="9816297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BB80A-F579-523F-4928-044A32358AA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5AB6472-4C60-A9E4-FF14-514DF29CE7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6725" y="3075887"/>
            <a:ext cx="1073183" cy="10972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8" descr="A cartoon of a child holding a pink lamp&#10;&#10;AI-generated content may be incorrect.">
            <a:extLst>
              <a:ext uri="{FF2B5EF4-FFF2-40B4-BE49-F238E27FC236}">
                <a16:creationId xmlns:a16="http://schemas.microsoft.com/office/drawing/2014/main" id="{8FC114C7-6CA6-1015-6939-29497D1720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9910" y="4177002"/>
            <a:ext cx="1267870" cy="10972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descr="A hand touching a lamp&#10;&#10;AI-generated content may be incorrect.">
            <a:extLst>
              <a:ext uri="{FF2B5EF4-FFF2-40B4-BE49-F238E27FC236}">
                <a16:creationId xmlns:a16="http://schemas.microsoft.com/office/drawing/2014/main" id="{7924CA32-D1FF-A170-4A58-B6571AC4DA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6726" y="4177002"/>
            <a:ext cx="1073184" cy="10972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4" name="Group 3">
            <a:extLst>
              <a:ext uri="{FF2B5EF4-FFF2-40B4-BE49-F238E27FC236}">
                <a16:creationId xmlns:a16="http://schemas.microsoft.com/office/drawing/2014/main" id="{A8BA5356-D54E-949F-C9B4-F4717FA85190}"/>
              </a:ext>
            </a:extLst>
          </p:cNvPr>
          <p:cNvGrpSpPr/>
          <p:nvPr/>
        </p:nvGrpSpPr>
        <p:grpSpPr>
          <a:xfrm>
            <a:off x="10980599" y="124310"/>
            <a:ext cx="982980" cy="1156686"/>
            <a:chOff x="10638890" y="223879"/>
            <a:chExt cx="1206400" cy="1578026"/>
          </a:xfrm>
        </p:grpSpPr>
        <p:pic>
          <p:nvPicPr>
            <p:cNvPr id="7" name="Picture 6">
              <a:extLst>
                <a:ext uri="{FF2B5EF4-FFF2-40B4-BE49-F238E27FC236}">
                  <a16:creationId xmlns:a16="http://schemas.microsoft.com/office/drawing/2014/main" id="{A68CA6EE-CE20-5BDE-F659-79D6361E3724}"/>
                </a:ext>
              </a:extLst>
            </p:cNvPr>
            <p:cNvPicPr>
              <a:picLocks noChangeAspect="1"/>
            </p:cNvPicPr>
            <p:nvPr/>
          </p:nvPicPr>
          <p:blipFill>
            <a:blip r:embed="rId5"/>
            <a:stretch>
              <a:fillRect/>
            </a:stretch>
          </p:blipFill>
          <p:spPr>
            <a:xfrm>
              <a:off x="10638890" y="223879"/>
              <a:ext cx="1206400" cy="461579"/>
            </a:xfrm>
            <a:prstGeom prst="rect">
              <a:avLst/>
            </a:prstGeom>
          </p:spPr>
        </p:pic>
        <p:pic>
          <p:nvPicPr>
            <p:cNvPr id="11" name="Picture 10" descr="A group of green and purple rectangles&#10;&#10;Description automatically generated">
              <a:extLst>
                <a:ext uri="{FF2B5EF4-FFF2-40B4-BE49-F238E27FC236}">
                  <a16:creationId xmlns:a16="http://schemas.microsoft.com/office/drawing/2014/main" id="{793607FA-7182-6EAA-F07F-B72A9A0380EC}"/>
                </a:ext>
              </a:extLst>
            </p:cNvPr>
            <p:cNvPicPr>
              <a:picLocks noChangeAspect="1"/>
            </p:cNvPicPr>
            <p:nvPr/>
          </p:nvPicPr>
          <p:blipFill>
            <a:blip r:embed="rId6"/>
            <a:stretch>
              <a:fillRect/>
            </a:stretch>
          </p:blipFill>
          <p:spPr>
            <a:xfrm>
              <a:off x="10854197" y="730181"/>
              <a:ext cx="991093" cy="1071724"/>
            </a:xfrm>
            <a:prstGeom prst="rect">
              <a:avLst/>
            </a:prstGeom>
          </p:spPr>
        </p:pic>
      </p:grpSp>
      <p:pic>
        <p:nvPicPr>
          <p:cNvPr id="12" name="Picture 11">
            <a:extLst>
              <a:ext uri="{FF2B5EF4-FFF2-40B4-BE49-F238E27FC236}">
                <a16:creationId xmlns:a16="http://schemas.microsoft.com/office/drawing/2014/main" id="{9AD948CF-FF8F-47B6-F9D0-4D80727C19DA}"/>
              </a:ext>
            </a:extLst>
          </p:cNvPr>
          <p:cNvPicPr>
            <a:picLocks noChangeAspect="1"/>
          </p:cNvPicPr>
          <p:nvPr/>
        </p:nvPicPr>
        <p:blipFill>
          <a:blip r:embed="rId7"/>
          <a:stretch>
            <a:fillRect/>
          </a:stretch>
        </p:blipFill>
        <p:spPr>
          <a:xfrm>
            <a:off x="2891926" y="3075886"/>
            <a:ext cx="1235854" cy="1097279"/>
          </a:xfrm>
          <a:prstGeom prst="roundRect">
            <a:avLst>
              <a:gd name="adj" fmla="val 16667"/>
            </a:avLst>
          </a:prstGeom>
          <a:ln w="76200">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a:extLst>
              <a:ext uri="{FF2B5EF4-FFF2-40B4-BE49-F238E27FC236}">
                <a16:creationId xmlns:a16="http://schemas.microsoft.com/office/drawing/2014/main" id="{CD16A390-895D-1D61-1293-F477A774E35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59796" y="3034840"/>
            <a:ext cx="1235855" cy="11383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Picture 13" descr="A blue and orange sign with white text&#10;&#10;AI-generated content may be incorrect.">
            <a:extLst>
              <a:ext uri="{FF2B5EF4-FFF2-40B4-BE49-F238E27FC236}">
                <a16:creationId xmlns:a16="http://schemas.microsoft.com/office/drawing/2014/main" id="{ECF0D1E0-3F36-F445-A26E-4034FC5C091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59796" y="4173164"/>
            <a:ext cx="1267870" cy="109727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TextBox 15">
            <a:extLst>
              <a:ext uri="{FF2B5EF4-FFF2-40B4-BE49-F238E27FC236}">
                <a16:creationId xmlns:a16="http://schemas.microsoft.com/office/drawing/2014/main" id="{CC6BB28E-84C8-8F6E-C99B-2FB3C80BCD99}"/>
              </a:ext>
            </a:extLst>
          </p:cNvPr>
          <p:cNvSpPr txBox="1"/>
          <p:nvPr/>
        </p:nvSpPr>
        <p:spPr>
          <a:xfrm>
            <a:off x="1099226" y="1298971"/>
            <a:ext cx="9736523" cy="4011355"/>
          </a:xfrm>
          <a:prstGeom prst="rect">
            <a:avLst/>
          </a:prstGeom>
          <a:noFill/>
        </p:spPr>
        <p:txBody>
          <a:bodyPr wrap="square">
            <a:spAutoFit/>
          </a:bodyPr>
          <a:lstStyle/>
          <a:p>
            <a:pPr lvl="0" algn="r" rtl="1">
              <a:lnSpc>
                <a:spcPct val="150000"/>
              </a:lnSpc>
              <a:defRPr/>
            </a:pPr>
            <a:r>
              <a:rPr kumimoji="0" lang="ar-SA" sz="1600" b="0" i="0" u="none" strike="noStrike" kern="1200" cap="none" spc="0" normalizeH="0" baseline="0" noProof="0" dirty="0">
                <a:ln>
                  <a:noFill/>
                </a:ln>
                <a:solidFill>
                  <a:srgbClr val="000000">
                    <a:lumMod val="85000"/>
                    <a:lumOff val="15000"/>
                  </a:srgbClr>
                </a:solidFill>
                <a:effectLst/>
                <a:uLnTx/>
                <a:uFillTx/>
                <a:latin typeface="Calibri"/>
                <a:ea typeface="+mn-ea"/>
              </a:rPr>
              <a:t>تعتمد هذه المرحلة من الدراسة على مزيج من المنهجيات النوعية والكمية للحصول على فهم شامل لتأثير الحملة</a:t>
            </a:r>
            <a:r>
              <a:rPr kumimoji="0" lang="ar-JO" sz="1600" b="0" i="0" u="none" strike="noStrike" kern="1200" cap="none" spc="0" normalizeH="0" baseline="0" noProof="0" dirty="0">
                <a:ln>
                  <a:noFill/>
                </a:ln>
                <a:solidFill>
                  <a:srgbClr val="000000">
                    <a:lumMod val="85000"/>
                    <a:lumOff val="15000"/>
                  </a:srgbClr>
                </a:solidFill>
                <a:effectLst/>
                <a:uLnTx/>
                <a:uFillTx/>
                <a:latin typeface="Calibri"/>
                <a:ea typeface="+mn-ea"/>
              </a:rPr>
              <a:t>، </a:t>
            </a:r>
            <a:r>
              <a:rPr kumimoji="0" lang="ar-SA" sz="1600" b="0" i="0" u="none" strike="noStrike" kern="1200" cap="none" spc="0" normalizeH="0" baseline="0" noProof="0" dirty="0">
                <a:ln>
                  <a:noFill/>
                </a:ln>
                <a:solidFill>
                  <a:srgbClr val="000000">
                    <a:lumMod val="85000"/>
                    <a:lumOff val="15000"/>
                  </a:srgbClr>
                </a:solidFill>
                <a:effectLst/>
                <a:uLnTx/>
                <a:uFillTx/>
                <a:latin typeface="Calibri"/>
                <a:ea typeface="+mn-ea"/>
              </a:rPr>
              <a:t>ركّزت على ستة مقاطع مختلفة</a:t>
            </a:r>
            <a:r>
              <a:rPr kumimoji="0" lang="ar-JO" sz="1600" b="0" i="0" u="none" strike="noStrike" kern="1200" cap="none" spc="0" normalizeH="0" baseline="0" noProof="0" dirty="0">
                <a:ln>
                  <a:noFill/>
                </a:ln>
                <a:solidFill>
                  <a:srgbClr val="000000">
                    <a:lumMod val="85000"/>
                    <a:lumOff val="15000"/>
                  </a:srgbClr>
                </a:solidFill>
                <a:effectLst/>
                <a:uLnTx/>
                <a:uFillTx/>
                <a:latin typeface="Calibri"/>
                <a:ea typeface="+mn-ea"/>
              </a:rPr>
              <a:t> </a:t>
            </a:r>
            <a:r>
              <a:rPr lang="ar-SA" sz="1600" dirty="0">
                <a:solidFill>
                  <a:srgbClr val="000000">
                    <a:lumMod val="85000"/>
                    <a:lumOff val="15000"/>
                  </a:srgbClr>
                </a:solidFill>
              </a:rPr>
              <a:t>بناء على الاتفاق مع مركز كفاءة الطاقة </a:t>
            </a:r>
            <a:r>
              <a:rPr kumimoji="0" lang="ar-SA" sz="1600" b="0" i="0" u="none" strike="noStrike" kern="1200" cap="none" spc="0" normalizeH="0" baseline="0" noProof="0" dirty="0">
                <a:ln>
                  <a:noFill/>
                </a:ln>
                <a:solidFill>
                  <a:srgbClr val="000000">
                    <a:lumMod val="85000"/>
                    <a:lumOff val="15000"/>
                  </a:srgbClr>
                </a:solidFill>
                <a:effectLst/>
                <a:uLnTx/>
                <a:uFillTx/>
                <a:latin typeface="Calibri"/>
                <a:ea typeface="+mn-ea"/>
              </a:rPr>
              <a:t>ضمن سلسلة "أطفال لتبقى" حول ترشيد الطاقة، وهي:</a:t>
            </a:r>
            <a:br>
              <a:rPr lang="en-US" sz="1600" dirty="0">
                <a:solidFill>
                  <a:srgbClr val="000000">
                    <a:lumMod val="85000"/>
                    <a:lumOff val="15000"/>
                  </a:srgbClr>
                </a:solidFill>
                <a:latin typeface="Calibri"/>
              </a:rPr>
            </a:br>
            <a:endParaRPr lang="en-US" sz="1600" dirty="0">
              <a:solidFill>
                <a:srgbClr val="000000">
                  <a:lumMod val="85000"/>
                  <a:lumOff val="15000"/>
                </a:srgbClr>
              </a:solidFill>
              <a:latin typeface="Calibri"/>
            </a:endParaRPr>
          </a:p>
          <a:p>
            <a:pPr lvl="0" algn="r" rtl="1">
              <a:lnSpc>
                <a:spcPct val="150000"/>
              </a:lnSpc>
              <a:defRPr/>
            </a:pPr>
            <a:endParaRPr kumimoji="0" lang="ar-SA" sz="1600" b="0" i="0" u="none" strike="noStrike" kern="1200" cap="none" spc="0" normalizeH="0" baseline="0" noProof="0" dirty="0">
              <a:ln>
                <a:noFill/>
              </a:ln>
              <a:solidFill>
                <a:srgbClr val="000000">
                  <a:lumMod val="85000"/>
                  <a:lumOff val="15000"/>
                </a:srgbClr>
              </a:solidFill>
              <a:effectLst/>
              <a:uLnTx/>
              <a:uFillTx/>
              <a:latin typeface="Calibri"/>
              <a:ea typeface="+mn-ea"/>
            </a:endParaRPr>
          </a:p>
          <a:p>
            <a:pPr marL="800100" marR="0" lvl="1" indent="-342900" algn="r" defTabSz="914400" rtl="1" eaLnBrk="1" fontAlgn="auto" latinLnBrk="0" hangingPunct="1">
              <a:lnSpc>
                <a:spcPct val="150000"/>
              </a:lnSpc>
              <a:spcBef>
                <a:spcPts val="0"/>
              </a:spcBef>
              <a:spcAft>
                <a:spcPts val="0"/>
              </a:spcAft>
              <a:buClr>
                <a:srgbClr val="A68F54"/>
              </a:buClr>
              <a:buSzTx/>
              <a:buFont typeface="+mj-lt"/>
              <a:buAutoNum type="arabicPeriod"/>
              <a:tabLst/>
              <a:defRPr/>
            </a:pPr>
            <a:r>
              <a:rPr kumimoji="0" lang="ar-SA" sz="1800" b="0" i="0" u="none" strike="noStrike" kern="1200" cap="none" spc="0" normalizeH="0" baseline="0" noProof="0" dirty="0">
                <a:ln>
                  <a:noFill/>
                </a:ln>
                <a:solidFill>
                  <a:srgbClr val="000000">
                    <a:lumMod val="85000"/>
                    <a:lumOff val="15000"/>
                  </a:srgbClr>
                </a:solidFill>
                <a:effectLst/>
                <a:uLnTx/>
                <a:uFillTx/>
                <a:latin typeface="Calibri"/>
                <a:ea typeface="+mn-ea"/>
                <a:cs typeface="Arial" panose="020B0604020202020204" pitchFamily="34" charset="0"/>
              </a:rPr>
              <a:t>مغامرات أبطال الطاقة – الحلقة الثامنة (سباق السيارات)</a:t>
            </a:r>
            <a:endParaRPr kumimoji="0" lang="en-US" sz="1800" b="0" i="0" u="none" strike="noStrike" kern="1200" cap="none" spc="0" normalizeH="0" baseline="0" noProof="0" dirty="0">
              <a:ln>
                <a:noFill/>
              </a:ln>
              <a:solidFill>
                <a:srgbClr val="000000">
                  <a:lumMod val="85000"/>
                  <a:lumOff val="15000"/>
                </a:srgbClr>
              </a:solidFill>
              <a:effectLst/>
              <a:uLnTx/>
              <a:uFillTx/>
              <a:latin typeface="Calibri"/>
              <a:ea typeface="+mn-ea"/>
              <a:cs typeface="Arial" panose="020B0604020202020204" pitchFamily="34" charset="0"/>
            </a:endParaRPr>
          </a:p>
          <a:p>
            <a:pPr marL="800100" marR="0" lvl="1" indent="-342900" algn="r" defTabSz="914400" rtl="1" eaLnBrk="1" fontAlgn="auto" latinLnBrk="0" hangingPunct="1">
              <a:lnSpc>
                <a:spcPct val="150000"/>
              </a:lnSpc>
              <a:spcBef>
                <a:spcPts val="0"/>
              </a:spcBef>
              <a:spcAft>
                <a:spcPts val="0"/>
              </a:spcAft>
              <a:buClr>
                <a:srgbClr val="A68F54"/>
              </a:buClr>
              <a:buSzTx/>
              <a:buFont typeface="+mj-lt"/>
              <a:buAutoNum type="arabicPeriod"/>
              <a:tabLst/>
              <a:defRPr/>
            </a:pPr>
            <a:r>
              <a:rPr kumimoji="0" lang="ar-SA" sz="1800" b="0" i="0" u="none" strike="noStrike" kern="1200" cap="none" spc="0" normalizeH="0" baseline="0" noProof="0" dirty="0">
                <a:ln>
                  <a:noFill/>
                </a:ln>
                <a:solidFill>
                  <a:srgbClr val="000000">
                    <a:lumMod val="85000"/>
                    <a:lumOff val="15000"/>
                  </a:srgbClr>
                </a:solidFill>
                <a:effectLst/>
                <a:uLnTx/>
                <a:uFillTx/>
                <a:latin typeface="Calibri"/>
                <a:ea typeface="+mn-ea"/>
                <a:cs typeface="Arial" panose="020B0604020202020204" pitchFamily="34" charset="0"/>
              </a:rPr>
              <a:t>الفتاة مع المصباح </a:t>
            </a:r>
            <a:endParaRPr kumimoji="0" lang="en-US" sz="1800" b="0" i="0" u="none" strike="noStrike" kern="1200" cap="none" spc="0" normalizeH="0" baseline="0" noProof="0" dirty="0">
              <a:ln>
                <a:noFill/>
              </a:ln>
              <a:solidFill>
                <a:srgbClr val="000000">
                  <a:lumMod val="85000"/>
                  <a:lumOff val="15000"/>
                </a:srgbClr>
              </a:solidFill>
              <a:effectLst/>
              <a:uLnTx/>
              <a:uFillTx/>
              <a:latin typeface="Calibri"/>
              <a:ea typeface="+mn-ea"/>
              <a:cs typeface="Arial" panose="020B0604020202020204" pitchFamily="34" charset="0"/>
            </a:endParaRPr>
          </a:p>
          <a:p>
            <a:pPr marL="800100" marR="0" lvl="1" indent="-342900" algn="r" defTabSz="914400" rtl="1" eaLnBrk="1" fontAlgn="auto" latinLnBrk="0" hangingPunct="1">
              <a:lnSpc>
                <a:spcPct val="150000"/>
              </a:lnSpc>
              <a:spcBef>
                <a:spcPts val="0"/>
              </a:spcBef>
              <a:spcAft>
                <a:spcPts val="0"/>
              </a:spcAft>
              <a:buClr>
                <a:srgbClr val="A68F54"/>
              </a:buClr>
              <a:buSzTx/>
              <a:buFont typeface="+mj-lt"/>
              <a:buAutoNum type="arabicPeriod"/>
              <a:tabLst/>
              <a:defRPr/>
            </a:pPr>
            <a:r>
              <a:rPr kumimoji="0" lang="ar-SA" sz="1800" b="0" i="0" u="none" strike="noStrike" kern="1200" cap="none" spc="0" normalizeH="0" baseline="0" noProof="0" dirty="0">
                <a:ln>
                  <a:noFill/>
                </a:ln>
                <a:solidFill>
                  <a:srgbClr val="000000">
                    <a:lumMod val="85000"/>
                    <a:lumOff val="15000"/>
                  </a:srgbClr>
                </a:solidFill>
                <a:effectLst/>
                <a:uLnTx/>
                <a:uFillTx/>
                <a:latin typeface="Calibri"/>
                <a:ea typeface="+mn-ea"/>
                <a:cs typeface="Arial" panose="020B0604020202020204" pitchFamily="34" charset="0"/>
              </a:rPr>
              <a:t>لنطفئ الأضواء ونترك أشعة الشمس تضيء منزلنا</a:t>
            </a:r>
            <a:endParaRPr kumimoji="0" lang="en-US" sz="1800" b="0" i="0" u="none" strike="noStrike" kern="1200" cap="none" spc="0" normalizeH="0" baseline="0" noProof="0" dirty="0">
              <a:ln>
                <a:noFill/>
              </a:ln>
              <a:solidFill>
                <a:srgbClr val="000000">
                  <a:lumMod val="85000"/>
                  <a:lumOff val="15000"/>
                </a:srgbClr>
              </a:solidFill>
              <a:effectLst/>
              <a:uLnTx/>
              <a:uFillTx/>
              <a:latin typeface="Calibri"/>
              <a:ea typeface="+mn-ea"/>
              <a:cs typeface="Arial" panose="020B0604020202020204" pitchFamily="34" charset="0"/>
            </a:endParaRPr>
          </a:p>
          <a:p>
            <a:pPr marL="800100" marR="0" lvl="1" indent="-342900" algn="r" defTabSz="914400" rtl="1" eaLnBrk="1" fontAlgn="auto" latinLnBrk="0" hangingPunct="1">
              <a:lnSpc>
                <a:spcPct val="150000"/>
              </a:lnSpc>
              <a:spcBef>
                <a:spcPts val="0"/>
              </a:spcBef>
              <a:spcAft>
                <a:spcPts val="0"/>
              </a:spcAft>
              <a:buClr>
                <a:srgbClr val="A68F54"/>
              </a:buClr>
              <a:buSzTx/>
              <a:buFont typeface="+mj-lt"/>
              <a:buAutoNum type="arabicPeriod"/>
              <a:tabLst/>
              <a:defRPr/>
            </a:pPr>
            <a:r>
              <a:rPr kumimoji="0" lang="ar-SA" sz="1800" b="0" i="0" u="none" strike="noStrike" kern="1200" cap="none" spc="0" normalizeH="0" baseline="0" noProof="0" dirty="0">
                <a:ln>
                  <a:noFill/>
                </a:ln>
                <a:solidFill>
                  <a:srgbClr val="000000">
                    <a:lumMod val="85000"/>
                    <a:lumOff val="15000"/>
                  </a:srgbClr>
                </a:solidFill>
                <a:effectLst/>
                <a:uLnTx/>
                <a:uFillTx/>
                <a:latin typeface="Calibri"/>
                <a:ea typeface="+mn-ea"/>
                <a:cs typeface="Arial" panose="020B0604020202020204" pitchFamily="34" charset="0"/>
              </a:rPr>
              <a:t>علوم الطاقة – الحلقة الأولى (ما هي الطاقة؟)</a:t>
            </a:r>
            <a:endParaRPr kumimoji="0" lang="en-US" sz="1800" b="0" i="0" u="none" strike="noStrike" kern="1200" cap="none" spc="0" normalizeH="0" baseline="0" noProof="0" dirty="0">
              <a:ln>
                <a:noFill/>
              </a:ln>
              <a:solidFill>
                <a:srgbClr val="000000">
                  <a:lumMod val="85000"/>
                  <a:lumOff val="15000"/>
                </a:srgbClr>
              </a:solidFill>
              <a:effectLst/>
              <a:uLnTx/>
              <a:uFillTx/>
              <a:latin typeface="Calibri"/>
              <a:ea typeface="+mn-ea"/>
              <a:cs typeface="Arial" panose="020B0604020202020204" pitchFamily="34" charset="0"/>
            </a:endParaRPr>
          </a:p>
          <a:p>
            <a:pPr marL="800100" marR="0" lvl="1" indent="-342900" algn="r" defTabSz="914400" rtl="1" eaLnBrk="1" fontAlgn="auto" latinLnBrk="0" hangingPunct="1">
              <a:lnSpc>
                <a:spcPct val="150000"/>
              </a:lnSpc>
              <a:spcBef>
                <a:spcPts val="0"/>
              </a:spcBef>
              <a:spcAft>
                <a:spcPts val="0"/>
              </a:spcAft>
              <a:buClr>
                <a:srgbClr val="A68F54"/>
              </a:buClr>
              <a:buSzTx/>
              <a:buFont typeface="+mj-lt"/>
              <a:buAutoNum type="arabicPeriod"/>
              <a:tabLst/>
              <a:defRPr/>
            </a:pPr>
            <a:r>
              <a:rPr kumimoji="0" lang="ar-SA" sz="1800" b="0" i="0" u="none" strike="noStrike" kern="1200" cap="none" spc="0" normalizeH="0" baseline="0" noProof="0" dirty="0">
                <a:ln>
                  <a:noFill/>
                </a:ln>
                <a:solidFill>
                  <a:srgbClr val="000000">
                    <a:lumMod val="85000"/>
                    <a:lumOff val="15000"/>
                  </a:srgbClr>
                </a:solidFill>
                <a:effectLst/>
                <a:uLnTx/>
                <a:uFillTx/>
                <a:latin typeface="Calibri"/>
                <a:ea typeface="+mn-ea"/>
                <a:cs typeface="Arial" panose="020B0604020202020204" pitchFamily="34" charset="0"/>
              </a:rPr>
              <a:t>الصاروخ</a:t>
            </a:r>
            <a:endParaRPr kumimoji="0" lang="ar-JO" sz="1800" b="0" i="0" u="none" strike="noStrike" kern="1200" cap="none" spc="0" normalizeH="0" baseline="0" noProof="0" dirty="0">
              <a:ln>
                <a:noFill/>
              </a:ln>
              <a:solidFill>
                <a:srgbClr val="000000">
                  <a:lumMod val="85000"/>
                  <a:lumOff val="15000"/>
                </a:srgbClr>
              </a:solidFill>
              <a:effectLst/>
              <a:uLnTx/>
              <a:uFillTx/>
              <a:latin typeface="Calibri"/>
              <a:ea typeface="+mn-ea"/>
              <a:cs typeface="Arial" panose="020B0604020202020204" pitchFamily="34" charset="0"/>
            </a:endParaRPr>
          </a:p>
          <a:p>
            <a:pPr marL="800100" marR="0" lvl="1" indent="-342900" algn="r" defTabSz="914400" rtl="1" eaLnBrk="1" fontAlgn="auto" latinLnBrk="0" hangingPunct="1">
              <a:lnSpc>
                <a:spcPct val="150000"/>
              </a:lnSpc>
              <a:spcBef>
                <a:spcPts val="0"/>
              </a:spcBef>
              <a:spcAft>
                <a:spcPts val="0"/>
              </a:spcAft>
              <a:buClr>
                <a:srgbClr val="A68F54"/>
              </a:buClr>
              <a:buSzTx/>
              <a:buFont typeface="+mj-lt"/>
              <a:buAutoNum type="arabicPeriod"/>
              <a:tabLst/>
              <a:defRPr/>
            </a:pPr>
            <a:r>
              <a:rPr kumimoji="0" lang="ar-SA" sz="1800" b="0" i="0" u="none" strike="noStrike" kern="1200" cap="none" spc="0" normalizeH="0" baseline="0" noProof="0" dirty="0">
                <a:ln>
                  <a:noFill/>
                </a:ln>
                <a:solidFill>
                  <a:srgbClr val="000000">
                    <a:lumMod val="85000"/>
                    <a:lumOff val="15000"/>
                  </a:srgbClr>
                </a:solidFill>
                <a:effectLst/>
                <a:uLnTx/>
                <a:uFillTx/>
                <a:latin typeface="Calibri"/>
                <a:ea typeface="+mn-ea"/>
                <a:cs typeface="Arial" panose="020B0604020202020204" pitchFamily="34" charset="0"/>
              </a:rPr>
              <a:t>بطاقة كفاءة الطاقة</a:t>
            </a:r>
            <a:endParaRPr kumimoji="0" lang="ar-JO" sz="1800" b="0" i="0" u="none" strike="noStrike" kern="1200" cap="none" spc="0" normalizeH="0" baseline="0" noProof="0" dirty="0">
              <a:ln>
                <a:noFill/>
              </a:ln>
              <a:solidFill>
                <a:srgbClr val="000000">
                  <a:lumMod val="85000"/>
                  <a:lumOff val="15000"/>
                </a:srgbClr>
              </a:solidFill>
              <a:effectLst/>
              <a:uLnTx/>
              <a:uFillTx/>
              <a:latin typeface="Calibri"/>
              <a:ea typeface="+mn-ea"/>
              <a:cs typeface="Arial" panose="020B0604020202020204" pitchFamily="34" charset="0"/>
            </a:endParaRPr>
          </a:p>
        </p:txBody>
      </p:sp>
      <p:cxnSp>
        <p:nvCxnSpPr>
          <p:cNvPr id="18" name="Straight Connector 17">
            <a:extLst>
              <a:ext uri="{FF2B5EF4-FFF2-40B4-BE49-F238E27FC236}">
                <a16:creationId xmlns:a16="http://schemas.microsoft.com/office/drawing/2014/main" id="{246BFD40-AD2F-7D39-F172-0612CB7F4467}"/>
              </a:ext>
            </a:extLst>
          </p:cNvPr>
          <p:cNvCxnSpPr>
            <a:cxnSpLocks/>
          </p:cNvCxnSpPr>
          <p:nvPr/>
        </p:nvCxnSpPr>
        <p:spPr>
          <a:xfrm flipH="1">
            <a:off x="1433608" y="2268274"/>
            <a:ext cx="9380385" cy="0"/>
          </a:xfrm>
          <a:prstGeom prst="line">
            <a:avLst/>
          </a:prstGeom>
          <a:ln w="28575">
            <a:solidFill>
              <a:srgbClr val="A68F54"/>
            </a:solidFill>
          </a:ln>
        </p:spPr>
        <p:style>
          <a:lnRef idx="1">
            <a:schemeClr val="accent1"/>
          </a:lnRef>
          <a:fillRef idx="0">
            <a:schemeClr val="accent1"/>
          </a:fillRef>
          <a:effectRef idx="0">
            <a:schemeClr val="accent1"/>
          </a:effectRef>
          <a:fontRef idx="minor">
            <a:schemeClr val="tx1"/>
          </a:fontRef>
        </p:style>
      </p:cxnSp>
      <p:sp>
        <p:nvSpPr>
          <p:cNvPr id="19" name="Title 1">
            <a:extLst>
              <a:ext uri="{FF2B5EF4-FFF2-40B4-BE49-F238E27FC236}">
                <a16:creationId xmlns:a16="http://schemas.microsoft.com/office/drawing/2014/main" id="{957ABCC7-50C5-1FB6-80C1-AC1BFB39C86D}"/>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المنهجية المتبعة </a:t>
            </a:r>
          </a:p>
        </p:txBody>
      </p:sp>
      <p:sp>
        <p:nvSpPr>
          <p:cNvPr id="23" name="TextBox 22">
            <a:extLst>
              <a:ext uri="{FF2B5EF4-FFF2-40B4-BE49-F238E27FC236}">
                <a16:creationId xmlns:a16="http://schemas.microsoft.com/office/drawing/2014/main" id="{92917223-D27E-4271-66A5-3CD4B612EE16}"/>
              </a:ext>
            </a:extLst>
          </p:cNvPr>
          <p:cNvSpPr txBox="1"/>
          <p:nvPr/>
        </p:nvSpPr>
        <p:spPr>
          <a:xfrm>
            <a:off x="1099226" y="5559029"/>
            <a:ext cx="9714767" cy="584775"/>
          </a:xfrm>
          <a:prstGeom prst="rect">
            <a:avLst/>
          </a:prstGeom>
          <a:noFill/>
        </p:spPr>
        <p:txBody>
          <a:bodyPr wrap="square">
            <a:spAutoFit/>
          </a:bodyPr>
          <a:lstStyle/>
          <a:p>
            <a:pPr algn="r" rtl="1"/>
            <a:r>
              <a:rPr lang="ar-JO" sz="1600" b="1" dirty="0"/>
              <a:t>وقد نُفذت مجموعات التركيز في مدينتي الرياض وجدة، بينما أُجريت المقابلات الفردية المعمقة في الدمام، أبها، وحائل، بواقع ٨ مقابلات في كل مدينة، وتم تنفيذها جميعًا خلال أسبوع واحد في الفترة من 7 يوليو إلى 15 يوليو.</a:t>
            </a:r>
            <a:endParaRPr lang="en-US" sz="1600" b="1" dirty="0"/>
          </a:p>
        </p:txBody>
      </p:sp>
      <p:sp>
        <p:nvSpPr>
          <p:cNvPr id="2" name="Slide Number Placeholder 1">
            <a:extLst>
              <a:ext uri="{FF2B5EF4-FFF2-40B4-BE49-F238E27FC236}">
                <a16:creationId xmlns:a16="http://schemas.microsoft.com/office/drawing/2014/main" id="{7BCBCEAC-7293-E444-974C-B251AABF4A88}"/>
              </a:ext>
            </a:extLst>
          </p:cNvPr>
          <p:cNvSpPr>
            <a:spLocks noGrp="1"/>
          </p:cNvSpPr>
          <p:nvPr>
            <p:ph type="sldNum" sz="quarter" idx="12"/>
          </p:nvPr>
        </p:nvSpPr>
        <p:spPr/>
        <p:txBody>
          <a:bodyPr/>
          <a:lstStyle/>
          <a:p>
            <a:fld id="{5939B1FA-81F2-4940-9AF3-5EAFB5D6669B}" type="slidenum">
              <a:rPr lang="en-US" smtClean="0"/>
              <a:pPr/>
              <a:t>41</a:t>
            </a:fld>
            <a:endParaRPr lang="en-US"/>
          </a:p>
        </p:txBody>
      </p:sp>
    </p:spTree>
    <p:extLst>
      <p:ext uri="{BB962C8B-B14F-4D97-AF65-F5344CB8AC3E}">
        <p14:creationId xmlns:p14="http://schemas.microsoft.com/office/powerpoint/2010/main" val="1043800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0811E-F258-09E3-CCAA-901D5A464CD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A875C42-A7A6-AC6B-B3D8-26D2491307F8}"/>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2D431EC-C119-8C28-B275-98D1024351B2}"/>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6" name="Group 15">
            <a:extLst>
              <a:ext uri="{FF2B5EF4-FFF2-40B4-BE49-F238E27FC236}">
                <a16:creationId xmlns:a16="http://schemas.microsoft.com/office/drawing/2014/main" id="{5F48B523-FF7A-E065-EF58-4FC692E6CFB5}"/>
              </a:ext>
            </a:extLst>
          </p:cNvPr>
          <p:cNvGrpSpPr/>
          <p:nvPr/>
        </p:nvGrpSpPr>
        <p:grpSpPr>
          <a:xfrm>
            <a:off x="1297543" y="3582157"/>
            <a:ext cx="8063425" cy="696319"/>
            <a:chOff x="810520" y="2879312"/>
            <a:chExt cx="8063425" cy="696319"/>
          </a:xfrm>
        </p:grpSpPr>
        <p:sp>
          <p:nvSpPr>
            <p:cNvPr id="18" name="TextBox 17">
              <a:extLst>
                <a:ext uri="{FF2B5EF4-FFF2-40B4-BE49-F238E27FC236}">
                  <a16:creationId xmlns:a16="http://schemas.microsoft.com/office/drawing/2014/main" id="{CF6CC478-906C-A466-9E9B-F45FEDA6012B}"/>
                </a:ext>
              </a:extLst>
            </p:cNvPr>
            <p:cNvSpPr txBox="1"/>
            <p:nvPr/>
          </p:nvSpPr>
          <p:spPr>
            <a:xfrm>
              <a:off x="810520" y="2879312"/>
              <a:ext cx="8063425" cy="553998"/>
            </a:xfrm>
            <a:prstGeom prst="rect">
              <a:avLst/>
            </a:prstGeom>
            <a:noFill/>
          </p:spPr>
          <p:txBody>
            <a:bodyPr wrap="square" lIns="0" tIns="0" rIns="0" bIns="0" rtlCol="0" anchor="b">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JO" sz="36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ردود الأفعال على الرسائل التواصلية </a:t>
              </a:r>
            </a:p>
          </p:txBody>
        </p:sp>
        <p:cxnSp>
          <p:nvCxnSpPr>
            <p:cNvPr id="19" name="Straight Connector 18">
              <a:extLst>
                <a:ext uri="{FF2B5EF4-FFF2-40B4-BE49-F238E27FC236}">
                  <a16:creationId xmlns:a16="http://schemas.microsoft.com/office/drawing/2014/main" id="{F41B1E90-F359-35C0-53D9-0B130E5DCD4C}"/>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Rectangle 19">
            <a:extLst>
              <a:ext uri="{FF2B5EF4-FFF2-40B4-BE49-F238E27FC236}">
                <a16:creationId xmlns:a16="http://schemas.microsoft.com/office/drawing/2014/main" id="{597697DF-C682-4D43-60C1-617880EBD9AB}"/>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1" name="Slide Number Placeholder 20">
            <a:extLst>
              <a:ext uri="{FF2B5EF4-FFF2-40B4-BE49-F238E27FC236}">
                <a16:creationId xmlns:a16="http://schemas.microsoft.com/office/drawing/2014/main" id="{B5B25EA4-FEC4-7152-3C2A-558CD69739A2}"/>
              </a:ext>
            </a:extLst>
          </p:cNvPr>
          <p:cNvSpPr>
            <a:spLocks noGrp="1"/>
          </p:cNvSpPr>
          <p:nvPr>
            <p:ph type="sldNum" sz="quarter" idx="12"/>
          </p:nvPr>
        </p:nvSpPr>
        <p:spPr/>
        <p:txBody>
          <a:bodyPr/>
          <a:lstStyle/>
          <a:p>
            <a:fld id="{5939B1FA-81F2-4940-9AF3-5EAFB5D6669B}" type="slidenum">
              <a:rPr lang="en-US" smtClean="0"/>
              <a:pPr/>
              <a:t>42</a:t>
            </a:fld>
            <a:endParaRPr lang="en-US"/>
          </a:p>
        </p:txBody>
      </p:sp>
    </p:spTree>
    <p:extLst>
      <p:ext uri="{BB962C8B-B14F-4D97-AF65-F5344CB8AC3E}">
        <p14:creationId xmlns:p14="http://schemas.microsoft.com/office/powerpoint/2010/main" val="1942204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2B62C-6269-045A-568B-EA3ACFEC75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683123-4E7B-4C1C-872B-22DD52C02A82}"/>
              </a:ext>
            </a:extLst>
          </p:cNvPr>
          <p:cNvSpPr txBox="1">
            <a:spLocks/>
          </p:cNvSpPr>
          <p:nvPr/>
        </p:nvSpPr>
        <p:spPr>
          <a:xfrm>
            <a:off x="807396" y="288523"/>
            <a:ext cx="10054914"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dirty="0">
                <a:solidFill>
                  <a:srgbClr val="A68F54"/>
                </a:solidFill>
                <a:ea typeface="+mn-ea"/>
                <a:cs typeface="Bahij TheSansArabic Plain" panose="02040503050201020203" pitchFamily="18" charset="-78"/>
              </a:rPr>
              <a:t>#1 مغامرات أبطال الطاقة – الحلقة الثامنة (سباق السيارات)- ردود الفعل العامة والفهم</a:t>
            </a:r>
            <a:endParaRPr lang="en-US" sz="2400" dirty="0">
              <a:solidFill>
                <a:schemeClr val="tx2"/>
              </a:solidFill>
              <a:ea typeface="+mn-ea"/>
              <a:cs typeface="Bahij TheSansArabic Plain" panose="02040503050201020203" pitchFamily="18" charset="-78"/>
            </a:endParaRPr>
          </a:p>
        </p:txBody>
      </p:sp>
      <p:grpSp>
        <p:nvGrpSpPr>
          <p:cNvPr id="3" name="Group 2">
            <a:extLst>
              <a:ext uri="{FF2B5EF4-FFF2-40B4-BE49-F238E27FC236}">
                <a16:creationId xmlns:a16="http://schemas.microsoft.com/office/drawing/2014/main" id="{BFE6AD96-6C38-94A6-F9BD-236C6F254E6B}"/>
              </a:ext>
            </a:extLst>
          </p:cNvPr>
          <p:cNvGrpSpPr/>
          <p:nvPr/>
        </p:nvGrpSpPr>
        <p:grpSpPr>
          <a:xfrm>
            <a:off x="10916100" y="223879"/>
            <a:ext cx="982980" cy="1156686"/>
            <a:chOff x="10638890" y="223879"/>
            <a:chExt cx="1206400" cy="1578026"/>
          </a:xfrm>
        </p:grpSpPr>
        <p:pic>
          <p:nvPicPr>
            <p:cNvPr id="4" name="Picture 3">
              <a:extLst>
                <a:ext uri="{FF2B5EF4-FFF2-40B4-BE49-F238E27FC236}">
                  <a16:creationId xmlns:a16="http://schemas.microsoft.com/office/drawing/2014/main" id="{350393D4-D215-70E0-4613-B64A541611AF}"/>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5" name="Picture 4" descr="A group of green and purple rectangles&#10;&#10;Description automatically generated">
              <a:extLst>
                <a:ext uri="{FF2B5EF4-FFF2-40B4-BE49-F238E27FC236}">
                  <a16:creationId xmlns:a16="http://schemas.microsoft.com/office/drawing/2014/main" id="{EDF4417B-393C-8CAC-EDED-42FE26C774B0}"/>
                </a:ext>
              </a:extLst>
            </p:cNvPr>
            <p:cNvPicPr>
              <a:picLocks noChangeAspect="1"/>
            </p:cNvPicPr>
            <p:nvPr/>
          </p:nvPicPr>
          <p:blipFill>
            <a:blip r:embed="rId3"/>
            <a:stretch>
              <a:fillRect/>
            </a:stretch>
          </p:blipFill>
          <p:spPr>
            <a:xfrm>
              <a:off x="10854197" y="730181"/>
              <a:ext cx="991093" cy="1071724"/>
            </a:xfrm>
            <a:prstGeom prst="rect">
              <a:avLst/>
            </a:prstGeom>
          </p:spPr>
        </p:pic>
      </p:grpSp>
      <p:grpSp>
        <p:nvGrpSpPr>
          <p:cNvPr id="8" name="Group 7">
            <a:extLst>
              <a:ext uri="{FF2B5EF4-FFF2-40B4-BE49-F238E27FC236}">
                <a16:creationId xmlns:a16="http://schemas.microsoft.com/office/drawing/2014/main" id="{03DEB429-7652-7957-B1EA-686EC4704D7A}"/>
              </a:ext>
            </a:extLst>
          </p:cNvPr>
          <p:cNvGrpSpPr/>
          <p:nvPr/>
        </p:nvGrpSpPr>
        <p:grpSpPr>
          <a:xfrm>
            <a:off x="8044183" y="2096025"/>
            <a:ext cx="3005707" cy="2253751"/>
            <a:chOff x="1802245" y="2271366"/>
            <a:chExt cx="3132952" cy="2738122"/>
          </a:xfrm>
        </p:grpSpPr>
        <p:sp>
          <p:nvSpPr>
            <p:cNvPr id="12" name="TextBox 11">
              <a:extLst>
                <a:ext uri="{FF2B5EF4-FFF2-40B4-BE49-F238E27FC236}">
                  <a16:creationId xmlns:a16="http://schemas.microsoft.com/office/drawing/2014/main" id="{656DB4DA-6DFE-3E5E-2DAE-5AE5EA0B45BC}"/>
                </a:ext>
              </a:extLst>
            </p:cNvPr>
            <p:cNvSpPr txBox="1"/>
            <p:nvPr/>
          </p:nvSpPr>
          <p:spPr>
            <a:xfrm>
              <a:off x="1802245" y="2271366"/>
              <a:ext cx="3132952" cy="574971"/>
            </a:xfrm>
            <a:prstGeom prst="roundRect">
              <a:avLst>
                <a:gd name="adj" fmla="val 3019"/>
              </a:avLst>
            </a:prstGeom>
            <a:solidFill>
              <a:srgbClr val="A68F54"/>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chemeClr val="bg1"/>
                  </a:solidFill>
                </a:rPr>
                <a:t>الأشرار   </a:t>
              </a:r>
            </a:p>
            <a:p>
              <a:pPr algn="ctr" rtl="1"/>
              <a:r>
                <a:rPr lang="ar-SA" sz="1400" b="1" dirty="0">
                  <a:solidFill>
                    <a:schemeClr val="bg1"/>
                  </a:solidFill>
                </a:rPr>
                <a:t>( السيارة الحمراء )</a:t>
              </a:r>
              <a:endParaRPr lang="en-US" sz="1400" b="1" dirty="0">
                <a:solidFill>
                  <a:schemeClr val="bg1"/>
                </a:solidFill>
              </a:endParaRPr>
            </a:p>
          </p:txBody>
        </p:sp>
        <p:sp>
          <p:nvSpPr>
            <p:cNvPr id="14" name="TextBox 13">
              <a:extLst>
                <a:ext uri="{FF2B5EF4-FFF2-40B4-BE49-F238E27FC236}">
                  <a16:creationId xmlns:a16="http://schemas.microsoft.com/office/drawing/2014/main" id="{28DA8A7A-BE1A-5843-1710-8346EA91C12E}"/>
                </a:ext>
              </a:extLst>
            </p:cNvPr>
            <p:cNvSpPr txBox="1"/>
            <p:nvPr/>
          </p:nvSpPr>
          <p:spPr>
            <a:xfrm>
              <a:off x="1802245" y="3124818"/>
              <a:ext cx="3132952" cy="1884670"/>
            </a:xfrm>
            <a:prstGeom prst="roundRect">
              <a:avLst>
                <a:gd name="adj" fmla="val 0"/>
              </a:avLst>
            </a:prstGeom>
            <a:solidFill>
              <a:schemeClr val="bg1"/>
            </a:solidFill>
            <a:ln>
              <a:noFill/>
            </a:ln>
            <a:effectLst/>
          </p:spPr>
          <p:txBody>
            <a:bodyPr wrap="square" anchor="t" anchorCtr="0">
              <a:noAutofit/>
            </a:bodyPr>
            <a:lstStyle/>
            <a:p>
              <a:pPr algn="ctr" rtl="1"/>
              <a:r>
                <a:rPr lang="ar-SA" sz="1400" b="1" dirty="0"/>
                <a:t>تُظهر السيارة </a:t>
              </a:r>
              <a:r>
                <a:rPr lang="ar-SA" sz="1400" b="1" dirty="0">
                  <a:solidFill>
                    <a:srgbClr val="FF0000"/>
                  </a:solidFill>
                </a:rPr>
                <a:t>الحمراء</a:t>
              </a:r>
              <a:r>
                <a:rPr lang="ar-SA" sz="1400" b="1" dirty="0"/>
                <a:t> سلوكيات سيئة مثل:</a:t>
              </a:r>
              <a:endParaRPr lang="en-US" sz="1400" b="1" dirty="0"/>
            </a:p>
            <a:p>
              <a:pPr algn="ctr" rtl="1"/>
              <a:endParaRPr lang="ar-SA" sz="1400" dirty="0"/>
            </a:p>
            <a:p>
              <a:pPr marL="285750" indent="-285750" algn="r" rtl="1">
                <a:buFont typeface="Arial" panose="020B0604020202020204" pitchFamily="34" charset="0"/>
                <a:buChar char="•"/>
              </a:pPr>
              <a:r>
                <a:rPr lang="ar-SA" sz="1200" dirty="0"/>
                <a:t>تشغيل المكيّف على أقصى درجة</a:t>
              </a:r>
              <a:r>
                <a:rPr lang="ar-JO" sz="1200" dirty="0"/>
                <a:t> مع </a:t>
              </a:r>
              <a:r>
                <a:rPr lang="ar-SA" sz="1200" dirty="0"/>
                <a:t>فتح النوافذ.</a:t>
              </a:r>
            </a:p>
            <a:p>
              <a:pPr marL="285750" indent="-285750" algn="r" rtl="1">
                <a:buFont typeface="Arial" panose="020B0604020202020204" pitchFamily="34" charset="0"/>
                <a:buChar char="•"/>
              </a:pPr>
              <a:r>
                <a:rPr lang="ar-SA" sz="1200" dirty="0"/>
                <a:t>القيادة بأقصى سرعة طوال السباق.</a:t>
              </a:r>
            </a:p>
            <a:p>
              <a:pPr marL="285750" indent="-285750" algn="r" rtl="1">
                <a:buFont typeface="Arial" panose="020B0604020202020204" pitchFamily="34" charset="0"/>
                <a:buChar char="•"/>
              </a:pPr>
              <a:r>
                <a:rPr lang="ar-SA" sz="1200" dirty="0"/>
                <a:t>الوميض والعبث بالأضواء.</a:t>
              </a:r>
            </a:p>
            <a:p>
              <a:pPr marL="285750" indent="-285750" algn="r" rtl="1">
                <a:buFont typeface="Arial" panose="020B0604020202020204" pitchFamily="34" charset="0"/>
                <a:buChar char="•"/>
              </a:pPr>
              <a:r>
                <a:rPr lang="ar-SA" sz="1200" dirty="0"/>
                <a:t>القيادة بتهور نحو الماء.</a:t>
              </a:r>
            </a:p>
            <a:p>
              <a:pPr marL="285750" indent="-285750" algn="r" rtl="1">
                <a:buFont typeface="Arial" panose="020B0604020202020204" pitchFamily="34" charset="0"/>
                <a:buChar char="•"/>
              </a:pPr>
              <a:r>
                <a:rPr lang="ar-SA" sz="1200" dirty="0"/>
                <a:t>تشغيل موسيقى صاخبة.</a:t>
              </a:r>
            </a:p>
            <a:p>
              <a:pPr marL="285750" indent="-285750" algn="r" rtl="1">
                <a:buFont typeface="Arial" panose="020B0604020202020204" pitchFamily="34" charset="0"/>
                <a:buChar char="•"/>
              </a:pPr>
              <a:endParaRPr lang="en-US" sz="1200" dirty="0">
                <a:solidFill>
                  <a:srgbClr val="44546A"/>
                </a:solidFill>
              </a:endParaRPr>
            </a:p>
          </p:txBody>
        </p:sp>
      </p:grpSp>
      <p:grpSp>
        <p:nvGrpSpPr>
          <p:cNvPr id="10" name="Group 9">
            <a:extLst>
              <a:ext uri="{FF2B5EF4-FFF2-40B4-BE49-F238E27FC236}">
                <a16:creationId xmlns:a16="http://schemas.microsoft.com/office/drawing/2014/main" id="{B00FF1ED-D444-8BD6-0DF5-B096E04F3F12}"/>
              </a:ext>
            </a:extLst>
          </p:cNvPr>
          <p:cNvGrpSpPr/>
          <p:nvPr/>
        </p:nvGrpSpPr>
        <p:grpSpPr>
          <a:xfrm>
            <a:off x="4540754" y="2096025"/>
            <a:ext cx="3005708" cy="2253751"/>
            <a:chOff x="7431419" y="2271366"/>
            <a:chExt cx="3132953" cy="2738122"/>
          </a:xfrm>
        </p:grpSpPr>
        <p:sp>
          <p:nvSpPr>
            <p:cNvPr id="26" name="TextBox 25">
              <a:extLst>
                <a:ext uri="{FF2B5EF4-FFF2-40B4-BE49-F238E27FC236}">
                  <a16:creationId xmlns:a16="http://schemas.microsoft.com/office/drawing/2014/main" id="{93C60478-3FC5-FE04-0C85-90E18313171B}"/>
                </a:ext>
              </a:extLst>
            </p:cNvPr>
            <p:cNvSpPr txBox="1"/>
            <p:nvPr/>
          </p:nvSpPr>
          <p:spPr>
            <a:xfrm>
              <a:off x="7431419" y="2271366"/>
              <a:ext cx="3132952" cy="574971"/>
            </a:xfrm>
            <a:prstGeom prst="roundRect">
              <a:avLst>
                <a:gd name="adj" fmla="val 3019"/>
              </a:avLst>
            </a:prstGeom>
            <a:solidFill>
              <a:srgbClr val="A68F54"/>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chemeClr val="bg1"/>
                  </a:solidFill>
                  <a:latin typeface="+mj-lt"/>
                </a:rPr>
                <a:t>الاخيار</a:t>
              </a:r>
              <a:endParaRPr lang="en-US" sz="1400" b="1" dirty="0">
                <a:solidFill>
                  <a:schemeClr val="bg1"/>
                </a:solidFill>
                <a:latin typeface="+mj-lt"/>
              </a:endParaRPr>
            </a:p>
            <a:p>
              <a:pPr algn="ctr" rtl="1"/>
              <a:r>
                <a:rPr lang="ar-SA" sz="1400" b="1" dirty="0">
                  <a:solidFill>
                    <a:schemeClr val="bg1"/>
                  </a:solidFill>
                  <a:latin typeface="+mj-lt"/>
                </a:rPr>
                <a:t>(السيارات الخضراء والصفراء)</a:t>
              </a:r>
              <a:endParaRPr lang="en-US" sz="1400" b="1" dirty="0">
                <a:solidFill>
                  <a:schemeClr val="bg1"/>
                </a:solidFill>
                <a:latin typeface="+mj-lt"/>
              </a:endParaRPr>
            </a:p>
          </p:txBody>
        </p:sp>
        <p:sp>
          <p:nvSpPr>
            <p:cNvPr id="28" name="TextBox 27">
              <a:extLst>
                <a:ext uri="{FF2B5EF4-FFF2-40B4-BE49-F238E27FC236}">
                  <a16:creationId xmlns:a16="http://schemas.microsoft.com/office/drawing/2014/main" id="{2B16CC66-2F50-E6DD-CAA8-BBD5314455BF}"/>
                </a:ext>
              </a:extLst>
            </p:cNvPr>
            <p:cNvSpPr txBox="1"/>
            <p:nvPr/>
          </p:nvSpPr>
          <p:spPr>
            <a:xfrm>
              <a:off x="7431420" y="3124818"/>
              <a:ext cx="3132952" cy="1884670"/>
            </a:xfrm>
            <a:prstGeom prst="roundRect">
              <a:avLst>
                <a:gd name="adj" fmla="val 0"/>
              </a:avLst>
            </a:prstGeom>
            <a:solidFill>
              <a:schemeClr val="bg1"/>
            </a:solidFill>
            <a:ln>
              <a:noFill/>
            </a:ln>
            <a:effectLst/>
          </p:spPr>
          <p:txBody>
            <a:bodyPr wrap="square" anchor="t" anchorCtr="0">
              <a:noAutofit/>
            </a:bodyPr>
            <a:lstStyle/>
            <a:p>
              <a:pPr algn="ctr" rtl="1"/>
              <a:r>
                <a:rPr lang="ar-SA" sz="1400" b="1" dirty="0"/>
                <a:t>تُظهر السيارة </a:t>
              </a:r>
              <a:r>
                <a:rPr lang="ar-SA" sz="1400" b="1" dirty="0">
                  <a:solidFill>
                    <a:srgbClr val="2DB463"/>
                  </a:solidFill>
                </a:rPr>
                <a:t>الخضراء</a:t>
              </a:r>
              <a:r>
                <a:rPr lang="ar-SA" sz="1400" b="1" dirty="0"/>
                <a:t> سلوكيات جيدة مثل</a:t>
              </a:r>
              <a:r>
                <a:rPr lang="en-US" sz="1400" b="1" dirty="0"/>
                <a:t>:</a:t>
              </a:r>
            </a:p>
            <a:p>
              <a:pPr algn="ctr" rtl="1"/>
              <a:endParaRPr lang="ar-SA" sz="1400" dirty="0"/>
            </a:p>
            <a:p>
              <a:pPr marL="285750" indent="-285750" algn="r" rtl="1">
                <a:buFont typeface="Arial" panose="020B0604020202020204" pitchFamily="34" charset="0"/>
                <a:buChar char="•"/>
              </a:pPr>
              <a:r>
                <a:rPr lang="ar-SA" sz="1200" dirty="0"/>
                <a:t>فحص الإطارات قبل الانطلاق.</a:t>
              </a:r>
            </a:p>
            <a:p>
              <a:pPr marL="285750" indent="-285750" algn="r" rtl="1">
                <a:buFont typeface="Arial" panose="020B0604020202020204" pitchFamily="34" charset="0"/>
                <a:buChar char="•"/>
              </a:pPr>
              <a:r>
                <a:rPr lang="ar-SA" sz="1200" dirty="0"/>
                <a:t>إبقاء النوافذ مغلقة / استخدام المروحة فقط.</a:t>
              </a:r>
            </a:p>
            <a:p>
              <a:pPr marL="285750" indent="-285750" algn="r" rtl="1">
                <a:buFont typeface="Arial" panose="020B0604020202020204" pitchFamily="34" charset="0"/>
                <a:buChar char="•"/>
              </a:pPr>
              <a:r>
                <a:rPr lang="ar-SA" sz="1200" dirty="0"/>
                <a:t>القيادة بسرعة مناسبة – بدون تجاوز السرعة.</a:t>
              </a:r>
            </a:p>
            <a:p>
              <a:pPr marL="285750" indent="-285750" algn="r" rtl="1">
                <a:buFont typeface="Arial" panose="020B0604020202020204" pitchFamily="34" charset="0"/>
                <a:buChar char="•"/>
              </a:pPr>
              <a:r>
                <a:rPr lang="ar-SA" sz="1200" dirty="0"/>
                <a:t>عدم القيادة نحو الماء.</a:t>
              </a:r>
            </a:p>
            <a:p>
              <a:pPr marL="285750" indent="-285750" algn="r" rtl="1">
                <a:buFont typeface="Arial" panose="020B0604020202020204" pitchFamily="34" charset="0"/>
                <a:buChar char="•"/>
              </a:pPr>
              <a:r>
                <a:rPr lang="ar-SA" sz="1200" dirty="0"/>
                <a:t>عدم الجدال أو التنمّر</a:t>
              </a:r>
              <a:r>
                <a:rPr lang="ar-SA" sz="1200" dirty="0">
                  <a:latin typeface="+mj-lt"/>
                </a:rPr>
                <a:t>.</a:t>
              </a:r>
            </a:p>
            <a:p>
              <a:pPr marL="285750" indent="-285750" algn="r" rtl="1">
                <a:buFont typeface="Arial" panose="020B0604020202020204" pitchFamily="34" charset="0"/>
                <a:buChar char="•"/>
              </a:pPr>
              <a:endParaRPr lang="en-US" sz="1400" dirty="0">
                <a:solidFill>
                  <a:srgbClr val="FF0000"/>
                </a:solidFill>
              </a:endParaRPr>
            </a:p>
          </p:txBody>
        </p:sp>
      </p:grpSp>
      <p:sp>
        <p:nvSpPr>
          <p:cNvPr id="13" name="TextBox 12">
            <a:extLst>
              <a:ext uri="{FF2B5EF4-FFF2-40B4-BE49-F238E27FC236}">
                <a16:creationId xmlns:a16="http://schemas.microsoft.com/office/drawing/2014/main" id="{4603FB52-1DA5-36D4-E11A-F423A4568154}"/>
              </a:ext>
            </a:extLst>
          </p:cNvPr>
          <p:cNvSpPr txBox="1"/>
          <p:nvPr/>
        </p:nvSpPr>
        <p:spPr>
          <a:xfrm>
            <a:off x="4533643" y="1092711"/>
            <a:ext cx="6516247" cy="738664"/>
          </a:xfrm>
          <a:prstGeom prst="rect">
            <a:avLst/>
          </a:prstGeom>
          <a:noFill/>
        </p:spPr>
        <p:txBody>
          <a:bodyPr wrap="square">
            <a:spAutoFit/>
          </a:bodyPr>
          <a:lstStyle/>
          <a:p>
            <a:pPr algn="r" rtl="1"/>
            <a:r>
              <a:rPr lang="ar-JO" sz="1400" dirty="0"/>
              <a:t>القصة مفهومة جدًا للأطفال من مختلف الأعمار، حيث تتسابق أربع سيارات بألوان مختلفة مع تركيز خاص على الأحمر والأخضر. تنتهي القصة بفوز السيارة الخضراء التي تمثل البطل ونيلها المكافأة. وتقوم الحبكة على تناقض واضح بين "الأخيار" و"الأشرار"، مع استخدام الألوان كرموز لتمييزهم بشكل يسهل على الأطفال استيعابه</a:t>
            </a:r>
            <a:endParaRPr lang="en-US" sz="1400" dirty="0"/>
          </a:p>
        </p:txBody>
      </p:sp>
      <p:graphicFrame>
        <p:nvGraphicFramePr>
          <p:cNvPr id="9" name="Table 8">
            <a:extLst>
              <a:ext uri="{FF2B5EF4-FFF2-40B4-BE49-F238E27FC236}">
                <a16:creationId xmlns:a16="http://schemas.microsoft.com/office/drawing/2014/main" id="{2A0FD5DF-915D-EC8D-16D5-19453FFA2BC0}"/>
              </a:ext>
            </a:extLst>
          </p:cNvPr>
          <p:cNvGraphicFramePr>
            <a:graphicFrameLocks noGrp="1"/>
          </p:cNvGraphicFramePr>
          <p:nvPr/>
        </p:nvGraphicFramePr>
        <p:xfrm>
          <a:off x="1449421" y="5023414"/>
          <a:ext cx="9642112" cy="962829"/>
        </p:xfrm>
        <a:graphic>
          <a:graphicData uri="http://schemas.openxmlformats.org/drawingml/2006/table">
            <a:tbl>
              <a:tblPr firstRow="1" bandRow="1">
                <a:tableStyleId>{2D5ABB26-0587-4C30-8999-92F81FD0307C}</a:tableStyleId>
              </a:tblPr>
              <a:tblGrid>
                <a:gridCol w="4329144">
                  <a:extLst>
                    <a:ext uri="{9D8B030D-6E8A-4147-A177-3AD203B41FA5}">
                      <a16:colId xmlns:a16="http://schemas.microsoft.com/office/drawing/2014/main" val="168338027"/>
                    </a:ext>
                  </a:extLst>
                </a:gridCol>
                <a:gridCol w="5312968">
                  <a:extLst>
                    <a:ext uri="{9D8B030D-6E8A-4147-A177-3AD203B41FA5}">
                      <a16:colId xmlns:a16="http://schemas.microsoft.com/office/drawing/2014/main" val="448283476"/>
                    </a:ext>
                  </a:extLst>
                </a:gridCol>
              </a:tblGrid>
              <a:tr h="320943">
                <a:tc>
                  <a:txBody>
                    <a:bodyPr/>
                    <a:lstStyle/>
                    <a:p>
                      <a:pPr algn="r"/>
                      <a:r>
                        <a:rPr lang="ar-SA" sz="1100" i="1" dirty="0">
                          <a:solidFill>
                            <a:schemeClr val="tx1"/>
                          </a:solidFill>
                        </a:rPr>
                        <a:t>فتى من ٦ إلى ٨ سنوات من الرياض </a:t>
                      </a:r>
                      <a:endParaRPr lang="en-US" sz="1100"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ar-SA" sz="1200" dirty="0">
                          <a:solidFill>
                            <a:schemeClr val="tx1"/>
                          </a:solidFill>
                        </a:rPr>
                        <a:t>ما فهمته من الفيديو أنه ما يستهلك طاقة كبيرة، والمكيف شغال، وهو كان يلعب بريموت المكيف الأحمر</a:t>
                      </a:r>
                      <a:endParaRPr lang="en-US" sz="12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88237701"/>
                  </a:ext>
                </a:extLst>
              </a:tr>
              <a:tr h="320943">
                <a:tc>
                  <a:txBody>
                    <a:bodyPr/>
                    <a:lstStyle/>
                    <a:p>
                      <a:pPr marL="0" marR="0" lvl="0" indent="0" algn="r" defTabSz="1219119" rtl="0" eaLnBrk="1" fontAlgn="auto" latinLnBrk="0" hangingPunct="1">
                        <a:lnSpc>
                          <a:spcPct val="100000"/>
                        </a:lnSpc>
                        <a:spcBef>
                          <a:spcPts val="0"/>
                        </a:spcBef>
                        <a:spcAft>
                          <a:spcPts val="0"/>
                        </a:spcAft>
                        <a:buClrTx/>
                        <a:buSzTx/>
                        <a:buFontTx/>
                        <a:buNone/>
                        <a:tabLst/>
                        <a:defRPr/>
                      </a:pPr>
                      <a:r>
                        <a:rPr lang="ar-JO" sz="1100" i="1" dirty="0">
                          <a:solidFill>
                            <a:schemeClr val="tx1"/>
                          </a:solidFill>
                        </a:rPr>
                        <a:t>فتى من </a:t>
                      </a:r>
                      <a:r>
                        <a:rPr lang="ar-SA" sz="1100" i="1" dirty="0">
                          <a:solidFill>
                            <a:schemeClr val="tx1"/>
                          </a:solidFill>
                        </a:rPr>
                        <a:t>٩ إلى ١٢ سنة من الرياض</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ar-SA" sz="1200" i="1" dirty="0">
                          <a:solidFill>
                            <a:schemeClr val="tx1"/>
                          </a:solidFill>
                          <a:latin typeface="Lato" panose="020F0502020204030203" pitchFamily="34" charset="0"/>
                        </a:rPr>
                        <a:t>عندما تسرع وتفتح الشباك، يخلص البنزين أسرع، وينطفي هواء المكيف. وتتعطل السيارة</a:t>
                      </a:r>
                      <a:endParaRPr lang="en-US" sz="12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23606241"/>
                  </a:ext>
                </a:extLst>
              </a:tr>
              <a:tr h="320943">
                <a:tc>
                  <a:txBody>
                    <a:bodyPr/>
                    <a:lstStyle/>
                    <a:p>
                      <a:pPr algn="r"/>
                      <a:r>
                        <a:rPr lang="ar-SA" sz="1100" i="1" dirty="0">
                          <a:solidFill>
                            <a:schemeClr val="tx1"/>
                          </a:solidFill>
                        </a:rPr>
                        <a:t>فتاة من ٩ إلى ١٢ سنة من جدة</a:t>
                      </a:r>
                      <a:endParaRPr lang="en-US" sz="1100"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ar-SA" sz="1200" i="1" dirty="0">
                          <a:solidFill>
                            <a:schemeClr val="tx1"/>
                          </a:solidFill>
                          <a:latin typeface="Lato" panose="020F0502020204030203" pitchFamily="34" charset="0"/>
                        </a:rPr>
                        <a:t>السيارة الحمراء، سرقوا الكهرباء وما استفادوا منها. فتحوا النوافذ، وانطفأ المكيف</a:t>
                      </a:r>
                      <a:endParaRPr lang="en-US" sz="12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54688626"/>
                  </a:ext>
                </a:extLst>
              </a:tr>
            </a:tbl>
          </a:graphicData>
        </a:graphic>
      </p:graphicFrame>
      <p:pic>
        <p:nvPicPr>
          <p:cNvPr id="11" name="Graphic 10" descr="Open quotation mark with solid fill">
            <a:extLst>
              <a:ext uri="{FF2B5EF4-FFF2-40B4-BE49-F238E27FC236}">
                <a16:creationId xmlns:a16="http://schemas.microsoft.com/office/drawing/2014/main" id="{9EBA91CC-4216-A2CB-8DC2-961EF73F52C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63164" y="5679543"/>
            <a:ext cx="513585" cy="396359"/>
          </a:xfrm>
          <a:prstGeom prst="rect">
            <a:avLst/>
          </a:prstGeom>
        </p:spPr>
      </p:pic>
      <p:pic>
        <p:nvPicPr>
          <p:cNvPr id="15" name="Graphic 14" descr="Open quotation mark with solid fill">
            <a:extLst>
              <a:ext uri="{FF2B5EF4-FFF2-40B4-BE49-F238E27FC236}">
                <a16:creationId xmlns:a16="http://schemas.microsoft.com/office/drawing/2014/main" id="{4F5CC3A5-F4A5-E531-F123-CBC4B5694A3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10894005" y="4843583"/>
            <a:ext cx="513585" cy="396359"/>
          </a:xfrm>
          <a:prstGeom prst="rect">
            <a:avLst/>
          </a:prstGeom>
        </p:spPr>
      </p:pic>
      <p:pic>
        <p:nvPicPr>
          <p:cNvPr id="17" name="Picture 16">
            <a:extLst>
              <a:ext uri="{FF2B5EF4-FFF2-40B4-BE49-F238E27FC236}">
                <a16:creationId xmlns:a16="http://schemas.microsoft.com/office/drawing/2014/main" id="{F02C7843-5631-21AB-1A2E-754B9DAB095F}"/>
              </a:ext>
            </a:extLst>
          </p:cNvPr>
          <p:cNvPicPr>
            <a:picLocks noChangeAspect="1"/>
          </p:cNvPicPr>
          <p:nvPr/>
        </p:nvPicPr>
        <p:blipFill>
          <a:blip r:embed="rId6"/>
          <a:stretch>
            <a:fillRect/>
          </a:stretch>
        </p:blipFill>
        <p:spPr>
          <a:xfrm>
            <a:off x="676561" y="1380565"/>
            <a:ext cx="3029710" cy="3969648"/>
          </a:xfrm>
          <a:prstGeom prst="roundRect">
            <a:avLst>
              <a:gd name="adj" fmla="val 16667"/>
            </a:avLst>
          </a:prstGeom>
          <a:ln w="76200">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Slide Number Placeholder 5">
            <a:extLst>
              <a:ext uri="{FF2B5EF4-FFF2-40B4-BE49-F238E27FC236}">
                <a16:creationId xmlns:a16="http://schemas.microsoft.com/office/drawing/2014/main" id="{ACFFD4F0-4BAE-8226-1A03-2D8617E166EA}"/>
              </a:ext>
            </a:extLst>
          </p:cNvPr>
          <p:cNvSpPr>
            <a:spLocks noGrp="1"/>
          </p:cNvSpPr>
          <p:nvPr>
            <p:ph type="sldNum" sz="quarter" idx="12"/>
          </p:nvPr>
        </p:nvSpPr>
        <p:spPr/>
        <p:txBody>
          <a:bodyPr/>
          <a:lstStyle/>
          <a:p>
            <a:fld id="{5939B1FA-81F2-4940-9AF3-5EAFB5D6669B}" type="slidenum">
              <a:rPr lang="en-US" smtClean="0"/>
              <a:pPr/>
              <a:t>43</a:t>
            </a:fld>
            <a:endParaRPr lang="en-US"/>
          </a:p>
        </p:txBody>
      </p:sp>
    </p:spTree>
    <p:extLst>
      <p:ext uri="{BB962C8B-B14F-4D97-AF65-F5344CB8AC3E}">
        <p14:creationId xmlns:p14="http://schemas.microsoft.com/office/powerpoint/2010/main" val="7487615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C66D7-7A48-9C4D-B32C-735F05E535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FFB85C-D892-FEEE-DF02-878618D9AB54}"/>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dirty="0">
                <a:solidFill>
                  <a:srgbClr val="A68F54"/>
                </a:solidFill>
                <a:ea typeface="+mn-ea"/>
                <a:cs typeface="Bahij TheSansArabic Plain" panose="02040503050201020203" pitchFamily="18" charset="-78"/>
              </a:rPr>
              <a:t>#2 الفتاة مع المصباح - ردود الفعل العامة والفهم</a:t>
            </a:r>
            <a:endParaRPr lang="en-US" sz="2400" dirty="0">
              <a:solidFill>
                <a:schemeClr val="tx2"/>
              </a:solidFill>
              <a:ea typeface="+mn-ea"/>
              <a:cs typeface="Bahij TheSansArabic Plain" panose="02040503050201020203" pitchFamily="18" charset="-78"/>
            </a:endParaRPr>
          </a:p>
        </p:txBody>
      </p:sp>
      <p:grpSp>
        <p:nvGrpSpPr>
          <p:cNvPr id="3" name="Group 2">
            <a:extLst>
              <a:ext uri="{FF2B5EF4-FFF2-40B4-BE49-F238E27FC236}">
                <a16:creationId xmlns:a16="http://schemas.microsoft.com/office/drawing/2014/main" id="{21DADAC8-ED08-F45F-1C76-8295DB58640B}"/>
              </a:ext>
            </a:extLst>
          </p:cNvPr>
          <p:cNvGrpSpPr/>
          <p:nvPr/>
        </p:nvGrpSpPr>
        <p:grpSpPr>
          <a:xfrm>
            <a:off x="10916100" y="223879"/>
            <a:ext cx="982980" cy="1156686"/>
            <a:chOff x="10638890" y="223879"/>
            <a:chExt cx="1206400" cy="1578026"/>
          </a:xfrm>
        </p:grpSpPr>
        <p:pic>
          <p:nvPicPr>
            <p:cNvPr id="4" name="Picture 3">
              <a:extLst>
                <a:ext uri="{FF2B5EF4-FFF2-40B4-BE49-F238E27FC236}">
                  <a16:creationId xmlns:a16="http://schemas.microsoft.com/office/drawing/2014/main" id="{D6039636-E98F-AD57-406C-0E94C59C492C}"/>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5" name="Picture 4" descr="A group of green and purple rectangles&#10;&#10;Description automatically generated">
              <a:extLst>
                <a:ext uri="{FF2B5EF4-FFF2-40B4-BE49-F238E27FC236}">
                  <a16:creationId xmlns:a16="http://schemas.microsoft.com/office/drawing/2014/main" id="{1A30513C-1D5B-DF40-22E9-AE55391F7B24}"/>
                </a:ext>
              </a:extLst>
            </p:cNvPr>
            <p:cNvPicPr>
              <a:picLocks noChangeAspect="1"/>
            </p:cNvPicPr>
            <p:nvPr/>
          </p:nvPicPr>
          <p:blipFill>
            <a:blip r:embed="rId3"/>
            <a:stretch>
              <a:fillRect/>
            </a:stretch>
          </p:blipFill>
          <p:spPr>
            <a:xfrm>
              <a:off x="10854197" y="730181"/>
              <a:ext cx="991093" cy="1071724"/>
            </a:xfrm>
            <a:prstGeom prst="rect">
              <a:avLst/>
            </a:prstGeom>
          </p:spPr>
        </p:pic>
      </p:grpSp>
      <p:pic>
        <p:nvPicPr>
          <p:cNvPr id="30" name="Graphic 29" descr="Open quotation mark with solid fill">
            <a:extLst>
              <a:ext uri="{FF2B5EF4-FFF2-40B4-BE49-F238E27FC236}">
                <a16:creationId xmlns:a16="http://schemas.microsoft.com/office/drawing/2014/main" id="{F1D16517-2060-3474-C773-658B6DBF044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10348725" y="4743756"/>
            <a:ext cx="513585" cy="396359"/>
          </a:xfrm>
          <a:prstGeom prst="rect">
            <a:avLst/>
          </a:prstGeom>
        </p:spPr>
      </p:pic>
      <p:pic>
        <p:nvPicPr>
          <p:cNvPr id="31" name="Graphic 30" descr="Open quotation mark with solid fill">
            <a:extLst>
              <a:ext uri="{FF2B5EF4-FFF2-40B4-BE49-F238E27FC236}">
                <a16:creationId xmlns:a16="http://schemas.microsoft.com/office/drawing/2014/main" id="{44461650-DEF8-C26C-0184-ACBFA61B31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48785" y="5762505"/>
            <a:ext cx="513585" cy="396359"/>
          </a:xfrm>
          <a:prstGeom prst="rect">
            <a:avLst/>
          </a:prstGeom>
        </p:spPr>
      </p:pic>
      <p:pic>
        <p:nvPicPr>
          <p:cNvPr id="13" name="Picture 12" descr="A hand touching a lamp&#10;&#10;AI-generated content may be incorrect.">
            <a:extLst>
              <a:ext uri="{FF2B5EF4-FFF2-40B4-BE49-F238E27FC236}">
                <a16:creationId xmlns:a16="http://schemas.microsoft.com/office/drawing/2014/main" id="{97BD9912-E610-902C-BAF0-7D467522FF3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6959" y="1380565"/>
            <a:ext cx="3035351" cy="39696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5" name="TextBox 14">
            <a:extLst>
              <a:ext uri="{FF2B5EF4-FFF2-40B4-BE49-F238E27FC236}">
                <a16:creationId xmlns:a16="http://schemas.microsoft.com/office/drawing/2014/main" id="{750556B2-EE8D-22B6-98DE-2659F4CACF03}"/>
              </a:ext>
            </a:extLst>
          </p:cNvPr>
          <p:cNvSpPr txBox="1"/>
          <p:nvPr/>
        </p:nvSpPr>
        <p:spPr>
          <a:xfrm>
            <a:off x="4365329" y="4899188"/>
            <a:ext cx="6433986" cy="1197251"/>
          </a:xfrm>
          <a:prstGeom prst="rect">
            <a:avLst/>
          </a:prstGeom>
          <a:noFill/>
        </p:spPr>
        <p:txBody>
          <a:bodyPr wrap="square">
            <a:spAutoFit/>
          </a:bodyPr>
          <a:lstStyle/>
          <a:p>
            <a:pPr marL="268288" algn="r" rtl="1">
              <a:lnSpc>
                <a:spcPct val="90000"/>
              </a:lnSpc>
              <a:spcBef>
                <a:spcPts val="1000"/>
              </a:spcBef>
            </a:pPr>
            <a:r>
              <a:rPr lang="ar-SA" sz="1200" i="1" dirty="0">
                <a:solidFill>
                  <a:schemeClr val="tx1"/>
                </a:solidFill>
                <a:latin typeface="Lato" panose="020F0502020204030203" pitchFamily="34" charset="0"/>
              </a:rPr>
              <a:t>إذا تركتُ المصباح مضاءً لفترة طويلة، ثم عندما أريد تشغيله مرة أخرى، فقد أجده تالفًا.</a:t>
            </a:r>
          </a:p>
          <a:p>
            <a:pPr marL="268288" algn="r" rtl="1">
              <a:lnSpc>
                <a:spcPct val="90000"/>
              </a:lnSpc>
              <a:spcBef>
                <a:spcPts val="1000"/>
              </a:spcBef>
            </a:pPr>
            <a:r>
              <a:rPr lang="en-US" sz="1400" i="1" dirty="0">
                <a:solidFill>
                  <a:schemeClr val="tx1"/>
                </a:solidFill>
                <a:latin typeface="Lato" panose="020F0502020204030203" pitchFamily="34" charset="0"/>
              </a:rPr>
              <a:t>				</a:t>
            </a:r>
            <a:r>
              <a:rPr lang="ar-SA" sz="1200" i="1" dirty="0">
                <a:solidFill>
                  <a:schemeClr val="tx1"/>
                </a:solidFill>
                <a:latin typeface="Lato" panose="020F0502020204030203" pitchFamily="34" charset="0"/>
              </a:rPr>
              <a:t>فتاة من ٦ إلى ٨ سنوات، جدة</a:t>
            </a:r>
          </a:p>
          <a:p>
            <a:pPr marL="355600" indent="-87313" algn="r" rtl="1">
              <a:lnSpc>
                <a:spcPct val="90000"/>
              </a:lnSpc>
              <a:spcBef>
                <a:spcPts val="1000"/>
              </a:spcBef>
            </a:pPr>
            <a:r>
              <a:rPr lang="ar-SA" sz="1200" i="1" dirty="0">
                <a:solidFill>
                  <a:schemeClr val="tx1"/>
                </a:solidFill>
                <a:latin typeface="Lato" panose="020F0502020204030203" pitchFamily="34" charset="0"/>
              </a:rPr>
              <a:t>تركت المصباح مضاءً ولم تستخدمه، فانطفأ المصباح وتوقف عن العمل. ثم تم إصلاح كابل المصباح، وعمل بشكل جيد.</a:t>
            </a:r>
          </a:p>
          <a:p>
            <a:pPr marL="355600" indent="-87313" algn="r" rtl="1">
              <a:lnSpc>
                <a:spcPct val="90000"/>
              </a:lnSpc>
              <a:spcBef>
                <a:spcPts val="1000"/>
              </a:spcBef>
            </a:pPr>
            <a:r>
              <a:rPr lang="en-US" sz="1400" i="1" dirty="0">
                <a:solidFill>
                  <a:schemeClr val="tx1"/>
                </a:solidFill>
                <a:latin typeface="Lato" panose="020F0502020204030203" pitchFamily="34" charset="0"/>
              </a:rPr>
              <a:t>					</a:t>
            </a:r>
            <a:r>
              <a:rPr lang="ar-SA" sz="1200" i="1" dirty="0">
                <a:latin typeface="Lato" panose="020F0502020204030203" pitchFamily="34" charset="0"/>
              </a:rPr>
              <a:t>أولاد من الصف السادس إلى الثامن، الرياض</a:t>
            </a:r>
            <a:endParaRPr lang="en-US" sz="1400" i="1" dirty="0">
              <a:latin typeface="Lato" panose="020F0502020204030203" pitchFamily="34" charset="0"/>
            </a:endParaRPr>
          </a:p>
        </p:txBody>
      </p:sp>
      <p:sp>
        <p:nvSpPr>
          <p:cNvPr id="19" name="TextBox 18">
            <a:extLst>
              <a:ext uri="{FF2B5EF4-FFF2-40B4-BE49-F238E27FC236}">
                <a16:creationId xmlns:a16="http://schemas.microsoft.com/office/drawing/2014/main" id="{3A4E1387-CD96-4BD9-FB85-A9D314AC4559}"/>
              </a:ext>
            </a:extLst>
          </p:cNvPr>
          <p:cNvSpPr txBox="1"/>
          <p:nvPr/>
        </p:nvSpPr>
        <p:spPr>
          <a:xfrm>
            <a:off x="4056434" y="776507"/>
            <a:ext cx="7041341" cy="1600438"/>
          </a:xfrm>
          <a:prstGeom prst="rect">
            <a:avLst/>
          </a:prstGeom>
          <a:noFill/>
        </p:spPr>
        <p:txBody>
          <a:bodyPr wrap="square">
            <a:spAutoFit/>
          </a:bodyPr>
          <a:lstStyle/>
          <a:p>
            <a:pPr marL="0" indent="0" algn="r" rtl="1">
              <a:spcAft>
                <a:spcPts val="0"/>
              </a:spcAft>
              <a:buNone/>
            </a:pPr>
            <a:endParaRPr lang="ar-SA" sz="1800" dirty="0">
              <a:solidFill>
                <a:schemeClr val="tx1"/>
              </a:solidFill>
            </a:endParaRPr>
          </a:p>
          <a:p>
            <a:pPr marL="0" indent="0" algn="r" rtl="1">
              <a:spcAft>
                <a:spcPts val="0"/>
              </a:spcAft>
              <a:buNone/>
            </a:pPr>
            <a:endParaRPr lang="ar-SA" sz="1800" dirty="0">
              <a:solidFill>
                <a:schemeClr val="tx1"/>
              </a:solidFill>
            </a:endParaRPr>
          </a:p>
          <a:p>
            <a:pPr marL="0" indent="0" algn="r" rtl="1">
              <a:spcAft>
                <a:spcPts val="0"/>
              </a:spcAft>
              <a:buNone/>
            </a:pPr>
            <a:r>
              <a:rPr lang="ar-SA" sz="1400" dirty="0">
                <a:latin typeface="Calibri"/>
              </a:rPr>
              <a:t>الرسالة المتعلقة بتوفير الطاقة </a:t>
            </a:r>
            <a:r>
              <a:rPr lang="ar-SA" sz="1400" dirty="0">
                <a:solidFill>
                  <a:srgbClr val="2DB463"/>
                </a:solidFill>
                <a:latin typeface="Calibri"/>
              </a:rPr>
              <a:t>مفهومة جيدًا من قبل جميع الأطفال</a:t>
            </a:r>
            <a:r>
              <a:rPr lang="en-US" sz="1400" dirty="0">
                <a:latin typeface="Calibri"/>
              </a:rPr>
              <a:t> </a:t>
            </a:r>
            <a:r>
              <a:rPr lang="ar-SA" sz="1400" dirty="0">
                <a:latin typeface="Calibri"/>
              </a:rPr>
              <a:t>و</a:t>
            </a:r>
            <a:r>
              <a:rPr lang="ar-JO" sz="1400" dirty="0">
                <a:latin typeface="Calibri"/>
              </a:rPr>
              <a:t>تعبر عن </a:t>
            </a:r>
            <a:r>
              <a:rPr lang="ar-SA" sz="1400" dirty="0">
                <a:latin typeface="Calibri"/>
              </a:rPr>
              <a:t>لفتاة </a:t>
            </a:r>
            <a:r>
              <a:rPr kumimoji="0" lang="ar-JO" sz="1400" i="0" u="none" strike="noStrike" kern="1200" cap="none" spc="0" normalizeH="0" baseline="0" noProof="0" dirty="0">
                <a:ln>
                  <a:noFill/>
                </a:ln>
                <a:solidFill>
                  <a:schemeClr val="tx1"/>
                </a:solidFill>
                <a:effectLst/>
                <a:uLnTx/>
                <a:uFillTx/>
                <a:latin typeface="Calibri"/>
                <a:ea typeface="+mn-ea"/>
              </a:rPr>
              <a:t>تركت </a:t>
            </a:r>
            <a:r>
              <a:rPr kumimoji="0" lang="ar-SA" sz="1400" i="0" u="none" strike="noStrike" kern="1200" cap="none" spc="0" normalizeH="0" baseline="0" noProof="0" dirty="0">
                <a:ln>
                  <a:noFill/>
                </a:ln>
                <a:solidFill>
                  <a:schemeClr val="tx1"/>
                </a:solidFill>
                <a:effectLst/>
                <a:uLnTx/>
                <a:uFillTx/>
                <a:latin typeface="Calibri"/>
                <a:ea typeface="+mn-ea"/>
              </a:rPr>
              <a:t>المصباح مضاءً طوال الليل، وفي الصباح لم يعد يعمل لأنه تعطل. في الليلة التالية أطفأت المصباح قبل النوم، وفي صباح اليوم التالي وجدته يعمل بشكل صحيح.</a:t>
            </a:r>
            <a:endParaRPr lang="ar-SA" sz="1400" dirty="0"/>
          </a:p>
          <a:p>
            <a:pPr marL="0" indent="0" algn="r" rtl="1">
              <a:spcAft>
                <a:spcPts val="0"/>
              </a:spcAft>
              <a:buNone/>
            </a:pPr>
            <a:endParaRPr lang="en-US" sz="1800" b="1" dirty="0"/>
          </a:p>
        </p:txBody>
      </p:sp>
      <p:sp>
        <p:nvSpPr>
          <p:cNvPr id="16" name="TextBox 15">
            <a:extLst>
              <a:ext uri="{FF2B5EF4-FFF2-40B4-BE49-F238E27FC236}">
                <a16:creationId xmlns:a16="http://schemas.microsoft.com/office/drawing/2014/main" id="{BD1CE2BA-EA70-5FB5-04B6-167793194383}"/>
              </a:ext>
            </a:extLst>
          </p:cNvPr>
          <p:cNvSpPr txBox="1"/>
          <p:nvPr/>
        </p:nvSpPr>
        <p:spPr>
          <a:xfrm>
            <a:off x="4056435" y="3052670"/>
            <a:ext cx="4742424" cy="1442065"/>
          </a:xfrm>
          <a:prstGeom prst="roundRect">
            <a:avLst>
              <a:gd name="adj" fmla="val 0"/>
            </a:avLst>
          </a:prstGeom>
          <a:solidFill>
            <a:schemeClr val="bg1"/>
          </a:solidFill>
          <a:ln>
            <a:noFill/>
          </a:ln>
          <a:effectLst/>
        </p:spPr>
        <p:txBody>
          <a:bodyPr wrap="square" anchor="t" anchorCtr="0">
            <a:noAutofit/>
          </a:bodyPr>
          <a:lstStyle/>
          <a:p>
            <a:pPr marL="285750" indent="-285750" algn="r" rtl="1">
              <a:buFont typeface="Arial" panose="020B0604020202020204" pitchFamily="34" charset="0"/>
              <a:buChar char="•"/>
            </a:pPr>
            <a:r>
              <a:rPr lang="ar-JO" sz="1200" b="1" dirty="0"/>
              <a:t>للمستجيبين من عمر 9 إلى 12 سنة </a:t>
            </a:r>
            <a:endParaRPr lang="en-US" sz="1200" b="1" dirty="0"/>
          </a:p>
          <a:p>
            <a:pPr algn="r" rtl="1"/>
            <a:endParaRPr lang="en-US" sz="1200" b="1" dirty="0"/>
          </a:p>
          <a:p>
            <a:pPr algn="r" rtl="1"/>
            <a:r>
              <a:rPr lang="ar-JO" sz="1200" dirty="0"/>
              <a:t>المصباح لا يعمل لأسباب وظيفية مثل التلف من كثرة الاستخدام أو نفاد البطارية أو انقطاع التيار الكهربائي</a:t>
            </a:r>
            <a:endParaRPr lang="en-US" sz="1200" dirty="0"/>
          </a:p>
          <a:p>
            <a:pPr marL="171450" indent="-171450" algn="r" rtl="1">
              <a:buFont typeface="Arial" panose="020B0604020202020204" pitchFamily="34" charset="0"/>
              <a:buChar char="•"/>
            </a:pPr>
            <a:r>
              <a:rPr lang="ar-JO" sz="1200" b="1" dirty="0"/>
              <a:t>بالنسبة للأعمار من 9-6 سنوات</a:t>
            </a:r>
            <a:endParaRPr lang="en-US" sz="1200" b="1" dirty="0"/>
          </a:p>
          <a:p>
            <a:pPr marL="171450" indent="-171450" algn="r" rtl="1">
              <a:buFont typeface="Arial" panose="020B0604020202020204" pitchFamily="34" charset="0"/>
              <a:buChar char="•"/>
            </a:pPr>
            <a:endParaRPr lang="en-US" sz="1200" b="1" dirty="0"/>
          </a:p>
          <a:p>
            <a:pPr algn="r" rtl="1"/>
            <a:r>
              <a:rPr lang="ar-JO" sz="1200" dirty="0"/>
              <a:t>المصباح لا يعمل لأنه مُتعب ويحتاج إلى الراحة والعناية</a:t>
            </a:r>
            <a:endParaRPr lang="en-US" sz="1200" dirty="0"/>
          </a:p>
        </p:txBody>
      </p:sp>
      <p:sp>
        <p:nvSpPr>
          <p:cNvPr id="23" name="TextBox 22">
            <a:extLst>
              <a:ext uri="{FF2B5EF4-FFF2-40B4-BE49-F238E27FC236}">
                <a16:creationId xmlns:a16="http://schemas.microsoft.com/office/drawing/2014/main" id="{4F68E910-D22E-5957-E442-F12613B303AD}"/>
              </a:ext>
            </a:extLst>
          </p:cNvPr>
          <p:cNvSpPr txBox="1"/>
          <p:nvPr/>
        </p:nvSpPr>
        <p:spPr>
          <a:xfrm>
            <a:off x="8892089" y="3094471"/>
            <a:ext cx="2209016" cy="1400265"/>
          </a:xfrm>
          <a:prstGeom prst="roundRect">
            <a:avLst>
              <a:gd name="adj" fmla="val 0"/>
            </a:avLst>
          </a:prstGeom>
          <a:solidFill>
            <a:schemeClr val="bg1"/>
          </a:solidFill>
          <a:ln>
            <a:noFill/>
          </a:ln>
          <a:effectLst/>
        </p:spPr>
        <p:txBody>
          <a:bodyPr wrap="square" anchor="t" anchorCtr="0">
            <a:noAutofit/>
          </a:bodyPr>
          <a:lstStyle/>
          <a:p>
            <a:pPr algn="r" rtl="1"/>
            <a:r>
              <a:rPr lang="ar-SA" sz="1100" b="1" dirty="0"/>
              <a:t>قفز الفتاة على السرير سلوكٌ سيئٌ يلاحظه الأطفال الصغار. </a:t>
            </a:r>
            <a:endParaRPr lang="ar-JO" sz="1100" b="1" dirty="0"/>
          </a:p>
          <a:p>
            <a:pPr algn="r" rtl="1"/>
            <a:endParaRPr lang="ar-SA" sz="1100" b="1" dirty="0"/>
          </a:p>
          <a:p>
            <a:pPr marL="285750" indent="-285750" algn="r" rtl="1">
              <a:buFont typeface="Arial" panose="020B0604020202020204" pitchFamily="34" charset="0"/>
              <a:buChar char="•"/>
            </a:pPr>
            <a:r>
              <a:rPr lang="ar-SA" sz="1200" dirty="0"/>
              <a:t>تُذكّر آداب الفتاة الأطفال الصغار بما يُقال لهم من قِبل والديهم. </a:t>
            </a:r>
          </a:p>
          <a:p>
            <a:pPr marL="285750" indent="-285750" algn="r" rtl="1">
              <a:buFont typeface="Arial" panose="020B0604020202020204" pitchFamily="34" charset="0"/>
              <a:buChar char="•"/>
            </a:pPr>
            <a:r>
              <a:rPr lang="ar-SA" sz="1200" dirty="0"/>
              <a:t>ركّز الأطفال الأكبر سنًا على القصة أكثر.</a:t>
            </a:r>
            <a:endParaRPr lang="en-US" sz="1200" dirty="0"/>
          </a:p>
        </p:txBody>
      </p:sp>
      <p:sp>
        <p:nvSpPr>
          <p:cNvPr id="25" name="TextBox 24">
            <a:extLst>
              <a:ext uri="{FF2B5EF4-FFF2-40B4-BE49-F238E27FC236}">
                <a16:creationId xmlns:a16="http://schemas.microsoft.com/office/drawing/2014/main" id="{3C9AB522-E045-8634-BDAD-0103B9BD99D4}"/>
              </a:ext>
            </a:extLst>
          </p:cNvPr>
          <p:cNvSpPr txBox="1"/>
          <p:nvPr/>
        </p:nvSpPr>
        <p:spPr>
          <a:xfrm>
            <a:off x="8892089" y="2428091"/>
            <a:ext cx="2181584" cy="434539"/>
          </a:xfrm>
          <a:prstGeom prst="roundRect">
            <a:avLst>
              <a:gd name="adj" fmla="val 3019"/>
            </a:avLst>
          </a:prstGeom>
          <a:solidFill>
            <a:srgbClr val="A68F54"/>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chemeClr val="bg1"/>
                </a:solidFill>
              </a:rPr>
              <a:t>سلوك الفتاة السيئة</a:t>
            </a:r>
          </a:p>
        </p:txBody>
      </p:sp>
      <p:sp>
        <p:nvSpPr>
          <p:cNvPr id="26" name="TextBox 25">
            <a:extLst>
              <a:ext uri="{FF2B5EF4-FFF2-40B4-BE49-F238E27FC236}">
                <a16:creationId xmlns:a16="http://schemas.microsoft.com/office/drawing/2014/main" id="{FC1B1B0E-EF78-8F70-1596-49200E2129FC}"/>
              </a:ext>
            </a:extLst>
          </p:cNvPr>
          <p:cNvSpPr txBox="1"/>
          <p:nvPr/>
        </p:nvSpPr>
        <p:spPr>
          <a:xfrm>
            <a:off x="4056434" y="2446036"/>
            <a:ext cx="4742423" cy="416594"/>
          </a:xfrm>
          <a:prstGeom prst="roundRect">
            <a:avLst>
              <a:gd name="adj" fmla="val 3019"/>
            </a:avLst>
          </a:prstGeom>
          <a:solidFill>
            <a:srgbClr val="A68F54"/>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chemeClr val="bg1"/>
                </a:solidFill>
              </a:rPr>
              <a:t>المصباح هو عنصر</a:t>
            </a:r>
          </a:p>
        </p:txBody>
      </p:sp>
      <p:sp>
        <p:nvSpPr>
          <p:cNvPr id="7" name="Slide Number Placeholder 6">
            <a:extLst>
              <a:ext uri="{FF2B5EF4-FFF2-40B4-BE49-F238E27FC236}">
                <a16:creationId xmlns:a16="http://schemas.microsoft.com/office/drawing/2014/main" id="{C8FB92C8-8085-B094-BF35-71E3DC143855}"/>
              </a:ext>
            </a:extLst>
          </p:cNvPr>
          <p:cNvSpPr>
            <a:spLocks noGrp="1"/>
          </p:cNvSpPr>
          <p:nvPr>
            <p:ph type="sldNum" sz="quarter" idx="12"/>
          </p:nvPr>
        </p:nvSpPr>
        <p:spPr/>
        <p:txBody>
          <a:bodyPr/>
          <a:lstStyle/>
          <a:p>
            <a:fld id="{5939B1FA-81F2-4940-9AF3-5EAFB5D6669B}" type="slidenum">
              <a:rPr lang="en-US" smtClean="0"/>
              <a:pPr/>
              <a:t>44</a:t>
            </a:fld>
            <a:endParaRPr lang="en-US"/>
          </a:p>
        </p:txBody>
      </p:sp>
    </p:spTree>
    <p:extLst>
      <p:ext uri="{BB962C8B-B14F-4D97-AF65-F5344CB8AC3E}">
        <p14:creationId xmlns:p14="http://schemas.microsoft.com/office/powerpoint/2010/main" val="27857173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6631A-0167-7E03-E3C5-1566256C9C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D86FB9-F150-9396-4633-4D165EEB2BD8}"/>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dirty="0">
                <a:solidFill>
                  <a:srgbClr val="A68F54"/>
                </a:solidFill>
                <a:ea typeface="+mn-ea"/>
                <a:cs typeface="Bahij TheSansArabic Plain" panose="02040503050201020203" pitchFamily="18" charset="-78"/>
              </a:rPr>
              <a:t>#3 لنطفئ الأضواء ونترك أشعة الشمس تضيء منزلنا</a:t>
            </a:r>
            <a:r>
              <a:rPr lang="en-US" sz="2400" dirty="0">
                <a:solidFill>
                  <a:srgbClr val="A68F54"/>
                </a:solidFill>
                <a:ea typeface="+mn-ea"/>
                <a:cs typeface="Bahij TheSansArabic Plain" panose="02040503050201020203" pitchFamily="18" charset="-78"/>
              </a:rPr>
              <a:t> </a:t>
            </a:r>
            <a:r>
              <a:rPr lang="ar-SA" sz="2400" dirty="0">
                <a:solidFill>
                  <a:srgbClr val="A68F54"/>
                </a:solidFill>
                <a:ea typeface="+mn-ea"/>
                <a:cs typeface="Bahij TheSansArabic Plain" panose="02040503050201020203" pitchFamily="18" charset="-78"/>
              </a:rPr>
              <a:t>- ردود الفعل العامة والفهم</a:t>
            </a:r>
            <a:endParaRPr lang="en-US" sz="2400" dirty="0">
              <a:solidFill>
                <a:schemeClr val="tx2"/>
              </a:solidFill>
              <a:ea typeface="+mn-ea"/>
              <a:cs typeface="Bahij TheSansArabic Plain" panose="02040503050201020203" pitchFamily="18" charset="-78"/>
            </a:endParaRPr>
          </a:p>
        </p:txBody>
      </p:sp>
      <p:grpSp>
        <p:nvGrpSpPr>
          <p:cNvPr id="3" name="Group 2">
            <a:extLst>
              <a:ext uri="{FF2B5EF4-FFF2-40B4-BE49-F238E27FC236}">
                <a16:creationId xmlns:a16="http://schemas.microsoft.com/office/drawing/2014/main" id="{64402822-E13D-031A-6AFE-E85B503A6B5A}"/>
              </a:ext>
            </a:extLst>
          </p:cNvPr>
          <p:cNvGrpSpPr/>
          <p:nvPr/>
        </p:nvGrpSpPr>
        <p:grpSpPr>
          <a:xfrm>
            <a:off x="10916100" y="223879"/>
            <a:ext cx="982980" cy="1156686"/>
            <a:chOff x="10638890" y="223879"/>
            <a:chExt cx="1206400" cy="1578026"/>
          </a:xfrm>
        </p:grpSpPr>
        <p:pic>
          <p:nvPicPr>
            <p:cNvPr id="4" name="Picture 3">
              <a:extLst>
                <a:ext uri="{FF2B5EF4-FFF2-40B4-BE49-F238E27FC236}">
                  <a16:creationId xmlns:a16="http://schemas.microsoft.com/office/drawing/2014/main" id="{44F155D2-694D-A081-6A2B-56AC20608063}"/>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5" name="Picture 4" descr="A group of green and purple rectangles&#10;&#10;Description automatically generated">
              <a:extLst>
                <a:ext uri="{FF2B5EF4-FFF2-40B4-BE49-F238E27FC236}">
                  <a16:creationId xmlns:a16="http://schemas.microsoft.com/office/drawing/2014/main" id="{AE14BBA9-330A-A3C7-A72B-9442F51768DC}"/>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4" name="TextBox 13">
            <a:extLst>
              <a:ext uri="{FF2B5EF4-FFF2-40B4-BE49-F238E27FC236}">
                <a16:creationId xmlns:a16="http://schemas.microsoft.com/office/drawing/2014/main" id="{04BD49C1-8372-3C49-856E-EF37B441D965}"/>
              </a:ext>
            </a:extLst>
          </p:cNvPr>
          <p:cNvSpPr txBox="1"/>
          <p:nvPr/>
        </p:nvSpPr>
        <p:spPr>
          <a:xfrm>
            <a:off x="6617275" y="2865845"/>
            <a:ext cx="2181584" cy="434539"/>
          </a:xfrm>
          <a:prstGeom prst="roundRect">
            <a:avLst>
              <a:gd name="adj" fmla="val 3019"/>
            </a:avLst>
          </a:prstGeom>
          <a:solidFill>
            <a:srgbClr val="A68F54"/>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chemeClr val="bg1"/>
                </a:solidFill>
              </a:rPr>
              <a:t>إنها تذهب لتصحيح السلوكيات</a:t>
            </a:r>
            <a:endParaRPr lang="en-US" sz="1400" b="1" dirty="0">
              <a:solidFill>
                <a:schemeClr val="bg1"/>
              </a:solidFill>
            </a:endParaRPr>
          </a:p>
        </p:txBody>
      </p:sp>
      <p:sp>
        <p:nvSpPr>
          <p:cNvPr id="18" name="TextBox 17">
            <a:extLst>
              <a:ext uri="{FF2B5EF4-FFF2-40B4-BE49-F238E27FC236}">
                <a16:creationId xmlns:a16="http://schemas.microsoft.com/office/drawing/2014/main" id="{0E7B2919-0048-B4DA-C335-8912D7D495C8}"/>
              </a:ext>
            </a:extLst>
          </p:cNvPr>
          <p:cNvSpPr txBox="1"/>
          <p:nvPr/>
        </p:nvSpPr>
        <p:spPr>
          <a:xfrm>
            <a:off x="6617275" y="3490425"/>
            <a:ext cx="2181583" cy="1087142"/>
          </a:xfrm>
          <a:prstGeom prst="roundRect">
            <a:avLst>
              <a:gd name="adj" fmla="val 0"/>
            </a:avLst>
          </a:prstGeom>
          <a:solidFill>
            <a:schemeClr val="bg1"/>
          </a:solidFill>
          <a:ln>
            <a:noFill/>
          </a:ln>
          <a:effectLst/>
        </p:spPr>
        <p:txBody>
          <a:bodyPr wrap="square" anchor="t" anchorCtr="0">
            <a:noAutofit/>
          </a:bodyPr>
          <a:lstStyle/>
          <a:p>
            <a:pPr marL="285750" indent="-285750" algn="r" rtl="1">
              <a:buFont typeface="Arial" panose="020B0604020202020204" pitchFamily="34" charset="0"/>
              <a:buChar char="•"/>
            </a:pPr>
            <a:r>
              <a:rPr lang="ar-SA" sz="1200" dirty="0"/>
              <a:t>الفتاة تُشغّل الكهرباء وتُطفِئها</a:t>
            </a:r>
          </a:p>
          <a:p>
            <a:pPr marL="285750" indent="-285750" algn="r" rtl="1">
              <a:buFont typeface="Arial" panose="020B0604020202020204" pitchFamily="34" charset="0"/>
              <a:buChar char="•"/>
            </a:pPr>
            <a:endParaRPr lang="ar-SA" sz="1200" b="1" dirty="0">
              <a:solidFill>
                <a:srgbClr val="44546A"/>
              </a:solidFill>
            </a:endParaRPr>
          </a:p>
          <a:p>
            <a:pPr marL="285750" indent="-285750" algn="r" rtl="1">
              <a:buFont typeface="Arial" panose="020B0604020202020204" pitchFamily="34" charset="0"/>
              <a:buChar char="•"/>
            </a:pPr>
            <a:r>
              <a:rPr lang="ar-SA" sz="1200" dirty="0"/>
              <a:t>الضوء مُضاء نهارًا</a:t>
            </a:r>
          </a:p>
          <a:p>
            <a:pPr marL="285750" indent="-285750" algn="r" rtl="1">
              <a:buFont typeface="Arial" panose="020B0604020202020204" pitchFamily="34" charset="0"/>
              <a:buChar char="•"/>
            </a:pPr>
            <a:endParaRPr lang="ar-SA" sz="1200" dirty="0"/>
          </a:p>
          <a:p>
            <a:pPr marL="285750" indent="-285750" algn="r" rtl="1">
              <a:buFont typeface="Arial" panose="020B0604020202020204" pitchFamily="34" charset="0"/>
              <a:buChar char="•"/>
            </a:pPr>
            <a:r>
              <a:rPr lang="ar-SA" sz="1200" dirty="0"/>
              <a:t>إطفاء الضوء تحت الشرفة</a:t>
            </a:r>
            <a:endParaRPr lang="en-US" sz="1200" dirty="0"/>
          </a:p>
        </p:txBody>
      </p:sp>
      <p:sp>
        <p:nvSpPr>
          <p:cNvPr id="24" name="TextBox 23">
            <a:extLst>
              <a:ext uri="{FF2B5EF4-FFF2-40B4-BE49-F238E27FC236}">
                <a16:creationId xmlns:a16="http://schemas.microsoft.com/office/drawing/2014/main" id="{0B0AEB3F-18CE-8BE0-8527-C5471339E0AE}"/>
              </a:ext>
            </a:extLst>
          </p:cNvPr>
          <p:cNvSpPr txBox="1"/>
          <p:nvPr/>
        </p:nvSpPr>
        <p:spPr>
          <a:xfrm>
            <a:off x="8892089" y="3532226"/>
            <a:ext cx="2209016" cy="1087142"/>
          </a:xfrm>
          <a:prstGeom prst="roundRect">
            <a:avLst>
              <a:gd name="adj" fmla="val 0"/>
            </a:avLst>
          </a:prstGeom>
          <a:solidFill>
            <a:schemeClr val="bg1"/>
          </a:solidFill>
          <a:ln>
            <a:noFill/>
          </a:ln>
          <a:effectLst/>
        </p:spPr>
        <p:txBody>
          <a:bodyPr wrap="square" anchor="t" anchorCtr="0">
            <a:noAutofit/>
          </a:bodyPr>
          <a:lstStyle/>
          <a:p>
            <a:pPr marL="285750" indent="-285750" algn="r" rtl="1">
              <a:buFont typeface="Arial" panose="020B0604020202020204" pitchFamily="34" charset="0"/>
              <a:buChar char="•"/>
            </a:pPr>
            <a:r>
              <a:rPr lang="ar-SA" sz="1200" dirty="0"/>
              <a:t>الفتاة مشهورة ومعروفة لدى معظم الأطفال.</a:t>
            </a:r>
          </a:p>
          <a:p>
            <a:pPr marL="285750" indent="-285750" algn="r" rtl="1">
              <a:buFont typeface="Arial" panose="020B0604020202020204" pitchFamily="34" charset="0"/>
              <a:buChar char="•"/>
            </a:pPr>
            <a:endParaRPr lang="ar-SA" sz="1200" b="1" dirty="0">
              <a:solidFill>
                <a:srgbClr val="44546A"/>
              </a:solidFill>
            </a:endParaRPr>
          </a:p>
          <a:p>
            <a:pPr marL="285750" indent="-285750" algn="r" rtl="1">
              <a:buFont typeface="Arial" panose="020B0604020202020204" pitchFamily="34" charset="0"/>
              <a:buChar char="•"/>
            </a:pPr>
            <a:r>
              <a:rPr lang="ar-SA" sz="1200" dirty="0"/>
              <a:t>تثير مشاعر إيجابية وتواصلًا فوريًا.</a:t>
            </a:r>
            <a:endParaRPr lang="en-US" sz="1200" dirty="0"/>
          </a:p>
        </p:txBody>
      </p:sp>
      <p:pic>
        <p:nvPicPr>
          <p:cNvPr id="11" name="Graphic 10" descr="Open quotation mark with solid fill">
            <a:extLst>
              <a:ext uri="{FF2B5EF4-FFF2-40B4-BE49-F238E27FC236}">
                <a16:creationId xmlns:a16="http://schemas.microsoft.com/office/drawing/2014/main" id="{1AF47DFD-4E1A-F5F7-237F-5992735406E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949085" y="5535507"/>
            <a:ext cx="513585" cy="396359"/>
          </a:xfrm>
          <a:prstGeom prst="rect">
            <a:avLst/>
          </a:prstGeom>
        </p:spPr>
      </p:pic>
      <p:pic>
        <p:nvPicPr>
          <p:cNvPr id="12" name="Graphic 11" descr="Open quotation mark with solid fill">
            <a:extLst>
              <a:ext uri="{FF2B5EF4-FFF2-40B4-BE49-F238E27FC236}">
                <a16:creationId xmlns:a16="http://schemas.microsoft.com/office/drawing/2014/main" id="{5CD20040-FBFB-9534-77EF-5163A634B35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10560088" y="4772686"/>
            <a:ext cx="513585" cy="396359"/>
          </a:xfrm>
          <a:prstGeom prst="rect">
            <a:avLst/>
          </a:prstGeom>
        </p:spPr>
      </p:pic>
      <p:pic>
        <p:nvPicPr>
          <p:cNvPr id="8" name="Picture 7" descr="A cartoon of a child holding a pink lamp&#10;&#10;AI-generated content may be incorrect.">
            <a:extLst>
              <a:ext uri="{FF2B5EF4-FFF2-40B4-BE49-F238E27FC236}">
                <a16:creationId xmlns:a16="http://schemas.microsoft.com/office/drawing/2014/main" id="{F02C1365-5B3F-98F9-A95E-553B2F0053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6958" y="1380565"/>
            <a:ext cx="3019312" cy="39696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TextBox 15">
            <a:extLst>
              <a:ext uri="{FF2B5EF4-FFF2-40B4-BE49-F238E27FC236}">
                <a16:creationId xmlns:a16="http://schemas.microsoft.com/office/drawing/2014/main" id="{A6A60097-8DEB-5653-C728-461139856AAD}"/>
              </a:ext>
            </a:extLst>
          </p:cNvPr>
          <p:cNvSpPr txBox="1"/>
          <p:nvPr/>
        </p:nvSpPr>
        <p:spPr>
          <a:xfrm>
            <a:off x="8892089" y="2865845"/>
            <a:ext cx="2181584" cy="434539"/>
          </a:xfrm>
          <a:prstGeom prst="roundRect">
            <a:avLst>
              <a:gd name="adj" fmla="val 3019"/>
            </a:avLst>
          </a:prstGeom>
          <a:solidFill>
            <a:srgbClr val="A68F54"/>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chemeClr val="bg1"/>
                </a:solidFill>
              </a:rPr>
              <a:t>الفتاة الرئيسية التي تمثل</a:t>
            </a:r>
            <a:endParaRPr lang="en-US" sz="1400" b="1" dirty="0">
              <a:solidFill>
                <a:schemeClr val="bg1"/>
              </a:solidFill>
            </a:endParaRPr>
          </a:p>
        </p:txBody>
      </p:sp>
      <p:sp>
        <p:nvSpPr>
          <p:cNvPr id="9" name="TextBox 8">
            <a:extLst>
              <a:ext uri="{FF2B5EF4-FFF2-40B4-BE49-F238E27FC236}">
                <a16:creationId xmlns:a16="http://schemas.microsoft.com/office/drawing/2014/main" id="{B899A461-79AA-2E89-E63B-7E6CE87962E5}"/>
              </a:ext>
            </a:extLst>
          </p:cNvPr>
          <p:cNvSpPr txBox="1"/>
          <p:nvPr/>
        </p:nvSpPr>
        <p:spPr>
          <a:xfrm>
            <a:off x="4651010" y="936507"/>
            <a:ext cx="6431172" cy="1815882"/>
          </a:xfrm>
          <a:prstGeom prst="rect">
            <a:avLst/>
          </a:prstGeom>
          <a:noFill/>
        </p:spPr>
        <p:txBody>
          <a:bodyPr wrap="square">
            <a:spAutoFit/>
          </a:bodyPr>
          <a:lstStyle/>
          <a:p>
            <a:pPr marL="0" indent="0" algn="r" rtl="1">
              <a:spcAft>
                <a:spcPts val="0"/>
              </a:spcAft>
              <a:buNone/>
            </a:pPr>
            <a:r>
              <a:rPr lang="ar-SA" sz="1400" dirty="0">
                <a:solidFill>
                  <a:schemeClr val="tx1"/>
                </a:solidFill>
                <a:cs typeface="+mn-cs"/>
              </a:rPr>
              <a:t>رسالة واضحة ومباشرة حول عدم إهدار الطاقة</a:t>
            </a:r>
            <a:r>
              <a:rPr lang="en-US" sz="1400" dirty="0">
                <a:solidFill>
                  <a:schemeClr val="tx1"/>
                </a:solidFill>
                <a:cs typeface="+mn-cs"/>
              </a:rPr>
              <a:t>  :</a:t>
            </a:r>
            <a:r>
              <a:rPr lang="ar-SA" sz="1400" dirty="0">
                <a:solidFill>
                  <a:schemeClr val="tx1"/>
                </a:solidFill>
                <a:cs typeface="+mn-cs"/>
              </a:rPr>
              <a:t>لا رسائل مُشتتة أو مُزعجة</a:t>
            </a:r>
            <a:r>
              <a:rPr lang="en-US" sz="1400" dirty="0">
                <a:solidFill>
                  <a:schemeClr val="tx1"/>
                </a:solidFill>
                <a:cs typeface="+mn-cs"/>
              </a:rPr>
              <a:t> </a:t>
            </a:r>
            <a:r>
              <a:rPr lang="ar-SA" sz="1400" dirty="0">
                <a:solidFill>
                  <a:schemeClr val="tx1"/>
                </a:solidFill>
                <a:cs typeface="+mn-cs"/>
              </a:rPr>
              <a:t>وجميع الأطفال - من مختلف الأعمار والأجناس والأماكن - يفهمون الرسالة جيدًا.</a:t>
            </a:r>
            <a:endParaRPr lang="en-US" sz="1400" dirty="0">
              <a:solidFill>
                <a:schemeClr val="tx1"/>
              </a:solidFill>
              <a:cs typeface="+mn-cs"/>
            </a:endParaRPr>
          </a:p>
          <a:p>
            <a:pPr marL="0" indent="0" algn="r" rtl="1">
              <a:spcAft>
                <a:spcPts val="0"/>
              </a:spcAft>
              <a:buNone/>
            </a:pPr>
            <a:endParaRPr lang="ar-SA" sz="1400" dirty="0">
              <a:solidFill>
                <a:schemeClr val="tx1"/>
              </a:solidFill>
              <a:cs typeface="+mn-cs"/>
            </a:endParaRPr>
          </a:p>
          <a:p>
            <a:pPr marL="0" indent="0" algn="r" rtl="1">
              <a:spcAft>
                <a:spcPts val="0"/>
              </a:spcAft>
              <a:buNone/>
            </a:pPr>
            <a:r>
              <a:rPr lang="ar-SA" sz="1400" dirty="0">
                <a:solidFill>
                  <a:schemeClr val="tx1"/>
                </a:solidFill>
                <a:cs typeface="+mn-cs"/>
              </a:rPr>
              <a:t>تُشير</a:t>
            </a:r>
            <a:r>
              <a:rPr lang="ar-SA" sz="1400" b="1" dirty="0">
                <a:solidFill>
                  <a:schemeClr val="tx1"/>
                </a:solidFill>
                <a:cs typeface="+mn-cs"/>
              </a:rPr>
              <a:t> </a:t>
            </a:r>
            <a:r>
              <a:rPr lang="ar-SA" sz="1400" dirty="0">
                <a:solidFill>
                  <a:schemeClr val="tx1"/>
                </a:solidFill>
                <a:cs typeface="+mn-cs"/>
              </a:rPr>
              <a:t>الفتاة</a:t>
            </a:r>
            <a:r>
              <a:rPr lang="ar-SA" sz="1400" b="1" dirty="0">
                <a:solidFill>
                  <a:schemeClr val="tx1"/>
                </a:solidFill>
                <a:cs typeface="+mn-cs"/>
              </a:rPr>
              <a:t> </a:t>
            </a:r>
            <a:r>
              <a:rPr lang="ar-SA" sz="1400" dirty="0">
                <a:solidFill>
                  <a:schemeClr val="tx1"/>
                </a:solidFill>
                <a:cs typeface="+mn-cs"/>
              </a:rPr>
              <a:t>التي تُمثل المشهد إلى السلوكيات السيئة التي تُهدر الطاقة.</a:t>
            </a:r>
            <a:r>
              <a:rPr lang="ar-SA" sz="1400" b="1" dirty="0">
                <a:solidFill>
                  <a:schemeClr val="tx1"/>
                </a:solidFill>
                <a:cs typeface="+mn-cs"/>
              </a:rPr>
              <a:t> و</a:t>
            </a:r>
            <a:r>
              <a:rPr lang="ar-SA" sz="1400" dirty="0">
                <a:solidFill>
                  <a:schemeClr val="tx1"/>
                </a:solidFill>
                <a:cs typeface="+mn-cs"/>
              </a:rPr>
              <a:t>تجتمع مع جميع صديقاتها</a:t>
            </a:r>
            <a:r>
              <a:rPr lang="ar-JO" sz="1400" dirty="0">
                <a:solidFill>
                  <a:schemeClr val="tx1"/>
                </a:solidFill>
                <a:cs typeface="+mn-cs"/>
              </a:rPr>
              <a:t> على ما يلي:</a:t>
            </a:r>
            <a:endParaRPr lang="en-US" sz="1400" dirty="0">
              <a:solidFill>
                <a:schemeClr val="tx1"/>
              </a:solidFill>
              <a:cs typeface="+mn-cs"/>
            </a:endParaRPr>
          </a:p>
          <a:p>
            <a:pPr marL="0" indent="0" algn="r" rtl="1">
              <a:spcAft>
                <a:spcPts val="0"/>
              </a:spcAft>
              <a:buNone/>
            </a:pPr>
            <a:endParaRPr lang="en-US" sz="1400" dirty="0">
              <a:solidFill>
                <a:schemeClr val="tx1"/>
              </a:solidFill>
              <a:cs typeface="+mn-cs"/>
            </a:endParaRPr>
          </a:p>
          <a:p>
            <a:pPr algn="r" rtl="1">
              <a:spcAft>
                <a:spcPts val="0"/>
              </a:spcAft>
              <a:buFont typeface="Wingdings" panose="05000000000000000000" pitchFamily="2" charset="2"/>
              <a:buChar char="ü"/>
              <a:defRPr/>
            </a:pPr>
            <a:r>
              <a:rPr lang="en-US" sz="1400" dirty="0">
                <a:solidFill>
                  <a:schemeClr val="tx1"/>
                </a:solidFill>
                <a:cs typeface="+mn-cs"/>
              </a:rPr>
              <a:t>  </a:t>
            </a:r>
            <a:r>
              <a:rPr lang="ar-SA" sz="1400" dirty="0">
                <a:solidFill>
                  <a:schemeClr val="tx1"/>
                </a:solidFill>
                <a:cs typeface="+mn-cs"/>
              </a:rPr>
              <a:t>ينبغي إطفاء الضوء أثناء النهار</a:t>
            </a:r>
            <a:endParaRPr lang="ar-JO" sz="1400" dirty="0">
              <a:solidFill>
                <a:schemeClr val="tx1"/>
              </a:solidFill>
              <a:cs typeface="+mn-cs"/>
            </a:endParaRPr>
          </a:p>
          <a:p>
            <a:pPr algn="r" rtl="1">
              <a:spcAft>
                <a:spcPts val="0"/>
              </a:spcAft>
              <a:buFont typeface="Wingdings" panose="05000000000000000000" pitchFamily="2" charset="2"/>
              <a:buChar char="ü"/>
              <a:defRPr/>
            </a:pPr>
            <a:r>
              <a:rPr lang="en-US" sz="1400" dirty="0">
                <a:solidFill>
                  <a:schemeClr val="tx1"/>
                </a:solidFill>
                <a:cs typeface="+mn-cs"/>
              </a:rPr>
              <a:t>  </a:t>
            </a:r>
            <a:r>
              <a:rPr lang="ar-SA" sz="1400" dirty="0">
                <a:solidFill>
                  <a:schemeClr val="tx1"/>
                </a:solidFill>
                <a:cs typeface="+mn-cs"/>
              </a:rPr>
              <a:t>لا تلعب بالكهرباء</a:t>
            </a:r>
            <a:endParaRPr lang="ar-JO" sz="1400" dirty="0">
              <a:solidFill>
                <a:schemeClr val="tx1"/>
              </a:solidFill>
              <a:cs typeface="+mn-cs"/>
            </a:endParaRPr>
          </a:p>
          <a:p>
            <a:pPr algn="r" rtl="1">
              <a:spcAft>
                <a:spcPts val="0"/>
              </a:spcAft>
              <a:buFont typeface="Wingdings" panose="05000000000000000000" pitchFamily="2" charset="2"/>
              <a:buChar char="ü"/>
              <a:defRPr/>
            </a:pPr>
            <a:r>
              <a:rPr lang="en-US" sz="1400" dirty="0">
                <a:solidFill>
                  <a:schemeClr val="tx1"/>
                </a:solidFill>
                <a:cs typeface="+mn-cs"/>
              </a:rPr>
              <a:t>  </a:t>
            </a:r>
            <a:r>
              <a:rPr lang="ar-SA" sz="1400" dirty="0">
                <a:solidFill>
                  <a:schemeClr val="tx1"/>
                </a:solidFill>
                <a:cs typeface="+mn-cs"/>
              </a:rPr>
              <a:t>لا تهدر الكهرباء.</a:t>
            </a:r>
            <a:endParaRPr lang="ar-SA" sz="1400" dirty="0">
              <a:cs typeface="+mn-cs"/>
            </a:endParaRPr>
          </a:p>
        </p:txBody>
      </p:sp>
      <p:sp>
        <p:nvSpPr>
          <p:cNvPr id="6" name="TextBox 5">
            <a:extLst>
              <a:ext uri="{FF2B5EF4-FFF2-40B4-BE49-F238E27FC236}">
                <a16:creationId xmlns:a16="http://schemas.microsoft.com/office/drawing/2014/main" id="{8B0169DE-EFF5-13BC-2E77-3FE7D6F924AE}"/>
              </a:ext>
            </a:extLst>
          </p:cNvPr>
          <p:cNvSpPr txBox="1"/>
          <p:nvPr/>
        </p:nvSpPr>
        <p:spPr>
          <a:xfrm>
            <a:off x="4289522" y="4883112"/>
            <a:ext cx="6433986" cy="1207510"/>
          </a:xfrm>
          <a:prstGeom prst="rect">
            <a:avLst/>
          </a:prstGeom>
          <a:noFill/>
        </p:spPr>
        <p:txBody>
          <a:bodyPr wrap="square">
            <a:spAutoFit/>
          </a:bodyPr>
          <a:lstStyle/>
          <a:p>
            <a:pPr marL="268288" algn="r" rtl="1">
              <a:lnSpc>
                <a:spcPct val="90000"/>
              </a:lnSpc>
              <a:spcBef>
                <a:spcPts val="1000"/>
              </a:spcBef>
            </a:pPr>
            <a:r>
              <a:rPr lang="ar-SA" sz="1200" i="1" dirty="0">
                <a:solidFill>
                  <a:schemeClr val="tx1"/>
                </a:solidFill>
                <a:latin typeface="Lato" panose="020F0502020204030203" pitchFamily="34" charset="0"/>
              </a:rPr>
              <a:t>تعلمتُ ألا نستخدم الكثير من الكهرباء نهارًا عند سطوع الشمس! قبل الخروج من المنزل، يجب أن أطفئ جميع المصابيح.</a:t>
            </a:r>
          </a:p>
          <a:p>
            <a:pPr marL="268288" algn="r" rtl="1">
              <a:lnSpc>
                <a:spcPct val="90000"/>
              </a:lnSpc>
              <a:spcBef>
                <a:spcPts val="1000"/>
              </a:spcBef>
            </a:pPr>
            <a:r>
              <a:rPr lang="en-US" sz="1100" i="1" dirty="0">
                <a:solidFill>
                  <a:schemeClr val="tx1"/>
                </a:solidFill>
                <a:latin typeface="Lato" panose="020F0502020204030203" pitchFamily="34" charset="0"/>
              </a:rPr>
              <a:t>				</a:t>
            </a:r>
            <a:r>
              <a:rPr lang="ar-SA" sz="1100" i="1" dirty="0">
                <a:solidFill>
                  <a:schemeClr val="tx1"/>
                </a:solidFill>
                <a:latin typeface="Lato" panose="020F0502020204030203" pitchFamily="34" charset="0"/>
              </a:rPr>
              <a:t>فتاة من 9 إلى 10 سنوات في جدة.</a:t>
            </a:r>
          </a:p>
          <a:p>
            <a:pPr marL="355600" indent="-87313" algn="r" rtl="1">
              <a:lnSpc>
                <a:spcPct val="90000"/>
              </a:lnSpc>
              <a:spcBef>
                <a:spcPts val="1000"/>
              </a:spcBef>
            </a:pPr>
            <a:r>
              <a:rPr lang="ar-SA" sz="1200" i="1" dirty="0">
                <a:solidFill>
                  <a:schemeClr val="tx1"/>
                </a:solidFill>
                <a:latin typeface="Lato" panose="020F0502020204030203" pitchFamily="34" charset="0"/>
              </a:rPr>
              <a:t>شاهدتُ فيديو لشخصيات تستخدم الأشياء بحكمة، وعليكِ أن تكوني مثلهم. فتاة تلعب بالمصابيح... قالت لها: "لماذا تلعبين بالمصابيح؟.</a:t>
            </a:r>
            <a:r>
              <a:rPr lang="en-US" sz="1400" i="1" dirty="0">
                <a:solidFill>
                  <a:schemeClr val="tx1"/>
                </a:solidFill>
                <a:latin typeface="Lato" panose="020F0502020204030203" pitchFamily="34" charset="0"/>
              </a:rPr>
              <a:t>				</a:t>
            </a:r>
            <a:r>
              <a:rPr lang="en-US" sz="1100" i="1" dirty="0">
                <a:solidFill>
                  <a:schemeClr val="tx1"/>
                </a:solidFill>
                <a:latin typeface="Lato" panose="020F0502020204030203" pitchFamily="34" charset="0"/>
              </a:rPr>
              <a:t>	</a:t>
            </a:r>
            <a:r>
              <a:rPr lang="ar-JO" sz="1100" i="1" dirty="0">
                <a:solidFill>
                  <a:schemeClr val="tx1"/>
                </a:solidFill>
                <a:latin typeface="Lato" panose="020F0502020204030203" pitchFamily="34" charset="0"/>
              </a:rPr>
              <a:t>		</a:t>
            </a:r>
            <a:r>
              <a:rPr lang="en-US" sz="1100" i="1" dirty="0">
                <a:solidFill>
                  <a:schemeClr val="tx1"/>
                </a:solidFill>
                <a:latin typeface="Lato" panose="020F0502020204030203" pitchFamily="34" charset="0"/>
              </a:rPr>
              <a:t>	</a:t>
            </a:r>
            <a:r>
              <a:rPr lang="ar-JO" sz="1100" i="1" dirty="0">
                <a:solidFill>
                  <a:schemeClr val="tx1"/>
                </a:solidFill>
                <a:latin typeface="Lato" panose="020F0502020204030203" pitchFamily="34" charset="0"/>
              </a:rPr>
              <a:t>	</a:t>
            </a:r>
            <a:r>
              <a:rPr lang="ar-SA" sz="1100" i="1" dirty="0">
                <a:latin typeface="Lato" panose="020F0502020204030203" pitchFamily="34" charset="0"/>
              </a:rPr>
              <a:t>أولاد من الصف السادس إلى الثامن، الرياض</a:t>
            </a:r>
            <a:endParaRPr lang="en-US" sz="1100" i="1" dirty="0">
              <a:latin typeface="Lato" panose="020F0502020204030203" pitchFamily="34" charset="0"/>
            </a:endParaRPr>
          </a:p>
        </p:txBody>
      </p:sp>
      <p:sp>
        <p:nvSpPr>
          <p:cNvPr id="19" name="TextBox 18">
            <a:extLst>
              <a:ext uri="{FF2B5EF4-FFF2-40B4-BE49-F238E27FC236}">
                <a16:creationId xmlns:a16="http://schemas.microsoft.com/office/drawing/2014/main" id="{449A75B5-439A-E908-B06E-CE44A6E02059}"/>
              </a:ext>
            </a:extLst>
          </p:cNvPr>
          <p:cNvSpPr txBox="1"/>
          <p:nvPr/>
        </p:nvSpPr>
        <p:spPr>
          <a:xfrm>
            <a:off x="4056435" y="2883790"/>
            <a:ext cx="2449322" cy="416594"/>
          </a:xfrm>
          <a:prstGeom prst="roundRect">
            <a:avLst>
              <a:gd name="adj" fmla="val 3019"/>
            </a:avLst>
          </a:prstGeom>
          <a:solidFill>
            <a:srgbClr val="A68F54"/>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chemeClr val="bg1"/>
                </a:solidFill>
              </a:rPr>
              <a:t>إنهم جميعا يفعلون الشيء الصحيح معًا</a:t>
            </a:r>
            <a:endParaRPr lang="en-US" sz="1400" b="1" dirty="0">
              <a:solidFill>
                <a:schemeClr val="bg1"/>
              </a:solidFill>
            </a:endParaRPr>
          </a:p>
        </p:txBody>
      </p:sp>
      <p:sp>
        <p:nvSpPr>
          <p:cNvPr id="21" name="TextBox 20">
            <a:extLst>
              <a:ext uri="{FF2B5EF4-FFF2-40B4-BE49-F238E27FC236}">
                <a16:creationId xmlns:a16="http://schemas.microsoft.com/office/drawing/2014/main" id="{846661D4-0C83-CEA4-2C8C-DD9F0F64352A}"/>
              </a:ext>
            </a:extLst>
          </p:cNvPr>
          <p:cNvSpPr txBox="1"/>
          <p:nvPr/>
        </p:nvSpPr>
        <p:spPr>
          <a:xfrm>
            <a:off x="4056435" y="3442662"/>
            <a:ext cx="2467609" cy="1134905"/>
          </a:xfrm>
          <a:prstGeom prst="roundRect">
            <a:avLst>
              <a:gd name="adj" fmla="val 0"/>
            </a:avLst>
          </a:prstGeom>
          <a:solidFill>
            <a:schemeClr val="bg1"/>
          </a:solidFill>
          <a:ln>
            <a:noFill/>
          </a:ln>
          <a:effectLst/>
        </p:spPr>
        <p:txBody>
          <a:bodyPr wrap="square" anchor="t" anchorCtr="0">
            <a:noAutofit/>
          </a:bodyPr>
          <a:lstStyle/>
          <a:p>
            <a:pPr algn="r" rtl="1"/>
            <a:r>
              <a:rPr lang="ar-SA" sz="1400" b="1" dirty="0"/>
              <a:t>القبول الفوري لما يجب فعله:</a:t>
            </a:r>
          </a:p>
          <a:p>
            <a:pPr algn="r" rtl="1"/>
            <a:endParaRPr lang="ar-SA" sz="1200" b="1" dirty="0">
              <a:solidFill>
                <a:srgbClr val="44546A"/>
              </a:solidFill>
            </a:endParaRPr>
          </a:p>
          <a:p>
            <a:pPr marL="171450" indent="-171450" algn="r" rtl="1">
              <a:buFont typeface="Arial" panose="020B0604020202020204" pitchFamily="34" charset="0"/>
              <a:buChar char="•"/>
            </a:pPr>
            <a:r>
              <a:rPr lang="ar-SA" sz="1200" dirty="0"/>
              <a:t>لا أحكام .</a:t>
            </a:r>
          </a:p>
          <a:p>
            <a:pPr marL="171450" indent="-171450" algn="r" rtl="1">
              <a:buFont typeface="Arial" panose="020B0604020202020204" pitchFamily="34" charset="0"/>
              <a:buChar char="•"/>
            </a:pPr>
            <a:r>
              <a:rPr lang="ar-SA" sz="1200" dirty="0"/>
              <a:t>لا تمييز بين الأطفال الصالحين والأشرار.</a:t>
            </a:r>
            <a:endParaRPr lang="en-US" sz="1200" dirty="0"/>
          </a:p>
        </p:txBody>
      </p:sp>
      <p:sp>
        <p:nvSpPr>
          <p:cNvPr id="10" name="Slide Number Placeholder 9">
            <a:extLst>
              <a:ext uri="{FF2B5EF4-FFF2-40B4-BE49-F238E27FC236}">
                <a16:creationId xmlns:a16="http://schemas.microsoft.com/office/drawing/2014/main" id="{03B9D16E-EE14-812C-27D3-DACEC4AC8111}"/>
              </a:ext>
            </a:extLst>
          </p:cNvPr>
          <p:cNvSpPr>
            <a:spLocks noGrp="1"/>
          </p:cNvSpPr>
          <p:nvPr>
            <p:ph type="sldNum" sz="quarter" idx="12"/>
          </p:nvPr>
        </p:nvSpPr>
        <p:spPr/>
        <p:txBody>
          <a:bodyPr/>
          <a:lstStyle/>
          <a:p>
            <a:fld id="{5939B1FA-81F2-4940-9AF3-5EAFB5D6669B}" type="slidenum">
              <a:rPr lang="en-US" smtClean="0"/>
              <a:pPr/>
              <a:t>45</a:t>
            </a:fld>
            <a:endParaRPr lang="en-US"/>
          </a:p>
        </p:txBody>
      </p:sp>
    </p:spTree>
    <p:extLst>
      <p:ext uri="{BB962C8B-B14F-4D97-AF65-F5344CB8AC3E}">
        <p14:creationId xmlns:p14="http://schemas.microsoft.com/office/powerpoint/2010/main" val="25678927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67CB9-A077-6A9D-E420-B69A396F5EF7}"/>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97C8899-5074-5667-ADFA-29CD0EC6025A}"/>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63EB28ED-B73C-2411-0C49-36441D3C5D83}"/>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F6F5B1ED-FD89-F804-8831-6CD1C7B1FB96}"/>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AC7C4473-66E2-D2E7-5005-918E2ADB0499}"/>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dirty="0">
                <a:solidFill>
                  <a:srgbClr val="A68F54"/>
                </a:solidFill>
                <a:cs typeface="Bahij TheSansArabic Plain" panose="02040503050201020203" pitchFamily="18" charset="-78"/>
              </a:rPr>
              <a:t>#4 علوم الطاقة – الحلقة الأولى (ما هي الطاقة؟)</a:t>
            </a:r>
            <a:r>
              <a:rPr lang="en-US" sz="2400" dirty="0">
                <a:solidFill>
                  <a:srgbClr val="A68F54"/>
                </a:solidFill>
                <a:cs typeface="Bahij TheSansArabic Plain" panose="02040503050201020203" pitchFamily="18" charset="-78"/>
              </a:rPr>
              <a:t> </a:t>
            </a:r>
            <a:r>
              <a:rPr lang="ar-SA" sz="2400" dirty="0">
                <a:solidFill>
                  <a:srgbClr val="A68F54"/>
                </a:solidFill>
                <a:cs typeface="Bahij TheSansArabic Plain" panose="02040503050201020203" pitchFamily="18" charset="-78"/>
              </a:rPr>
              <a:t>- ردود الفعل العامة والفهم</a:t>
            </a:r>
            <a:endParaRPr lang="en-US" sz="2400" dirty="0">
              <a:solidFill>
                <a:schemeClr val="tx2"/>
              </a:solidFill>
              <a:cs typeface="Bahij TheSansArabic Plain" panose="02040503050201020203" pitchFamily="18" charset="-78"/>
            </a:endParaRPr>
          </a:p>
        </p:txBody>
      </p:sp>
      <p:sp>
        <p:nvSpPr>
          <p:cNvPr id="6" name="TextBox 5">
            <a:extLst>
              <a:ext uri="{FF2B5EF4-FFF2-40B4-BE49-F238E27FC236}">
                <a16:creationId xmlns:a16="http://schemas.microsoft.com/office/drawing/2014/main" id="{8C43701A-44E1-EAEF-647C-37DDA89A9554}"/>
              </a:ext>
            </a:extLst>
          </p:cNvPr>
          <p:cNvSpPr txBox="1"/>
          <p:nvPr/>
        </p:nvSpPr>
        <p:spPr>
          <a:xfrm>
            <a:off x="4230153" y="2821053"/>
            <a:ext cx="3040825" cy="329082"/>
          </a:xfrm>
          <a:prstGeom prst="roundRect">
            <a:avLst>
              <a:gd name="adj" fmla="val 3019"/>
            </a:avLst>
          </a:prstGeom>
          <a:solidFill>
            <a:srgbClr val="A68F54"/>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200" b="1" dirty="0">
                <a:solidFill>
                  <a:schemeClr val="bg1"/>
                </a:solidFill>
              </a:rPr>
              <a:t>معلومات ودروس جديدة حول مصادر الطاقة واستخداماتها</a:t>
            </a:r>
            <a:endParaRPr lang="en-US" sz="1200" b="1" dirty="0">
              <a:solidFill>
                <a:schemeClr val="bg1"/>
              </a:solidFill>
            </a:endParaRPr>
          </a:p>
        </p:txBody>
      </p:sp>
      <p:sp>
        <p:nvSpPr>
          <p:cNvPr id="13" name="TextBox 12">
            <a:extLst>
              <a:ext uri="{FF2B5EF4-FFF2-40B4-BE49-F238E27FC236}">
                <a16:creationId xmlns:a16="http://schemas.microsoft.com/office/drawing/2014/main" id="{45472087-2E2D-3A02-B604-D2AC83285AD9}"/>
              </a:ext>
            </a:extLst>
          </p:cNvPr>
          <p:cNvSpPr txBox="1"/>
          <p:nvPr/>
        </p:nvSpPr>
        <p:spPr>
          <a:xfrm>
            <a:off x="4182894" y="3254069"/>
            <a:ext cx="3084027" cy="1326099"/>
          </a:xfrm>
          <a:prstGeom prst="roundRect">
            <a:avLst>
              <a:gd name="adj" fmla="val 0"/>
            </a:avLst>
          </a:prstGeom>
          <a:solidFill>
            <a:schemeClr val="bg1"/>
          </a:solidFill>
          <a:ln>
            <a:noFill/>
          </a:ln>
          <a:effectLst/>
        </p:spPr>
        <p:txBody>
          <a:bodyPr wrap="square" anchor="t" anchorCtr="0">
            <a:noAutofit/>
          </a:bodyPr>
          <a:lstStyle/>
          <a:p>
            <a:pPr algn="r" rtl="1"/>
            <a:r>
              <a:rPr lang="ar-SA" sz="1200" b="1" dirty="0"/>
              <a:t>معلومات عن جميع مصادر الطاقة المتاحة</a:t>
            </a:r>
            <a:endParaRPr lang="en-US" sz="1200" b="1" dirty="0"/>
          </a:p>
          <a:p>
            <a:pPr algn="r" rtl="1"/>
            <a:endParaRPr lang="en-US" sz="1400" b="1" dirty="0"/>
          </a:p>
          <a:p>
            <a:pPr marL="171450" indent="-171450" algn="r" rtl="1">
              <a:buFont typeface="Arial" panose="020B0604020202020204" pitchFamily="34" charset="0"/>
              <a:buChar char="•"/>
            </a:pPr>
            <a:r>
              <a:rPr lang="ar-SA" sz="1200" dirty="0"/>
              <a:t>الطاقات المتجددة وغير المتجددة.</a:t>
            </a:r>
          </a:p>
          <a:p>
            <a:pPr marL="171450" indent="-171450" algn="r" rtl="1">
              <a:buFont typeface="Arial" panose="020B0604020202020204" pitchFamily="34" charset="0"/>
              <a:buChar char="•"/>
            </a:pPr>
            <a:r>
              <a:rPr lang="ar-JO" sz="1200" dirty="0"/>
              <a:t>ا</a:t>
            </a:r>
            <a:r>
              <a:rPr lang="ar-SA" sz="1200" dirty="0"/>
              <a:t>لطاقة الكهرومائية (الشلال) والبنزين.</a:t>
            </a:r>
          </a:p>
          <a:p>
            <a:pPr marL="171450" indent="-171450" algn="r" rtl="1">
              <a:buFont typeface="Arial" panose="020B0604020202020204" pitchFamily="34" charset="0"/>
              <a:buChar char="•"/>
            </a:pPr>
            <a:r>
              <a:rPr lang="ar-SA" sz="1200" dirty="0"/>
              <a:t>طاقة البترول من باطن الأرض، النفط.</a:t>
            </a:r>
          </a:p>
          <a:p>
            <a:pPr marL="171450" indent="-171450" algn="r" rtl="1">
              <a:buFont typeface="Arial" panose="020B0604020202020204" pitchFamily="34" charset="0"/>
              <a:buChar char="•"/>
            </a:pPr>
            <a:r>
              <a:rPr lang="ar-SA" sz="1200" dirty="0"/>
              <a:t>الطاقة الشمسية والطاقة السينمائية.</a:t>
            </a:r>
          </a:p>
        </p:txBody>
      </p:sp>
      <p:sp>
        <p:nvSpPr>
          <p:cNvPr id="7" name="TextBox 6">
            <a:extLst>
              <a:ext uri="{FF2B5EF4-FFF2-40B4-BE49-F238E27FC236}">
                <a16:creationId xmlns:a16="http://schemas.microsoft.com/office/drawing/2014/main" id="{6C369ADE-77A7-D53A-BF49-A924F5874498}"/>
              </a:ext>
            </a:extLst>
          </p:cNvPr>
          <p:cNvSpPr txBox="1"/>
          <p:nvPr/>
        </p:nvSpPr>
        <p:spPr>
          <a:xfrm>
            <a:off x="7543800" y="3231238"/>
            <a:ext cx="3482733" cy="1348930"/>
          </a:xfrm>
          <a:prstGeom prst="roundRect">
            <a:avLst>
              <a:gd name="adj" fmla="val 0"/>
            </a:avLst>
          </a:prstGeom>
          <a:solidFill>
            <a:schemeClr val="bg1"/>
          </a:solidFill>
          <a:ln>
            <a:noFill/>
          </a:ln>
          <a:effectLst/>
        </p:spPr>
        <p:txBody>
          <a:bodyPr wrap="square" anchor="t" anchorCtr="0">
            <a:noAutofit/>
          </a:bodyPr>
          <a:lstStyle/>
          <a:p>
            <a:pPr algn="r" rtl="1"/>
            <a:r>
              <a:rPr lang="ar-SA" sz="1200" b="1" dirty="0"/>
              <a:t>مُعلّم ودود يتكيّف مع فضول الأطفال.</a:t>
            </a:r>
            <a:endParaRPr lang="en-US" sz="1200" b="1" dirty="0"/>
          </a:p>
          <a:p>
            <a:pPr algn="r" rtl="1"/>
            <a:endParaRPr lang="ar-SA" sz="1200" b="1" dirty="0"/>
          </a:p>
          <a:p>
            <a:pPr marL="285750" indent="-285750" algn="r" rtl="1">
              <a:buFont typeface="Arial" panose="020B0604020202020204" pitchFamily="34" charset="0"/>
              <a:buChar char="•"/>
            </a:pPr>
            <a:r>
              <a:rPr lang="ar-SA" sz="1200" dirty="0"/>
              <a:t>يشرح ويُقدّم المعلومات.</a:t>
            </a:r>
          </a:p>
          <a:p>
            <a:pPr marL="285750" indent="-285750" algn="r" rtl="1">
              <a:buFont typeface="Arial" panose="020B0604020202020204" pitchFamily="34" charset="0"/>
              <a:buChar char="•"/>
            </a:pPr>
            <a:r>
              <a:rPr lang="ar-SA" sz="1200" dirty="0"/>
              <a:t>مصمم بوضوح للأطفال.</a:t>
            </a:r>
          </a:p>
          <a:p>
            <a:pPr marL="285750" indent="-285750" algn="r" rtl="1">
              <a:buFont typeface="Arial" panose="020B0604020202020204" pitchFamily="34" charset="0"/>
              <a:buChar char="•"/>
            </a:pPr>
            <a:r>
              <a:rPr lang="ar-SA" sz="1200" dirty="0"/>
              <a:t>يُعلّم الأطفال بطريقة جديدة ومُكيّفة.</a:t>
            </a:r>
          </a:p>
          <a:p>
            <a:pPr marL="285750" indent="-285750" algn="r" rtl="1">
              <a:buFont typeface="Arial" panose="020B0604020202020204" pitchFamily="34" charset="0"/>
              <a:buChar char="•"/>
            </a:pPr>
            <a:r>
              <a:rPr lang="ar-SA" sz="1200" dirty="0"/>
              <a:t>يُقدّم معلومات جديدة أو يُحدّث المعارف الموجودة.</a:t>
            </a:r>
            <a:endParaRPr lang="en-US" sz="1200" dirty="0"/>
          </a:p>
        </p:txBody>
      </p:sp>
      <p:sp>
        <p:nvSpPr>
          <p:cNvPr id="12" name="TextBox 11">
            <a:extLst>
              <a:ext uri="{FF2B5EF4-FFF2-40B4-BE49-F238E27FC236}">
                <a16:creationId xmlns:a16="http://schemas.microsoft.com/office/drawing/2014/main" id="{26B612F2-54DD-9A14-108A-48DFE2104C23}"/>
              </a:ext>
            </a:extLst>
          </p:cNvPr>
          <p:cNvSpPr txBox="1"/>
          <p:nvPr/>
        </p:nvSpPr>
        <p:spPr>
          <a:xfrm>
            <a:off x="7543801" y="2811908"/>
            <a:ext cx="3482733" cy="329082"/>
          </a:xfrm>
          <a:prstGeom prst="roundRect">
            <a:avLst>
              <a:gd name="adj" fmla="val 3019"/>
            </a:avLst>
          </a:prstGeom>
          <a:solidFill>
            <a:srgbClr val="A68F54"/>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200" b="1" dirty="0">
                <a:solidFill>
                  <a:schemeClr val="bg1"/>
                </a:solidFill>
              </a:rPr>
              <a:t>شخصية الروبوت - تعليم عن الطاقة</a:t>
            </a:r>
            <a:endParaRPr lang="en-US" sz="1200" b="1" dirty="0">
              <a:solidFill>
                <a:schemeClr val="bg1"/>
              </a:solidFill>
            </a:endParaRPr>
          </a:p>
        </p:txBody>
      </p:sp>
      <p:pic>
        <p:nvPicPr>
          <p:cNvPr id="15" name="Picture 14">
            <a:extLst>
              <a:ext uri="{FF2B5EF4-FFF2-40B4-BE49-F238E27FC236}">
                <a16:creationId xmlns:a16="http://schemas.microsoft.com/office/drawing/2014/main" id="{7C88D982-43FB-E7F6-C6A1-407DF0690E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310" y="1380565"/>
            <a:ext cx="3032960" cy="39696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8" name="TextBox 17">
            <a:extLst>
              <a:ext uri="{FF2B5EF4-FFF2-40B4-BE49-F238E27FC236}">
                <a16:creationId xmlns:a16="http://schemas.microsoft.com/office/drawing/2014/main" id="{CAADE3C4-45A0-8C8D-E471-E2BE1ACB7F5B}"/>
              </a:ext>
            </a:extLst>
          </p:cNvPr>
          <p:cNvSpPr txBox="1"/>
          <p:nvPr/>
        </p:nvSpPr>
        <p:spPr>
          <a:xfrm>
            <a:off x="4182894" y="1090646"/>
            <a:ext cx="6843639" cy="1585049"/>
          </a:xfrm>
          <a:prstGeom prst="rect">
            <a:avLst/>
          </a:prstGeom>
          <a:noFill/>
        </p:spPr>
        <p:txBody>
          <a:bodyPr wrap="square">
            <a:spAutoFit/>
          </a:bodyPr>
          <a:lstStyle/>
          <a:p>
            <a:pPr algn="r" rtl="1"/>
            <a:r>
              <a:rPr lang="ar-JO" sz="1400" dirty="0"/>
              <a:t>يبرز في الفيديو عنصران رئيسيان بشكل قوي وإيجابي، ويُنظر إليهما باعتبارهما الإدراك الأساسي مع ردود فعل متشابهة لدى مختلف الفئات العمرية.</a:t>
            </a:r>
            <a:endParaRPr lang="en-US" sz="1400" dirty="0"/>
          </a:p>
          <a:p>
            <a:pPr algn="r" rtl="1"/>
            <a:r>
              <a:rPr lang="ar-JO" sz="1400" dirty="0"/>
              <a:t>الانطباع العام عن الفيديو كان </a:t>
            </a:r>
            <a:r>
              <a:rPr lang="ar-JO" sz="1400" b="1" dirty="0">
                <a:solidFill>
                  <a:srgbClr val="2DB463"/>
                </a:solidFill>
              </a:rPr>
              <a:t>إيجابيًا للغاية</a:t>
            </a:r>
            <a:r>
              <a:rPr lang="ar-JO" sz="1400" dirty="0"/>
              <a:t>، حيث تفاعل الأطفال معه بشكل ملحوظ من خلال عنصر التعلم وتجربة الروبوت. ومع ذلك، فإن رسالة توفير الطاقة لم تكن بارزة بالقدر الكافي، إذ أعيد إيصالها بشكل محدود جدًا مقارنة بتسليط الضوء على جميع مصادر الطاقة واستخداماتها، والتي بدت أكثر جاذبية وإثارة. </a:t>
            </a:r>
            <a:endParaRPr lang="en-US" sz="1400" dirty="0"/>
          </a:p>
          <a:p>
            <a:pPr algn="r" rtl="1"/>
            <a:endParaRPr lang="en-US" sz="1400" dirty="0"/>
          </a:p>
          <a:p>
            <a:pPr algn="r" rtl="1"/>
            <a:r>
              <a:rPr lang="ar-JO" sz="1300" b="1" i="1" dirty="0">
                <a:solidFill>
                  <a:srgbClr val="A68F54"/>
                </a:solidFill>
              </a:rPr>
              <a:t>ويمكن القول إن نسبة حضور رسالة توفير الطاقة مقابل التعليمات الأخرى لا تتجاوز ١ إلى ٥ في أفضل الأحوال.</a:t>
            </a:r>
            <a:endParaRPr lang="en-US" sz="1300" b="1" i="1" dirty="0">
              <a:solidFill>
                <a:srgbClr val="A68F54"/>
              </a:solidFill>
            </a:endParaRPr>
          </a:p>
        </p:txBody>
      </p:sp>
      <p:graphicFrame>
        <p:nvGraphicFramePr>
          <p:cNvPr id="11" name="Table 10">
            <a:extLst>
              <a:ext uri="{FF2B5EF4-FFF2-40B4-BE49-F238E27FC236}">
                <a16:creationId xmlns:a16="http://schemas.microsoft.com/office/drawing/2014/main" id="{E32C2BC6-B890-7C47-1835-08C13EB55C26}"/>
              </a:ext>
            </a:extLst>
          </p:cNvPr>
          <p:cNvGraphicFramePr>
            <a:graphicFrameLocks noGrp="1"/>
          </p:cNvGraphicFramePr>
          <p:nvPr>
            <p:extLst>
              <p:ext uri="{D42A27DB-BD31-4B8C-83A1-F6EECF244321}">
                <p14:modId xmlns:p14="http://schemas.microsoft.com/office/powerpoint/2010/main" val="1081418453"/>
              </p:ext>
            </p:extLst>
          </p:nvPr>
        </p:nvGraphicFramePr>
        <p:xfrm>
          <a:off x="1273988" y="4973223"/>
          <a:ext cx="9642112" cy="1283772"/>
        </p:xfrm>
        <a:graphic>
          <a:graphicData uri="http://schemas.openxmlformats.org/drawingml/2006/table">
            <a:tbl>
              <a:tblPr firstRow="1" bandRow="1">
                <a:tableStyleId>{2D5ABB26-0587-4C30-8999-92F81FD0307C}</a:tableStyleId>
              </a:tblPr>
              <a:tblGrid>
                <a:gridCol w="4821056">
                  <a:extLst>
                    <a:ext uri="{9D8B030D-6E8A-4147-A177-3AD203B41FA5}">
                      <a16:colId xmlns:a16="http://schemas.microsoft.com/office/drawing/2014/main" val="168338027"/>
                    </a:ext>
                  </a:extLst>
                </a:gridCol>
                <a:gridCol w="4821056">
                  <a:extLst>
                    <a:ext uri="{9D8B030D-6E8A-4147-A177-3AD203B41FA5}">
                      <a16:colId xmlns:a16="http://schemas.microsoft.com/office/drawing/2014/main" val="448283476"/>
                    </a:ext>
                  </a:extLst>
                </a:gridCol>
              </a:tblGrid>
              <a:tr h="320943">
                <a:tc>
                  <a:txBody>
                    <a:bodyPr/>
                    <a:lstStyle/>
                    <a:p>
                      <a:pPr algn="r"/>
                      <a:r>
                        <a:rPr lang="ar-SA" sz="1100" i="1" dirty="0">
                          <a:solidFill>
                            <a:schemeClr val="tx1"/>
                          </a:solidFill>
                        </a:rPr>
                        <a:t>فتى من ٦ إلى ٨ سنوات من الرياض </a:t>
                      </a:r>
                      <a:endParaRPr lang="en-US" sz="1100"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ar-SA" sz="1200" dirty="0">
                          <a:solidFill>
                            <a:schemeClr val="tx1"/>
                          </a:solidFill>
                        </a:rPr>
                        <a:t>يُعلّمك عن مصدر الطاقة.</a:t>
                      </a:r>
                      <a:endParaRPr lang="en-US" sz="12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88237701"/>
                  </a:ext>
                </a:extLst>
              </a:tr>
              <a:tr h="320943">
                <a:tc>
                  <a:txBody>
                    <a:bodyPr/>
                    <a:lstStyle/>
                    <a:p>
                      <a:pPr marL="0" marR="0" lvl="0" indent="0" algn="r" defTabSz="1219119" rtl="0" eaLnBrk="1" fontAlgn="auto" latinLnBrk="0" hangingPunct="1">
                        <a:lnSpc>
                          <a:spcPct val="100000"/>
                        </a:lnSpc>
                        <a:spcBef>
                          <a:spcPts val="0"/>
                        </a:spcBef>
                        <a:spcAft>
                          <a:spcPts val="0"/>
                        </a:spcAft>
                        <a:buClrTx/>
                        <a:buSzTx/>
                        <a:buFontTx/>
                        <a:buNone/>
                        <a:tabLst/>
                        <a:defRPr/>
                      </a:pPr>
                      <a:r>
                        <a:rPr lang="ar-JO" sz="1100" i="1" dirty="0">
                          <a:solidFill>
                            <a:schemeClr val="tx1"/>
                          </a:solidFill>
                        </a:rPr>
                        <a:t>فتى من </a:t>
                      </a:r>
                      <a:r>
                        <a:rPr lang="ar-SA" sz="1100" i="1" dirty="0">
                          <a:solidFill>
                            <a:schemeClr val="tx1"/>
                          </a:solidFill>
                        </a:rPr>
                        <a:t>٩ إلى ١٢ سنة من الرياض</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ar-SA" sz="1200" dirty="0">
                          <a:solidFill>
                            <a:schemeClr val="tx1"/>
                          </a:solidFill>
                        </a:rPr>
                        <a:t>كل ما نقوم به يحتاج إلى طاقة، لذا علينا تقليل استهلاكنا قدر الإمكان لضمان استمراره</a:t>
                      </a:r>
                      <a:endParaRPr lang="en-US" sz="12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23606241"/>
                  </a:ext>
                </a:extLst>
              </a:tr>
              <a:tr h="320943">
                <a:tc>
                  <a:txBody>
                    <a:bodyPr/>
                    <a:lstStyle/>
                    <a:p>
                      <a:pPr algn="r"/>
                      <a:r>
                        <a:rPr lang="ar-SA" sz="1100" i="1" dirty="0">
                          <a:solidFill>
                            <a:schemeClr val="tx1"/>
                          </a:solidFill>
                        </a:rPr>
                        <a:t>فتاة من ٩ إلى ١٢ سنة من جدة</a:t>
                      </a:r>
                      <a:endParaRPr lang="en-US" sz="1100"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ar-SA" sz="1200" dirty="0">
                          <a:solidFill>
                            <a:schemeClr val="tx1"/>
                          </a:solidFill>
                        </a:rPr>
                        <a:t>يُبيّن لك مصدر الطاقة: من الغاز، والنفط، والطاقة الشمسية، وطاقة الماء والرياح </a:t>
                      </a:r>
                      <a:endParaRPr lang="en-US" sz="12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54688626"/>
                  </a:ext>
                </a:extLst>
              </a:tr>
              <a:tr h="320943">
                <a:tc>
                  <a:txBody>
                    <a:bodyPr/>
                    <a:lstStyle/>
                    <a:p>
                      <a:pPr algn="r"/>
                      <a:r>
                        <a:rPr lang="ar-SA" sz="1100" i="1" dirty="0">
                          <a:solidFill>
                            <a:schemeClr val="tx1"/>
                          </a:solidFill>
                        </a:rPr>
                        <a:t>فتى من حائل</a:t>
                      </a:r>
                      <a:endParaRPr lang="en-US" sz="1100"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ar-SA" sz="1200" dirty="0">
                          <a:solidFill>
                            <a:schemeClr val="tx1"/>
                          </a:solidFill>
                        </a:rPr>
                        <a:t>هناك شيء يُسمى "الشلال" يُعطي الطاقة </a:t>
                      </a:r>
                      <a:endParaRPr lang="en-US" sz="12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72471458"/>
                  </a:ext>
                </a:extLst>
              </a:tr>
            </a:tbl>
          </a:graphicData>
        </a:graphic>
      </p:graphicFrame>
      <p:pic>
        <p:nvPicPr>
          <p:cNvPr id="20" name="Graphic 19" descr="Open quotation mark with solid fill">
            <a:extLst>
              <a:ext uri="{FF2B5EF4-FFF2-40B4-BE49-F238E27FC236}">
                <a16:creationId xmlns:a16="http://schemas.microsoft.com/office/drawing/2014/main" id="{3367A55D-DA76-AF67-A754-C7AF681F708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50155" y="5874096"/>
            <a:ext cx="513585" cy="396359"/>
          </a:xfrm>
          <a:prstGeom prst="rect">
            <a:avLst/>
          </a:prstGeom>
        </p:spPr>
      </p:pic>
      <p:pic>
        <p:nvPicPr>
          <p:cNvPr id="21" name="Graphic 20" descr="Open quotation mark with solid fill">
            <a:extLst>
              <a:ext uri="{FF2B5EF4-FFF2-40B4-BE49-F238E27FC236}">
                <a16:creationId xmlns:a16="http://schemas.microsoft.com/office/drawing/2014/main" id="{9135BF69-15D6-63FC-19A9-C99A28D39F7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10769740" y="4850920"/>
            <a:ext cx="513585" cy="396359"/>
          </a:xfrm>
          <a:prstGeom prst="rect">
            <a:avLst/>
          </a:prstGeom>
        </p:spPr>
      </p:pic>
      <p:sp>
        <p:nvSpPr>
          <p:cNvPr id="10" name="Slide Number Placeholder 9">
            <a:extLst>
              <a:ext uri="{FF2B5EF4-FFF2-40B4-BE49-F238E27FC236}">
                <a16:creationId xmlns:a16="http://schemas.microsoft.com/office/drawing/2014/main" id="{F4054217-5709-5581-0166-F2BC5C5FA8B7}"/>
              </a:ext>
            </a:extLst>
          </p:cNvPr>
          <p:cNvSpPr>
            <a:spLocks noGrp="1"/>
          </p:cNvSpPr>
          <p:nvPr>
            <p:ph type="sldNum" sz="quarter" idx="12"/>
          </p:nvPr>
        </p:nvSpPr>
        <p:spPr/>
        <p:txBody>
          <a:bodyPr/>
          <a:lstStyle/>
          <a:p>
            <a:fld id="{5939B1FA-81F2-4940-9AF3-5EAFB5D6669B}" type="slidenum">
              <a:rPr lang="en-US" smtClean="0"/>
              <a:pPr/>
              <a:t>46</a:t>
            </a:fld>
            <a:endParaRPr lang="en-US"/>
          </a:p>
        </p:txBody>
      </p:sp>
    </p:spTree>
    <p:extLst>
      <p:ext uri="{BB962C8B-B14F-4D97-AF65-F5344CB8AC3E}">
        <p14:creationId xmlns:p14="http://schemas.microsoft.com/office/powerpoint/2010/main" val="18827109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E932E-A69C-28BA-2078-D6E141E405F4}"/>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D5B3B1FB-C174-CEA0-7CD0-75E8B843147B}"/>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1CB921F2-39E2-E22B-784E-DBDFB9F9DEA6}"/>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452C456C-86EA-F58F-1D14-ECE47FE5215F}"/>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3CCCDB0E-CF17-500C-01A0-50779D31FB52}"/>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dirty="0">
                <a:solidFill>
                  <a:srgbClr val="A68F54"/>
                </a:solidFill>
                <a:ea typeface="+mn-ea"/>
                <a:cs typeface="Bahij TheSansArabic Plain" panose="02040503050201020203" pitchFamily="18" charset="-78"/>
              </a:rPr>
              <a:t>#5 الصاروخ- ردود الفعل العامة والفهم</a:t>
            </a:r>
            <a:endParaRPr lang="en-US" sz="2400" dirty="0">
              <a:solidFill>
                <a:schemeClr val="tx2"/>
              </a:solidFill>
              <a:ea typeface="+mn-ea"/>
              <a:cs typeface="Bahij TheSansArabic Plain" panose="02040503050201020203" pitchFamily="18" charset="-78"/>
            </a:endParaRPr>
          </a:p>
        </p:txBody>
      </p:sp>
      <p:sp>
        <p:nvSpPr>
          <p:cNvPr id="11" name="TextBox 10">
            <a:extLst>
              <a:ext uri="{FF2B5EF4-FFF2-40B4-BE49-F238E27FC236}">
                <a16:creationId xmlns:a16="http://schemas.microsoft.com/office/drawing/2014/main" id="{809CEAE5-77FC-5855-A773-519CAAD7E93F}"/>
              </a:ext>
            </a:extLst>
          </p:cNvPr>
          <p:cNvSpPr txBox="1"/>
          <p:nvPr/>
        </p:nvSpPr>
        <p:spPr>
          <a:xfrm>
            <a:off x="7626485" y="2925962"/>
            <a:ext cx="3421353" cy="1933003"/>
          </a:xfrm>
          <a:prstGeom prst="roundRect">
            <a:avLst>
              <a:gd name="adj" fmla="val 0"/>
            </a:avLst>
          </a:prstGeom>
          <a:solidFill>
            <a:schemeClr val="bg1"/>
          </a:solidFill>
          <a:ln>
            <a:noFill/>
          </a:ln>
          <a:effectLst/>
        </p:spPr>
        <p:txBody>
          <a:bodyPr wrap="square" anchor="t" anchorCtr="0">
            <a:noAutofit/>
          </a:bodyPr>
          <a:lstStyle/>
          <a:p>
            <a:pPr algn="r"/>
            <a:r>
              <a:rPr lang="ar-SA" sz="1400" b="1" dirty="0"/>
              <a:t>فريقان يتنافسان ويستمتعان معا في النهاية</a:t>
            </a:r>
            <a:endParaRPr lang="ar-JO" sz="1400" b="1" dirty="0"/>
          </a:p>
          <a:p>
            <a:pPr algn="r"/>
            <a:endParaRPr lang="ar-SA" sz="1400" b="1" dirty="0"/>
          </a:p>
          <a:p>
            <a:pPr algn="ctr" rtl="1"/>
            <a:r>
              <a:rPr lang="ar-SA" sz="1200" dirty="0"/>
              <a:t>القصة تدور حول فريقين يتنافسان لبناء صاروخ، الفريق الأحمر والبرتقالي اعتمد على مواد خردة، بينما استخدم الفريق الأخضر والأصفر مواد مناسبة. عند انطلاقهما نحو القمر نفد وقود الفريق الأول، فبادر الفريق الآخر بمساعدته، لتنتهي الرحلة باجتماعهم جميعًا في أجواء من المتعة والتعاون.</a:t>
            </a:r>
            <a:endParaRPr lang="en-US" sz="1100" dirty="0"/>
          </a:p>
        </p:txBody>
      </p:sp>
      <p:sp>
        <p:nvSpPr>
          <p:cNvPr id="12" name="TextBox 11">
            <a:extLst>
              <a:ext uri="{FF2B5EF4-FFF2-40B4-BE49-F238E27FC236}">
                <a16:creationId xmlns:a16="http://schemas.microsoft.com/office/drawing/2014/main" id="{559B42A4-3775-125F-6BB7-CA00FD8B2CAE}"/>
              </a:ext>
            </a:extLst>
          </p:cNvPr>
          <p:cNvSpPr txBox="1"/>
          <p:nvPr/>
        </p:nvSpPr>
        <p:spPr>
          <a:xfrm>
            <a:off x="7626486" y="2381919"/>
            <a:ext cx="3421354" cy="431080"/>
          </a:xfrm>
          <a:prstGeom prst="roundRect">
            <a:avLst>
              <a:gd name="adj" fmla="val 3019"/>
            </a:avLst>
          </a:prstGeom>
          <a:solidFill>
            <a:srgbClr val="A68F54"/>
          </a:solidFill>
          <a:ln>
            <a:noFill/>
          </a:ln>
          <a:effectLst>
            <a:outerShdw blurRad="50800" dist="38100" dir="2700000" algn="tl" rotWithShape="0">
              <a:prstClr val="black">
                <a:alpha val="40000"/>
              </a:prstClr>
            </a:outerShdw>
          </a:effectLst>
        </p:spPr>
        <p:txBody>
          <a:bodyPr wrap="square" anchor="ctr" anchorCtr="0">
            <a:noAutofit/>
          </a:bodyPr>
          <a:lstStyle/>
          <a:p>
            <a:pPr algn="ctr"/>
            <a:r>
              <a:rPr lang="ar-SA" sz="1400" b="1" dirty="0">
                <a:solidFill>
                  <a:schemeClr val="bg1"/>
                </a:solidFill>
              </a:rPr>
              <a:t>القصة الأساسية بسيطة وواضحة</a:t>
            </a:r>
            <a:endParaRPr lang="en-US" sz="1400" b="1" dirty="0">
              <a:solidFill>
                <a:schemeClr val="bg1"/>
              </a:solidFill>
            </a:endParaRPr>
          </a:p>
        </p:txBody>
      </p:sp>
      <p:sp>
        <p:nvSpPr>
          <p:cNvPr id="26" name="TextBox 25">
            <a:extLst>
              <a:ext uri="{FF2B5EF4-FFF2-40B4-BE49-F238E27FC236}">
                <a16:creationId xmlns:a16="http://schemas.microsoft.com/office/drawing/2014/main" id="{71F0C76D-5B42-E5CE-B3A0-07701CDE4542}"/>
              </a:ext>
            </a:extLst>
          </p:cNvPr>
          <p:cNvSpPr txBox="1"/>
          <p:nvPr/>
        </p:nvSpPr>
        <p:spPr>
          <a:xfrm>
            <a:off x="4444525" y="2460629"/>
            <a:ext cx="2443706" cy="2398336"/>
          </a:xfrm>
          <a:prstGeom prst="roundRect">
            <a:avLst>
              <a:gd name="adj" fmla="val 0"/>
            </a:avLst>
          </a:prstGeom>
          <a:solidFill>
            <a:schemeClr val="bg1"/>
          </a:solidFill>
          <a:ln>
            <a:noFill/>
          </a:ln>
          <a:effectLst/>
        </p:spPr>
        <p:txBody>
          <a:bodyPr wrap="square" anchor="t" anchorCtr="0">
            <a:noAutofit/>
          </a:bodyPr>
          <a:lstStyle/>
          <a:p>
            <a:pPr algn="r" rtl="1">
              <a:lnSpc>
                <a:spcPct val="150000"/>
              </a:lnSpc>
            </a:pPr>
            <a:r>
              <a:rPr lang="ar-SA" sz="1400" b="1" dirty="0"/>
              <a:t>ما هو الخطأ/ما لا يجب فعله</a:t>
            </a:r>
          </a:p>
          <a:p>
            <a:pPr marL="285750" indent="-285750" algn="r" rtl="1">
              <a:lnSpc>
                <a:spcPct val="150000"/>
              </a:lnSpc>
              <a:buFont typeface="Arial" panose="020B0604020202020204" pitchFamily="34" charset="0"/>
              <a:buChar char="•"/>
            </a:pPr>
            <a:r>
              <a:rPr lang="ar-SA" sz="1200" dirty="0"/>
              <a:t>الكذب والتنمر على الآخرين وقطع الأشجار وكسر الأشياء والغضب والجدال ولوم الآخرين</a:t>
            </a:r>
          </a:p>
          <a:p>
            <a:pPr algn="r" rtl="1">
              <a:lnSpc>
                <a:spcPct val="150000"/>
              </a:lnSpc>
            </a:pPr>
            <a:r>
              <a:rPr lang="ar-SA" sz="1400" b="1" dirty="0"/>
              <a:t>ما هو الصحيح/ما يمكن فعله</a:t>
            </a:r>
          </a:p>
          <a:p>
            <a:pPr marL="285750" indent="-285750" algn="r" rtl="1">
              <a:lnSpc>
                <a:spcPct val="150000"/>
              </a:lnSpc>
              <a:buFont typeface="Arial" panose="020B0604020202020204" pitchFamily="34" charset="0"/>
              <a:buChar char="•"/>
            </a:pPr>
            <a:r>
              <a:rPr lang="ar-SA" sz="1200" dirty="0"/>
              <a:t>إعادة تدوير الأشياء والكرم مع الآخرين ومساعدة الآخرين</a:t>
            </a:r>
            <a:endParaRPr lang="en-US" sz="1200" dirty="0"/>
          </a:p>
        </p:txBody>
      </p:sp>
      <p:sp>
        <p:nvSpPr>
          <p:cNvPr id="29" name="TextBox 28">
            <a:extLst>
              <a:ext uri="{FF2B5EF4-FFF2-40B4-BE49-F238E27FC236}">
                <a16:creationId xmlns:a16="http://schemas.microsoft.com/office/drawing/2014/main" id="{CCF5C755-65E8-6024-1BFE-4A50CD0BC3B2}"/>
              </a:ext>
            </a:extLst>
          </p:cNvPr>
          <p:cNvSpPr txBox="1"/>
          <p:nvPr/>
        </p:nvSpPr>
        <p:spPr>
          <a:xfrm>
            <a:off x="7003850" y="3372561"/>
            <a:ext cx="603245" cy="519902"/>
          </a:xfrm>
          <a:prstGeom prst="ellipse">
            <a:avLst/>
          </a:prstGeom>
          <a:noFill/>
          <a:ln>
            <a:solidFill>
              <a:srgbClr val="A68F54"/>
            </a:solidFill>
          </a:ln>
        </p:spPr>
        <p:txBody>
          <a:bodyPr wrap="square" rtlCol="0" anchor="ctr" anchorCtr="0">
            <a:noAutofit/>
          </a:bodyPr>
          <a:lstStyle/>
          <a:p>
            <a:pPr algn="ctr" rtl="1"/>
            <a:r>
              <a:rPr lang="ar-SA" sz="1000" b="1" dirty="0">
                <a:solidFill>
                  <a:schemeClr val="tx1">
                    <a:lumMod val="65000"/>
                    <a:lumOff val="35000"/>
                  </a:schemeClr>
                </a:solidFill>
              </a:rPr>
              <a:t>و لكن</a:t>
            </a:r>
            <a:endParaRPr lang="en-US" sz="1000" b="1" dirty="0">
              <a:solidFill>
                <a:schemeClr val="tx1">
                  <a:lumMod val="65000"/>
                  <a:lumOff val="35000"/>
                </a:schemeClr>
              </a:solidFill>
              <a:highlight>
                <a:srgbClr val="FFFF00"/>
              </a:highlight>
            </a:endParaRPr>
          </a:p>
        </p:txBody>
      </p:sp>
      <p:pic>
        <p:nvPicPr>
          <p:cNvPr id="8" name="Picture 7">
            <a:extLst>
              <a:ext uri="{FF2B5EF4-FFF2-40B4-BE49-F238E27FC236}">
                <a16:creationId xmlns:a16="http://schemas.microsoft.com/office/drawing/2014/main" id="{08600265-1EFE-BEC8-2684-0858759B71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311" y="1380565"/>
            <a:ext cx="3032960" cy="39696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TextBox 8">
            <a:extLst>
              <a:ext uri="{FF2B5EF4-FFF2-40B4-BE49-F238E27FC236}">
                <a16:creationId xmlns:a16="http://schemas.microsoft.com/office/drawing/2014/main" id="{12949FA8-8DA6-18EA-F4CE-6DC4FC1C3E19}"/>
              </a:ext>
            </a:extLst>
          </p:cNvPr>
          <p:cNvSpPr txBox="1"/>
          <p:nvPr/>
        </p:nvSpPr>
        <p:spPr>
          <a:xfrm>
            <a:off x="4444526" y="1423534"/>
            <a:ext cx="6647008" cy="738664"/>
          </a:xfrm>
          <a:prstGeom prst="rect">
            <a:avLst/>
          </a:prstGeom>
          <a:noFill/>
        </p:spPr>
        <p:txBody>
          <a:bodyPr wrap="square">
            <a:spAutoFit/>
          </a:bodyPr>
          <a:lstStyle/>
          <a:p>
            <a:pPr algn="r" rtl="1"/>
            <a:r>
              <a:rPr lang="ar-JO" sz="1400" dirty="0"/>
              <a:t>القصة كانت واضحة لكنها طويلة وأقرب إلى برنامج رسوم متحركة، </a:t>
            </a:r>
            <a:r>
              <a:rPr lang="ar-JO" sz="1400" dirty="0">
                <a:solidFill>
                  <a:srgbClr val="FF0000"/>
                </a:solidFill>
              </a:rPr>
              <a:t>مما جعل العناصر القصصية تجذب الأطفال وتشتت انتباههم عن الرسالة الأساسية حول الطاقة</a:t>
            </a:r>
            <a:r>
              <a:rPr lang="ar-JO" sz="1400" dirty="0"/>
              <a:t>. ونتيجة لذلك، تضاءلت رسالة ترشيد الطاقة إلى حد كبير، وضاعت بين الأحداث الإيجابية والسلبية، ولم يتبق منها سوى أثر محدود لا يُعاد التأكيد عليه بالشكل الكافي.</a:t>
            </a:r>
            <a:endParaRPr lang="en-US" sz="1400" dirty="0"/>
          </a:p>
        </p:txBody>
      </p:sp>
      <p:sp>
        <p:nvSpPr>
          <p:cNvPr id="14" name="TextBox 13">
            <a:extLst>
              <a:ext uri="{FF2B5EF4-FFF2-40B4-BE49-F238E27FC236}">
                <a16:creationId xmlns:a16="http://schemas.microsoft.com/office/drawing/2014/main" id="{72C5C7DE-E7AC-0AA1-5292-DFAAA5595BB2}"/>
              </a:ext>
            </a:extLst>
          </p:cNvPr>
          <p:cNvSpPr txBox="1"/>
          <p:nvPr/>
        </p:nvSpPr>
        <p:spPr>
          <a:xfrm>
            <a:off x="4540754" y="5022564"/>
            <a:ext cx="6507084" cy="1200329"/>
          </a:xfrm>
          <a:prstGeom prst="rect">
            <a:avLst/>
          </a:prstGeom>
          <a:noFill/>
        </p:spPr>
        <p:txBody>
          <a:bodyPr wrap="square">
            <a:spAutoFit/>
          </a:bodyPr>
          <a:lstStyle/>
          <a:p>
            <a:pPr algn="r" rtl="1"/>
            <a:r>
              <a:rPr lang="ar-SA" sz="1200" dirty="0">
                <a:solidFill>
                  <a:schemeClr val="tx1"/>
                </a:solidFill>
                <a:latin typeface="Lato" panose="020F0502020204030203" pitchFamily="34" charset="0"/>
              </a:rPr>
              <a:t>كان الشابان يصنعان صاروخًا، وكان الشبان ذوو اللونين الأحمر والبرتقالي يسخرون منهما. ثم ذهبا إلى المنافسة، وكان الشبان ذوو اللونين الأخضر والأصفر يفوزون، لكن الشبان ذوي اللونين الأحمر والبرتقالي تجاوزوهم. بعد تجاوزهم، توقف صاروخهم عن العمل. ثم ساعدهم الشبان ذوو اللونين الأصفر والأخضر على الرغم من أنهم كانوا يسخرون منهم سابقًا، وصعدوا جميعًا إلى القمر. جميعهم كانوا يلعبون باستثناء الشاب الأحمر الذي كان يبكي لأنه ندم على سخريته منهم، وساعدوه في النهاية</a:t>
            </a:r>
            <a:r>
              <a:rPr lang="ar-JO" sz="1200" dirty="0">
                <a:latin typeface="Lato" panose="020F0502020204030203" pitchFamily="34" charset="0"/>
              </a:rPr>
              <a:t>.</a:t>
            </a:r>
          </a:p>
          <a:p>
            <a:pPr algn="r" rtl="1"/>
            <a:endParaRPr lang="ar-JO" sz="1200" dirty="0">
              <a:latin typeface="Lato" panose="020F0502020204030203" pitchFamily="34" charset="0"/>
            </a:endParaRPr>
          </a:p>
          <a:p>
            <a:pPr algn="r" rtl="1"/>
            <a:r>
              <a:rPr lang="ar-JO" sz="1200" i="1" dirty="0">
                <a:latin typeface="Lato" panose="020F0502020204030203" pitchFamily="34" charset="0"/>
              </a:rPr>
              <a:t>					</a:t>
            </a:r>
            <a:r>
              <a:rPr lang="ar-SA" sz="1100" i="1" dirty="0">
                <a:latin typeface="Lato" panose="020F0502020204030203" pitchFamily="34" charset="0"/>
              </a:rPr>
              <a:t>فتيات من عمر 6 إلى 8 سنوات، جدة</a:t>
            </a:r>
            <a:endParaRPr lang="en-US" sz="1200" dirty="0">
              <a:latin typeface="Lato" panose="020F0502020204030203" pitchFamily="34" charset="0"/>
            </a:endParaRPr>
          </a:p>
        </p:txBody>
      </p:sp>
      <p:pic>
        <p:nvPicPr>
          <p:cNvPr id="15" name="Graphic 14" descr="Open quotation mark with solid fill">
            <a:extLst>
              <a:ext uri="{FF2B5EF4-FFF2-40B4-BE49-F238E27FC236}">
                <a16:creationId xmlns:a16="http://schemas.microsoft.com/office/drawing/2014/main" id="{A2B7E231-0CA5-DA7F-A2BC-216FC57BAE4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10866823" y="4858965"/>
            <a:ext cx="513585" cy="396359"/>
          </a:xfrm>
          <a:prstGeom prst="rect">
            <a:avLst/>
          </a:prstGeom>
        </p:spPr>
      </p:pic>
      <p:pic>
        <p:nvPicPr>
          <p:cNvPr id="16" name="Graphic 15" descr="Open quotation mark with solid fill">
            <a:extLst>
              <a:ext uri="{FF2B5EF4-FFF2-40B4-BE49-F238E27FC236}">
                <a16:creationId xmlns:a16="http://schemas.microsoft.com/office/drawing/2014/main" id="{038CB81D-B37B-3B35-C140-EF580A87B3E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83961" y="5626460"/>
            <a:ext cx="513585" cy="396359"/>
          </a:xfrm>
          <a:prstGeom prst="rect">
            <a:avLst/>
          </a:prstGeom>
        </p:spPr>
      </p:pic>
      <p:sp>
        <p:nvSpPr>
          <p:cNvPr id="7" name="Slide Number Placeholder 6">
            <a:extLst>
              <a:ext uri="{FF2B5EF4-FFF2-40B4-BE49-F238E27FC236}">
                <a16:creationId xmlns:a16="http://schemas.microsoft.com/office/drawing/2014/main" id="{32CB7B85-C03D-13F6-7729-B9FDFAE9334B}"/>
              </a:ext>
            </a:extLst>
          </p:cNvPr>
          <p:cNvSpPr>
            <a:spLocks noGrp="1"/>
          </p:cNvSpPr>
          <p:nvPr>
            <p:ph type="sldNum" sz="quarter" idx="12"/>
          </p:nvPr>
        </p:nvSpPr>
        <p:spPr/>
        <p:txBody>
          <a:bodyPr/>
          <a:lstStyle/>
          <a:p>
            <a:fld id="{5939B1FA-81F2-4940-9AF3-5EAFB5D6669B}" type="slidenum">
              <a:rPr lang="en-US" smtClean="0"/>
              <a:pPr/>
              <a:t>47</a:t>
            </a:fld>
            <a:endParaRPr lang="en-US"/>
          </a:p>
        </p:txBody>
      </p:sp>
    </p:spTree>
    <p:extLst>
      <p:ext uri="{BB962C8B-B14F-4D97-AF65-F5344CB8AC3E}">
        <p14:creationId xmlns:p14="http://schemas.microsoft.com/office/powerpoint/2010/main" val="14379098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3613B-1087-EDE3-EAC6-C3BC76DDA8B7}"/>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065CA848-3747-7596-849A-F7B62716625D}"/>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91A777A4-F83C-73BF-BD08-030055CD0D90}"/>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1436C928-41C8-C0E3-454E-ADA2A6C8878C}"/>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2BDFCA2E-F91A-74A0-9DB9-21F3D004A407}"/>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SA" sz="2400" dirty="0">
                <a:solidFill>
                  <a:srgbClr val="A68F54"/>
                </a:solidFill>
                <a:ea typeface="+mn-ea"/>
                <a:cs typeface="Bahij TheSansArabic Plain" panose="02040503050201020203" pitchFamily="18" charset="-78"/>
              </a:rPr>
              <a:t>#6 بطاقة كفاءة الطاقة - ردود الفعل العامة والفهم</a:t>
            </a:r>
            <a:endParaRPr lang="en-US" sz="2400" dirty="0">
              <a:solidFill>
                <a:schemeClr val="tx2"/>
              </a:solidFill>
              <a:ea typeface="+mn-ea"/>
              <a:cs typeface="Bahij TheSansArabic Plain" panose="02040503050201020203" pitchFamily="18" charset="-78"/>
            </a:endParaRPr>
          </a:p>
        </p:txBody>
      </p:sp>
      <p:sp>
        <p:nvSpPr>
          <p:cNvPr id="10" name="TextBox 9">
            <a:extLst>
              <a:ext uri="{FF2B5EF4-FFF2-40B4-BE49-F238E27FC236}">
                <a16:creationId xmlns:a16="http://schemas.microsoft.com/office/drawing/2014/main" id="{745EA742-9C88-39A7-88BC-B472330366B1}"/>
              </a:ext>
            </a:extLst>
          </p:cNvPr>
          <p:cNvSpPr txBox="1"/>
          <p:nvPr/>
        </p:nvSpPr>
        <p:spPr>
          <a:xfrm>
            <a:off x="6926094" y="2421317"/>
            <a:ext cx="4132483" cy="574971"/>
          </a:xfrm>
          <a:prstGeom prst="roundRect">
            <a:avLst>
              <a:gd name="adj" fmla="val 3019"/>
            </a:avLst>
          </a:prstGeom>
          <a:solidFill>
            <a:srgbClr val="A68F54"/>
          </a:solidFill>
          <a:ln>
            <a:noFill/>
          </a:ln>
          <a:effectLst>
            <a:outerShdw blurRad="50800" dist="38100" dir="2700000" algn="tl" rotWithShape="0">
              <a:prstClr val="black">
                <a:alpha val="40000"/>
              </a:prstClr>
            </a:outerShdw>
          </a:effectLst>
        </p:spPr>
        <p:txBody>
          <a:bodyPr wrap="square" anchor="ctr" anchorCtr="0">
            <a:noAutofit/>
          </a:bodyPr>
          <a:lstStyle/>
          <a:p>
            <a:pPr algn="ctr"/>
            <a:r>
              <a:rPr lang="ar-SA" sz="1400" b="1" dirty="0">
                <a:solidFill>
                  <a:schemeClr val="bg1"/>
                </a:solidFill>
              </a:rPr>
              <a:t>صبي صغير يشرح عن….</a:t>
            </a:r>
            <a:endParaRPr lang="en-US" sz="1400" b="1" dirty="0">
              <a:solidFill>
                <a:schemeClr val="bg1"/>
              </a:solidFill>
            </a:endParaRPr>
          </a:p>
        </p:txBody>
      </p:sp>
      <p:sp>
        <p:nvSpPr>
          <p:cNvPr id="17" name="TextBox 16">
            <a:extLst>
              <a:ext uri="{FF2B5EF4-FFF2-40B4-BE49-F238E27FC236}">
                <a16:creationId xmlns:a16="http://schemas.microsoft.com/office/drawing/2014/main" id="{9EDDD4BD-ED3B-1330-DA35-C786423751DB}"/>
              </a:ext>
            </a:extLst>
          </p:cNvPr>
          <p:cNvSpPr txBox="1"/>
          <p:nvPr/>
        </p:nvSpPr>
        <p:spPr>
          <a:xfrm>
            <a:off x="4552052" y="2421317"/>
            <a:ext cx="2128142" cy="574971"/>
          </a:xfrm>
          <a:prstGeom prst="roundRect">
            <a:avLst>
              <a:gd name="adj" fmla="val 3019"/>
            </a:avLst>
          </a:prstGeom>
          <a:solidFill>
            <a:srgbClr val="A68F54"/>
          </a:solidFill>
          <a:ln>
            <a:noFill/>
          </a:ln>
          <a:effectLst>
            <a:outerShdw blurRad="50800" dist="38100" dir="2700000" algn="tl" rotWithShape="0">
              <a:prstClr val="black">
                <a:alpha val="40000"/>
              </a:prstClr>
            </a:outerShdw>
          </a:effectLst>
        </p:spPr>
        <p:txBody>
          <a:bodyPr wrap="square" anchor="ctr" anchorCtr="0">
            <a:noAutofit/>
          </a:bodyPr>
          <a:lstStyle/>
          <a:p>
            <a:pPr algn="ctr"/>
            <a:r>
              <a:rPr lang="ar-SA" sz="1400" b="1" dirty="0">
                <a:solidFill>
                  <a:schemeClr val="bg1"/>
                </a:solidFill>
              </a:rPr>
              <a:t>…استخدام الطاقة وبطاقة الأداء</a:t>
            </a:r>
            <a:endParaRPr lang="en-US" sz="1400" b="1" dirty="0">
              <a:solidFill>
                <a:schemeClr val="bg1"/>
              </a:solidFill>
            </a:endParaRPr>
          </a:p>
        </p:txBody>
      </p:sp>
      <p:sp>
        <p:nvSpPr>
          <p:cNvPr id="18" name="TextBox 17">
            <a:extLst>
              <a:ext uri="{FF2B5EF4-FFF2-40B4-BE49-F238E27FC236}">
                <a16:creationId xmlns:a16="http://schemas.microsoft.com/office/drawing/2014/main" id="{5FCAFA95-349D-8C1B-B2CF-C5703FCEFDB9}"/>
              </a:ext>
            </a:extLst>
          </p:cNvPr>
          <p:cNvSpPr txBox="1"/>
          <p:nvPr/>
        </p:nvSpPr>
        <p:spPr>
          <a:xfrm>
            <a:off x="6953270" y="3145509"/>
            <a:ext cx="4132483" cy="1922602"/>
          </a:xfrm>
          <a:prstGeom prst="roundRect">
            <a:avLst>
              <a:gd name="adj" fmla="val 0"/>
            </a:avLst>
          </a:prstGeom>
          <a:solidFill>
            <a:schemeClr val="bg1"/>
          </a:solidFill>
          <a:ln>
            <a:noFill/>
          </a:ln>
          <a:effectLst/>
        </p:spPr>
        <p:txBody>
          <a:bodyPr wrap="square" anchor="t" anchorCtr="0">
            <a:noAutofit/>
          </a:bodyPr>
          <a:lstStyle/>
          <a:p>
            <a:pPr algn="r" rtl="1">
              <a:spcBef>
                <a:spcPts val="600"/>
              </a:spcBef>
            </a:pPr>
            <a:r>
              <a:rPr lang="ar-SA" sz="1200" b="1" dirty="0"/>
              <a:t>  شخصيات مختلفة :</a:t>
            </a:r>
          </a:p>
          <a:p>
            <a:pPr marL="285750" indent="-285750" algn="r" rtl="1">
              <a:spcBef>
                <a:spcPts val="600"/>
              </a:spcBef>
              <a:buFont typeface="Arial" panose="020B0604020202020204" pitchFamily="34" charset="0"/>
              <a:buChar char="•"/>
            </a:pPr>
            <a:r>
              <a:rPr lang="ar-SA" sz="1200" dirty="0"/>
              <a:t>العائلة والأب و الام و الأخت وأصحاب في المدرسة .</a:t>
            </a:r>
          </a:p>
          <a:p>
            <a:pPr algn="r" rtl="1">
              <a:spcBef>
                <a:spcPts val="600"/>
              </a:spcBef>
            </a:pPr>
            <a:r>
              <a:rPr lang="ar-SA" sz="1200" b="1" dirty="0"/>
              <a:t>  مواقف مختلفة :</a:t>
            </a:r>
          </a:p>
          <a:p>
            <a:pPr marL="171450" indent="-171450" algn="r" rtl="1">
              <a:spcBef>
                <a:spcPts val="600"/>
              </a:spcBef>
              <a:buFont typeface="Arial" panose="020B0604020202020204" pitchFamily="34" charset="0"/>
              <a:buChar char="•"/>
            </a:pPr>
            <a:r>
              <a:rPr lang="ar-SA" sz="1200" dirty="0"/>
              <a:t>في الصباح  وعلى طريق المدرسة وفي المدرسة.</a:t>
            </a:r>
          </a:p>
          <a:p>
            <a:pPr algn="r" rtl="1">
              <a:spcBef>
                <a:spcPts val="600"/>
              </a:spcBef>
            </a:pPr>
            <a:r>
              <a:rPr lang="ar-SA" sz="1200" dirty="0"/>
              <a:t> </a:t>
            </a:r>
            <a:r>
              <a:rPr lang="ar-SA" sz="1200" b="1" dirty="0"/>
              <a:t> استخدام الطاقة والأجهزة المختلفة :</a:t>
            </a:r>
          </a:p>
          <a:p>
            <a:pPr marL="171450" indent="-171450" algn="r" rtl="1">
              <a:spcBef>
                <a:spcPts val="600"/>
              </a:spcBef>
              <a:buFont typeface="Arial" panose="020B0604020202020204" pitchFamily="34" charset="0"/>
              <a:buChar char="•"/>
            </a:pPr>
            <a:r>
              <a:rPr lang="ar-JO" sz="1200" dirty="0"/>
              <a:t>ا</a:t>
            </a:r>
            <a:r>
              <a:rPr lang="ar-SA" sz="1200" dirty="0"/>
              <a:t>لأجهزة (ثلاجة، مكيف، غسالة).</a:t>
            </a:r>
          </a:p>
          <a:p>
            <a:pPr marL="171450" indent="-171450" algn="r" rtl="1">
              <a:spcBef>
                <a:spcPts val="600"/>
              </a:spcBef>
              <a:buFont typeface="Arial" panose="020B0604020202020204" pitchFamily="34" charset="0"/>
              <a:buChar char="•"/>
            </a:pPr>
            <a:r>
              <a:rPr lang="ar-SA" sz="1200" dirty="0"/>
              <a:t>سيارة – طائرة – مصعد .</a:t>
            </a:r>
          </a:p>
          <a:p>
            <a:pPr marL="285750" indent="-285750">
              <a:buFont typeface="Arial" panose="020B0604020202020204" pitchFamily="34" charset="0"/>
              <a:buChar char="•"/>
            </a:pPr>
            <a:endParaRPr lang="en-US" sz="1200" dirty="0">
              <a:solidFill>
                <a:srgbClr val="44546A"/>
              </a:solidFill>
            </a:endParaRPr>
          </a:p>
        </p:txBody>
      </p:sp>
      <p:sp>
        <p:nvSpPr>
          <p:cNvPr id="21" name="TextBox 20">
            <a:extLst>
              <a:ext uri="{FF2B5EF4-FFF2-40B4-BE49-F238E27FC236}">
                <a16:creationId xmlns:a16="http://schemas.microsoft.com/office/drawing/2014/main" id="{00D553AD-AB71-E0A1-00CD-5D32D30C0516}"/>
              </a:ext>
            </a:extLst>
          </p:cNvPr>
          <p:cNvSpPr txBox="1"/>
          <p:nvPr/>
        </p:nvSpPr>
        <p:spPr>
          <a:xfrm>
            <a:off x="4540755" y="3133095"/>
            <a:ext cx="2128141" cy="1933201"/>
          </a:xfrm>
          <a:prstGeom prst="roundRect">
            <a:avLst>
              <a:gd name="adj" fmla="val 0"/>
            </a:avLst>
          </a:prstGeom>
          <a:solidFill>
            <a:schemeClr val="bg1"/>
          </a:solidFill>
          <a:ln>
            <a:noFill/>
          </a:ln>
          <a:effectLst/>
        </p:spPr>
        <p:txBody>
          <a:bodyPr wrap="square" anchor="ctr" anchorCtr="0">
            <a:noAutofit/>
          </a:bodyPr>
          <a:lstStyle/>
          <a:p>
            <a:pPr algn="ctr" rtl="1"/>
            <a:r>
              <a:rPr lang="ar-SA" sz="1200" b="1" dirty="0">
                <a:solidFill>
                  <a:srgbClr val="00B050"/>
                </a:solidFill>
              </a:rPr>
              <a:t>أخضر</a:t>
            </a:r>
            <a:r>
              <a:rPr lang="ar-JO" sz="1200" dirty="0">
                <a:solidFill>
                  <a:srgbClr val="00B050"/>
                </a:solidFill>
              </a:rPr>
              <a:t> </a:t>
            </a:r>
            <a:r>
              <a:rPr lang="en-US" sz="1200" dirty="0">
                <a:solidFill>
                  <a:srgbClr val="00B050"/>
                </a:solidFill>
              </a:rPr>
              <a:t> </a:t>
            </a:r>
            <a:r>
              <a:rPr lang="ar-SA" sz="1200" dirty="0"/>
              <a:t>استهلاك قليل</a:t>
            </a:r>
            <a:endParaRPr lang="en-US" sz="1200" dirty="0">
              <a:solidFill>
                <a:srgbClr val="00B050"/>
              </a:solidFill>
            </a:endParaRPr>
          </a:p>
          <a:p>
            <a:pPr algn="ctr" rtl="1"/>
            <a:endParaRPr lang="en-US" sz="1200" dirty="0">
              <a:solidFill>
                <a:srgbClr val="00B050"/>
              </a:solidFill>
            </a:endParaRPr>
          </a:p>
          <a:p>
            <a:pPr algn="ctr" rtl="1"/>
            <a:r>
              <a:rPr lang="ar-SA" sz="1200" b="1" dirty="0">
                <a:solidFill>
                  <a:schemeClr val="accent6">
                    <a:lumMod val="75000"/>
                  </a:schemeClr>
                </a:solidFill>
              </a:rPr>
              <a:t>برتقالي</a:t>
            </a:r>
            <a:r>
              <a:rPr lang="en-US" sz="1200" dirty="0">
                <a:solidFill>
                  <a:schemeClr val="accent6">
                    <a:lumMod val="75000"/>
                  </a:schemeClr>
                </a:solidFill>
              </a:rPr>
              <a:t> </a:t>
            </a:r>
            <a:r>
              <a:rPr lang="ar-SA" sz="1200" dirty="0"/>
              <a:t>استهلاك متوسط</a:t>
            </a:r>
            <a:endParaRPr lang="en-US" sz="1200" dirty="0"/>
          </a:p>
          <a:p>
            <a:pPr algn="ctr" rtl="1"/>
            <a:endParaRPr lang="en-US" sz="1200" dirty="0">
              <a:solidFill>
                <a:schemeClr val="accent6">
                  <a:lumMod val="75000"/>
                </a:schemeClr>
              </a:solidFill>
            </a:endParaRPr>
          </a:p>
          <a:p>
            <a:pPr algn="ctr" rtl="1"/>
            <a:r>
              <a:rPr lang="ar-JO" sz="1200" b="1" dirty="0">
                <a:solidFill>
                  <a:srgbClr val="FF0000"/>
                </a:solidFill>
              </a:rPr>
              <a:t>أ</a:t>
            </a:r>
            <a:r>
              <a:rPr lang="ar-SA" sz="1200" b="1" dirty="0">
                <a:solidFill>
                  <a:srgbClr val="FF0000"/>
                </a:solidFill>
              </a:rPr>
              <a:t>حمر</a:t>
            </a:r>
            <a:r>
              <a:rPr lang="en-US" sz="1200" dirty="0">
                <a:solidFill>
                  <a:srgbClr val="FF0000"/>
                </a:solidFill>
              </a:rPr>
              <a:t> </a:t>
            </a:r>
            <a:r>
              <a:rPr lang="ar-SA" sz="1200" dirty="0"/>
              <a:t>استهلاك عالي </a:t>
            </a:r>
            <a:endParaRPr lang="en-US" sz="1200" dirty="0">
              <a:solidFill>
                <a:srgbClr val="FF0000"/>
              </a:solidFill>
            </a:endParaRPr>
          </a:p>
          <a:p>
            <a:pPr algn="ctr" rtl="1"/>
            <a:endParaRPr lang="en-US" sz="1200" dirty="0">
              <a:solidFill>
                <a:schemeClr val="accent6">
                  <a:lumMod val="75000"/>
                </a:schemeClr>
              </a:solidFill>
            </a:endParaRPr>
          </a:p>
        </p:txBody>
      </p:sp>
      <p:pic>
        <p:nvPicPr>
          <p:cNvPr id="12" name="Picture 11" descr="A blue and orange sign with white text&#10;&#10;AI-generated content may be incorrect.">
            <a:extLst>
              <a:ext uri="{FF2B5EF4-FFF2-40B4-BE49-F238E27FC236}">
                <a16:creationId xmlns:a16="http://schemas.microsoft.com/office/drawing/2014/main" id="{D56FF93F-1378-608B-6A2F-24B1ADE992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750" y="1380565"/>
            <a:ext cx="3026033" cy="39696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4" name="TextBox 13">
            <a:extLst>
              <a:ext uri="{FF2B5EF4-FFF2-40B4-BE49-F238E27FC236}">
                <a16:creationId xmlns:a16="http://schemas.microsoft.com/office/drawing/2014/main" id="{9B1C6B2E-E4C9-1978-0A0E-50AC80B8D85C}"/>
              </a:ext>
            </a:extLst>
          </p:cNvPr>
          <p:cNvSpPr txBox="1"/>
          <p:nvPr/>
        </p:nvSpPr>
        <p:spPr>
          <a:xfrm>
            <a:off x="4552052" y="1220800"/>
            <a:ext cx="6533701" cy="954107"/>
          </a:xfrm>
          <a:prstGeom prst="rect">
            <a:avLst/>
          </a:prstGeom>
          <a:noFill/>
        </p:spPr>
        <p:txBody>
          <a:bodyPr wrap="square">
            <a:spAutoFit/>
          </a:bodyPr>
          <a:lstStyle/>
          <a:p>
            <a:pPr algn="r" rtl="1"/>
            <a:r>
              <a:rPr lang="ar-JO" sz="1400" dirty="0"/>
              <a:t>أظهر الأطفال </a:t>
            </a:r>
            <a:r>
              <a:rPr lang="ar-JO" sz="1400" dirty="0">
                <a:solidFill>
                  <a:srgbClr val="00B050"/>
                </a:solidFill>
              </a:rPr>
              <a:t>فهمًا جيدًا للقصة عبر مختلف الأعمار والمواقع</a:t>
            </a:r>
            <a:r>
              <a:rPr lang="ar-JO" sz="1400" dirty="0"/>
              <a:t>، إلا أن </a:t>
            </a:r>
            <a:r>
              <a:rPr lang="ar-JO" sz="1400" dirty="0">
                <a:solidFill>
                  <a:srgbClr val="FF0000"/>
                </a:solidFill>
              </a:rPr>
              <a:t>معظمهم لم يتمكن من تذكر جميع تفاصيلها</a:t>
            </a:r>
            <a:r>
              <a:rPr lang="ar-JO" sz="1400" dirty="0"/>
              <a:t>، حيث غاب عنهم بعض العناصر. وحوالي نصفهم فقط استطاعوا تذكر عبارة "بطاقة النتائج"، لكنهم جميعًا استوعبوا الفكرة العامة.أما الرسالة الأساسية، فتمثلت في كيفية استخدام مصادر الطاقة المختلفة، وأهمية ترشيد استهلاكها من خلال اختيار الأجهزة المناسبة والاستخدام الأمثل للطاقة.</a:t>
            </a:r>
            <a:endParaRPr lang="en-US" sz="1400" dirty="0"/>
          </a:p>
        </p:txBody>
      </p:sp>
      <p:sp>
        <p:nvSpPr>
          <p:cNvPr id="16" name="TextBox 15">
            <a:extLst>
              <a:ext uri="{FF2B5EF4-FFF2-40B4-BE49-F238E27FC236}">
                <a16:creationId xmlns:a16="http://schemas.microsoft.com/office/drawing/2014/main" id="{18E7D3AD-4414-6D3D-A5B8-EAFF98AB1D1A}"/>
              </a:ext>
            </a:extLst>
          </p:cNvPr>
          <p:cNvSpPr txBox="1"/>
          <p:nvPr/>
        </p:nvSpPr>
        <p:spPr>
          <a:xfrm>
            <a:off x="4540754" y="5314403"/>
            <a:ext cx="6507084" cy="830997"/>
          </a:xfrm>
          <a:prstGeom prst="rect">
            <a:avLst/>
          </a:prstGeom>
          <a:noFill/>
        </p:spPr>
        <p:txBody>
          <a:bodyPr wrap="square">
            <a:spAutoFit/>
          </a:bodyPr>
          <a:lstStyle/>
          <a:p>
            <a:pPr algn="r" rtl="1"/>
            <a:r>
              <a:rPr lang="ar-SA" sz="1200" dirty="0">
                <a:solidFill>
                  <a:schemeClr val="tx1"/>
                </a:solidFill>
                <a:latin typeface="Lato" panose="020F0502020204030203" pitchFamily="34" charset="0"/>
              </a:rPr>
              <a:t>فهمنا أن هناك طفلًا يشرح لأصدقائه وعائلته أنواع الطاقة المختلفة وكيفية استخدامها في العالم، ومدى فائدتها.</a:t>
            </a:r>
          </a:p>
          <a:p>
            <a:pPr algn="r" rtl="1"/>
            <a:r>
              <a:rPr lang="ar-SA" sz="1200" dirty="0">
                <a:solidFill>
                  <a:schemeClr val="tx1"/>
                </a:solidFill>
                <a:latin typeface="Lato" panose="020F0502020204030203" pitchFamily="34" charset="0"/>
              </a:rPr>
              <a:t>شرح أهمية الطاقة والكهرباء في كل مكان، مثل الكمبيوتر المحمول أو التلفزيون أو جهاز البلوتوث</a:t>
            </a:r>
            <a:endParaRPr lang="ar-JO" sz="1200" dirty="0">
              <a:solidFill>
                <a:schemeClr val="tx1"/>
              </a:solidFill>
              <a:latin typeface="Lato" panose="020F0502020204030203" pitchFamily="34" charset="0"/>
            </a:endParaRPr>
          </a:p>
          <a:p>
            <a:pPr algn="r" rtl="1"/>
            <a:endParaRPr lang="ar-JO" sz="1200" dirty="0">
              <a:latin typeface="Lato" panose="020F0502020204030203" pitchFamily="34" charset="0"/>
            </a:endParaRPr>
          </a:p>
          <a:p>
            <a:pPr algn="r" rtl="1"/>
            <a:r>
              <a:rPr lang="ar-JO" sz="1200" i="1" dirty="0">
                <a:latin typeface="Lato" panose="020F0502020204030203" pitchFamily="34" charset="0"/>
              </a:rPr>
              <a:t>					</a:t>
            </a:r>
            <a:r>
              <a:rPr lang="ar-SA" sz="1100" i="1" dirty="0">
                <a:latin typeface="Lato" panose="020F0502020204030203" pitchFamily="34" charset="0"/>
              </a:rPr>
              <a:t>فتيات من عمر 6 إلى 8 سنوات، جدة</a:t>
            </a:r>
            <a:endParaRPr lang="en-US" sz="1200" dirty="0">
              <a:latin typeface="Lato" panose="020F0502020204030203" pitchFamily="34" charset="0"/>
            </a:endParaRPr>
          </a:p>
        </p:txBody>
      </p:sp>
      <p:pic>
        <p:nvPicPr>
          <p:cNvPr id="19" name="Graphic 18" descr="Open quotation mark with solid fill">
            <a:extLst>
              <a:ext uri="{FF2B5EF4-FFF2-40B4-BE49-F238E27FC236}">
                <a16:creationId xmlns:a16="http://schemas.microsoft.com/office/drawing/2014/main" id="{157AFF1C-7457-475A-D014-78CDB290B9A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10866823" y="5150804"/>
            <a:ext cx="513585" cy="396359"/>
          </a:xfrm>
          <a:prstGeom prst="rect">
            <a:avLst/>
          </a:prstGeom>
        </p:spPr>
      </p:pic>
      <p:pic>
        <p:nvPicPr>
          <p:cNvPr id="20" name="Graphic 19" descr="Open quotation mark with solid fill">
            <a:extLst>
              <a:ext uri="{FF2B5EF4-FFF2-40B4-BE49-F238E27FC236}">
                <a16:creationId xmlns:a16="http://schemas.microsoft.com/office/drawing/2014/main" id="{C21FA231-3A77-6431-B410-EBC288A6A0B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95259" y="5616742"/>
            <a:ext cx="513585" cy="396359"/>
          </a:xfrm>
          <a:prstGeom prst="rect">
            <a:avLst/>
          </a:prstGeom>
        </p:spPr>
      </p:pic>
      <p:sp>
        <p:nvSpPr>
          <p:cNvPr id="7" name="Slide Number Placeholder 6">
            <a:extLst>
              <a:ext uri="{FF2B5EF4-FFF2-40B4-BE49-F238E27FC236}">
                <a16:creationId xmlns:a16="http://schemas.microsoft.com/office/drawing/2014/main" id="{400989C1-30D4-E732-4D48-FE1D3B12F1B8}"/>
              </a:ext>
            </a:extLst>
          </p:cNvPr>
          <p:cNvSpPr>
            <a:spLocks noGrp="1"/>
          </p:cNvSpPr>
          <p:nvPr>
            <p:ph type="sldNum" sz="quarter" idx="12"/>
          </p:nvPr>
        </p:nvSpPr>
        <p:spPr/>
        <p:txBody>
          <a:bodyPr/>
          <a:lstStyle/>
          <a:p>
            <a:fld id="{5939B1FA-81F2-4940-9AF3-5EAFB5D6669B}" type="slidenum">
              <a:rPr lang="en-US" smtClean="0"/>
              <a:pPr/>
              <a:t>48</a:t>
            </a:fld>
            <a:endParaRPr lang="en-US"/>
          </a:p>
        </p:txBody>
      </p:sp>
    </p:spTree>
    <p:extLst>
      <p:ext uri="{BB962C8B-B14F-4D97-AF65-F5344CB8AC3E}">
        <p14:creationId xmlns:p14="http://schemas.microsoft.com/office/powerpoint/2010/main" val="40591903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5D55C-347F-F186-F437-4ECDFD26C161}"/>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D8E38554-622A-853F-B794-6DC5F0A10A0D}"/>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SA" sz="2400" dirty="0">
                <a:solidFill>
                  <a:srgbClr val="A68F54"/>
                </a:solidFill>
                <a:cs typeface="Bahij TheSansArabic Plain" panose="02040503050201020203" pitchFamily="18" charset="-78"/>
              </a:rPr>
              <a:t>الملخص</a:t>
            </a:r>
            <a:r>
              <a:rPr lang="ar-JO" sz="2400" dirty="0">
                <a:solidFill>
                  <a:srgbClr val="A68F54"/>
                </a:solidFill>
                <a:cs typeface="Bahij TheSansArabic Plain" panose="02040503050201020203" pitchFamily="18" charset="-78"/>
              </a:rPr>
              <a:t> (1/2)</a:t>
            </a:r>
            <a:endParaRPr lang="en-US" sz="2400" dirty="0">
              <a:solidFill>
                <a:srgbClr val="A68F54"/>
              </a:solidFill>
              <a:cs typeface="Bahij TheSansArabic Plain" panose="02040503050201020203" pitchFamily="18" charset="-78"/>
            </a:endParaRPr>
          </a:p>
          <a:p>
            <a:endParaRPr lang="en-US" sz="2400" dirty="0">
              <a:solidFill>
                <a:schemeClr val="tx2"/>
              </a:solidFill>
              <a:ea typeface="+mn-ea"/>
              <a:cs typeface="Bahij TheSansArabic Plain" panose="02040503050201020203" pitchFamily="18" charset="-78"/>
            </a:endParaRPr>
          </a:p>
        </p:txBody>
      </p:sp>
      <p:grpSp>
        <p:nvGrpSpPr>
          <p:cNvPr id="2" name="Group 1">
            <a:extLst>
              <a:ext uri="{FF2B5EF4-FFF2-40B4-BE49-F238E27FC236}">
                <a16:creationId xmlns:a16="http://schemas.microsoft.com/office/drawing/2014/main" id="{84FBC682-1637-28E7-659C-A3E802C44CE4}"/>
              </a:ext>
            </a:extLst>
          </p:cNvPr>
          <p:cNvGrpSpPr/>
          <p:nvPr/>
        </p:nvGrpSpPr>
        <p:grpSpPr>
          <a:xfrm>
            <a:off x="10916100" y="223879"/>
            <a:ext cx="982980" cy="1156686"/>
            <a:chOff x="10638890" y="223879"/>
            <a:chExt cx="1206400" cy="1578026"/>
          </a:xfrm>
        </p:grpSpPr>
        <p:pic>
          <p:nvPicPr>
            <p:cNvPr id="4" name="Picture 3">
              <a:extLst>
                <a:ext uri="{FF2B5EF4-FFF2-40B4-BE49-F238E27FC236}">
                  <a16:creationId xmlns:a16="http://schemas.microsoft.com/office/drawing/2014/main" id="{9FF62EE7-28D5-6398-D62B-C0C99A7202CB}"/>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6" name="Picture 5" descr="A group of green and purple rectangles&#10;&#10;Description automatically generated">
              <a:extLst>
                <a:ext uri="{FF2B5EF4-FFF2-40B4-BE49-F238E27FC236}">
                  <a16:creationId xmlns:a16="http://schemas.microsoft.com/office/drawing/2014/main" id="{4C549C1E-B334-1097-8BB4-C6FC803155F7}"/>
                </a:ext>
              </a:extLst>
            </p:cNvPr>
            <p:cNvPicPr>
              <a:picLocks noChangeAspect="1"/>
            </p:cNvPicPr>
            <p:nvPr/>
          </p:nvPicPr>
          <p:blipFill>
            <a:blip r:embed="rId3"/>
            <a:stretch>
              <a:fillRect/>
            </a:stretch>
          </p:blipFill>
          <p:spPr>
            <a:xfrm>
              <a:off x="10854197" y="730181"/>
              <a:ext cx="991093" cy="1071724"/>
            </a:xfrm>
            <a:prstGeom prst="rect">
              <a:avLst/>
            </a:prstGeom>
          </p:spPr>
        </p:pic>
      </p:grpSp>
      <p:graphicFrame>
        <p:nvGraphicFramePr>
          <p:cNvPr id="7" name="Table 6">
            <a:extLst>
              <a:ext uri="{FF2B5EF4-FFF2-40B4-BE49-F238E27FC236}">
                <a16:creationId xmlns:a16="http://schemas.microsoft.com/office/drawing/2014/main" id="{F19CB73B-F160-53EF-BE33-A00E53558296}"/>
              </a:ext>
            </a:extLst>
          </p:cNvPr>
          <p:cNvGraphicFramePr>
            <a:graphicFrameLocks noGrp="1"/>
          </p:cNvGraphicFramePr>
          <p:nvPr>
            <p:extLst>
              <p:ext uri="{D42A27DB-BD31-4B8C-83A1-F6EECF244321}">
                <p14:modId xmlns:p14="http://schemas.microsoft.com/office/powerpoint/2010/main" val="2807169870"/>
              </p:ext>
            </p:extLst>
          </p:nvPr>
        </p:nvGraphicFramePr>
        <p:xfrm>
          <a:off x="843378" y="1082707"/>
          <a:ext cx="10333613" cy="4425714"/>
        </p:xfrm>
        <a:graphic>
          <a:graphicData uri="http://schemas.openxmlformats.org/drawingml/2006/table">
            <a:tbl>
              <a:tblPr firstRow="1" bandRow="1">
                <a:tableStyleId>{2D5ABB26-0587-4C30-8999-92F81FD0307C}</a:tableStyleId>
              </a:tblPr>
              <a:tblGrid>
                <a:gridCol w="1432894">
                  <a:extLst>
                    <a:ext uri="{9D8B030D-6E8A-4147-A177-3AD203B41FA5}">
                      <a16:colId xmlns:a16="http://schemas.microsoft.com/office/drawing/2014/main" val="1395784983"/>
                    </a:ext>
                  </a:extLst>
                </a:gridCol>
                <a:gridCol w="1682885">
                  <a:extLst>
                    <a:ext uri="{9D8B030D-6E8A-4147-A177-3AD203B41FA5}">
                      <a16:colId xmlns:a16="http://schemas.microsoft.com/office/drawing/2014/main" val="1465180452"/>
                    </a:ext>
                  </a:extLst>
                </a:gridCol>
                <a:gridCol w="1435401">
                  <a:extLst>
                    <a:ext uri="{9D8B030D-6E8A-4147-A177-3AD203B41FA5}">
                      <a16:colId xmlns:a16="http://schemas.microsoft.com/office/drawing/2014/main" val="3857887587"/>
                    </a:ext>
                  </a:extLst>
                </a:gridCol>
                <a:gridCol w="1435401">
                  <a:extLst>
                    <a:ext uri="{9D8B030D-6E8A-4147-A177-3AD203B41FA5}">
                      <a16:colId xmlns:a16="http://schemas.microsoft.com/office/drawing/2014/main" val="1660170428"/>
                    </a:ext>
                  </a:extLst>
                </a:gridCol>
                <a:gridCol w="1435401">
                  <a:extLst>
                    <a:ext uri="{9D8B030D-6E8A-4147-A177-3AD203B41FA5}">
                      <a16:colId xmlns:a16="http://schemas.microsoft.com/office/drawing/2014/main" val="3346500874"/>
                    </a:ext>
                  </a:extLst>
                </a:gridCol>
                <a:gridCol w="1435401">
                  <a:extLst>
                    <a:ext uri="{9D8B030D-6E8A-4147-A177-3AD203B41FA5}">
                      <a16:colId xmlns:a16="http://schemas.microsoft.com/office/drawing/2014/main" val="2709784061"/>
                    </a:ext>
                  </a:extLst>
                </a:gridCol>
                <a:gridCol w="1476230">
                  <a:extLst>
                    <a:ext uri="{9D8B030D-6E8A-4147-A177-3AD203B41FA5}">
                      <a16:colId xmlns:a16="http://schemas.microsoft.com/office/drawing/2014/main" val="3257767774"/>
                    </a:ext>
                  </a:extLst>
                </a:gridCol>
              </a:tblGrid>
              <a:tr h="639561">
                <a:tc>
                  <a:txBody>
                    <a:bodyPr/>
                    <a:lstStyle/>
                    <a:p>
                      <a:pPr algn="ctr">
                        <a:buNone/>
                      </a:pPr>
                      <a:r>
                        <a:rPr lang="ar-JO" sz="1400" b="1" u="none" strike="noStrike" kern="1200" dirty="0">
                          <a:solidFill>
                            <a:schemeClr val="bg1"/>
                          </a:solidFill>
                          <a:effectLst/>
                          <a:latin typeface="+mn-lt"/>
                          <a:ea typeface="+mn-ea"/>
                          <a:cs typeface="+mn-cs"/>
                        </a:rPr>
                        <a:t>التقييم العام</a:t>
                      </a:r>
                    </a:p>
                  </a:txBody>
                  <a:tcPr anchor="ctr">
                    <a:lnB w="12700" cap="flat" cmpd="sng" algn="ctr">
                      <a:noFill/>
                      <a:prstDash val="solid"/>
                      <a:round/>
                      <a:headEnd type="none" w="med" len="med"/>
                      <a:tailEnd type="none" w="med" len="med"/>
                    </a:lnB>
                    <a:solidFill>
                      <a:srgbClr val="A68F54"/>
                    </a:solidFill>
                  </a:tcPr>
                </a:tc>
                <a:tc>
                  <a:txBody>
                    <a:bodyPr/>
                    <a:lstStyle/>
                    <a:p>
                      <a:pPr algn="ctr">
                        <a:buNone/>
                      </a:pPr>
                      <a:r>
                        <a:rPr lang="ar-JO" sz="1400" b="1" u="none" strike="noStrike" kern="1200" dirty="0">
                          <a:solidFill>
                            <a:schemeClr val="bg1"/>
                          </a:solidFill>
                          <a:effectLst/>
                          <a:latin typeface="+mn-lt"/>
                          <a:ea typeface="+mn-ea"/>
                          <a:cs typeface="+mn-cs"/>
                        </a:rPr>
                        <a:t>الطابع التعليمي / الإعلامي</a:t>
                      </a:r>
                    </a:p>
                  </a:txBody>
                  <a:tcPr anchor="ctr">
                    <a:lnB w="12700" cap="flat" cmpd="sng" algn="ctr">
                      <a:noFill/>
                      <a:prstDash val="solid"/>
                      <a:round/>
                      <a:headEnd type="none" w="med" len="med"/>
                      <a:tailEnd type="none" w="med" len="med"/>
                    </a:lnB>
                    <a:solidFill>
                      <a:srgbClr val="A68F54"/>
                    </a:solidFill>
                  </a:tcPr>
                </a:tc>
                <a:tc>
                  <a:txBody>
                    <a:bodyPr/>
                    <a:lstStyle/>
                    <a:p>
                      <a:pPr algn="ctr">
                        <a:buNone/>
                      </a:pPr>
                      <a:r>
                        <a:rPr lang="ar-JO" sz="1400" b="1" u="none" strike="noStrike" kern="1200" dirty="0">
                          <a:solidFill>
                            <a:schemeClr val="bg1"/>
                          </a:solidFill>
                          <a:effectLst/>
                          <a:latin typeface="+mn-lt"/>
                          <a:ea typeface="+mn-ea"/>
                          <a:cs typeface="+mn-cs"/>
                        </a:rPr>
                        <a:t>نقل مفهوم التوفير</a:t>
                      </a:r>
                    </a:p>
                  </a:txBody>
                  <a:tcPr anchor="ctr">
                    <a:lnB w="12700" cap="flat" cmpd="sng" algn="ctr">
                      <a:noFill/>
                      <a:prstDash val="solid"/>
                      <a:round/>
                      <a:headEnd type="none" w="med" len="med"/>
                      <a:tailEnd type="none" w="med" len="med"/>
                    </a:lnB>
                    <a:solidFill>
                      <a:srgbClr val="A68F54"/>
                    </a:solidFill>
                  </a:tcPr>
                </a:tc>
                <a:tc>
                  <a:txBody>
                    <a:bodyPr/>
                    <a:lstStyle/>
                    <a:p>
                      <a:pPr algn="ctr">
                        <a:buNone/>
                      </a:pPr>
                      <a:r>
                        <a:rPr lang="ar-JO" sz="1400" b="1" u="none" strike="noStrike" kern="1200" dirty="0">
                          <a:solidFill>
                            <a:schemeClr val="bg1"/>
                          </a:solidFill>
                          <a:effectLst/>
                          <a:latin typeface="+mn-lt"/>
                          <a:ea typeface="+mn-ea"/>
                          <a:cs typeface="+mn-cs"/>
                        </a:rPr>
                        <a:t>تركيز القصة</a:t>
                      </a:r>
                    </a:p>
                  </a:txBody>
                  <a:tcPr anchor="ctr">
                    <a:lnB w="12700" cap="flat" cmpd="sng" algn="ctr">
                      <a:noFill/>
                      <a:prstDash val="solid"/>
                      <a:round/>
                      <a:headEnd type="none" w="med" len="med"/>
                      <a:tailEnd type="none" w="med" len="med"/>
                    </a:lnB>
                    <a:solidFill>
                      <a:srgbClr val="A68F54"/>
                    </a:solidFill>
                  </a:tcPr>
                </a:tc>
                <a:tc>
                  <a:txBody>
                    <a:bodyPr/>
                    <a:lstStyle/>
                    <a:p>
                      <a:pPr algn="ctr" rtl="1" fontAlgn="ctr">
                        <a:buNone/>
                      </a:pPr>
                      <a:r>
                        <a:rPr lang="ar-SA" sz="1400" b="1" u="none" strike="noStrike" dirty="0">
                          <a:solidFill>
                            <a:schemeClr val="bg1"/>
                          </a:solidFill>
                          <a:effectLst/>
                        </a:rPr>
                        <a:t>وضوح الرسالة</a:t>
                      </a:r>
                      <a:endParaRPr lang="ar-SA" sz="1400" b="1" i="0" u="none" strike="noStrike" dirty="0">
                        <a:solidFill>
                          <a:schemeClr val="bg1"/>
                        </a:solidFill>
                        <a:effectLst/>
                        <a:latin typeface="Aptos Narrow" panose="020B0004020202020204" pitchFamily="34" charset="0"/>
                      </a:endParaRPr>
                    </a:p>
                  </a:txBody>
                  <a:tcPr marL="7620" marR="7620" marT="7620" marB="0" anchor="ctr">
                    <a:lnB w="12700" cap="flat" cmpd="sng" algn="ctr">
                      <a:noFill/>
                      <a:prstDash val="solid"/>
                      <a:round/>
                      <a:headEnd type="none" w="med" len="med"/>
                      <a:tailEnd type="none" w="med" len="med"/>
                    </a:lnB>
                    <a:solidFill>
                      <a:srgbClr val="A68F54"/>
                    </a:solidFill>
                  </a:tcPr>
                </a:tc>
                <a:tc>
                  <a:txBody>
                    <a:bodyPr/>
                    <a:lstStyle/>
                    <a:p>
                      <a:pPr algn="ctr" rtl="1" fontAlgn="ctr">
                        <a:buNone/>
                      </a:pPr>
                      <a:r>
                        <a:rPr lang="ar-SA" sz="1400" b="1" u="none" strike="noStrike" dirty="0">
                          <a:solidFill>
                            <a:schemeClr val="bg1"/>
                          </a:solidFill>
                          <a:effectLst/>
                        </a:rPr>
                        <a:t>فهم القصة</a:t>
                      </a:r>
                      <a:endParaRPr lang="ar-SA" sz="1400" b="1" i="0" u="none" strike="noStrike" dirty="0">
                        <a:solidFill>
                          <a:schemeClr val="bg1"/>
                        </a:solidFill>
                        <a:effectLst/>
                        <a:latin typeface="Aptos Narrow" panose="020B0004020202020204" pitchFamily="34" charset="0"/>
                      </a:endParaRPr>
                    </a:p>
                  </a:txBody>
                  <a:tcPr marL="7620" marR="7620" marT="7620" marB="0" anchor="ctr">
                    <a:lnB w="12700" cap="flat" cmpd="sng" algn="ctr">
                      <a:noFill/>
                      <a:prstDash val="solid"/>
                      <a:round/>
                      <a:headEnd type="none" w="med" len="med"/>
                      <a:tailEnd type="none" w="med" len="med"/>
                    </a:lnB>
                    <a:solidFill>
                      <a:srgbClr val="A68F54"/>
                    </a:solidFill>
                  </a:tcPr>
                </a:tc>
                <a:tc>
                  <a:txBody>
                    <a:bodyPr/>
                    <a:lstStyle/>
                    <a:p>
                      <a:pPr algn="ctr"/>
                      <a:r>
                        <a:rPr lang="ar-JO" sz="1400" b="1" u="none" strike="noStrike" kern="1200" dirty="0">
                          <a:solidFill>
                            <a:schemeClr val="bg1"/>
                          </a:solidFill>
                          <a:effectLst/>
                        </a:rPr>
                        <a:t>القصة</a:t>
                      </a:r>
                      <a:endParaRPr lang="en-US" sz="1400" b="1" i="0" u="none" strike="noStrike" kern="1200" dirty="0">
                        <a:solidFill>
                          <a:schemeClr val="bg1"/>
                        </a:solidFill>
                        <a:effectLst/>
                        <a:latin typeface="Aptos Narrow" panose="020B0004020202020204" pitchFamily="34" charset="0"/>
                        <a:ea typeface="+mn-ea"/>
                        <a:cs typeface="+mn-cs"/>
                      </a:endParaRPr>
                    </a:p>
                  </a:txBody>
                  <a:tcPr anchor="ctr">
                    <a:solidFill>
                      <a:srgbClr val="A68F54"/>
                    </a:solidFill>
                  </a:tcPr>
                </a:tc>
                <a:extLst>
                  <a:ext uri="{0D108BD9-81ED-4DB2-BD59-A6C34878D82A}">
                    <a16:rowId xmlns:a16="http://schemas.microsoft.com/office/drawing/2014/main" val="3534849677"/>
                  </a:ext>
                </a:extLst>
              </a:tr>
              <a:tr h="1262051">
                <a:tc>
                  <a:txBody>
                    <a:bodyPr/>
                    <a:lstStyle/>
                    <a:p>
                      <a:pPr algn="ctr" rtl="1" fontAlgn="ctr">
                        <a:buNone/>
                      </a:pPr>
                      <a:endParaRPr lang="ar-SA" sz="1200" b="0" i="0" u="none" strike="noStrike" dirty="0">
                        <a:solidFill>
                          <a:srgbClr val="000000"/>
                        </a:solidFill>
                        <a:effectLs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r>
                        <a:rPr lang="ar-SA" sz="1400" b="1" u="none" strike="noStrike" kern="1200" dirty="0">
                          <a:solidFill>
                            <a:schemeClr val="bg1"/>
                          </a:solidFill>
                          <a:effectLst/>
                        </a:rPr>
                        <a:t>سباق السيارات </a:t>
                      </a:r>
                      <a:endParaRPr lang="ar-SA" sz="1400" b="1" i="0" u="none" strike="noStrike" kern="1200" dirty="0">
                        <a:solidFill>
                          <a:schemeClr val="bg1"/>
                        </a:solidFill>
                        <a:effectLst/>
                        <a:latin typeface="Aptos Narrow" panose="020B0004020202020204" pitchFamily="34" charset="0"/>
                        <a:ea typeface="+mn-ea"/>
                        <a:cs typeface="+mn-cs"/>
                      </a:endParaRPr>
                    </a:p>
                  </a:txBody>
                  <a:tcPr marL="5216" marR="5216" marT="5216" marB="0" anchor="ctr">
                    <a:lnL w="12700" cap="flat" cmpd="sng" algn="ctr">
                      <a:noFill/>
                      <a:prstDash val="solid"/>
                      <a:round/>
                      <a:headEnd type="none" w="med" len="med"/>
                      <a:tailEnd type="none" w="med" len="med"/>
                    </a:lnL>
                    <a:solidFill>
                      <a:srgbClr val="A68F54"/>
                    </a:solidFill>
                  </a:tcPr>
                </a:tc>
                <a:extLst>
                  <a:ext uri="{0D108BD9-81ED-4DB2-BD59-A6C34878D82A}">
                    <a16:rowId xmlns:a16="http://schemas.microsoft.com/office/drawing/2014/main" val="2404187277"/>
                  </a:ext>
                </a:extLst>
              </a:tr>
              <a:tr h="1262051">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r>
                        <a:rPr lang="ar-SA" sz="1400" b="1" u="none" strike="noStrike" kern="1200" dirty="0">
                          <a:solidFill>
                            <a:schemeClr val="bg1"/>
                          </a:solidFill>
                          <a:effectLst/>
                        </a:rPr>
                        <a:t>الفتاة مع المصباح </a:t>
                      </a:r>
                      <a:endParaRPr lang="ar-SA" sz="1400" b="1" i="0" u="none" strike="noStrike" kern="1200" dirty="0">
                        <a:solidFill>
                          <a:schemeClr val="bg1"/>
                        </a:solidFill>
                        <a:effectLst/>
                        <a:latin typeface="Aptos Narrow" panose="020B0004020202020204" pitchFamily="34" charset="0"/>
                        <a:ea typeface="+mn-ea"/>
                        <a:cs typeface="+mn-cs"/>
                      </a:endParaRPr>
                    </a:p>
                  </a:txBody>
                  <a:tcPr marL="5216" marR="5216" marT="5216" marB="0" anchor="ctr">
                    <a:lnL w="12700" cap="flat" cmpd="sng" algn="ctr">
                      <a:noFill/>
                      <a:prstDash val="solid"/>
                      <a:round/>
                      <a:headEnd type="none" w="med" len="med"/>
                      <a:tailEnd type="none" w="med" len="med"/>
                    </a:lnL>
                    <a:solidFill>
                      <a:srgbClr val="A68F54"/>
                    </a:solidFill>
                  </a:tcPr>
                </a:tc>
                <a:extLst>
                  <a:ext uri="{0D108BD9-81ED-4DB2-BD59-A6C34878D82A}">
                    <a16:rowId xmlns:a16="http://schemas.microsoft.com/office/drawing/2014/main" val="2606947238"/>
                  </a:ext>
                </a:extLst>
              </a:tr>
              <a:tr h="1262051">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r>
                        <a:rPr lang="ar-SA" sz="1400" b="1" u="none" strike="noStrike" kern="1200" dirty="0">
                          <a:solidFill>
                            <a:schemeClr val="bg1"/>
                          </a:solidFill>
                          <a:effectLst/>
                        </a:rPr>
                        <a:t>لنطفئ الأضواء ونترك أشعة الشمس تضيء منزلنا </a:t>
                      </a:r>
                      <a:endParaRPr lang="ar-SA" sz="1400" b="1" i="0" u="none" strike="noStrike" kern="1200" dirty="0">
                        <a:solidFill>
                          <a:schemeClr val="bg1"/>
                        </a:solidFill>
                        <a:effectLst/>
                        <a:latin typeface="Aptos Narrow" panose="020B0004020202020204" pitchFamily="34" charset="0"/>
                        <a:ea typeface="+mn-ea"/>
                        <a:cs typeface="+mn-cs"/>
                      </a:endParaRPr>
                    </a:p>
                  </a:txBody>
                  <a:tcPr marL="5216" marR="5216" marT="5216" marB="0" anchor="ctr">
                    <a:lnL w="12700" cap="flat" cmpd="sng" algn="ctr">
                      <a:noFill/>
                      <a:prstDash val="solid"/>
                      <a:round/>
                      <a:headEnd type="none" w="med" len="med"/>
                      <a:tailEnd type="none" w="med" len="med"/>
                    </a:lnL>
                    <a:solidFill>
                      <a:srgbClr val="A68F54"/>
                    </a:solidFill>
                  </a:tcPr>
                </a:tc>
                <a:extLst>
                  <a:ext uri="{0D108BD9-81ED-4DB2-BD59-A6C34878D82A}">
                    <a16:rowId xmlns:a16="http://schemas.microsoft.com/office/drawing/2014/main" val="1240080975"/>
                  </a:ext>
                </a:extLst>
              </a:tr>
            </a:tbl>
          </a:graphicData>
        </a:graphic>
      </p:graphicFrame>
      <p:cxnSp>
        <p:nvCxnSpPr>
          <p:cNvPr id="9" name="Straight Connector 8">
            <a:extLst>
              <a:ext uri="{FF2B5EF4-FFF2-40B4-BE49-F238E27FC236}">
                <a16:creationId xmlns:a16="http://schemas.microsoft.com/office/drawing/2014/main" id="{1E62147D-7A4A-1CBB-0C61-EAB130F13E70}"/>
              </a:ext>
            </a:extLst>
          </p:cNvPr>
          <p:cNvCxnSpPr>
            <a:cxnSpLocks/>
          </p:cNvCxnSpPr>
          <p:nvPr/>
        </p:nvCxnSpPr>
        <p:spPr>
          <a:xfrm>
            <a:off x="8492242" y="2764637"/>
            <a:ext cx="731520" cy="0"/>
          </a:xfrm>
          <a:prstGeom prst="line">
            <a:avLst/>
          </a:prstGeom>
          <a:ln w="38100">
            <a:solidFill>
              <a:srgbClr val="2DB463"/>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7ED5833-819C-424B-E89C-5FB50E87F942}"/>
              </a:ext>
            </a:extLst>
          </p:cNvPr>
          <p:cNvCxnSpPr>
            <a:cxnSpLocks/>
          </p:cNvCxnSpPr>
          <p:nvPr/>
        </p:nvCxnSpPr>
        <p:spPr>
          <a:xfrm>
            <a:off x="7244097" y="2764637"/>
            <a:ext cx="73152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9F52A9E-E82A-BCF5-4F9A-A69C32B68DEA}"/>
              </a:ext>
            </a:extLst>
          </p:cNvPr>
          <p:cNvCxnSpPr>
            <a:cxnSpLocks/>
          </p:cNvCxnSpPr>
          <p:nvPr/>
        </p:nvCxnSpPr>
        <p:spPr>
          <a:xfrm>
            <a:off x="5771942" y="2764637"/>
            <a:ext cx="731520" cy="0"/>
          </a:xfrm>
          <a:prstGeom prst="line">
            <a:avLst/>
          </a:prstGeom>
          <a:ln w="38100">
            <a:solidFill>
              <a:srgbClr val="2DB463"/>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4BC6BD12-4ADA-8203-751F-722A7E3D7761}"/>
              </a:ext>
            </a:extLst>
          </p:cNvPr>
          <p:cNvSpPr txBox="1"/>
          <p:nvPr/>
        </p:nvSpPr>
        <p:spPr>
          <a:xfrm>
            <a:off x="7883375" y="5953063"/>
            <a:ext cx="1047565" cy="276999"/>
          </a:xfrm>
          <a:prstGeom prst="rect">
            <a:avLst/>
          </a:prstGeom>
          <a:noFill/>
        </p:spPr>
        <p:txBody>
          <a:bodyPr wrap="square" rtlCol="0">
            <a:spAutoFit/>
          </a:bodyPr>
          <a:lstStyle/>
          <a:p>
            <a:pPr algn="r"/>
            <a:r>
              <a:rPr lang="ar-JO" sz="1200" b="1" dirty="0"/>
              <a:t>حقق المطلوب</a:t>
            </a:r>
            <a:endParaRPr lang="en-US" sz="1200" b="1" dirty="0"/>
          </a:p>
        </p:txBody>
      </p:sp>
      <p:sp>
        <p:nvSpPr>
          <p:cNvPr id="28" name="TextBox 27">
            <a:extLst>
              <a:ext uri="{FF2B5EF4-FFF2-40B4-BE49-F238E27FC236}">
                <a16:creationId xmlns:a16="http://schemas.microsoft.com/office/drawing/2014/main" id="{65E40DA8-3F49-3C1C-541A-03C046B1ADB5}"/>
              </a:ext>
            </a:extLst>
          </p:cNvPr>
          <p:cNvSpPr txBox="1"/>
          <p:nvPr/>
        </p:nvSpPr>
        <p:spPr>
          <a:xfrm>
            <a:off x="6488328" y="5953063"/>
            <a:ext cx="1047565" cy="276999"/>
          </a:xfrm>
          <a:prstGeom prst="rect">
            <a:avLst/>
          </a:prstGeom>
          <a:noFill/>
        </p:spPr>
        <p:txBody>
          <a:bodyPr wrap="square" rtlCol="0">
            <a:spAutoFit/>
          </a:bodyPr>
          <a:lstStyle/>
          <a:p>
            <a:pPr algn="r"/>
            <a:r>
              <a:rPr lang="ar-JO" sz="1200" b="1" dirty="0"/>
              <a:t>نتيجة مقبولة</a:t>
            </a:r>
            <a:endParaRPr lang="en-US" sz="1200" b="1" dirty="0"/>
          </a:p>
        </p:txBody>
      </p:sp>
      <p:sp>
        <p:nvSpPr>
          <p:cNvPr id="29" name="TextBox 28">
            <a:extLst>
              <a:ext uri="{FF2B5EF4-FFF2-40B4-BE49-F238E27FC236}">
                <a16:creationId xmlns:a16="http://schemas.microsoft.com/office/drawing/2014/main" id="{5BEEC367-E7A4-C178-7595-9CD58B68F38C}"/>
              </a:ext>
            </a:extLst>
          </p:cNvPr>
          <p:cNvSpPr txBox="1"/>
          <p:nvPr/>
        </p:nvSpPr>
        <p:spPr>
          <a:xfrm>
            <a:off x="5146093" y="5953063"/>
            <a:ext cx="1047565" cy="276999"/>
          </a:xfrm>
          <a:prstGeom prst="rect">
            <a:avLst/>
          </a:prstGeom>
          <a:noFill/>
        </p:spPr>
        <p:txBody>
          <a:bodyPr wrap="square" rtlCol="0">
            <a:spAutoFit/>
          </a:bodyPr>
          <a:lstStyle/>
          <a:p>
            <a:pPr algn="r"/>
            <a:r>
              <a:rPr lang="ar-JO" sz="1200" b="1" dirty="0"/>
              <a:t>لم يحقق المطلوب</a:t>
            </a:r>
            <a:endParaRPr lang="en-US" sz="1200" b="1" dirty="0"/>
          </a:p>
        </p:txBody>
      </p:sp>
      <p:sp>
        <p:nvSpPr>
          <p:cNvPr id="3" name="Slide Number Placeholder 2">
            <a:extLst>
              <a:ext uri="{FF2B5EF4-FFF2-40B4-BE49-F238E27FC236}">
                <a16:creationId xmlns:a16="http://schemas.microsoft.com/office/drawing/2014/main" id="{B85DE2C8-96B7-56CA-FBE2-690CFAC93155}"/>
              </a:ext>
            </a:extLst>
          </p:cNvPr>
          <p:cNvSpPr>
            <a:spLocks noGrp="1"/>
          </p:cNvSpPr>
          <p:nvPr>
            <p:ph type="sldNum" sz="quarter" idx="12"/>
          </p:nvPr>
        </p:nvSpPr>
        <p:spPr/>
        <p:txBody>
          <a:bodyPr/>
          <a:lstStyle/>
          <a:p>
            <a:fld id="{5939B1FA-81F2-4940-9AF3-5EAFB5D6669B}" type="slidenum">
              <a:rPr lang="en-US" smtClean="0"/>
              <a:pPr/>
              <a:t>49</a:t>
            </a:fld>
            <a:endParaRPr lang="en-US"/>
          </a:p>
        </p:txBody>
      </p:sp>
      <p:cxnSp>
        <p:nvCxnSpPr>
          <p:cNvPr id="31" name="Straight Connector 30">
            <a:extLst>
              <a:ext uri="{FF2B5EF4-FFF2-40B4-BE49-F238E27FC236}">
                <a16:creationId xmlns:a16="http://schemas.microsoft.com/office/drawing/2014/main" id="{B4E25407-BDCD-BD74-6929-8A0350038917}"/>
              </a:ext>
            </a:extLst>
          </p:cNvPr>
          <p:cNvCxnSpPr>
            <a:cxnSpLocks/>
          </p:cNvCxnSpPr>
          <p:nvPr/>
        </p:nvCxnSpPr>
        <p:spPr>
          <a:xfrm>
            <a:off x="4299787" y="2764637"/>
            <a:ext cx="73152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aphicFrame>
        <p:nvGraphicFramePr>
          <p:cNvPr id="36" name="Table 35">
            <a:extLst>
              <a:ext uri="{FF2B5EF4-FFF2-40B4-BE49-F238E27FC236}">
                <a16:creationId xmlns:a16="http://schemas.microsoft.com/office/drawing/2014/main" id="{12CD9C08-8F50-64CB-7FAE-6F78BA0EC19A}"/>
              </a:ext>
            </a:extLst>
          </p:cNvPr>
          <p:cNvGraphicFramePr>
            <a:graphicFrameLocks noGrp="1"/>
          </p:cNvGraphicFramePr>
          <p:nvPr>
            <p:extLst>
              <p:ext uri="{D42A27DB-BD31-4B8C-83A1-F6EECF244321}">
                <p14:modId xmlns:p14="http://schemas.microsoft.com/office/powerpoint/2010/main" val="975991101"/>
              </p:ext>
            </p:extLst>
          </p:nvPr>
        </p:nvGraphicFramePr>
        <p:xfrm>
          <a:off x="4665547" y="1969760"/>
          <a:ext cx="4301678" cy="518160"/>
        </p:xfrm>
        <a:graphic>
          <a:graphicData uri="http://schemas.openxmlformats.org/drawingml/2006/table">
            <a:tbl>
              <a:tblPr/>
              <a:tblGrid>
                <a:gridCol w="4301678">
                  <a:extLst>
                    <a:ext uri="{9D8B030D-6E8A-4147-A177-3AD203B41FA5}">
                      <a16:colId xmlns:a16="http://schemas.microsoft.com/office/drawing/2014/main" val="262213582"/>
                    </a:ext>
                  </a:extLst>
                </a:gridCol>
              </a:tblGrid>
              <a:tr h="0">
                <a:tc>
                  <a:txBody>
                    <a:bodyPr/>
                    <a:lstStyle/>
                    <a:p>
                      <a:pPr algn="ctr" rtl="1">
                        <a:buNone/>
                      </a:pPr>
                      <a:r>
                        <a:rPr lang="ar-JO" sz="1400" dirty="0"/>
                        <a:t>القصة جذابة وواضحة، وتبرز المنافسة الإيجابية، لكن الرسالة البيئية تحتاج تأكيد لفظي أو بصري في النهاية.</a:t>
                      </a:r>
                    </a:p>
                  </a:txBody>
                  <a:tcPr anchor="ctr">
                    <a:lnL>
                      <a:noFill/>
                    </a:lnL>
                    <a:lnR>
                      <a:noFill/>
                    </a:lnR>
                    <a:lnT>
                      <a:noFill/>
                    </a:lnT>
                    <a:lnB>
                      <a:noFill/>
                    </a:lnB>
                    <a:noFill/>
                  </a:tcPr>
                </a:tc>
                <a:extLst>
                  <a:ext uri="{0D108BD9-81ED-4DB2-BD59-A6C34878D82A}">
                    <a16:rowId xmlns:a16="http://schemas.microsoft.com/office/drawing/2014/main" val="2696635938"/>
                  </a:ext>
                </a:extLst>
              </a:tr>
            </a:tbl>
          </a:graphicData>
        </a:graphic>
      </p:graphicFrame>
      <p:graphicFrame>
        <p:nvGraphicFramePr>
          <p:cNvPr id="38" name="Table 37">
            <a:extLst>
              <a:ext uri="{FF2B5EF4-FFF2-40B4-BE49-F238E27FC236}">
                <a16:creationId xmlns:a16="http://schemas.microsoft.com/office/drawing/2014/main" id="{791A3A2C-50C4-9F84-074D-C816FAFEAA23}"/>
              </a:ext>
            </a:extLst>
          </p:cNvPr>
          <p:cNvGraphicFramePr>
            <a:graphicFrameLocks noGrp="1"/>
          </p:cNvGraphicFramePr>
          <p:nvPr>
            <p:extLst>
              <p:ext uri="{D42A27DB-BD31-4B8C-83A1-F6EECF244321}">
                <p14:modId xmlns:p14="http://schemas.microsoft.com/office/powerpoint/2010/main" val="627212787"/>
              </p:ext>
            </p:extLst>
          </p:nvPr>
        </p:nvGraphicFramePr>
        <p:xfrm>
          <a:off x="2455781" y="2305727"/>
          <a:ext cx="1561552" cy="274320"/>
        </p:xfrm>
        <a:graphic>
          <a:graphicData uri="http://schemas.openxmlformats.org/drawingml/2006/table">
            <a:tbl>
              <a:tblPr/>
              <a:tblGrid>
                <a:gridCol w="1561552">
                  <a:extLst>
                    <a:ext uri="{9D8B030D-6E8A-4147-A177-3AD203B41FA5}">
                      <a16:colId xmlns:a16="http://schemas.microsoft.com/office/drawing/2014/main" val="2462204037"/>
                    </a:ext>
                  </a:extLst>
                </a:gridCol>
              </a:tblGrid>
              <a:tr h="0">
                <a:tc>
                  <a:txBody>
                    <a:bodyPr/>
                    <a:lstStyle/>
                    <a:p>
                      <a:pPr>
                        <a:buNone/>
                      </a:pPr>
                      <a:r>
                        <a:rPr lang="ar-JO" sz="1200" b="1" dirty="0"/>
                        <a:t>تعليمي وترفيهي متوازن</a:t>
                      </a:r>
                    </a:p>
                  </a:txBody>
                  <a:tcPr anchor="ctr">
                    <a:lnL>
                      <a:noFill/>
                    </a:lnL>
                    <a:lnR>
                      <a:noFill/>
                    </a:lnR>
                    <a:lnT>
                      <a:noFill/>
                    </a:lnT>
                    <a:lnB>
                      <a:noFill/>
                    </a:lnB>
                    <a:noFill/>
                  </a:tcPr>
                </a:tc>
                <a:extLst>
                  <a:ext uri="{0D108BD9-81ED-4DB2-BD59-A6C34878D82A}">
                    <a16:rowId xmlns:a16="http://schemas.microsoft.com/office/drawing/2014/main" val="1258338588"/>
                  </a:ext>
                </a:extLst>
              </a:tr>
            </a:tbl>
          </a:graphicData>
        </a:graphic>
      </p:graphicFrame>
      <p:graphicFrame>
        <p:nvGraphicFramePr>
          <p:cNvPr id="40" name="Table 39">
            <a:extLst>
              <a:ext uri="{FF2B5EF4-FFF2-40B4-BE49-F238E27FC236}">
                <a16:creationId xmlns:a16="http://schemas.microsoft.com/office/drawing/2014/main" id="{4DCB9EBC-3C2B-357C-4EDD-8D188FFA6A72}"/>
              </a:ext>
            </a:extLst>
          </p:cNvPr>
          <p:cNvGraphicFramePr>
            <a:graphicFrameLocks noGrp="1"/>
          </p:cNvGraphicFramePr>
          <p:nvPr>
            <p:extLst>
              <p:ext uri="{D42A27DB-BD31-4B8C-83A1-F6EECF244321}">
                <p14:modId xmlns:p14="http://schemas.microsoft.com/office/powerpoint/2010/main" val="3004255023"/>
              </p:ext>
            </p:extLst>
          </p:nvPr>
        </p:nvGraphicFramePr>
        <p:xfrm>
          <a:off x="1015009" y="2305727"/>
          <a:ext cx="1095893" cy="274320"/>
        </p:xfrm>
        <a:graphic>
          <a:graphicData uri="http://schemas.openxmlformats.org/drawingml/2006/table">
            <a:tbl>
              <a:tblPr/>
              <a:tblGrid>
                <a:gridCol w="1095893">
                  <a:extLst>
                    <a:ext uri="{9D8B030D-6E8A-4147-A177-3AD203B41FA5}">
                      <a16:colId xmlns:a16="http://schemas.microsoft.com/office/drawing/2014/main" val="2462204037"/>
                    </a:ext>
                  </a:extLst>
                </a:gridCol>
              </a:tblGrid>
              <a:tr h="0">
                <a:tc>
                  <a:txBody>
                    <a:bodyPr/>
                    <a:lstStyle/>
                    <a:p>
                      <a:pPr algn="ctr">
                        <a:buNone/>
                      </a:pPr>
                      <a:r>
                        <a:rPr lang="ar-JO" sz="1200" b="1" dirty="0"/>
                        <a:t>جيد جدًا</a:t>
                      </a:r>
                    </a:p>
                  </a:txBody>
                  <a:tcPr anchor="ctr">
                    <a:lnL>
                      <a:noFill/>
                    </a:lnL>
                    <a:lnR>
                      <a:noFill/>
                    </a:lnR>
                    <a:lnT>
                      <a:noFill/>
                    </a:lnT>
                    <a:lnB>
                      <a:noFill/>
                    </a:lnB>
                    <a:noFill/>
                  </a:tcPr>
                </a:tc>
                <a:extLst>
                  <a:ext uri="{0D108BD9-81ED-4DB2-BD59-A6C34878D82A}">
                    <a16:rowId xmlns:a16="http://schemas.microsoft.com/office/drawing/2014/main" val="1258338588"/>
                  </a:ext>
                </a:extLst>
              </a:tr>
            </a:tbl>
          </a:graphicData>
        </a:graphic>
      </p:graphicFrame>
      <p:cxnSp>
        <p:nvCxnSpPr>
          <p:cNvPr id="60" name="Straight Connector 59">
            <a:extLst>
              <a:ext uri="{FF2B5EF4-FFF2-40B4-BE49-F238E27FC236}">
                <a16:creationId xmlns:a16="http://schemas.microsoft.com/office/drawing/2014/main" id="{A5DF6874-159D-4C74-57C5-B759657C16BE}"/>
              </a:ext>
            </a:extLst>
          </p:cNvPr>
          <p:cNvCxnSpPr>
            <a:cxnSpLocks/>
          </p:cNvCxnSpPr>
          <p:nvPr/>
        </p:nvCxnSpPr>
        <p:spPr>
          <a:xfrm>
            <a:off x="8492242" y="3955256"/>
            <a:ext cx="731520" cy="0"/>
          </a:xfrm>
          <a:prstGeom prst="line">
            <a:avLst/>
          </a:prstGeom>
          <a:ln w="38100">
            <a:solidFill>
              <a:srgbClr val="2DB463"/>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4AC66C7-D0BF-8FCE-8533-7B81F7C8DBE0}"/>
              </a:ext>
            </a:extLst>
          </p:cNvPr>
          <p:cNvCxnSpPr>
            <a:cxnSpLocks/>
          </p:cNvCxnSpPr>
          <p:nvPr/>
        </p:nvCxnSpPr>
        <p:spPr>
          <a:xfrm>
            <a:off x="7244097" y="3955256"/>
            <a:ext cx="73152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E8FE006-C05C-189A-8901-4CC96849FC04}"/>
              </a:ext>
            </a:extLst>
          </p:cNvPr>
          <p:cNvCxnSpPr>
            <a:cxnSpLocks/>
          </p:cNvCxnSpPr>
          <p:nvPr/>
        </p:nvCxnSpPr>
        <p:spPr>
          <a:xfrm>
            <a:off x="5771942" y="3955256"/>
            <a:ext cx="73152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F4D66D38-2B99-D139-D4EE-8E061063B7C8}"/>
              </a:ext>
            </a:extLst>
          </p:cNvPr>
          <p:cNvCxnSpPr>
            <a:cxnSpLocks/>
          </p:cNvCxnSpPr>
          <p:nvPr/>
        </p:nvCxnSpPr>
        <p:spPr>
          <a:xfrm>
            <a:off x="4299787" y="3955256"/>
            <a:ext cx="73152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aphicFrame>
        <p:nvGraphicFramePr>
          <p:cNvPr id="64" name="Table 63">
            <a:extLst>
              <a:ext uri="{FF2B5EF4-FFF2-40B4-BE49-F238E27FC236}">
                <a16:creationId xmlns:a16="http://schemas.microsoft.com/office/drawing/2014/main" id="{8D2B3BE9-B32F-A067-CBF9-74A1FDAFF8BA}"/>
              </a:ext>
            </a:extLst>
          </p:cNvPr>
          <p:cNvGraphicFramePr>
            <a:graphicFrameLocks noGrp="1"/>
          </p:cNvGraphicFramePr>
          <p:nvPr>
            <p:extLst>
              <p:ext uri="{D42A27DB-BD31-4B8C-83A1-F6EECF244321}">
                <p14:modId xmlns:p14="http://schemas.microsoft.com/office/powerpoint/2010/main" val="3526331684"/>
              </p:ext>
            </p:extLst>
          </p:nvPr>
        </p:nvGraphicFramePr>
        <p:xfrm>
          <a:off x="4665547" y="3189563"/>
          <a:ext cx="4301678" cy="518160"/>
        </p:xfrm>
        <a:graphic>
          <a:graphicData uri="http://schemas.openxmlformats.org/drawingml/2006/table">
            <a:tbl>
              <a:tblPr/>
              <a:tblGrid>
                <a:gridCol w="4301678">
                  <a:extLst>
                    <a:ext uri="{9D8B030D-6E8A-4147-A177-3AD203B41FA5}">
                      <a16:colId xmlns:a16="http://schemas.microsoft.com/office/drawing/2014/main" val="262213582"/>
                    </a:ext>
                  </a:extLst>
                </a:gridCol>
              </a:tblGrid>
              <a:tr h="0">
                <a:tc>
                  <a:txBody>
                    <a:bodyPr/>
                    <a:lstStyle/>
                    <a:p>
                      <a:pPr marL="0" algn="ctr" defTabSz="1219119" rtl="1" eaLnBrk="1" latinLnBrk="0" hangingPunct="1">
                        <a:buNone/>
                      </a:pPr>
                      <a:r>
                        <a:rPr lang="ar-JO" sz="1400" kern="1200" dirty="0">
                          <a:solidFill>
                            <a:schemeClr val="tx1"/>
                          </a:solidFill>
                          <a:latin typeface="+mn-lt"/>
                          <a:ea typeface="+mn-ea"/>
                          <a:cs typeface="+mn-cs"/>
                        </a:rPr>
                        <a:t>الرسالة مفهومة لكنها أقرب للمشاعر العامة (الراحة) من مفهوم الترشيد نفسه، تحتاج توجيه أوضح للطاقة.</a:t>
                      </a:r>
                    </a:p>
                  </a:txBody>
                  <a:tcPr anchor="ctr">
                    <a:lnL>
                      <a:noFill/>
                    </a:lnL>
                    <a:lnR>
                      <a:noFill/>
                    </a:lnR>
                    <a:lnT>
                      <a:noFill/>
                    </a:lnT>
                    <a:lnB>
                      <a:noFill/>
                    </a:lnB>
                    <a:noFill/>
                  </a:tcPr>
                </a:tc>
                <a:extLst>
                  <a:ext uri="{0D108BD9-81ED-4DB2-BD59-A6C34878D82A}">
                    <a16:rowId xmlns:a16="http://schemas.microsoft.com/office/drawing/2014/main" val="2696635938"/>
                  </a:ext>
                </a:extLst>
              </a:tr>
            </a:tbl>
          </a:graphicData>
        </a:graphic>
      </p:graphicFrame>
      <p:graphicFrame>
        <p:nvGraphicFramePr>
          <p:cNvPr id="65" name="Table 64">
            <a:extLst>
              <a:ext uri="{FF2B5EF4-FFF2-40B4-BE49-F238E27FC236}">
                <a16:creationId xmlns:a16="http://schemas.microsoft.com/office/drawing/2014/main" id="{E021A1C7-7E51-EAA1-5EDE-B9754ECC3114}"/>
              </a:ext>
            </a:extLst>
          </p:cNvPr>
          <p:cNvGraphicFramePr>
            <a:graphicFrameLocks noGrp="1"/>
          </p:cNvGraphicFramePr>
          <p:nvPr>
            <p:extLst>
              <p:ext uri="{D42A27DB-BD31-4B8C-83A1-F6EECF244321}">
                <p14:modId xmlns:p14="http://schemas.microsoft.com/office/powerpoint/2010/main" val="718622291"/>
              </p:ext>
            </p:extLst>
          </p:nvPr>
        </p:nvGraphicFramePr>
        <p:xfrm>
          <a:off x="2455781" y="3525530"/>
          <a:ext cx="1561552" cy="274320"/>
        </p:xfrm>
        <a:graphic>
          <a:graphicData uri="http://schemas.openxmlformats.org/drawingml/2006/table">
            <a:tbl>
              <a:tblPr/>
              <a:tblGrid>
                <a:gridCol w="1561552">
                  <a:extLst>
                    <a:ext uri="{9D8B030D-6E8A-4147-A177-3AD203B41FA5}">
                      <a16:colId xmlns:a16="http://schemas.microsoft.com/office/drawing/2014/main" val="2462204037"/>
                    </a:ext>
                  </a:extLst>
                </a:gridCol>
              </a:tblGrid>
              <a:tr h="0">
                <a:tc>
                  <a:txBody>
                    <a:bodyPr/>
                    <a:lstStyle/>
                    <a:p>
                      <a:pPr algn="ctr">
                        <a:buNone/>
                      </a:pPr>
                      <a:r>
                        <a:rPr lang="ar-JO" sz="1200" b="1" dirty="0"/>
                        <a:t>تعليمي مباشر</a:t>
                      </a:r>
                    </a:p>
                  </a:txBody>
                  <a:tcPr anchor="ctr">
                    <a:lnL>
                      <a:noFill/>
                    </a:lnL>
                    <a:lnR>
                      <a:noFill/>
                    </a:lnR>
                    <a:lnT>
                      <a:noFill/>
                    </a:lnT>
                    <a:lnB>
                      <a:noFill/>
                    </a:lnB>
                    <a:noFill/>
                  </a:tcPr>
                </a:tc>
                <a:extLst>
                  <a:ext uri="{0D108BD9-81ED-4DB2-BD59-A6C34878D82A}">
                    <a16:rowId xmlns:a16="http://schemas.microsoft.com/office/drawing/2014/main" val="1258338588"/>
                  </a:ext>
                </a:extLst>
              </a:tr>
            </a:tbl>
          </a:graphicData>
        </a:graphic>
      </p:graphicFrame>
      <p:cxnSp>
        <p:nvCxnSpPr>
          <p:cNvPr id="67" name="Straight Connector 66">
            <a:extLst>
              <a:ext uri="{FF2B5EF4-FFF2-40B4-BE49-F238E27FC236}">
                <a16:creationId xmlns:a16="http://schemas.microsoft.com/office/drawing/2014/main" id="{4DDD66F3-30BF-A8F2-8385-6D29DB43A3FD}"/>
              </a:ext>
            </a:extLst>
          </p:cNvPr>
          <p:cNvCxnSpPr>
            <a:cxnSpLocks/>
          </p:cNvCxnSpPr>
          <p:nvPr/>
        </p:nvCxnSpPr>
        <p:spPr>
          <a:xfrm>
            <a:off x="8492242" y="5279548"/>
            <a:ext cx="731520" cy="0"/>
          </a:xfrm>
          <a:prstGeom prst="line">
            <a:avLst/>
          </a:prstGeom>
          <a:ln w="38100">
            <a:solidFill>
              <a:srgbClr val="2DB463"/>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8F1741F-C47E-4312-38DD-478DD81EED3C}"/>
              </a:ext>
            </a:extLst>
          </p:cNvPr>
          <p:cNvCxnSpPr>
            <a:cxnSpLocks/>
          </p:cNvCxnSpPr>
          <p:nvPr/>
        </p:nvCxnSpPr>
        <p:spPr>
          <a:xfrm>
            <a:off x="7244097" y="5279548"/>
            <a:ext cx="73152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8871161A-C385-E2C5-54AE-961663D46856}"/>
              </a:ext>
            </a:extLst>
          </p:cNvPr>
          <p:cNvCxnSpPr>
            <a:cxnSpLocks/>
          </p:cNvCxnSpPr>
          <p:nvPr/>
        </p:nvCxnSpPr>
        <p:spPr>
          <a:xfrm>
            <a:off x="5771942" y="5279548"/>
            <a:ext cx="731520" cy="0"/>
          </a:xfrm>
          <a:prstGeom prst="line">
            <a:avLst/>
          </a:prstGeom>
          <a:ln w="38100">
            <a:solidFill>
              <a:srgbClr val="2DB463"/>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A793E747-2B9D-C2BB-F2D5-6645680B10D6}"/>
              </a:ext>
            </a:extLst>
          </p:cNvPr>
          <p:cNvCxnSpPr>
            <a:cxnSpLocks/>
          </p:cNvCxnSpPr>
          <p:nvPr/>
        </p:nvCxnSpPr>
        <p:spPr>
          <a:xfrm>
            <a:off x="4299787" y="5279548"/>
            <a:ext cx="73152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aphicFrame>
        <p:nvGraphicFramePr>
          <p:cNvPr id="71" name="Table 70">
            <a:extLst>
              <a:ext uri="{FF2B5EF4-FFF2-40B4-BE49-F238E27FC236}">
                <a16:creationId xmlns:a16="http://schemas.microsoft.com/office/drawing/2014/main" id="{319A7536-2107-98CD-2631-CEE9BB929CFA}"/>
              </a:ext>
            </a:extLst>
          </p:cNvPr>
          <p:cNvGraphicFramePr>
            <a:graphicFrameLocks noGrp="1"/>
          </p:cNvGraphicFramePr>
          <p:nvPr>
            <p:extLst>
              <p:ext uri="{D42A27DB-BD31-4B8C-83A1-F6EECF244321}">
                <p14:modId xmlns:p14="http://schemas.microsoft.com/office/powerpoint/2010/main" val="3681087037"/>
              </p:ext>
            </p:extLst>
          </p:nvPr>
        </p:nvGraphicFramePr>
        <p:xfrm>
          <a:off x="4665547" y="4504127"/>
          <a:ext cx="4301678" cy="518160"/>
        </p:xfrm>
        <a:graphic>
          <a:graphicData uri="http://schemas.openxmlformats.org/drawingml/2006/table">
            <a:tbl>
              <a:tblPr/>
              <a:tblGrid>
                <a:gridCol w="4301678">
                  <a:extLst>
                    <a:ext uri="{9D8B030D-6E8A-4147-A177-3AD203B41FA5}">
                      <a16:colId xmlns:a16="http://schemas.microsoft.com/office/drawing/2014/main" val="262213582"/>
                    </a:ext>
                  </a:extLst>
                </a:gridCol>
              </a:tblGrid>
              <a:tr h="0">
                <a:tc>
                  <a:txBody>
                    <a:bodyPr/>
                    <a:lstStyle/>
                    <a:p>
                      <a:pPr marL="0" algn="ctr" defTabSz="1219119" rtl="1" eaLnBrk="1" latinLnBrk="0" hangingPunct="1">
                        <a:buNone/>
                      </a:pPr>
                      <a:r>
                        <a:rPr lang="ar-JO" sz="1400" kern="1200" dirty="0">
                          <a:solidFill>
                            <a:schemeClr val="tx1"/>
                          </a:solidFill>
                          <a:latin typeface="+mn-lt"/>
                          <a:ea typeface="+mn-ea"/>
                          <a:cs typeface="+mn-cs"/>
                        </a:rPr>
                        <a:t>الرسالة مباشرة ومفهومة تمامًا، نجح في دمج السلوك الصحيح مع النموذج الإيجابي للأطفال.</a:t>
                      </a:r>
                    </a:p>
                  </a:txBody>
                  <a:tcPr anchor="ctr">
                    <a:lnL>
                      <a:noFill/>
                    </a:lnL>
                    <a:lnR>
                      <a:noFill/>
                    </a:lnR>
                    <a:lnT>
                      <a:noFill/>
                    </a:lnT>
                    <a:lnB>
                      <a:noFill/>
                    </a:lnB>
                    <a:noFill/>
                  </a:tcPr>
                </a:tc>
                <a:extLst>
                  <a:ext uri="{0D108BD9-81ED-4DB2-BD59-A6C34878D82A}">
                    <a16:rowId xmlns:a16="http://schemas.microsoft.com/office/drawing/2014/main" val="2696635938"/>
                  </a:ext>
                </a:extLst>
              </a:tr>
            </a:tbl>
          </a:graphicData>
        </a:graphic>
      </p:graphicFrame>
      <p:graphicFrame>
        <p:nvGraphicFramePr>
          <p:cNvPr id="72" name="Table 71">
            <a:extLst>
              <a:ext uri="{FF2B5EF4-FFF2-40B4-BE49-F238E27FC236}">
                <a16:creationId xmlns:a16="http://schemas.microsoft.com/office/drawing/2014/main" id="{53837CE7-C78F-1112-5A17-27CFA87BF395}"/>
              </a:ext>
            </a:extLst>
          </p:cNvPr>
          <p:cNvGraphicFramePr>
            <a:graphicFrameLocks noGrp="1"/>
          </p:cNvGraphicFramePr>
          <p:nvPr>
            <p:extLst>
              <p:ext uri="{D42A27DB-BD31-4B8C-83A1-F6EECF244321}">
                <p14:modId xmlns:p14="http://schemas.microsoft.com/office/powerpoint/2010/main" val="951762531"/>
              </p:ext>
            </p:extLst>
          </p:nvPr>
        </p:nvGraphicFramePr>
        <p:xfrm>
          <a:off x="2455781" y="4656527"/>
          <a:ext cx="1561552" cy="274320"/>
        </p:xfrm>
        <a:graphic>
          <a:graphicData uri="http://schemas.openxmlformats.org/drawingml/2006/table">
            <a:tbl>
              <a:tblPr/>
              <a:tblGrid>
                <a:gridCol w="1561552">
                  <a:extLst>
                    <a:ext uri="{9D8B030D-6E8A-4147-A177-3AD203B41FA5}">
                      <a16:colId xmlns:a16="http://schemas.microsoft.com/office/drawing/2014/main" val="2462204037"/>
                    </a:ext>
                  </a:extLst>
                </a:gridCol>
              </a:tblGrid>
              <a:tr h="0">
                <a:tc>
                  <a:txBody>
                    <a:bodyPr/>
                    <a:lstStyle/>
                    <a:p>
                      <a:pPr algn="ctr">
                        <a:buNone/>
                      </a:pPr>
                      <a:r>
                        <a:rPr lang="ar-JO" sz="1200" b="1" dirty="0"/>
                        <a:t>تعليمي</a:t>
                      </a:r>
                    </a:p>
                  </a:txBody>
                  <a:tcPr anchor="ctr">
                    <a:lnL>
                      <a:noFill/>
                    </a:lnL>
                    <a:lnR>
                      <a:noFill/>
                    </a:lnR>
                    <a:lnT>
                      <a:noFill/>
                    </a:lnT>
                    <a:lnB>
                      <a:noFill/>
                    </a:lnB>
                    <a:noFill/>
                  </a:tcPr>
                </a:tc>
                <a:extLst>
                  <a:ext uri="{0D108BD9-81ED-4DB2-BD59-A6C34878D82A}">
                    <a16:rowId xmlns:a16="http://schemas.microsoft.com/office/drawing/2014/main" val="1258338588"/>
                  </a:ext>
                </a:extLst>
              </a:tr>
            </a:tbl>
          </a:graphicData>
        </a:graphic>
      </p:graphicFrame>
      <p:graphicFrame>
        <p:nvGraphicFramePr>
          <p:cNvPr id="74" name="Table 73">
            <a:extLst>
              <a:ext uri="{FF2B5EF4-FFF2-40B4-BE49-F238E27FC236}">
                <a16:creationId xmlns:a16="http://schemas.microsoft.com/office/drawing/2014/main" id="{7E27DEB5-E403-8CB2-6B86-C21FBA8333D2}"/>
              </a:ext>
            </a:extLst>
          </p:cNvPr>
          <p:cNvGraphicFramePr>
            <a:graphicFrameLocks noGrp="1"/>
          </p:cNvGraphicFramePr>
          <p:nvPr>
            <p:extLst>
              <p:ext uri="{D42A27DB-BD31-4B8C-83A1-F6EECF244321}">
                <p14:modId xmlns:p14="http://schemas.microsoft.com/office/powerpoint/2010/main" val="130970709"/>
              </p:ext>
            </p:extLst>
          </p:nvPr>
        </p:nvGraphicFramePr>
        <p:xfrm>
          <a:off x="1015009" y="3479123"/>
          <a:ext cx="1095893" cy="274320"/>
        </p:xfrm>
        <a:graphic>
          <a:graphicData uri="http://schemas.openxmlformats.org/drawingml/2006/table">
            <a:tbl>
              <a:tblPr/>
              <a:tblGrid>
                <a:gridCol w="1095893">
                  <a:extLst>
                    <a:ext uri="{9D8B030D-6E8A-4147-A177-3AD203B41FA5}">
                      <a16:colId xmlns:a16="http://schemas.microsoft.com/office/drawing/2014/main" val="2462204037"/>
                    </a:ext>
                  </a:extLst>
                </a:gridCol>
              </a:tblGrid>
              <a:tr h="0">
                <a:tc>
                  <a:txBody>
                    <a:bodyPr/>
                    <a:lstStyle/>
                    <a:p>
                      <a:pPr algn="ctr">
                        <a:buNone/>
                      </a:pPr>
                      <a:r>
                        <a:rPr lang="ar-JO" sz="1200" b="1" dirty="0"/>
                        <a:t>مقبول</a:t>
                      </a:r>
                    </a:p>
                  </a:txBody>
                  <a:tcPr anchor="ctr">
                    <a:lnL>
                      <a:noFill/>
                    </a:lnL>
                    <a:lnR>
                      <a:noFill/>
                    </a:lnR>
                    <a:lnT>
                      <a:noFill/>
                    </a:lnT>
                    <a:lnB>
                      <a:noFill/>
                    </a:lnB>
                    <a:noFill/>
                  </a:tcPr>
                </a:tc>
                <a:extLst>
                  <a:ext uri="{0D108BD9-81ED-4DB2-BD59-A6C34878D82A}">
                    <a16:rowId xmlns:a16="http://schemas.microsoft.com/office/drawing/2014/main" val="1258338588"/>
                  </a:ext>
                </a:extLst>
              </a:tr>
            </a:tbl>
          </a:graphicData>
        </a:graphic>
      </p:graphicFrame>
      <p:graphicFrame>
        <p:nvGraphicFramePr>
          <p:cNvPr id="75" name="Table 74">
            <a:extLst>
              <a:ext uri="{FF2B5EF4-FFF2-40B4-BE49-F238E27FC236}">
                <a16:creationId xmlns:a16="http://schemas.microsoft.com/office/drawing/2014/main" id="{2C560BBF-919C-AFB9-9FF2-84C5FCE6F481}"/>
              </a:ext>
            </a:extLst>
          </p:cNvPr>
          <p:cNvGraphicFramePr>
            <a:graphicFrameLocks noGrp="1"/>
          </p:cNvGraphicFramePr>
          <p:nvPr>
            <p:extLst>
              <p:ext uri="{D42A27DB-BD31-4B8C-83A1-F6EECF244321}">
                <p14:modId xmlns:p14="http://schemas.microsoft.com/office/powerpoint/2010/main" val="1749969011"/>
              </p:ext>
            </p:extLst>
          </p:nvPr>
        </p:nvGraphicFramePr>
        <p:xfrm>
          <a:off x="1015009" y="4656527"/>
          <a:ext cx="1095893" cy="274320"/>
        </p:xfrm>
        <a:graphic>
          <a:graphicData uri="http://schemas.openxmlformats.org/drawingml/2006/table">
            <a:tbl>
              <a:tblPr/>
              <a:tblGrid>
                <a:gridCol w="1095893">
                  <a:extLst>
                    <a:ext uri="{9D8B030D-6E8A-4147-A177-3AD203B41FA5}">
                      <a16:colId xmlns:a16="http://schemas.microsoft.com/office/drawing/2014/main" val="2462204037"/>
                    </a:ext>
                  </a:extLst>
                </a:gridCol>
              </a:tblGrid>
              <a:tr h="0">
                <a:tc>
                  <a:txBody>
                    <a:bodyPr/>
                    <a:lstStyle/>
                    <a:p>
                      <a:pPr algn="ctr">
                        <a:buNone/>
                      </a:pPr>
                      <a:r>
                        <a:rPr lang="ar-JO" sz="1200" b="1" dirty="0"/>
                        <a:t>ممتاز</a:t>
                      </a:r>
                    </a:p>
                  </a:txBody>
                  <a:tcPr anchor="ctr">
                    <a:lnL>
                      <a:noFill/>
                    </a:lnL>
                    <a:lnR>
                      <a:noFill/>
                    </a:lnR>
                    <a:lnT>
                      <a:noFill/>
                    </a:lnT>
                    <a:lnB>
                      <a:noFill/>
                    </a:lnB>
                    <a:noFill/>
                  </a:tcPr>
                </a:tc>
                <a:extLst>
                  <a:ext uri="{0D108BD9-81ED-4DB2-BD59-A6C34878D82A}">
                    <a16:rowId xmlns:a16="http://schemas.microsoft.com/office/drawing/2014/main" val="1258338588"/>
                  </a:ext>
                </a:extLst>
              </a:tr>
            </a:tbl>
          </a:graphicData>
        </a:graphic>
      </p:graphicFrame>
      <p:cxnSp>
        <p:nvCxnSpPr>
          <p:cNvPr id="76" name="Straight Connector 75">
            <a:extLst>
              <a:ext uri="{FF2B5EF4-FFF2-40B4-BE49-F238E27FC236}">
                <a16:creationId xmlns:a16="http://schemas.microsoft.com/office/drawing/2014/main" id="{0F2F4F37-5E6A-C9BA-91FC-42F027F83C35}"/>
              </a:ext>
            </a:extLst>
          </p:cNvPr>
          <p:cNvCxnSpPr>
            <a:cxnSpLocks/>
          </p:cNvCxnSpPr>
          <p:nvPr/>
        </p:nvCxnSpPr>
        <p:spPr>
          <a:xfrm>
            <a:off x="7503494" y="6091562"/>
            <a:ext cx="4572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6A775BE7-7C85-207A-240C-0D158F4AA5BA}"/>
              </a:ext>
            </a:extLst>
          </p:cNvPr>
          <p:cNvCxnSpPr>
            <a:cxnSpLocks/>
          </p:cNvCxnSpPr>
          <p:nvPr/>
        </p:nvCxnSpPr>
        <p:spPr>
          <a:xfrm>
            <a:off x="8898163" y="6091562"/>
            <a:ext cx="457200" cy="0"/>
          </a:xfrm>
          <a:prstGeom prst="line">
            <a:avLst/>
          </a:prstGeom>
          <a:ln w="38100">
            <a:solidFill>
              <a:srgbClr val="2DB463"/>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DC88219-BBFE-40FC-D1D2-1C6BD858B03B}"/>
              </a:ext>
            </a:extLst>
          </p:cNvPr>
          <p:cNvCxnSpPr>
            <a:cxnSpLocks/>
          </p:cNvCxnSpPr>
          <p:nvPr/>
        </p:nvCxnSpPr>
        <p:spPr>
          <a:xfrm>
            <a:off x="6162740" y="6091562"/>
            <a:ext cx="4572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54981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145C8-DE0D-F929-1DD6-889460C515AD}"/>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40B4201D-CA11-4C7C-B0F7-B0EFB8441F62}"/>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SA" sz="2400" dirty="0">
                <a:solidFill>
                  <a:srgbClr val="A68F54"/>
                </a:solidFill>
                <a:cs typeface="Bahij TheSansArabic Plain" panose="02040503050201020203" pitchFamily="18" charset="-78"/>
              </a:rPr>
              <a:t>الملخص</a:t>
            </a:r>
            <a:r>
              <a:rPr lang="ar-JO" sz="2400" dirty="0">
                <a:solidFill>
                  <a:srgbClr val="A68F54"/>
                </a:solidFill>
                <a:cs typeface="Bahij TheSansArabic Plain" panose="02040503050201020203" pitchFamily="18" charset="-78"/>
              </a:rPr>
              <a:t> (1/2)</a:t>
            </a:r>
            <a:endParaRPr lang="en-US" sz="2400" dirty="0">
              <a:solidFill>
                <a:srgbClr val="A68F54"/>
              </a:solidFill>
              <a:cs typeface="Bahij TheSansArabic Plain" panose="02040503050201020203" pitchFamily="18" charset="-78"/>
            </a:endParaRPr>
          </a:p>
          <a:p>
            <a:endParaRPr lang="en-US" sz="2400" dirty="0">
              <a:solidFill>
                <a:schemeClr val="tx2"/>
              </a:solidFill>
              <a:ea typeface="+mn-ea"/>
              <a:cs typeface="Bahij TheSansArabic Plain" panose="02040503050201020203" pitchFamily="18" charset="-78"/>
            </a:endParaRPr>
          </a:p>
        </p:txBody>
      </p:sp>
      <p:grpSp>
        <p:nvGrpSpPr>
          <p:cNvPr id="2" name="Group 1">
            <a:extLst>
              <a:ext uri="{FF2B5EF4-FFF2-40B4-BE49-F238E27FC236}">
                <a16:creationId xmlns:a16="http://schemas.microsoft.com/office/drawing/2014/main" id="{0B3CD51D-C969-2383-1FBF-C580B939D514}"/>
              </a:ext>
            </a:extLst>
          </p:cNvPr>
          <p:cNvGrpSpPr/>
          <p:nvPr/>
        </p:nvGrpSpPr>
        <p:grpSpPr>
          <a:xfrm>
            <a:off x="10916100" y="223879"/>
            <a:ext cx="982980" cy="1156686"/>
            <a:chOff x="10638890" y="223879"/>
            <a:chExt cx="1206400" cy="1578026"/>
          </a:xfrm>
        </p:grpSpPr>
        <p:pic>
          <p:nvPicPr>
            <p:cNvPr id="4" name="Picture 3">
              <a:extLst>
                <a:ext uri="{FF2B5EF4-FFF2-40B4-BE49-F238E27FC236}">
                  <a16:creationId xmlns:a16="http://schemas.microsoft.com/office/drawing/2014/main" id="{CDA23200-3532-B2B8-E653-186CD05BAAC6}"/>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6" name="Picture 5" descr="A group of green and purple rectangles&#10;&#10;Description automatically generated">
              <a:extLst>
                <a:ext uri="{FF2B5EF4-FFF2-40B4-BE49-F238E27FC236}">
                  <a16:creationId xmlns:a16="http://schemas.microsoft.com/office/drawing/2014/main" id="{014DEDDE-4241-83A2-6CA3-1F1F516C936A}"/>
                </a:ext>
              </a:extLst>
            </p:cNvPr>
            <p:cNvPicPr>
              <a:picLocks noChangeAspect="1"/>
            </p:cNvPicPr>
            <p:nvPr/>
          </p:nvPicPr>
          <p:blipFill>
            <a:blip r:embed="rId3"/>
            <a:stretch>
              <a:fillRect/>
            </a:stretch>
          </p:blipFill>
          <p:spPr>
            <a:xfrm>
              <a:off x="10854197" y="730181"/>
              <a:ext cx="991093" cy="1071724"/>
            </a:xfrm>
            <a:prstGeom prst="rect">
              <a:avLst/>
            </a:prstGeom>
          </p:spPr>
        </p:pic>
      </p:grpSp>
      <p:graphicFrame>
        <p:nvGraphicFramePr>
          <p:cNvPr id="7" name="Table 6">
            <a:extLst>
              <a:ext uri="{FF2B5EF4-FFF2-40B4-BE49-F238E27FC236}">
                <a16:creationId xmlns:a16="http://schemas.microsoft.com/office/drawing/2014/main" id="{622A9800-BAD2-3F04-57C2-7BEA4BF741ED}"/>
              </a:ext>
            </a:extLst>
          </p:cNvPr>
          <p:cNvGraphicFramePr>
            <a:graphicFrameLocks noGrp="1"/>
          </p:cNvGraphicFramePr>
          <p:nvPr>
            <p:extLst>
              <p:ext uri="{D42A27DB-BD31-4B8C-83A1-F6EECF244321}">
                <p14:modId xmlns:p14="http://schemas.microsoft.com/office/powerpoint/2010/main" val="2545481200"/>
              </p:ext>
            </p:extLst>
          </p:nvPr>
        </p:nvGraphicFramePr>
        <p:xfrm>
          <a:off x="843378" y="1082707"/>
          <a:ext cx="10333613" cy="4425714"/>
        </p:xfrm>
        <a:graphic>
          <a:graphicData uri="http://schemas.openxmlformats.org/drawingml/2006/table">
            <a:tbl>
              <a:tblPr firstRow="1" bandRow="1">
                <a:tableStyleId>{2D5ABB26-0587-4C30-8999-92F81FD0307C}</a:tableStyleId>
              </a:tblPr>
              <a:tblGrid>
                <a:gridCol w="1432894">
                  <a:extLst>
                    <a:ext uri="{9D8B030D-6E8A-4147-A177-3AD203B41FA5}">
                      <a16:colId xmlns:a16="http://schemas.microsoft.com/office/drawing/2014/main" val="1395784983"/>
                    </a:ext>
                  </a:extLst>
                </a:gridCol>
                <a:gridCol w="1682885">
                  <a:extLst>
                    <a:ext uri="{9D8B030D-6E8A-4147-A177-3AD203B41FA5}">
                      <a16:colId xmlns:a16="http://schemas.microsoft.com/office/drawing/2014/main" val="1465180452"/>
                    </a:ext>
                  </a:extLst>
                </a:gridCol>
                <a:gridCol w="1435401">
                  <a:extLst>
                    <a:ext uri="{9D8B030D-6E8A-4147-A177-3AD203B41FA5}">
                      <a16:colId xmlns:a16="http://schemas.microsoft.com/office/drawing/2014/main" val="3857887587"/>
                    </a:ext>
                  </a:extLst>
                </a:gridCol>
                <a:gridCol w="1435401">
                  <a:extLst>
                    <a:ext uri="{9D8B030D-6E8A-4147-A177-3AD203B41FA5}">
                      <a16:colId xmlns:a16="http://schemas.microsoft.com/office/drawing/2014/main" val="1660170428"/>
                    </a:ext>
                  </a:extLst>
                </a:gridCol>
                <a:gridCol w="1435401">
                  <a:extLst>
                    <a:ext uri="{9D8B030D-6E8A-4147-A177-3AD203B41FA5}">
                      <a16:colId xmlns:a16="http://schemas.microsoft.com/office/drawing/2014/main" val="3346500874"/>
                    </a:ext>
                  </a:extLst>
                </a:gridCol>
                <a:gridCol w="1435401">
                  <a:extLst>
                    <a:ext uri="{9D8B030D-6E8A-4147-A177-3AD203B41FA5}">
                      <a16:colId xmlns:a16="http://schemas.microsoft.com/office/drawing/2014/main" val="2709784061"/>
                    </a:ext>
                  </a:extLst>
                </a:gridCol>
                <a:gridCol w="1476230">
                  <a:extLst>
                    <a:ext uri="{9D8B030D-6E8A-4147-A177-3AD203B41FA5}">
                      <a16:colId xmlns:a16="http://schemas.microsoft.com/office/drawing/2014/main" val="3257767774"/>
                    </a:ext>
                  </a:extLst>
                </a:gridCol>
              </a:tblGrid>
              <a:tr h="639561">
                <a:tc>
                  <a:txBody>
                    <a:bodyPr/>
                    <a:lstStyle/>
                    <a:p>
                      <a:pPr algn="ctr">
                        <a:buNone/>
                      </a:pPr>
                      <a:r>
                        <a:rPr lang="ar-JO" sz="1400" b="1" u="none" strike="noStrike" kern="1200" dirty="0">
                          <a:solidFill>
                            <a:schemeClr val="bg1"/>
                          </a:solidFill>
                          <a:effectLst/>
                          <a:latin typeface="+mn-lt"/>
                          <a:ea typeface="+mn-ea"/>
                          <a:cs typeface="+mn-cs"/>
                        </a:rPr>
                        <a:t>التقييم العام</a:t>
                      </a:r>
                    </a:p>
                  </a:txBody>
                  <a:tcPr anchor="ctr">
                    <a:lnB w="12700" cap="flat" cmpd="sng" algn="ctr">
                      <a:noFill/>
                      <a:prstDash val="solid"/>
                      <a:round/>
                      <a:headEnd type="none" w="med" len="med"/>
                      <a:tailEnd type="none" w="med" len="med"/>
                    </a:lnB>
                    <a:solidFill>
                      <a:srgbClr val="A68F54"/>
                    </a:solidFill>
                  </a:tcPr>
                </a:tc>
                <a:tc>
                  <a:txBody>
                    <a:bodyPr/>
                    <a:lstStyle/>
                    <a:p>
                      <a:pPr algn="ctr">
                        <a:buNone/>
                      </a:pPr>
                      <a:r>
                        <a:rPr lang="ar-JO" sz="1400" b="1" u="none" strike="noStrike" kern="1200" dirty="0">
                          <a:solidFill>
                            <a:schemeClr val="bg1"/>
                          </a:solidFill>
                          <a:effectLst/>
                          <a:latin typeface="+mn-lt"/>
                          <a:ea typeface="+mn-ea"/>
                          <a:cs typeface="+mn-cs"/>
                        </a:rPr>
                        <a:t>الطابع التعليمي / الإعلامي</a:t>
                      </a:r>
                    </a:p>
                  </a:txBody>
                  <a:tcPr anchor="ctr">
                    <a:lnB w="12700" cap="flat" cmpd="sng" algn="ctr">
                      <a:noFill/>
                      <a:prstDash val="solid"/>
                      <a:round/>
                      <a:headEnd type="none" w="med" len="med"/>
                      <a:tailEnd type="none" w="med" len="med"/>
                    </a:lnB>
                    <a:solidFill>
                      <a:srgbClr val="A68F54"/>
                    </a:solidFill>
                  </a:tcPr>
                </a:tc>
                <a:tc>
                  <a:txBody>
                    <a:bodyPr/>
                    <a:lstStyle/>
                    <a:p>
                      <a:pPr algn="ctr">
                        <a:buNone/>
                      </a:pPr>
                      <a:r>
                        <a:rPr lang="ar-JO" sz="1400" b="1" u="none" strike="noStrike" kern="1200" dirty="0">
                          <a:solidFill>
                            <a:schemeClr val="bg1"/>
                          </a:solidFill>
                          <a:effectLst/>
                          <a:latin typeface="+mn-lt"/>
                          <a:ea typeface="+mn-ea"/>
                          <a:cs typeface="+mn-cs"/>
                        </a:rPr>
                        <a:t>نقل مفهوم التوفير</a:t>
                      </a:r>
                    </a:p>
                  </a:txBody>
                  <a:tcPr anchor="ctr">
                    <a:lnB w="12700" cap="flat" cmpd="sng" algn="ctr">
                      <a:noFill/>
                      <a:prstDash val="solid"/>
                      <a:round/>
                      <a:headEnd type="none" w="med" len="med"/>
                      <a:tailEnd type="none" w="med" len="med"/>
                    </a:lnB>
                    <a:solidFill>
                      <a:srgbClr val="A68F54"/>
                    </a:solidFill>
                  </a:tcPr>
                </a:tc>
                <a:tc>
                  <a:txBody>
                    <a:bodyPr/>
                    <a:lstStyle/>
                    <a:p>
                      <a:pPr algn="ctr">
                        <a:buNone/>
                      </a:pPr>
                      <a:r>
                        <a:rPr lang="ar-JO" sz="1400" b="1" u="none" strike="noStrike" kern="1200" dirty="0">
                          <a:solidFill>
                            <a:schemeClr val="bg1"/>
                          </a:solidFill>
                          <a:effectLst/>
                          <a:latin typeface="+mn-lt"/>
                          <a:ea typeface="+mn-ea"/>
                          <a:cs typeface="+mn-cs"/>
                        </a:rPr>
                        <a:t>تركيز القصة</a:t>
                      </a:r>
                    </a:p>
                  </a:txBody>
                  <a:tcPr anchor="ctr">
                    <a:lnB w="12700" cap="flat" cmpd="sng" algn="ctr">
                      <a:noFill/>
                      <a:prstDash val="solid"/>
                      <a:round/>
                      <a:headEnd type="none" w="med" len="med"/>
                      <a:tailEnd type="none" w="med" len="med"/>
                    </a:lnB>
                    <a:solidFill>
                      <a:srgbClr val="A68F54"/>
                    </a:solidFill>
                  </a:tcPr>
                </a:tc>
                <a:tc>
                  <a:txBody>
                    <a:bodyPr/>
                    <a:lstStyle/>
                    <a:p>
                      <a:pPr algn="ctr" rtl="1" fontAlgn="ctr">
                        <a:buNone/>
                      </a:pPr>
                      <a:r>
                        <a:rPr lang="ar-SA" sz="1400" b="1" u="none" strike="noStrike" dirty="0">
                          <a:solidFill>
                            <a:schemeClr val="bg1"/>
                          </a:solidFill>
                          <a:effectLst/>
                        </a:rPr>
                        <a:t>وضوح الرسالة</a:t>
                      </a:r>
                      <a:endParaRPr lang="ar-SA" sz="1400" b="1" i="0" u="none" strike="noStrike" dirty="0">
                        <a:solidFill>
                          <a:schemeClr val="bg1"/>
                        </a:solidFill>
                        <a:effectLst/>
                        <a:latin typeface="Aptos Narrow" panose="020B0004020202020204" pitchFamily="34" charset="0"/>
                      </a:endParaRPr>
                    </a:p>
                  </a:txBody>
                  <a:tcPr marL="7620" marR="7620" marT="7620" marB="0" anchor="ctr">
                    <a:lnB w="12700" cap="flat" cmpd="sng" algn="ctr">
                      <a:noFill/>
                      <a:prstDash val="solid"/>
                      <a:round/>
                      <a:headEnd type="none" w="med" len="med"/>
                      <a:tailEnd type="none" w="med" len="med"/>
                    </a:lnB>
                    <a:solidFill>
                      <a:srgbClr val="A68F54"/>
                    </a:solidFill>
                  </a:tcPr>
                </a:tc>
                <a:tc>
                  <a:txBody>
                    <a:bodyPr/>
                    <a:lstStyle/>
                    <a:p>
                      <a:pPr algn="ctr" rtl="1" fontAlgn="ctr">
                        <a:buNone/>
                      </a:pPr>
                      <a:r>
                        <a:rPr lang="ar-SA" sz="1400" b="1" u="none" strike="noStrike" dirty="0">
                          <a:solidFill>
                            <a:schemeClr val="bg1"/>
                          </a:solidFill>
                          <a:effectLst/>
                        </a:rPr>
                        <a:t>فهم القصة</a:t>
                      </a:r>
                      <a:endParaRPr lang="ar-SA" sz="1400" b="1" i="0" u="none" strike="noStrike" dirty="0">
                        <a:solidFill>
                          <a:schemeClr val="bg1"/>
                        </a:solidFill>
                        <a:effectLst/>
                        <a:latin typeface="Aptos Narrow" panose="020B0004020202020204" pitchFamily="34" charset="0"/>
                      </a:endParaRPr>
                    </a:p>
                  </a:txBody>
                  <a:tcPr marL="7620" marR="7620" marT="7620" marB="0" anchor="ctr">
                    <a:lnB w="12700" cap="flat" cmpd="sng" algn="ctr">
                      <a:noFill/>
                      <a:prstDash val="solid"/>
                      <a:round/>
                      <a:headEnd type="none" w="med" len="med"/>
                      <a:tailEnd type="none" w="med" len="med"/>
                    </a:lnB>
                    <a:solidFill>
                      <a:srgbClr val="A68F54"/>
                    </a:solidFill>
                  </a:tcPr>
                </a:tc>
                <a:tc>
                  <a:txBody>
                    <a:bodyPr/>
                    <a:lstStyle/>
                    <a:p>
                      <a:pPr algn="ctr"/>
                      <a:r>
                        <a:rPr lang="ar-JO" sz="1400" b="1" u="none" strike="noStrike" kern="1200" dirty="0">
                          <a:solidFill>
                            <a:schemeClr val="bg1"/>
                          </a:solidFill>
                          <a:effectLst/>
                        </a:rPr>
                        <a:t>القصة</a:t>
                      </a:r>
                      <a:endParaRPr lang="en-US" sz="1400" b="1" i="0" u="none" strike="noStrike" kern="1200" dirty="0">
                        <a:solidFill>
                          <a:schemeClr val="bg1"/>
                        </a:solidFill>
                        <a:effectLst/>
                        <a:latin typeface="Aptos Narrow" panose="020B0004020202020204" pitchFamily="34" charset="0"/>
                        <a:ea typeface="+mn-ea"/>
                        <a:cs typeface="+mn-cs"/>
                      </a:endParaRPr>
                    </a:p>
                  </a:txBody>
                  <a:tcPr anchor="ctr">
                    <a:solidFill>
                      <a:srgbClr val="A68F54"/>
                    </a:solidFill>
                  </a:tcPr>
                </a:tc>
                <a:extLst>
                  <a:ext uri="{0D108BD9-81ED-4DB2-BD59-A6C34878D82A}">
                    <a16:rowId xmlns:a16="http://schemas.microsoft.com/office/drawing/2014/main" val="3534849677"/>
                  </a:ext>
                </a:extLst>
              </a:tr>
              <a:tr h="1262051">
                <a:tc>
                  <a:txBody>
                    <a:bodyPr/>
                    <a:lstStyle/>
                    <a:p>
                      <a:pPr algn="ctr" rtl="1" fontAlgn="ctr">
                        <a:buNone/>
                      </a:pPr>
                      <a:endParaRPr lang="ar-SA" sz="1200" b="0" i="0" u="none" strike="noStrike" dirty="0">
                        <a:solidFill>
                          <a:srgbClr val="000000"/>
                        </a:solidFill>
                        <a:effectLs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r>
                        <a:rPr lang="ar-SA" sz="1400" b="1" u="none" strike="noStrike" kern="1200" dirty="0">
                          <a:solidFill>
                            <a:schemeClr val="bg1"/>
                          </a:solidFill>
                          <a:effectLst/>
                        </a:rPr>
                        <a:t>ما هي الطاقة </a:t>
                      </a:r>
                      <a:endParaRPr lang="ar-SA" sz="1400" b="1" i="0" u="none" strike="noStrike" kern="1200" dirty="0">
                        <a:solidFill>
                          <a:schemeClr val="bg1"/>
                        </a:solidFill>
                        <a:effectLst/>
                        <a:latin typeface="Aptos Narrow" panose="020B0004020202020204" pitchFamily="34" charset="0"/>
                        <a:ea typeface="+mn-ea"/>
                        <a:cs typeface="+mn-cs"/>
                      </a:endParaRPr>
                    </a:p>
                  </a:txBody>
                  <a:tcPr marL="5216" marR="5216" marT="5216" marB="0" anchor="ctr">
                    <a:lnL w="12700" cap="flat" cmpd="sng" algn="ctr">
                      <a:noFill/>
                      <a:prstDash val="solid"/>
                      <a:round/>
                      <a:headEnd type="none" w="med" len="med"/>
                      <a:tailEnd type="none" w="med" len="med"/>
                    </a:lnL>
                    <a:solidFill>
                      <a:srgbClr val="A68F54"/>
                    </a:solidFill>
                  </a:tcPr>
                </a:tc>
                <a:extLst>
                  <a:ext uri="{0D108BD9-81ED-4DB2-BD59-A6C34878D82A}">
                    <a16:rowId xmlns:a16="http://schemas.microsoft.com/office/drawing/2014/main" val="2404187277"/>
                  </a:ext>
                </a:extLst>
              </a:tr>
              <a:tr h="1262051">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r>
                        <a:rPr lang="ar-SA" sz="1400" b="1" u="none" strike="noStrike" kern="1200" dirty="0">
                          <a:solidFill>
                            <a:schemeClr val="bg1"/>
                          </a:solidFill>
                          <a:effectLst/>
                        </a:rPr>
                        <a:t>الصاروخ</a:t>
                      </a:r>
                      <a:endParaRPr lang="ar-SA" sz="1400" b="1" i="0" u="none" strike="noStrike" kern="1200" dirty="0">
                        <a:solidFill>
                          <a:schemeClr val="bg1"/>
                        </a:solidFill>
                        <a:effectLst/>
                        <a:latin typeface="Aptos Narrow" panose="020B0004020202020204" pitchFamily="34" charset="0"/>
                        <a:ea typeface="+mn-ea"/>
                        <a:cs typeface="+mn-cs"/>
                      </a:endParaRPr>
                    </a:p>
                  </a:txBody>
                  <a:tcPr marL="5216" marR="5216" marT="5216" marB="0" anchor="ctr">
                    <a:lnL w="12700" cap="flat" cmpd="sng" algn="ctr">
                      <a:noFill/>
                      <a:prstDash val="solid"/>
                      <a:round/>
                      <a:headEnd type="none" w="med" len="med"/>
                      <a:tailEnd type="none" w="med" len="med"/>
                    </a:lnL>
                    <a:solidFill>
                      <a:srgbClr val="A68F54"/>
                    </a:solidFill>
                  </a:tcPr>
                </a:tc>
                <a:extLst>
                  <a:ext uri="{0D108BD9-81ED-4DB2-BD59-A6C34878D82A}">
                    <a16:rowId xmlns:a16="http://schemas.microsoft.com/office/drawing/2014/main" val="2606947238"/>
                  </a:ext>
                </a:extLst>
              </a:tr>
              <a:tr h="1262051">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r>
                        <a:rPr lang="ar-SA" sz="1400" b="1" u="none" strike="noStrike" kern="1200" dirty="0">
                          <a:solidFill>
                            <a:schemeClr val="bg1"/>
                          </a:solidFill>
                          <a:effectLst/>
                        </a:rPr>
                        <a:t>بطاقة كفاءة الطاقة </a:t>
                      </a:r>
                      <a:endParaRPr lang="ar-SA" sz="1400" b="1" i="0" u="none" strike="noStrike" kern="1200" dirty="0">
                        <a:solidFill>
                          <a:schemeClr val="bg1"/>
                        </a:solidFill>
                        <a:effectLst/>
                        <a:latin typeface="Aptos Narrow" panose="020B0004020202020204" pitchFamily="34" charset="0"/>
                        <a:ea typeface="+mn-ea"/>
                        <a:cs typeface="+mn-cs"/>
                      </a:endParaRPr>
                    </a:p>
                  </a:txBody>
                  <a:tcPr marL="5216" marR="5216" marT="5216" marB="0" anchor="ctr">
                    <a:lnL w="12700" cap="flat" cmpd="sng" algn="ctr">
                      <a:noFill/>
                      <a:prstDash val="solid"/>
                      <a:round/>
                      <a:headEnd type="none" w="med" len="med"/>
                      <a:tailEnd type="none" w="med" len="med"/>
                    </a:lnL>
                    <a:solidFill>
                      <a:srgbClr val="A68F54"/>
                    </a:solidFill>
                  </a:tcPr>
                </a:tc>
                <a:extLst>
                  <a:ext uri="{0D108BD9-81ED-4DB2-BD59-A6C34878D82A}">
                    <a16:rowId xmlns:a16="http://schemas.microsoft.com/office/drawing/2014/main" val="1240080975"/>
                  </a:ext>
                </a:extLst>
              </a:tr>
            </a:tbl>
          </a:graphicData>
        </a:graphic>
      </p:graphicFrame>
      <p:cxnSp>
        <p:nvCxnSpPr>
          <p:cNvPr id="9" name="Straight Connector 8">
            <a:extLst>
              <a:ext uri="{FF2B5EF4-FFF2-40B4-BE49-F238E27FC236}">
                <a16:creationId xmlns:a16="http://schemas.microsoft.com/office/drawing/2014/main" id="{8FBF4892-98E5-76D7-0DFC-0BBA290285FF}"/>
              </a:ext>
            </a:extLst>
          </p:cNvPr>
          <p:cNvCxnSpPr>
            <a:cxnSpLocks/>
          </p:cNvCxnSpPr>
          <p:nvPr/>
        </p:nvCxnSpPr>
        <p:spPr>
          <a:xfrm>
            <a:off x="8492242" y="2764637"/>
            <a:ext cx="731520" cy="0"/>
          </a:xfrm>
          <a:prstGeom prst="line">
            <a:avLst/>
          </a:prstGeom>
          <a:ln w="38100">
            <a:solidFill>
              <a:srgbClr val="2DB463"/>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9BB43C0-F023-38DF-F229-CAE69DDF0DB4}"/>
              </a:ext>
            </a:extLst>
          </p:cNvPr>
          <p:cNvCxnSpPr>
            <a:cxnSpLocks/>
          </p:cNvCxnSpPr>
          <p:nvPr/>
        </p:nvCxnSpPr>
        <p:spPr>
          <a:xfrm>
            <a:off x="7244097" y="2764637"/>
            <a:ext cx="73152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EDF2333-CD9D-75DD-619A-4EF4A90EB5D1}"/>
              </a:ext>
            </a:extLst>
          </p:cNvPr>
          <p:cNvCxnSpPr>
            <a:cxnSpLocks/>
          </p:cNvCxnSpPr>
          <p:nvPr/>
        </p:nvCxnSpPr>
        <p:spPr>
          <a:xfrm>
            <a:off x="5771942" y="2764637"/>
            <a:ext cx="73152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FD11C5F-B235-F368-239C-6A75E68F93DA}"/>
              </a:ext>
            </a:extLst>
          </p:cNvPr>
          <p:cNvCxnSpPr>
            <a:cxnSpLocks/>
          </p:cNvCxnSpPr>
          <p:nvPr/>
        </p:nvCxnSpPr>
        <p:spPr>
          <a:xfrm>
            <a:off x="7503494" y="6091562"/>
            <a:ext cx="4572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991154A-51BE-347E-5965-8AA470901F3F}"/>
              </a:ext>
            </a:extLst>
          </p:cNvPr>
          <p:cNvCxnSpPr>
            <a:cxnSpLocks/>
          </p:cNvCxnSpPr>
          <p:nvPr/>
        </p:nvCxnSpPr>
        <p:spPr>
          <a:xfrm>
            <a:off x="8898163" y="6091562"/>
            <a:ext cx="457200" cy="0"/>
          </a:xfrm>
          <a:prstGeom prst="line">
            <a:avLst/>
          </a:prstGeom>
          <a:ln w="38100">
            <a:solidFill>
              <a:srgbClr val="2DB463"/>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D6EA45C-A673-C031-BC3D-EE7630483AAD}"/>
              </a:ext>
            </a:extLst>
          </p:cNvPr>
          <p:cNvCxnSpPr>
            <a:cxnSpLocks/>
          </p:cNvCxnSpPr>
          <p:nvPr/>
        </p:nvCxnSpPr>
        <p:spPr>
          <a:xfrm>
            <a:off x="6162740" y="6091562"/>
            <a:ext cx="4572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09407569-E4AE-A5F3-80D2-4B00FC69EE78}"/>
              </a:ext>
            </a:extLst>
          </p:cNvPr>
          <p:cNvSpPr txBox="1"/>
          <p:nvPr/>
        </p:nvSpPr>
        <p:spPr>
          <a:xfrm>
            <a:off x="7883375" y="5953063"/>
            <a:ext cx="1047565" cy="276999"/>
          </a:xfrm>
          <a:prstGeom prst="rect">
            <a:avLst/>
          </a:prstGeom>
          <a:noFill/>
        </p:spPr>
        <p:txBody>
          <a:bodyPr wrap="square" rtlCol="0">
            <a:spAutoFit/>
          </a:bodyPr>
          <a:lstStyle/>
          <a:p>
            <a:pPr algn="r"/>
            <a:r>
              <a:rPr lang="ar-JO" sz="1200" b="1" dirty="0"/>
              <a:t>حقق المطلوب</a:t>
            </a:r>
            <a:endParaRPr lang="en-US" sz="1200" b="1" dirty="0"/>
          </a:p>
        </p:txBody>
      </p:sp>
      <p:sp>
        <p:nvSpPr>
          <p:cNvPr id="28" name="TextBox 27">
            <a:extLst>
              <a:ext uri="{FF2B5EF4-FFF2-40B4-BE49-F238E27FC236}">
                <a16:creationId xmlns:a16="http://schemas.microsoft.com/office/drawing/2014/main" id="{4C763FB8-06AF-18AA-7DB3-5A2E3558B22C}"/>
              </a:ext>
            </a:extLst>
          </p:cNvPr>
          <p:cNvSpPr txBox="1"/>
          <p:nvPr/>
        </p:nvSpPr>
        <p:spPr>
          <a:xfrm>
            <a:off x="6488328" y="5953063"/>
            <a:ext cx="1047565" cy="276999"/>
          </a:xfrm>
          <a:prstGeom prst="rect">
            <a:avLst/>
          </a:prstGeom>
          <a:noFill/>
        </p:spPr>
        <p:txBody>
          <a:bodyPr wrap="square" rtlCol="0">
            <a:spAutoFit/>
          </a:bodyPr>
          <a:lstStyle/>
          <a:p>
            <a:pPr algn="r"/>
            <a:r>
              <a:rPr lang="ar-JO" sz="1200" b="1" dirty="0"/>
              <a:t>نتيجة مقبولة</a:t>
            </a:r>
            <a:endParaRPr lang="en-US" sz="1200" b="1" dirty="0"/>
          </a:p>
        </p:txBody>
      </p:sp>
      <p:sp>
        <p:nvSpPr>
          <p:cNvPr id="29" name="TextBox 28">
            <a:extLst>
              <a:ext uri="{FF2B5EF4-FFF2-40B4-BE49-F238E27FC236}">
                <a16:creationId xmlns:a16="http://schemas.microsoft.com/office/drawing/2014/main" id="{DC2A89DE-B3DF-4468-9985-7233BCE84D27}"/>
              </a:ext>
            </a:extLst>
          </p:cNvPr>
          <p:cNvSpPr txBox="1"/>
          <p:nvPr/>
        </p:nvSpPr>
        <p:spPr>
          <a:xfrm>
            <a:off x="5146093" y="5953063"/>
            <a:ext cx="1047565" cy="276999"/>
          </a:xfrm>
          <a:prstGeom prst="rect">
            <a:avLst/>
          </a:prstGeom>
          <a:noFill/>
        </p:spPr>
        <p:txBody>
          <a:bodyPr wrap="square" rtlCol="0">
            <a:spAutoFit/>
          </a:bodyPr>
          <a:lstStyle/>
          <a:p>
            <a:pPr algn="r"/>
            <a:r>
              <a:rPr lang="ar-JO" sz="1200" b="1" dirty="0"/>
              <a:t>لم يحقق المطلوب</a:t>
            </a:r>
            <a:endParaRPr lang="en-US" sz="1200" b="1" dirty="0"/>
          </a:p>
        </p:txBody>
      </p:sp>
      <p:sp>
        <p:nvSpPr>
          <p:cNvPr id="3" name="Slide Number Placeholder 2">
            <a:extLst>
              <a:ext uri="{FF2B5EF4-FFF2-40B4-BE49-F238E27FC236}">
                <a16:creationId xmlns:a16="http://schemas.microsoft.com/office/drawing/2014/main" id="{77737133-B88E-1D3D-FECB-976D0E711DE3}"/>
              </a:ext>
            </a:extLst>
          </p:cNvPr>
          <p:cNvSpPr>
            <a:spLocks noGrp="1"/>
          </p:cNvSpPr>
          <p:nvPr>
            <p:ph type="sldNum" sz="quarter" idx="12"/>
          </p:nvPr>
        </p:nvSpPr>
        <p:spPr/>
        <p:txBody>
          <a:bodyPr/>
          <a:lstStyle/>
          <a:p>
            <a:fld id="{5939B1FA-81F2-4940-9AF3-5EAFB5D6669B}" type="slidenum">
              <a:rPr lang="en-US" smtClean="0"/>
              <a:pPr/>
              <a:t>50</a:t>
            </a:fld>
            <a:endParaRPr lang="en-US"/>
          </a:p>
        </p:txBody>
      </p:sp>
      <p:cxnSp>
        <p:nvCxnSpPr>
          <p:cNvPr id="31" name="Straight Connector 30">
            <a:extLst>
              <a:ext uri="{FF2B5EF4-FFF2-40B4-BE49-F238E27FC236}">
                <a16:creationId xmlns:a16="http://schemas.microsoft.com/office/drawing/2014/main" id="{12DF0E2B-541F-B3F4-3E6A-9567BA3AC209}"/>
              </a:ext>
            </a:extLst>
          </p:cNvPr>
          <p:cNvCxnSpPr>
            <a:cxnSpLocks/>
          </p:cNvCxnSpPr>
          <p:nvPr/>
        </p:nvCxnSpPr>
        <p:spPr>
          <a:xfrm>
            <a:off x="4299787" y="2764637"/>
            <a:ext cx="73152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36" name="Table 35">
            <a:extLst>
              <a:ext uri="{FF2B5EF4-FFF2-40B4-BE49-F238E27FC236}">
                <a16:creationId xmlns:a16="http://schemas.microsoft.com/office/drawing/2014/main" id="{3B48C480-DC4C-8F2C-A2D0-5033449882DC}"/>
              </a:ext>
            </a:extLst>
          </p:cNvPr>
          <p:cNvGraphicFramePr>
            <a:graphicFrameLocks noGrp="1"/>
          </p:cNvGraphicFramePr>
          <p:nvPr>
            <p:extLst>
              <p:ext uri="{D42A27DB-BD31-4B8C-83A1-F6EECF244321}">
                <p14:modId xmlns:p14="http://schemas.microsoft.com/office/powerpoint/2010/main" val="3223710569"/>
              </p:ext>
            </p:extLst>
          </p:nvPr>
        </p:nvGraphicFramePr>
        <p:xfrm>
          <a:off x="4665547" y="1969760"/>
          <a:ext cx="4301678" cy="518160"/>
        </p:xfrm>
        <a:graphic>
          <a:graphicData uri="http://schemas.openxmlformats.org/drawingml/2006/table">
            <a:tbl>
              <a:tblPr/>
              <a:tblGrid>
                <a:gridCol w="4301678">
                  <a:extLst>
                    <a:ext uri="{9D8B030D-6E8A-4147-A177-3AD203B41FA5}">
                      <a16:colId xmlns:a16="http://schemas.microsoft.com/office/drawing/2014/main" val="262213582"/>
                    </a:ext>
                  </a:extLst>
                </a:gridCol>
              </a:tblGrid>
              <a:tr h="0">
                <a:tc>
                  <a:txBody>
                    <a:bodyPr/>
                    <a:lstStyle/>
                    <a:p>
                      <a:pPr marL="0" algn="ctr" defTabSz="1219119" rtl="1" eaLnBrk="1" latinLnBrk="0" hangingPunct="1">
                        <a:buNone/>
                      </a:pPr>
                      <a:r>
                        <a:rPr lang="ar-JO" sz="1400" kern="1200" dirty="0">
                          <a:solidFill>
                            <a:schemeClr val="tx1"/>
                          </a:solidFill>
                          <a:latin typeface="+mn-lt"/>
                          <a:ea typeface="+mn-ea"/>
                          <a:cs typeface="+mn-cs"/>
                        </a:rPr>
                        <a:t>المقطع مفيد علميًا ويُثير الفضول، لكن الجانب التوعوي حول التوفير ضعيف أمام الطابع العلمي العام.</a:t>
                      </a:r>
                    </a:p>
                  </a:txBody>
                  <a:tcPr anchor="ctr">
                    <a:lnL>
                      <a:noFill/>
                    </a:lnL>
                    <a:lnR>
                      <a:noFill/>
                    </a:lnR>
                    <a:lnT>
                      <a:noFill/>
                    </a:lnT>
                    <a:lnB>
                      <a:noFill/>
                    </a:lnB>
                    <a:noFill/>
                  </a:tcPr>
                </a:tc>
                <a:extLst>
                  <a:ext uri="{0D108BD9-81ED-4DB2-BD59-A6C34878D82A}">
                    <a16:rowId xmlns:a16="http://schemas.microsoft.com/office/drawing/2014/main" val="2696635938"/>
                  </a:ext>
                </a:extLst>
              </a:tr>
            </a:tbl>
          </a:graphicData>
        </a:graphic>
      </p:graphicFrame>
      <p:graphicFrame>
        <p:nvGraphicFramePr>
          <p:cNvPr id="38" name="Table 37">
            <a:extLst>
              <a:ext uri="{FF2B5EF4-FFF2-40B4-BE49-F238E27FC236}">
                <a16:creationId xmlns:a16="http://schemas.microsoft.com/office/drawing/2014/main" id="{19B0DF5C-50D4-ECDB-D959-A51176568C3B}"/>
              </a:ext>
            </a:extLst>
          </p:cNvPr>
          <p:cNvGraphicFramePr>
            <a:graphicFrameLocks noGrp="1"/>
          </p:cNvGraphicFramePr>
          <p:nvPr>
            <p:extLst>
              <p:ext uri="{D42A27DB-BD31-4B8C-83A1-F6EECF244321}">
                <p14:modId xmlns:p14="http://schemas.microsoft.com/office/powerpoint/2010/main" val="3443289611"/>
              </p:ext>
            </p:extLst>
          </p:nvPr>
        </p:nvGraphicFramePr>
        <p:xfrm>
          <a:off x="2455781" y="2305727"/>
          <a:ext cx="1561552" cy="274320"/>
        </p:xfrm>
        <a:graphic>
          <a:graphicData uri="http://schemas.openxmlformats.org/drawingml/2006/table">
            <a:tbl>
              <a:tblPr/>
              <a:tblGrid>
                <a:gridCol w="1561552">
                  <a:extLst>
                    <a:ext uri="{9D8B030D-6E8A-4147-A177-3AD203B41FA5}">
                      <a16:colId xmlns:a16="http://schemas.microsoft.com/office/drawing/2014/main" val="2462204037"/>
                    </a:ext>
                  </a:extLst>
                </a:gridCol>
              </a:tblGrid>
              <a:tr h="0">
                <a:tc>
                  <a:txBody>
                    <a:bodyPr/>
                    <a:lstStyle/>
                    <a:p>
                      <a:pPr algn="ctr">
                        <a:buNone/>
                      </a:pPr>
                      <a:r>
                        <a:rPr lang="ar-JO" sz="1200" b="1" kern="1200" dirty="0">
                          <a:solidFill>
                            <a:schemeClr val="tx1"/>
                          </a:solidFill>
                          <a:latin typeface="+mn-lt"/>
                          <a:ea typeface="+mn-ea"/>
                          <a:cs typeface="+mn-cs"/>
                        </a:rPr>
                        <a:t>تعليمي بحت</a:t>
                      </a:r>
                    </a:p>
                  </a:txBody>
                  <a:tcPr anchor="ctr">
                    <a:lnL>
                      <a:noFill/>
                    </a:lnL>
                    <a:lnR>
                      <a:noFill/>
                    </a:lnR>
                    <a:lnT>
                      <a:noFill/>
                    </a:lnT>
                    <a:lnB>
                      <a:noFill/>
                    </a:lnB>
                    <a:noFill/>
                  </a:tcPr>
                </a:tc>
                <a:extLst>
                  <a:ext uri="{0D108BD9-81ED-4DB2-BD59-A6C34878D82A}">
                    <a16:rowId xmlns:a16="http://schemas.microsoft.com/office/drawing/2014/main" val="1258338588"/>
                  </a:ext>
                </a:extLst>
              </a:tr>
            </a:tbl>
          </a:graphicData>
        </a:graphic>
      </p:graphicFrame>
      <p:graphicFrame>
        <p:nvGraphicFramePr>
          <p:cNvPr id="40" name="Table 39">
            <a:extLst>
              <a:ext uri="{FF2B5EF4-FFF2-40B4-BE49-F238E27FC236}">
                <a16:creationId xmlns:a16="http://schemas.microsoft.com/office/drawing/2014/main" id="{156330E6-D98C-86EF-32A6-83D24DC39BDD}"/>
              </a:ext>
            </a:extLst>
          </p:cNvPr>
          <p:cNvGraphicFramePr>
            <a:graphicFrameLocks noGrp="1"/>
          </p:cNvGraphicFramePr>
          <p:nvPr>
            <p:extLst>
              <p:ext uri="{D42A27DB-BD31-4B8C-83A1-F6EECF244321}">
                <p14:modId xmlns:p14="http://schemas.microsoft.com/office/powerpoint/2010/main" val="1217251126"/>
              </p:ext>
            </p:extLst>
          </p:nvPr>
        </p:nvGraphicFramePr>
        <p:xfrm>
          <a:off x="1015009" y="2305727"/>
          <a:ext cx="1095893" cy="274320"/>
        </p:xfrm>
        <a:graphic>
          <a:graphicData uri="http://schemas.openxmlformats.org/drawingml/2006/table">
            <a:tbl>
              <a:tblPr/>
              <a:tblGrid>
                <a:gridCol w="1095893">
                  <a:extLst>
                    <a:ext uri="{9D8B030D-6E8A-4147-A177-3AD203B41FA5}">
                      <a16:colId xmlns:a16="http://schemas.microsoft.com/office/drawing/2014/main" val="2462204037"/>
                    </a:ext>
                  </a:extLst>
                </a:gridCol>
              </a:tblGrid>
              <a:tr h="0">
                <a:tc>
                  <a:txBody>
                    <a:bodyPr/>
                    <a:lstStyle/>
                    <a:p>
                      <a:pPr algn="ctr">
                        <a:buNone/>
                      </a:pPr>
                      <a:r>
                        <a:rPr lang="ar-JO" sz="1200" b="1" dirty="0"/>
                        <a:t>مقبول</a:t>
                      </a:r>
                    </a:p>
                  </a:txBody>
                  <a:tcPr anchor="ctr">
                    <a:lnL>
                      <a:noFill/>
                    </a:lnL>
                    <a:lnR>
                      <a:noFill/>
                    </a:lnR>
                    <a:lnT>
                      <a:noFill/>
                    </a:lnT>
                    <a:lnB>
                      <a:noFill/>
                    </a:lnB>
                    <a:noFill/>
                  </a:tcPr>
                </a:tc>
                <a:extLst>
                  <a:ext uri="{0D108BD9-81ED-4DB2-BD59-A6C34878D82A}">
                    <a16:rowId xmlns:a16="http://schemas.microsoft.com/office/drawing/2014/main" val="1258338588"/>
                  </a:ext>
                </a:extLst>
              </a:tr>
            </a:tbl>
          </a:graphicData>
        </a:graphic>
      </p:graphicFrame>
      <p:cxnSp>
        <p:nvCxnSpPr>
          <p:cNvPr id="60" name="Straight Connector 59">
            <a:extLst>
              <a:ext uri="{FF2B5EF4-FFF2-40B4-BE49-F238E27FC236}">
                <a16:creationId xmlns:a16="http://schemas.microsoft.com/office/drawing/2014/main" id="{24DBA5F9-70C9-701B-2AF0-57FDE9506D72}"/>
              </a:ext>
            </a:extLst>
          </p:cNvPr>
          <p:cNvCxnSpPr>
            <a:cxnSpLocks/>
          </p:cNvCxnSpPr>
          <p:nvPr/>
        </p:nvCxnSpPr>
        <p:spPr>
          <a:xfrm>
            <a:off x="8492242" y="3955256"/>
            <a:ext cx="73152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0F3912A-4F70-B808-FA07-44C2462CE053}"/>
              </a:ext>
            </a:extLst>
          </p:cNvPr>
          <p:cNvCxnSpPr>
            <a:cxnSpLocks/>
          </p:cNvCxnSpPr>
          <p:nvPr/>
        </p:nvCxnSpPr>
        <p:spPr>
          <a:xfrm>
            <a:off x="7244097" y="3955256"/>
            <a:ext cx="73152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2129A592-B6B0-CA9E-7484-6AD239F6A060}"/>
              </a:ext>
            </a:extLst>
          </p:cNvPr>
          <p:cNvCxnSpPr>
            <a:cxnSpLocks/>
          </p:cNvCxnSpPr>
          <p:nvPr/>
        </p:nvCxnSpPr>
        <p:spPr>
          <a:xfrm>
            <a:off x="5771942" y="3955256"/>
            <a:ext cx="73152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9794FC8C-F3BF-8C95-92A0-970BEE01EE16}"/>
              </a:ext>
            </a:extLst>
          </p:cNvPr>
          <p:cNvCxnSpPr>
            <a:cxnSpLocks/>
          </p:cNvCxnSpPr>
          <p:nvPr/>
        </p:nvCxnSpPr>
        <p:spPr>
          <a:xfrm>
            <a:off x="4299787" y="3955256"/>
            <a:ext cx="73152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64" name="Table 63">
            <a:extLst>
              <a:ext uri="{FF2B5EF4-FFF2-40B4-BE49-F238E27FC236}">
                <a16:creationId xmlns:a16="http://schemas.microsoft.com/office/drawing/2014/main" id="{DA4C5F4E-3953-4936-3CFC-29CF9B687D13}"/>
              </a:ext>
            </a:extLst>
          </p:cNvPr>
          <p:cNvGraphicFramePr>
            <a:graphicFrameLocks noGrp="1"/>
          </p:cNvGraphicFramePr>
          <p:nvPr>
            <p:extLst>
              <p:ext uri="{D42A27DB-BD31-4B8C-83A1-F6EECF244321}">
                <p14:modId xmlns:p14="http://schemas.microsoft.com/office/powerpoint/2010/main" val="2307961840"/>
              </p:ext>
            </p:extLst>
          </p:nvPr>
        </p:nvGraphicFramePr>
        <p:xfrm>
          <a:off x="4665547" y="3189563"/>
          <a:ext cx="4301678" cy="518160"/>
        </p:xfrm>
        <a:graphic>
          <a:graphicData uri="http://schemas.openxmlformats.org/drawingml/2006/table">
            <a:tbl>
              <a:tblPr/>
              <a:tblGrid>
                <a:gridCol w="4301678">
                  <a:extLst>
                    <a:ext uri="{9D8B030D-6E8A-4147-A177-3AD203B41FA5}">
                      <a16:colId xmlns:a16="http://schemas.microsoft.com/office/drawing/2014/main" val="262213582"/>
                    </a:ext>
                  </a:extLst>
                </a:gridCol>
              </a:tblGrid>
              <a:tr h="0">
                <a:tc>
                  <a:txBody>
                    <a:bodyPr/>
                    <a:lstStyle/>
                    <a:p>
                      <a:pPr marL="0" algn="ctr" defTabSz="1219119" rtl="1" eaLnBrk="1" latinLnBrk="0" hangingPunct="1">
                        <a:buNone/>
                      </a:pPr>
                      <a:r>
                        <a:rPr lang="ar-JO" sz="1400" kern="1200" dirty="0">
                          <a:solidFill>
                            <a:schemeClr val="tx1"/>
                          </a:solidFill>
                          <a:latin typeface="+mn-lt"/>
                          <a:ea typeface="+mn-ea"/>
                          <a:cs typeface="+mn-cs"/>
                        </a:rPr>
                        <a:t>القصة طويلة ومليئة بالأحداث، مما أضعف التركيز على فكرة ترشيد الطاقة رغم وضوح التفاعل الإيجابي بين الشخصيات.</a:t>
                      </a:r>
                    </a:p>
                  </a:txBody>
                  <a:tcPr anchor="ctr">
                    <a:lnL>
                      <a:noFill/>
                    </a:lnL>
                    <a:lnR>
                      <a:noFill/>
                    </a:lnR>
                    <a:lnT>
                      <a:noFill/>
                    </a:lnT>
                    <a:lnB>
                      <a:noFill/>
                    </a:lnB>
                    <a:noFill/>
                  </a:tcPr>
                </a:tc>
                <a:extLst>
                  <a:ext uri="{0D108BD9-81ED-4DB2-BD59-A6C34878D82A}">
                    <a16:rowId xmlns:a16="http://schemas.microsoft.com/office/drawing/2014/main" val="2696635938"/>
                  </a:ext>
                </a:extLst>
              </a:tr>
            </a:tbl>
          </a:graphicData>
        </a:graphic>
      </p:graphicFrame>
      <p:graphicFrame>
        <p:nvGraphicFramePr>
          <p:cNvPr id="65" name="Table 64">
            <a:extLst>
              <a:ext uri="{FF2B5EF4-FFF2-40B4-BE49-F238E27FC236}">
                <a16:creationId xmlns:a16="http://schemas.microsoft.com/office/drawing/2014/main" id="{B3207E18-36DD-7760-A814-301E1F4698A0}"/>
              </a:ext>
            </a:extLst>
          </p:cNvPr>
          <p:cNvGraphicFramePr>
            <a:graphicFrameLocks noGrp="1"/>
          </p:cNvGraphicFramePr>
          <p:nvPr>
            <p:extLst>
              <p:ext uri="{D42A27DB-BD31-4B8C-83A1-F6EECF244321}">
                <p14:modId xmlns:p14="http://schemas.microsoft.com/office/powerpoint/2010/main" val="3524812876"/>
              </p:ext>
            </p:extLst>
          </p:nvPr>
        </p:nvGraphicFramePr>
        <p:xfrm>
          <a:off x="2455781" y="3525530"/>
          <a:ext cx="1561552" cy="274320"/>
        </p:xfrm>
        <a:graphic>
          <a:graphicData uri="http://schemas.openxmlformats.org/drawingml/2006/table">
            <a:tbl>
              <a:tblPr/>
              <a:tblGrid>
                <a:gridCol w="1561552">
                  <a:extLst>
                    <a:ext uri="{9D8B030D-6E8A-4147-A177-3AD203B41FA5}">
                      <a16:colId xmlns:a16="http://schemas.microsoft.com/office/drawing/2014/main" val="2462204037"/>
                    </a:ext>
                  </a:extLst>
                </a:gridCol>
              </a:tblGrid>
              <a:tr h="0">
                <a:tc>
                  <a:txBody>
                    <a:bodyPr/>
                    <a:lstStyle/>
                    <a:p>
                      <a:pPr algn="ctr">
                        <a:buNone/>
                      </a:pPr>
                      <a:r>
                        <a:rPr lang="ar-JO" sz="1200" b="1" dirty="0"/>
                        <a:t>ترفيهي</a:t>
                      </a:r>
                    </a:p>
                  </a:txBody>
                  <a:tcPr anchor="ctr">
                    <a:lnL>
                      <a:noFill/>
                    </a:lnL>
                    <a:lnR>
                      <a:noFill/>
                    </a:lnR>
                    <a:lnT>
                      <a:noFill/>
                    </a:lnT>
                    <a:lnB>
                      <a:noFill/>
                    </a:lnB>
                    <a:noFill/>
                  </a:tcPr>
                </a:tc>
                <a:extLst>
                  <a:ext uri="{0D108BD9-81ED-4DB2-BD59-A6C34878D82A}">
                    <a16:rowId xmlns:a16="http://schemas.microsoft.com/office/drawing/2014/main" val="1258338588"/>
                  </a:ext>
                </a:extLst>
              </a:tr>
            </a:tbl>
          </a:graphicData>
        </a:graphic>
      </p:graphicFrame>
      <p:cxnSp>
        <p:nvCxnSpPr>
          <p:cNvPr id="67" name="Straight Connector 66">
            <a:extLst>
              <a:ext uri="{FF2B5EF4-FFF2-40B4-BE49-F238E27FC236}">
                <a16:creationId xmlns:a16="http://schemas.microsoft.com/office/drawing/2014/main" id="{C27A9889-CE8B-821C-AECD-20EF8A7502F6}"/>
              </a:ext>
            </a:extLst>
          </p:cNvPr>
          <p:cNvCxnSpPr>
            <a:cxnSpLocks/>
          </p:cNvCxnSpPr>
          <p:nvPr/>
        </p:nvCxnSpPr>
        <p:spPr>
          <a:xfrm>
            <a:off x="8492242" y="5279548"/>
            <a:ext cx="731520" cy="0"/>
          </a:xfrm>
          <a:prstGeom prst="line">
            <a:avLst/>
          </a:prstGeom>
          <a:ln w="38100">
            <a:solidFill>
              <a:srgbClr val="2DB463"/>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079ACFEA-FEC9-8148-704F-8387A6F93CE3}"/>
              </a:ext>
            </a:extLst>
          </p:cNvPr>
          <p:cNvCxnSpPr>
            <a:cxnSpLocks/>
          </p:cNvCxnSpPr>
          <p:nvPr/>
        </p:nvCxnSpPr>
        <p:spPr>
          <a:xfrm>
            <a:off x="7244097" y="5279548"/>
            <a:ext cx="73152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ED1A624E-D3CE-396F-05B2-3786EA9661D9}"/>
              </a:ext>
            </a:extLst>
          </p:cNvPr>
          <p:cNvCxnSpPr>
            <a:cxnSpLocks/>
          </p:cNvCxnSpPr>
          <p:nvPr/>
        </p:nvCxnSpPr>
        <p:spPr>
          <a:xfrm>
            <a:off x="5771942" y="5279548"/>
            <a:ext cx="73152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768E2D9-71AC-0F29-0B54-26534E1F8A6E}"/>
              </a:ext>
            </a:extLst>
          </p:cNvPr>
          <p:cNvCxnSpPr>
            <a:cxnSpLocks/>
          </p:cNvCxnSpPr>
          <p:nvPr/>
        </p:nvCxnSpPr>
        <p:spPr>
          <a:xfrm>
            <a:off x="4299787" y="5279548"/>
            <a:ext cx="73152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aphicFrame>
        <p:nvGraphicFramePr>
          <p:cNvPr id="71" name="Table 70">
            <a:extLst>
              <a:ext uri="{FF2B5EF4-FFF2-40B4-BE49-F238E27FC236}">
                <a16:creationId xmlns:a16="http://schemas.microsoft.com/office/drawing/2014/main" id="{9E3577EE-8C22-9E94-75B3-CDB5A0512BF4}"/>
              </a:ext>
            </a:extLst>
          </p:cNvPr>
          <p:cNvGraphicFramePr>
            <a:graphicFrameLocks noGrp="1"/>
          </p:cNvGraphicFramePr>
          <p:nvPr>
            <p:extLst>
              <p:ext uri="{D42A27DB-BD31-4B8C-83A1-F6EECF244321}">
                <p14:modId xmlns:p14="http://schemas.microsoft.com/office/powerpoint/2010/main" val="398607691"/>
              </p:ext>
            </p:extLst>
          </p:nvPr>
        </p:nvGraphicFramePr>
        <p:xfrm>
          <a:off x="4665547" y="4504127"/>
          <a:ext cx="4301678" cy="518160"/>
        </p:xfrm>
        <a:graphic>
          <a:graphicData uri="http://schemas.openxmlformats.org/drawingml/2006/table">
            <a:tbl>
              <a:tblPr/>
              <a:tblGrid>
                <a:gridCol w="4301678">
                  <a:extLst>
                    <a:ext uri="{9D8B030D-6E8A-4147-A177-3AD203B41FA5}">
                      <a16:colId xmlns:a16="http://schemas.microsoft.com/office/drawing/2014/main" val="262213582"/>
                    </a:ext>
                  </a:extLst>
                </a:gridCol>
              </a:tblGrid>
              <a:tr h="0">
                <a:tc>
                  <a:txBody>
                    <a:bodyPr/>
                    <a:lstStyle/>
                    <a:p>
                      <a:pPr marL="0" algn="ctr" defTabSz="1219119" rtl="1" eaLnBrk="1" latinLnBrk="0" hangingPunct="1">
                        <a:buNone/>
                      </a:pPr>
                      <a:r>
                        <a:rPr lang="ar-JO" sz="1400" kern="1200" dirty="0">
                          <a:solidFill>
                            <a:schemeClr val="tx1"/>
                          </a:solidFill>
                          <a:latin typeface="+mn-lt"/>
                          <a:ea typeface="+mn-ea"/>
                          <a:cs typeface="+mn-cs"/>
                        </a:rPr>
                        <a:t>الرسالة مفهومة ومتصلة بمفهوم كفاءة الطاقة، لكن كثرة التفاصيل التقنية قللت من فرص التذكر لدى الأطفال.</a:t>
                      </a:r>
                    </a:p>
                  </a:txBody>
                  <a:tcPr anchor="ctr">
                    <a:lnL>
                      <a:noFill/>
                    </a:lnL>
                    <a:lnR>
                      <a:noFill/>
                    </a:lnR>
                    <a:lnT>
                      <a:noFill/>
                    </a:lnT>
                    <a:lnB>
                      <a:noFill/>
                    </a:lnB>
                    <a:noFill/>
                  </a:tcPr>
                </a:tc>
                <a:extLst>
                  <a:ext uri="{0D108BD9-81ED-4DB2-BD59-A6C34878D82A}">
                    <a16:rowId xmlns:a16="http://schemas.microsoft.com/office/drawing/2014/main" val="2696635938"/>
                  </a:ext>
                </a:extLst>
              </a:tr>
            </a:tbl>
          </a:graphicData>
        </a:graphic>
      </p:graphicFrame>
      <p:graphicFrame>
        <p:nvGraphicFramePr>
          <p:cNvPr id="72" name="Table 71">
            <a:extLst>
              <a:ext uri="{FF2B5EF4-FFF2-40B4-BE49-F238E27FC236}">
                <a16:creationId xmlns:a16="http://schemas.microsoft.com/office/drawing/2014/main" id="{481344E2-DB2D-1973-A155-638E37A49E78}"/>
              </a:ext>
            </a:extLst>
          </p:cNvPr>
          <p:cNvGraphicFramePr>
            <a:graphicFrameLocks noGrp="1"/>
          </p:cNvGraphicFramePr>
          <p:nvPr/>
        </p:nvGraphicFramePr>
        <p:xfrm>
          <a:off x="2455781" y="4656527"/>
          <a:ext cx="1561552" cy="274320"/>
        </p:xfrm>
        <a:graphic>
          <a:graphicData uri="http://schemas.openxmlformats.org/drawingml/2006/table">
            <a:tbl>
              <a:tblPr/>
              <a:tblGrid>
                <a:gridCol w="1561552">
                  <a:extLst>
                    <a:ext uri="{9D8B030D-6E8A-4147-A177-3AD203B41FA5}">
                      <a16:colId xmlns:a16="http://schemas.microsoft.com/office/drawing/2014/main" val="2462204037"/>
                    </a:ext>
                  </a:extLst>
                </a:gridCol>
              </a:tblGrid>
              <a:tr h="0">
                <a:tc>
                  <a:txBody>
                    <a:bodyPr/>
                    <a:lstStyle/>
                    <a:p>
                      <a:pPr algn="ctr">
                        <a:buNone/>
                      </a:pPr>
                      <a:r>
                        <a:rPr lang="ar-JO" sz="1200" b="1" dirty="0"/>
                        <a:t>تعليمي</a:t>
                      </a:r>
                    </a:p>
                  </a:txBody>
                  <a:tcPr anchor="ctr">
                    <a:lnL>
                      <a:noFill/>
                    </a:lnL>
                    <a:lnR>
                      <a:noFill/>
                    </a:lnR>
                    <a:lnT>
                      <a:noFill/>
                    </a:lnT>
                    <a:lnB>
                      <a:noFill/>
                    </a:lnB>
                    <a:noFill/>
                  </a:tcPr>
                </a:tc>
                <a:extLst>
                  <a:ext uri="{0D108BD9-81ED-4DB2-BD59-A6C34878D82A}">
                    <a16:rowId xmlns:a16="http://schemas.microsoft.com/office/drawing/2014/main" val="1258338588"/>
                  </a:ext>
                </a:extLst>
              </a:tr>
            </a:tbl>
          </a:graphicData>
        </a:graphic>
      </p:graphicFrame>
      <p:graphicFrame>
        <p:nvGraphicFramePr>
          <p:cNvPr id="74" name="Table 73">
            <a:extLst>
              <a:ext uri="{FF2B5EF4-FFF2-40B4-BE49-F238E27FC236}">
                <a16:creationId xmlns:a16="http://schemas.microsoft.com/office/drawing/2014/main" id="{46F8AAED-B14D-7E4B-CF34-D6F469F16E0B}"/>
              </a:ext>
            </a:extLst>
          </p:cNvPr>
          <p:cNvGraphicFramePr>
            <a:graphicFrameLocks noGrp="1"/>
          </p:cNvGraphicFramePr>
          <p:nvPr>
            <p:extLst>
              <p:ext uri="{D42A27DB-BD31-4B8C-83A1-F6EECF244321}">
                <p14:modId xmlns:p14="http://schemas.microsoft.com/office/powerpoint/2010/main" val="597114397"/>
              </p:ext>
            </p:extLst>
          </p:nvPr>
        </p:nvGraphicFramePr>
        <p:xfrm>
          <a:off x="1015009" y="3479123"/>
          <a:ext cx="1095893" cy="274320"/>
        </p:xfrm>
        <a:graphic>
          <a:graphicData uri="http://schemas.openxmlformats.org/drawingml/2006/table">
            <a:tbl>
              <a:tblPr/>
              <a:tblGrid>
                <a:gridCol w="1095893">
                  <a:extLst>
                    <a:ext uri="{9D8B030D-6E8A-4147-A177-3AD203B41FA5}">
                      <a16:colId xmlns:a16="http://schemas.microsoft.com/office/drawing/2014/main" val="2462204037"/>
                    </a:ext>
                  </a:extLst>
                </a:gridCol>
              </a:tblGrid>
              <a:tr h="0">
                <a:tc>
                  <a:txBody>
                    <a:bodyPr/>
                    <a:lstStyle/>
                    <a:p>
                      <a:pPr algn="ctr">
                        <a:buNone/>
                      </a:pPr>
                      <a:r>
                        <a:rPr lang="ar-JO" sz="1200" b="1" kern="1200" dirty="0">
                          <a:solidFill>
                            <a:schemeClr val="tx1"/>
                          </a:solidFill>
                          <a:latin typeface="+mn-lt"/>
                          <a:ea typeface="+mn-ea"/>
                          <a:cs typeface="+mn-cs"/>
                        </a:rPr>
                        <a:t>ضعيف نسبيًا</a:t>
                      </a:r>
                    </a:p>
                  </a:txBody>
                  <a:tcPr anchor="ctr">
                    <a:lnL>
                      <a:noFill/>
                    </a:lnL>
                    <a:lnR>
                      <a:noFill/>
                    </a:lnR>
                    <a:lnT>
                      <a:noFill/>
                    </a:lnT>
                    <a:lnB>
                      <a:noFill/>
                    </a:lnB>
                    <a:noFill/>
                  </a:tcPr>
                </a:tc>
                <a:extLst>
                  <a:ext uri="{0D108BD9-81ED-4DB2-BD59-A6C34878D82A}">
                    <a16:rowId xmlns:a16="http://schemas.microsoft.com/office/drawing/2014/main" val="1258338588"/>
                  </a:ext>
                </a:extLst>
              </a:tr>
            </a:tbl>
          </a:graphicData>
        </a:graphic>
      </p:graphicFrame>
      <p:graphicFrame>
        <p:nvGraphicFramePr>
          <p:cNvPr id="75" name="Table 74">
            <a:extLst>
              <a:ext uri="{FF2B5EF4-FFF2-40B4-BE49-F238E27FC236}">
                <a16:creationId xmlns:a16="http://schemas.microsoft.com/office/drawing/2014/main" id="{C38A00D9-553F-CD20-0919-F2172AF02CDA}"/>
              </a:ext>
            </a:extLst>
          </p:cNvPr>
          <p:cNvGraphicFramePr>
            <a:graphicFrameLocks noGrp="1"/>
          </p:cNvGraphicFramePr>
          <p:nvPr>
            <p:extLst>
              <p:ext uri="{D42A27DB-BD31-4B8C-83A1-F6EECF244321}">
                <p14:modId xmlns:p14="http://schemas.microsoft.com/office/powerpoint/2010/main" val="3092775854"/>
              </p:ext>
            </p:extLst>
          </p:nvPr>
        </p:nvGraphicFramePr>
        <p:xfrm>
          <a:off x="1015009" y="4656527"/>
          <a:ext cx="1095893" cy="274320"/>
        </p:xfrm>
        <a:graphic>
          <a:graphicData uri="http://schemas.openxmlformats.org/drawingml/2006/table">
            <a:tbl>
              <a:tblPr/>
              <a:tblGrid>
                <a:gridCol w="1095893">
                  <a:extLst>
                    <a:ext uri="{9D8B030D-6E8A-4147-A177-3AD203B41FA5}">
                      <a16:colId xmlns:a16="http://schemas.microsoft.com/office/drawing/2014/main" val="2462204037"/>
                    </a:ext>
                  </a:extLst>
                </a:gridCol>
              </a:tblGrid>
              <a:tr h="0">
                <a:tc>
                  <a:txBody>
                    <a:bodyPr/>
                    <a:lstStyle/>
                    <a:p>
                      <a:pPr algn="ctr">
                        <a:buNone/>
                      </a:pPr>
                      <a:r>
                        <a:rPr lang="ar-JO" sz="1200" b="1" dirty="0"/>
                        <a:t>جيد</a:t>
                      </a:r>
                    </a:p>
                  </a:txBody>
                  <a:tcPr anchor="ctr">
                    <a:lnL>
                      <a:noFill/>
                    </a:lnL>
                    <a:lnR>
                      <a:noFill/>
                    </a:lnR>
                    <a:lnT>
                      <a:noFill/>
                    </a:lnT>
                    <a:lnB>
                      <a:noFill/>
                    </a:lnB>
                    <a:noFill/>
                  </a:tcPr>
                </a:tc>
                <a:extLst>
                  <a:ext uri="{0D108BD9-81ED-4DB2-BD59-A6C34878D82A}">
                    <a16:rowId xmlns:a16="http://schemas.microsoft.com/office/drawing/2014/main" val="1258338588"/>
                  </a:ext>
                </a:extLst>
              </a:tr>
            </a:tbl>
          </a:graphicData>
        </a:graphic>
      </p:graphicFrame>
    </p:spTree>
    <p:extLst>
      <p:ext uri="{BB962C8B-B14F-4D97-AF65-F5344CB8AC3E}">
        <p14:creationId xmlns:p14="http://schemas.microsoft.com/office/powerpoint/2010/main" val="17896575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25AE4BB3-B539-1DA5-D500-CC88194CDFF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817A62B-B3C7-6CCA-971B-53179FE2D77C}"/>
              </a:ext>
            </a:extLst>
          </p:cNvPr>
          <p:cNvSpPr txBox="1"/>
          <p:nvPr/>
        </p:nvSpPr>
        <p:spPr>
          <a:xfrm>
            <a:off x="1676398" y="2046238"/>
            <a:ext cx="6382872" cy="769441"/>
          </a:xfrm>
          <a:prstGeom prst="rect">
            <a:avLst/>
          </a:prstGeom>
          <a:noFill/>
        </p:spPr>
        <p:txBody>
          <a:bodyPr wrap="square" rtlCol="0">
            <a:spAutoFit/>
          </a:bodyPr>
          <a:lstStyle/>
          <a:p>
            <a:pPr marL="627063" marR="0" lvl="0" indent="-627063" algn="r" defTabSz="914400" rtl="1" eaLnBrk="1" fontAlgn="auto" latinLnBrk="0" hangingPunct="1">
              <a:lnSpc>
                <a:spcPct val="100000"/>
              </a:lnSpc>
              <a:spcBef>
                <a:spcPts val="0"/>
              </a:spcBef>
              <a:spcAft>
                <a:spcPts val="0"/>
              </a:spcAft>
              <a:buClrTx/>
              <a:buSzTx/>
              <a:buFontTx/>
              <a:buNone/>
              <a:tabLst/>
              <a:defRPr/>
            </a:pPr>
            <a:r>
              <a:rPr kumimoji="0" lang="ar-SA" sz="4400" b="0" i="0" u="none" strike="noStrike" kern="1200" cap="none" spc="0" normalizeH="0" baseline="0" noProof="0" dirty="0">
                <a:ln>
                  <a:noFill/>
                </a:ln>
                <a:solidFill>
                  <a:prstClr val="white"/>
                </a:solidFill>
                <a:effectLst/>
                <a:uLnTx/>
                <a:uFillTx/>
                <a:latin typeface="Aptos" panose="02110004020202020204"/>
                <a:ea typeface="+mn-ea"/>
                <a:cs typeface="IBM Plex Sans Arabic Medium" panose="020B0603050203000203" pitchFamily="34" charset="-78"/>
              </a:rPr>
              <a:t>النتائج الرئيسية</a:t>
            </a:r>
            <a:endParaRPr kumimoji="0" lang="en-US" sz="4400" b="0" i="0" u="none" strike="noStrike" kern="1200" cap="none" spc="0" normalizeH="0" baseline="0" noProof="0" dirty="0">
              <a:ln>
                <a:noFill/>
              </a:ln>
              <a:solidFill>
                <a:prstClr val="white"/>
              </a:solidFill>
              <a:effectLst/>
              <a:uLnTx/>
              <a:uFillTx/>
              <a:latin typeface="Aptos" panose="02110004020202020204"/>
              <a:ea typeface="+mn-ea"/>
              <a:cs typeface="IBM Plex Sans Arabic Medium" panose="020B0603050203000203" pitchFamily="34" charset="-78"/>
            </a:endParaRPr>
          </a:p>
        </p:txBody>
      </p:sp>
    </p:spTree>
    <p:extLst>
      <p:ext uri="{BB962C8B-B14F-4D97-AF65-F5344CB8AC3E}">
        <p14:creationId xmlns:p14="http://schemas.microsoft.com/office/powerpoint/2010/main" val="37730921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C7C7D-D843-4E6F-E358-A21410F9E34E}"/>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4514A6CF-AEAA-4EBE-5855-32DCA0CBDA20}"/>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1C96D19-AE31-4AD6-6878-C77F2B213C5D}"/>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0FAC587F-0D43-4FC0-CDA0-97EC9B6F4E73}"/>
              </a:ext>
            </a:extLst>
          </p:cNvPr>
          <p:cNvGrpSpPr/>
          <p:nvPr/>
        </p:nvGrpSpPr>
        <p:grpSpPr>
          <a:xfrm>
            <a:off x="1297543" y="3582157"/>
            <a:ext cx="8063425" cy="696319"/>
            <a:chOff x="810520" y="2879312"/>
            <a:chExt cx="8063425" cy="696319"/>
          </a:xfrm>
        </p:grpSpPr>
        <p:sp>
          <p:nvSpPr>
            <p:cNvPr id="24" name="TextBox 23">
              <a:extLst>
                <a:ext uri="{FF2B5EF4-FFF2-40B4-BE49-F238E27FC236}">
                  <a16:creationId xmlns:a16="http://schemas.microsoft.com/office/drawing/2014/main" id="{FB569FC4-1A6C-4120-3240-B21C6D717B62}"/>
                </a:ext>
              </a:extLst>
            </p:cNvPr>
            <p:cNvSpPr txBox="1"/>
            <p:nvPr/>
          </p:nvSpPr>
          <p:spPr>
            <a:xfrm>
              <a:off x="810520" y="2879312"/>
              <a:ext cx="8063425" cy="553998"/>
            </a:xfrm>
            <a:prstGeom prst="rect">
              <a:avLst/>
            </a:prstGeom>
            <a:noFill/>
          </p:spPr>
          <p:txBody>
            <a:bodyPr wrap="square" lIns="0" tIns="0" rIns="0" bIns="0" rtlCol="0" anchor="b">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JO" sz="36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مفهوم توفير الطاقة بنظر الأطفال</a:t>
              </a:r>
            </a:p>
          </p:txBody>
        </p:sp>
        <p:cxnSp>
          <p:nvCxnSpPr>
            <p:cNvPr id="26" name="Straight Connector 25">
              <a:extLst>
                <a:ext uri="{FF2B5EF4-FFF2-40B4-BE49-F238E27FC236}">
                  <a16:creationId xmlns:a16="http://schemas.microsoft.com/office/drawing/2014/main" id="{C8AB326D-547B-FAE3-653C-B469B98071D3}"/>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A62F1821-8A6C-46D0-A1FD-B4570E92D650}"/>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8" name="Slide Number Placeholder 27">
            <a:extLst>
              <a:ext uri="{FF2B5EF4-FFF2-40B4-BE49-F238E27FC236}">
                <a16:creationId xmlns:a16="http://schemas.microsoft.com/office/drawing/2014/main" id="{DF384996-3057-134F-33B9-A6338B56CDBA}"/>
              </a:ext>
            </a:extLst>
          </p:cNvPr>
          <p:cNvSpPr>
            <a:spLocks noGrp="1"/>
          </p:cNvSpPr>
          <p:nvPr>
            <p:ph type="sldNum" sz="quarter" idx="12"/>
          </p:nvPr>
        </p:nvSpPr>
        <p:spPr/>
        <p:txBody>
          <a:bodyPr/>
          <a:lstStyle/>
          <a:p>
            <a:fld id="{5939B1FA-81F2-4940-9AF3-5EAFB5D6669B}" type="slidenum">
              <a:rPr lang="en-US" smtClean="0"/>
              <a:pPr/>
              <a:t>52</a:t>
            </a:fld>
            <a:endParaRPr lang="en-US"/>
          </a:p>
        </p:txBody>
      </p:sp>
    </p:spTree>
    <p:extLst>
      <p:ext uri="{BB962C8B-B14F-4D97-AF65-F5344CB8AC3E}">
        <p14:creationId xmlns:p14="http://schemas.microsoft.com/office/powerpoint/2010/main" val="15943674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4E101-6BFE-3421-0952-81D2863C61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7F9F9C-284E-41B4-232C-C08322165DAE}"/>
              </a:ext>
            </a:extLst>
          </p:cNvPr>
          <p:cNvSpPr txBox="1">
            <a:spLocks/>
          </p:cNvSpPr>
          <p:nvPr/>
        </p:nvSpPr>
        <p:spPr>
          <a:xfrm>
            <a:off x="1128808" y="2885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9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مفهوم</a:t>
            </a:r>
            <a:r>
              <a:rPr kumimoji="0" lang="ar-SA" sz="28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 </a:t>
            </a: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توفير</a:t>
            </a:r>
            <a:r>
              <a:rPr kumimoji="0" lang="ar-SA" sz="28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 </a:t>
            </a: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الطاقة</a:t>
            </a:r>
            <a:r>
              <a:rPr kumimoji="0" lang="ar-JO"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 بالنسبة للاطفال </a:t>
            </a:r>
            <a:endParaRPr kumimoji="0" lang="en-US"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endParaRPr>
          </a:p>
        </p:txBody>
      </p:sp>
      <p:grpSp>
        <p:nvGrpSpPr>
          <p:cNvPr id="3" name="Group 2">
            <a:extLst>
              <a:ext uri="{FF2B5EF4-FFF2-40B4-BE49-F238E27FC236}">
                <a16:creationId xmlns:a16="http://schemas.microsoft.com/office/drawing/2014/main" id="{CFA1F9BD-C8F1-C4F5-C7E9-7CEC303FD8EB}"/>
              </a:ext>
            </a:extLst>
          </p:cNvPr>
          <p:cNvGrpSpPr/>
          <p:nvPr/>
        </p:nvGrpSpPr>
        <p:grpSpPr>
          <a:xfrm>
            <a:off x="10980599" y="124310"/>
            <a:ext cx="982980" cy="1156686"/>
            <a:chOff x="10638890" y="223879"/>
            <a:chExt cx="1206400" cy="1578026"/>
          </a:xfrm>
        </p:grpSpPr>
        <p:pic>
          <p:nvPicPr>
            <p:cNvPr id="4" name="Picture 3">
              <a:extLst>
                <a:ext uri="{FF2B5EF4-FFF2-40B4-BE49-F238E27FC236}">
                  <a16:creationId xmlns:a16="http://schemas.microsoft.com/office/drawing/2014/main" id="{B7605934-75FD-5B38-2CCE-3D6C1AF2F5D8}"/>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5" name="Picture 4" descr="A group of green and purple rectangles&#10;&#10;Description automatically generated">
              <a:extLst>
                <a:ext uri="{FF2B5EF4-FFF2-40B4-BE49-F238E27FC236}">
                  <a16:creationId xmlns:a16="http://schemas.microsoft.com/office/drawing/2014/main" id="{E371EE0E-466B-1F46-0EFF-E569995D8EF1}"/>
                </a:ext>
              </a:extLst>
            </p:cNvPr>
            <p:cNvPicPr>
              <a:picLocks noChangeAspect="1"/>
            </p:cNvPicPr>
            <p:nvPr/>
          </p:nvPicPr>
          <p:blipFill>
            <a:blip r:embed="rId3"/>
            <a:stretch>
              <a:fillRect/>
            </a:stretch>
          </p:blipFill>
          <p:spPr>
            <a:xfrm>
              <a:off x="10854197" y="730181"/>
              <a:ext cx="991093" cy="1071724"/>
            </a:xfrm>
            <a:prstGeom prst="rect">
              <a:avLst/>
            </a:prstGeom>
          </p:spPr>
        </p:pic>
      </p:grpSp>
      <p:grpSp>
        <p:nvGrpSpPr>
          <p:cNvPr id="32" name="Group 31">
            <a:extLst>
              <a:ext uri="{FF2B5EF4-FFF2-40B4-BE49-F238E27FC236}">
                <a16:creationId xmlns:a16="http://schemas.microsoft.com/office/drawing/2014/main" id="{FE1F0013-F955-C6E6-E2AE-96E6D449AA42}"/>
              </a:ext>
            </a:extLst>
          </p:cNvPr>
          <p:cNvGrpSpPr/>
          <p:nvPr/>
        </p:nvGrpSpPr>
        <p:grpSpPr>
          <a:xfrm>
            <a:off x="6574092" y="2494865"/>
            <a:ext cx="4838506" cy="767834"/>
            <a:chOff x="6476999" y="1938332"/>
            <a:chExt cx="4838506" cy="949740"/>
          </a:xfrm>
        </p:grpSpPr>
        <p:sp>
          <p:nvSpPr>
            <p:cNvPr id="7" name="TextBox 6">
              <a:extLst>
                <a:ext uri="{FF2B5EF4-FFF2-40B4-BE49-F238E27FC236}">
                  <a16:creationId xmlns:a16="http://schemas.microsoft.com/office/drawing/2014/main" id="{1FB76787-E049-DB2C-F952-2F0036D2C424}"/>
                </a:ext>
              </a:extLst>
            </p:cNvPr>
            <p:cNvSpPr txBox="1"/>
            <p:nvPr/>
          </p:nvSpPr>
          <p:spPr>
            <a:xfrm>
              <a:off x="6476999" y="1977973"/>
              <a:ext cx="4564552" cy="910099"/>
            </a:xfrm>
            <a:prstGeom prst="rect">
              <a:avLst/>
            </a:prstGeom>
            <a:solidFill>
              <a:schemeClr val="bg1"/>
            </a:solidFill>
            <a:ln>
              <a:noFill/>
            </a:ln>
            <a:effectLst/>
          </p:spPr>
          <p:txBody>
            <a:bodyPr wrap="square" anchor="ctr" anchorCtr="0">
              <a:noAutofit/>
            </a:bodyPr>
            <a:lstStyle>
              <a:defPPr>
                <a:defRPr lang="en-US"/>
              </a:defPPr>
              <a:lvl1pPr algn="ctr">
                <a:defRPr sz="1200" b="1">
                  <a:solidFill>
                    <a:srgbClr val="44546A"/>
                  </a:solidFill>
                </a:defRPr>
              </a:lvl1pPr>
            </a:lstStyle>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JO" sz="14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rPr>
                <a:t>التركيز على الكهرباء فقط</a:t>
              </a:r>
              <a:endParaRPr kumimoji="0" lang="en-US" sz="1400" b="1" i="0" u="none" strike="noStrike" kern="1200" cap="none" spc="0" normalizeH="0" baseline="0" noProof="0" dirty="0">
                <a:ln>
                  <a:noFill/>
                </a:ln>
                <a:solidFill>
                  <a:srgbClr val="6BA65F"/>
                </a:solidFill>
                <a:effectLst/>
                <a:uLnTx/>
                <a:uFillTx/>
                <a:latin typeface="Calibri"/>
                <a:ea typeface="+mn-ea"/>
                <a:cs typeface="+mn-cs"/>
              </a:endParaRPr>
            </a:p>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SA" sz="105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معظم الأطفال يفكرون في الكهرباء (الأنوار، المكيف، التلفاز) ونادرًا ما يذكرون أشكالًا أخرى من الطاقة</a:t>
              </a:r>
              <a:endParaRPr kumimoji="0" lang="en-US" sz="1050" b="1" i="0" u="none" strike="noStrike" kern="1200" cap="none" spc="0" normalizeH="0" baseline="0" noProof="0" dirty="0">
                <a:ln>
                  <a:noFill/>
                </a:ln>
                <a:solidFill>
                  <a:srgbClr val="000000"/>
                </a:solidFill>
                <a:effectLst/>
                <a:uLnTx/>
                <a:uFillTx/>
                <a:latin typeface="Calibri"/>
                <a:ea typeface="+mn-ea"/>
                <a:cs typeface="+mn-cs"/>
              </a:endParaRPr>
            </a:p>
          </p:txBody>
        </p:sp>
        <p:pic>
          <p:nvPicPr>
            <p:cNvPr id="10" name="Graphic 9" descr="Badge with solid fill">
              <a:extLst>
                <a:ext uri="{FF2B5EF4-FFF2-40B4-BE49-F238E27FC236}">
                  <a16:creationId xmlns:a16="http://schemas.microsoft.com/office/drawing/2014/main" id="{C25157E8-136A-9FDA-2899-BA630257CC2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767593" y="1938332"/>
              <a:ext cx="547912" cy="436865"/>
            </a:xfrm>
            <a:prstGeom prst="rect">
              <a:avLst/>
            </a:prstGeom>
            <a:effectLst/>
          </p:spPr>
        </p:pic>
      </p:grpSp>
      <p:grpSp>
        <p:nvGrpSpPr>
          <p:cNvPr id="33" name="Group 32">
            <a:extLst>
              <a:ext uri="{FF2B5EF4-FFF2-40B4-BE49-F238E27FC236}">
                <a16:creationId xmlns:a16="http://schemas.microsoft.com/office/drawing/2014/main" id="{5BAAE210-4C85-EB26-5C5D-94EB85DF1282}"/>
              </a:ext>
            </a:extLst>
          </p:cNvPr>
          <p:cNvGrpSpPr/>
          <p:nvPr/>
        </p:nvGrpSpPr>
        <p:grpSpPr>
          <a:xfrm>
            <a:off x="6574094" y="1562413"/>
            <a:ext cx="4827708" cy="785570"/>
            <a:chOff x="6477001" y="905077"/>
            <a:chExt cx="4827708" cy="971677"/>
          </a:xfrm>
        </p:grpSpPr>
        <p:sp>
          <p:nvSpPr>
            <p:cNvPr id="6" name="TextBox 5">
              <a:extLst>
                <a:ext uri="{FF2B5EF4-FFF2-40B4-BE49-F238E27FC236}">
                  <a16:creationId xmlns:a16="http://schemas.microsoft.com/office/drawing/2014/main" id="{0C371936-8D84-69A5-DFEB-703C2D69F859}"/>
                </a:ext>
              </a:extLst>
            </p:cNvPr>
            <p:cNvSpPr txBox="1"/>
            <p:nvPr/>
          </p:nvSpPr>
          <p:spPr>
            <a:xfrm>
              <a:off x="6477001" y="966655"/>
              <a:ext cx="4564552" cy="910099"/>
            </a:xfrm>
            <a:prstGeom prst="rect">
              <a:avLst/>
            </a:prstGeom>
            <a:solidFill>
              <a:schemeClr val="bg1"/>
            </a:solidFill>
            <a:ln>
              <a:noFill/>
            </a:ln>
            <a:effectLst/>
          </p:spPr>
          <p:txBody>
            <a:bodyPr wrap="square" anchor="ctr" anchorCtr="0">
              <a:noAutofit/>
            </a:bodyPr>
            <a:lstStyle>
              <a:defPPr>
                <a:defRPr lang="en-US"/>
              </a:defPPr>
              <a:lvl1pPr algn="ctr">
                <a:defRPr sz="1200" b="1">
                  <a:solidFill>
                    <a:srgbClr val="44546A"/>
                  </a:solidFill>
                </a:defRPr>
              </a:lvl1pPr>
            </a:lstStyle>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JO" sz="14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rPr>
                <a:t>توفير الطاقة = الإطفاء</a:t>
              </a:r>
              <a:endParaRPr kumimoji="0" lang="en-US" sz="1400" b="1" i="0" u="none" strike="noStrike" kern="1200" cap="none" spc="0" normalizeH="0" baseline="0" noProof="0" dirty="0">
                <a:ln>
                  <a:noFill/>
                </a:ln>
                <a:solidFill>
                  <a:srgbClr val="6BA65F"/>
                </a:solidFill>
                <a:effectLst/>
                <a:uLnTx/>
                <a:uFillTx/>
                <a:latin typeface="Calibri"/>
                <a:ea typeface="+mn-ea"/>
                <a:cs typeface="+mn-cs"/>
              </a:endParaRPr>
            </a:p>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SA" sz="105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أغلب الأطفال يربطون توفير الطاقة مباشرة بإطفاء الأنوار أو الأجهزة أو المكيفات عند عدم الحاجة</a:t>
              </a:r>
              <a:endParaRPr kumimoji="0" lang="en-US" sz="1050" b="1" i="0" u="none" strike="noStrike" kern="1200" cap="none" spc="0" normalizeH="0" baseline="0" noProof="0" dirty="0">
                <a:ln>
                  <a:noFill/>
                </a:ln>
                <a:solidFill>
                  <a:srgbClr val="000000"/>
                </a:solidFill>
                <a:effectLst/>
                <a:uLnTx/>
                <a:uFillTx/>
                <a:latin typeface="Calibri"/>
                <a:ea typeface="+mn-ea"/>
                <a:cs typeface="+mn-cs"/>
              </a:endParaRPr>
            </a:p>
          </p:txBody>
        </p:sp>
        <p:pic>
          <p:nvPicPr>
            <p:cNvPr id="11" name="Graphic 10" descr="Badge 1 with solid fill">
              <a:extLst>
                <a:ext uri="{FF2B5EF4-FFF2-40B4-BE49-F238E27FC236}">
                  <a16:creationId xmlns:a16="http://schemas.microsoft.com/office/drawing/2014/main" id="{8BC8D208-E8D2-0591-CDAB-0AF3944DE91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56797" y="905077"/>
              <a:ext cx="547912" cy="436865"/>
            </a:xfrm>
            <a:prstGeom prst="rect">
              <a:avLst/>
            </a:prstGeom>
            <a:effectLst/>
          </p:spPr>
        </p:pic>
      </p:grpSp>
      <p:grpSp>
        <p:nvGrpSpPr>
          <p:cNvPr id="31" name="Group 30">
            <a:extLst>
              <a:ext uri="{FF2B5EF4-FFF2-40B4-BE49-F238E27FC236}">
                <a16:creationId xmlns:a16="http://schemas.microsoft.com/office/drawing/2014/main" id="{E3797239-F562-BCA0-E051-53568FC53509}"/>
              </a:ext>
            </a:extLst>
          </p:cNvPr>
          <p:cNvGrpSpPr/>
          <p:nvPr/>
        </p:nvGrpSpPr>
        <p:grpSpPr>
          <a:xfrm>
            <a:off x="6574092" y="3409581"/>
            <a:ext cx="4838506" cy="773021"/>
            <a:chOff x="6476999" y="2934826"/>
            <a:chExt cx="4838506" cy="956155"/>
          </a:xfrm>
        </p:grpSpPr>
        <p:sp>
          <p:nvSpPr>
            <p:cNvPr id="8" name="TextBox 7">
              <a:extLst>
                <a:ext uri="{FF2B5EF4-FFF2-40B4-BE49-F238E27FC236}">
                  <a16:creationId xmlns:a16="http://schemas.microsoft.com/office/drawing/2014/main" id="{4D4B5D53-8963-0BF6-9E4E-9814D437DECC}"/>
                </a:ext>
              </a:extLst>
            </p:cNvPr>
            <p:cNvSpPr txBox="1"/>
            <p:nvPr/>
          </p:nvSpPr>
          <p:spPr>
            <a:xfrm>
              <a:off x="6476999" y="2980882"/>
              <a:ext cx="4564553" cy="910099"/>
            </a:xfrm>
            <a:prstGeom prst="rect">
              <a:avLst/>
            </a:prstGeom>
            <a:solidFill>
              <a:schemeClr val="bg1"/>
            </a:solidFill>
            <a:ln>
              <a:noFill/>
            </a:ln>
            <a:effectLst/>
          </p:spPr>
          <p:txBody>
            <a:bodyPr wrap="square" anchor="ctr" anchorCtr="0">
              <a:noAutofit/>
            </a:bodyPr>
            <a:lstStyle>
              <a:defPPr>
                <a:defRPr lang="en-US"/>
              </a:defPPr>
              <a:lvl1pPr algn="ctr">
                <a:defRPr sz="1200" b="1">
                  <a:solidFill>
                    <a:srgbClr val="44546A"/>
                  </a:solidFill>
                </a:defRPr>
              </a:lvl1pPr>
            </a:lstStyle>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JO" sz="14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rPr>
                <a:t>المال هو السبب الرئيسي</a:t>
              </a:r>
              <a:endParaRPr kumimoji="0" lang="en-US" sz="1400" b="1" i="0" u="none" strike="noStrike" kern="1200" cap="none" spc="0" normalizeH="0" baseline="0" noProof="0" dirty="0">
                <a:ln>
                  <a:noFill/>
                </a:ln>
                <a:solidFill>
                  <a:srgbClr val="6BA65F"/>
                </a:solidFill>
                <a:effectLst/>
                <a:uLnTx/>
                <a:uFillTx/>
                <a:latin typeface="Calibri"/>
                <a:ea typeface="+mn-ea"/>
                <a:cs typeface="+mn-cs"/>
              </a:endParaRPr>
            </a:p>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SA" sz="105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بالنسبة للكثير منهم، توفير الطاقة يعني توفير المال، وغالبًا ما يذكرون عبارات مثل: "الهدر حرام"</a:t>
              </a:r>
              <a:endParaRPr kumimoji="0" lang="en-US" sz="1050" b="1" i="0" u="none" strike="noStrike" kern="1200" cap="none" spc="0" normalizeH="0" baseline="0" noProof="0" dirty="0">
                <a:ln>
                  <a:noFill/>
                </a:ln>
                <a:solidFill>
                  <a:srgbClr val="000000"/>
                </a:solidFill>
                <a:effectLst/>
                <a:uLnTx/>
                <a:uFillTx/>
                <a:latin typeface="Calibri"/>
                <a:ea typeface="+mn-ea"/>
                <a:cs typeface="+mn-cs"/>
              </a:endParaRPr>
            </a:p>
          </p:txBody>
        </p:sp>
        <p:pic>
          <p:nvPicPr>
            <p:cNvPr id="12" name="Graphic 11" descr="Badge 3 with solid fill">
              <a:extLst>
                <a:ext uri="{FF2B5EF4-FFF2-40B4-BE49-F238E27FC236}">
                  <a16:creationId xmlns:a16="http://schemas.microsoft.com/office/drawing/2014/main" id="{720A2255-44B9-86DC-3A25-34D8EB2B38D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767593" y="2934826"/>
              <a:ext cx="547912" cy="436865"/>
            </a:xfrm>
            <a:prstGeom prst="rect">
              <a:avLst/>
            </a:prstGeom>
          </p:spPr>
        </p:pic>
      </p:grpSp>
      <p:grpSp>
        <p:nvGrpSpPr>
          <p:cNvPr id="30" name="Group 29">
            <a:extLst>
              <a:ext uri="{FF2B5EF4-FFF2-40B4-BE49-F238E27FC236}">
                <a16:creationId xmlns:a16="http://schemas.microsoft.com/office/drawing/2014/main" id="{FD00FFDE-7C8C-21D7-8937-8BB93BECB7BC}"/>
              </a:ext>
            </a:extLst>
          </p:cNvPr>
          <p:cNvGrpSpPr/>
          <p:nvPr/>
        </p:nvGrpSpPr>
        <p:grpSpPr>
          <a:xfrm>
            <a:off x="6574091" y="4329484"/>
            <a:ext cx="4838507" cy="769435"/>
            <a:chOff x="6476998" y="3942170"/>
            <a:chExt cx="4838507" cy="951720"/>
          </a:xfrm>
        </p:grpSpPr>
        <p:sp>
          <p:nvSpPr>
            <p:cNvPr id="9" name="TextBox 8">
              <a:extLst>
                <a:ext uri="{FF2B5EF4-FFF2-40B4-BE49-F238E27FC236}">
                  <a16:creationId xmlns:a16="http://schemas.microsoft.com/office/drawing/2014/main" id="{9C21A743-E7F0-89C9-5CA8-36100694FA2C}"/>
                </a:ext>
              </a:extLst>
            </p:cNvPr>
            <p:cNvSpPr txBox="1"/>
            <p:nvPr/>
          </p:nvSpPr>
          <p:spPr>
            <a:xfrm>
              <a:off x="6476998" y="3983791"/>
              <a:ext cx="4564552" cy="910099"/>
            </a:xfrm>
            <a:prstGeom prst="rect">
              <a:avLst/>
            </a:prstGeom>
            <a:solidFill>
              <a:schemeClr val="bg1"/>
            </a:solidFill>
            <a:ln>
              <a:noFill/>
            </a:ln>
            <a:effectLst/>
          </p:spPr>
          <p:txBody>
            <a:bodyPr wrap="square" anchor="ctr" anchorCtr="0">
              <a:noAutofit/>
            </a:bodyPr>
            <a:lstStyle>
              <a:defPPr>
                <a:defRPr lang="en-US"/>
              </a:defPPr>
              <a:lvl1pPr algn="ctr">
                <a:defRPr sz="1200" b="1">
                  <a:solidFill>
                    <a:srgbClr val="44546A"/>
                  </a:solidFill>
                </a:defRPr>
              </a:lvl1pPr>
            </a:lstStyle>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JO" sz="14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rPr>
                <a:t>ربط محدود بالمياه</a:t>
              </a:r>
              <a:endParaRPr kumimoji="0" lang="en-US" sz="1400" b="1" i="0" u="none" strike="noStrike" kern="1200" cap="none" spc="0" normalizeH="0" baseline="0" noProof="0" dirty="0">
                <a:ln>
                  <a:noFill/>
                </a:ln>
                <a:solidFill>
                  <a:srgbClr val="6BA65F"/>
                </a:solidFill>
                <a:effectLst/>
                <a:uLnTx/>
                <a:uFillTx/>
                <a:latin typeface="Calibri"/>
                <a:ea typeface="+mn-ea"/>
                <a:cs typeface="+mn-cs"/>
              </a:endParaRPr>
            </a:p>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SA" sz="105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بعض الأطفال وسّعوا المفهوم ليشمل أيضًا ترشيد استخدام المياه (إغلاق الصنبور، عدم الإسراف).</a:t>
              </a:r>
              <a:endParaRPr kumimoji="0" lang="en-US" sz="1050" b="1" i="0" u="none" strike="noStrike" kern="1200" cap="none" spc="0" normalizeH="0" baseline="0" noProof="0" dirty="0">
                <a:ln>
                  <a:noFill/>
                </a:ln>
                <a:solidFill>
                  <a:srgbClr val="000000"/>
                </a:solidFill>
                <a:effectLst/>
                <a:uLnTx/>
                <a:uFillTx/>
                <a:latin typeface="Calibri"/>
                <a:ea typeface="+mn-ea"/>
                <a:cs typeface="+mn-cs"/>
              </a:endParaRPr>
            </a:p>
          </p:txBody>
        </p:sp>
        <p:pic>
          <p:nvPicPr>
            <p:cNvPr id="14" name="Graphic 13" descr="Badge 4 with solid fill">
              <a:extLst>
                <a:ext uri="{FF2B5EF4-FFF2-40B4-BE49-F238E27FC236}">
                  <a16:creationId xmlns:a16="http://schemas.microsoft.com/office/drawing/2014/main" id="{283724DC-FB6F-B9A6-2F3C-95AD2B85A0A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767593" y="3942170"/>
              <a:ext cx="547912" cy="436865"/>
            </a:xfrm>
            <a:prstGeom prst="rect">
              <a:avLst/>
            </a:prstGeom>
          </p:spPr>
        </p:pic>
      </p:grpSp>
      <p:grpSp>
        <p:nvGrpSpPr>
          <p:cNvPr id="21" name="Group 20">
            <a:extLst>
              <a:ext uri="{FF2B5EF4-FFF2-40B4-BE49-F238E27FC236}">
                <a16:creationId xmlns:a16="http://schemas.microsoft.com/office/drawing/2014/main" id="{7DE376D2-7EE5-9115-53FE-43B13FD05A33}"/>
              </a:ext>
            </a:extLst>
          </p:cNvPr>
          <p:cNvGrpSpPr/>
          <p:nvPr/>
        </p:nvGrpSpPr>
        <p:grpSpPr>
          <a:xfrm>
            <a:off x="6563295" y="5245803"/>
            <a:ext cx="4838507" cy="773585"/>
            <a:chOff x="6476998" y="4934492"/>
            <a:chExt cx="4838507" cy="956853"/>
          </a:xfrm>
        </p:grpSpPr>
        <p:sp>
          <p:nvSpPr>
            <p:cNvPr id="20" name="TextBox 19">
              <a:extLst>
                <a:ext uri="{FF2B5EF4-FFF2-40B4-BE49-F238E27FC236}">
                  <a16:creationId xmlns:a16="http://schemas.microsoft.com/office/drawing/2014/main" id="{5A3BE0DB-1995-6189-FDAA-213060224AD1}"/>
                </a:ext>
              </a:extLst>
            </p:cNvPr>
            <p:cNvSpPr txBox="1"/>
            <p:nvPr/>
          </p:nvSpPr>
          <p:spPr>
            <a:xfrm>
              <a:off x="6476998" y="4981246"/>
              <a:ext cx="4564552" cy="910099"/>
            </a:xfrm>
            <a:prstGeom prst="rect">
              <a:avLst/>
            </a:prstGeom>
            <a:solidFill>
              <a:schemeClr val="bg1"/>
            </a:solidFill>
            <a:ln>
              <a:noFill/>
            </a:ln>
            <a:effectLst/>
          </p:spPr>
          <p:txBody>
            <a:bodyPr wrap="square" anchor="ctr" anchorCtr="0">
              <a:noAutofit/>
            </a:bodyPr>
            <a:lstStyle>
              <a:defPPr>
                <a:defRPr lang="en-US"/>
              </a:defPPr>
              <a:lvl1pPr algn="ctr">
                <a:defRPr sz="1200" b="1">
                  <a:solidFill>
                    <a:srgbClr val="44546A"/>
                  </a:solidFill>
                </a:defRPr>
              </a:lvl1pPr>
            </a:lstStyle>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JO" sz="14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rPr>
                <a:t>فهم عملي وبسيط</a:t>
              </a:r>
              <a:endParaRPr kumimoji="0" lang="en-US" sz="1400" b="1" i="0" u="none" strike="noStrike" kern="1200" cap="none" spc="0" normalizeH="0" baseline="0" noProof="0" dirty="0">
                <a:ln>
                  <a:noFill/>
                </a:ln>
                <a:solidFill>
                  <a:srgbClr val="6BA65F"/>
                </a:solidFill>
                <a:effectLst/>
                <a:uLnTx/>
                <a:uFillTx/>
                <a:latin typeface="Calibri"/>
                <a:ea typeface="+mn-ea"/>
                <a:cs typeface="+mn-cs"/>
              </a:endParaRPr>
            </a:p>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SA" sz="105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تفكير الأطفال يرتبط بسلوكيات يومية مباشرة (إطفاء، تشغيل عند الحاجة) دون وعي أعمق بالجوانب البيئية أو الاستدامة المستقبلية.</a:t>
              </a:r>
              <a:endParaRPr kumimoji="0" lang="en-US" sz="1050" b="1" i="0" u="none" strike="noStrike" kern="1200" cap="none" spc="0" normalizeH="0" baseline="0" noProof="0" dirty="0">
                <a:ln>
                  <a:noFill/>
                </a:ln>
                <a:solidFill>
                  <a:srgbClr val="000000"/>
                </a:solidFill>
                <a:effectLst/>
                <a:uLnTx/>
                <a:uFillTx/>
                <a:latin typeface="Calibri"/>
                <a:ea typeface="+mn-ea"/>
                <a:cs typeface="+mn-cs"/>
              </a:endParaRPr>
            </a:p>
          </p:txBody>
        </p:sp>
        <p:pic>
          <p:nvPicPr>
            <p:cNvPr id="23" name="Graphic 22" descr="Badge 5 with solid fill">
              <a:extLst>
                <a:ext uri="{FF2B5EF4-FFF2-40B4-BE49-F238E27FC236}">
                  <a16:creationId xmlns:a16="http://schemas.microsoft.com/office/drawing/2014/main" id="{7B68BD2C-40BF-0EDD-5630-BD1E95A1CB8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767593" y="4934492"/>
              <a:ext cx="547912" cy="436865"/>
            </a:xfrm>
            <a:prstGeom prst="rect">
              <a:avLst/>
            </a:prstGeom>
          </p:spPr>
        </p:pic>
      </p:grpSp>
      <p:sp>
        <p:nvSpPr>
          <p:cNvPr id="22" name="TextBox 21">
            <a:extLst>
              <a:ext uri="{FF2B5EF4-FFF2-40B4-BE49-F238E27FC236}">
                <a16:creationId xmlns:a16="http://schemas.microsoft.com/office/drawing/2014/main" id="{2A2B0DDE-27E2-A2F4-05D3-B892BF66BB77}"/>
              </a:ext>
            </a:extLst>
          </p:cNvPr>
          <p:cNvSpPr txBox="1"/>
          <p:nvPr/>
        </p:nvSpPr>
        <p:spPr>
          <a:xfrm>
            <a:off x="1064154" y="2448134"/>
            <a:ext cx="4344426" cy="3445046"/>
          </a:xfrm>
          <a:prstGeom prst="rect">
            <a:avLst/>
          </a:prstGeom>
          <a:noFill/>
        </p:spPr>
        <p:txBody>
          <a:bodyPr wrap="square">
            <a:spAutoFit/>
          </a:bodyPr>
          <a:lstStyle/>
          <a:p>
            <a:pPr marL="439737" marR="0" lvl="0" indent="-17145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ar-SA" sz="1200" b="1" i="0" u="none" strike="noStrike" kern="1200" cap="none" spc="0" normalizeH="0" baseline="0" noProof="0" dirty="0">
                <a:ln>
                  <a:noFill/>
                </a:ln>
                <a:solidFill>
                  <a:srgbClr val="000000"/>
                </a:solidFill>
                <a:effectLst/>
                <a:uLnTx/>
                <a:uFillTx/>
                <a:latin typeface="Lato" panose="020F0502020204030203" pitchFamily="34" charset="0"/>
                <a:ea typeface="+mn-ea"/>
                <a:cs typeface="Arial" panose="020B0604020202020204" pitchFamily="34" charset="0"/>
              </a:rPr>
              <a:t>إطفاء المصابيح في الغرفة الخالية</a:t>
            </a:r>
            <a:endParaRPr kumimoji="0" lang="en-US" sz="1200" b="1" i="0" u="none" strike="noStrike" kern="1200" cap="none" spc="0" normalizeH="0" baseline="0" noProof="0" dirty="0">
              <a:ln>
                <a:noFill/>
              </a:ln>
              <a:solidFill>
                <a:srgbClr val="000000"/>
              </a:solidFill>
              <a:effectLst/>
              <a:uLnTx/>
              <a:uFillTx/>
              <a:latin typeface="Lato" panose="020F0502020204030203" pitchFamily="34" charset="0"/>
              <a:ea typeface="+mn-ea"/>
              <a:cs typeface="+mn-cs"/>
            </a:endParaRPr>
          </a:p>
          <a:p>
            <a:pPr marL="439737" marR="0" lvl="0" indent="-17145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ar-SA" sz="1200" b="1" i="0" u="none" strike="noStrike" kern="1200" cap="none" spc="0" normalizeH="0" baseline="0" noProof="0" dirty="0">
                <a:ln>
                  <a:noFill/>
                </a:ln>
                <a:solidFill>
                  <a:srgbClr val="000000"/>
                </a:solidFill>
                <a:effectLst/>
                <a:uLnTx/>
                <a:uFillTx/>
                <a:latin typeface="Lato" panose="020F0502020204030203" pitchFamily="34" charset="0"/>
                <a:ea typeface="+mn-ea"/>
                <a:cs typeface="Arial" panose="020B0604020202020204" pitchFamily="34" charset="0"/>
              </a:rPr>
              <a:t>مكيفات الهواء عند الاستيقاظ صباحًا، ونطفئ الأنوار عند مغادرة الغرفة.</a:t>
            </a:r>
          </a:p>
          <a:p>
            <a:pPr marL="439737" marR="0" lvl="0" indent="-17145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ar-SA" sz="1200" b="1" i="0" u="none" strike="noStrike" kern="1200" cap="none" spc="0" normalizeH="0" baseline="0" noProof="0" dirty="0">
                <a:ln>
                  <a:noFill/>
                </a:ln>
                <a:solidFill>
                  <a:srgbClr val="000000"/>
                </a:solidFill>
                <a:effectLst/>
                <a:uLnTx/>
                <a:uFillTx/>
                <a:latin typeface="Lato" panose="020F0502020204030203" pitchFamily="34" charset="0"/>
                <a:ea typeface="+mn-ea"/>
                <a:cs typeface="Arial" panose="020B0604020202020204" pitchFamily="34" charset="0"/>
              </a:rPr>
              <a:t>نغلق صنبور المياه إذا لم نعد بحاجة للماء.</a:t>
            </a:r>
          </a:p>
          <a:p>
            <a:pPr marL="439737" marR="0" lvl="0" indent="-17145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ar-SA" sz="1200" b="1" i="0" u="none" strike="noStrike" kern="1200" cap="none" spc="0" normalizeH="0" baseline="0" noProof="0" dirty="0">
                <a:ln>
                  <a:noFill/>
                </a:ln>
                <a:solidFill>
                  <a:srgbClr val="000000"/>
                </a:solidFill>
                <a:effectLst/>
                <a:uLnTx/>
                <a:uFillTx/>
                <a:latin typeface="Lato" panose="020F0502020204030203" pitchFamily="34" charset="0"/>
                <a:ea typeface="+mn-ea"/>
                <a:cs typeface="Arial" panose="020B0604020202020204" pitchFamily="34" charset="0"/>
              </a:rPr>
              <a:t>عندما لا أكون في دورة المياه أطفئ المصباح. وعندما أدخل دورة المياه أشغله.</a:t>
            </a:r>
          </a:p>
          <a:p>
            <a:pPr marL="439737" marR="0" lvl="0" indent="-17145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ar-SA" sz="1200" b="1" i="0" u="none" strike="noStrike" kern="1200" cap="none" spc="0" normalizeH="0" baseline="0" noProof="0" dirty="0">
                <a:ln>
                  <a:noFill/>
                </a:ln>
                <a:solidFill>
                  <a:srgbClr val="000000"/>
                </a:solidFill>
                <a:effectLst/>
                <a:uLnTx/>
                <a:uFillTx/>
                <a:latin typeface="Lato" panose="020F0502020204030203" pitchFamily="34" charset="0"/>
                <a:ea typeface="+mn-ea"/>
                <a:cs typeface="Arial" panose="020B0604020202020204" pitchFamily="34" charset="0"/>
              </a:rPr>
              <a:t>على سبيل المثال، ألعب بلعبة سوني، وعندها ستكون متصلة بالكهرباء. عندما أنتهي، يجب أن أطفئها. عندما لا يكون هناك أحد في الغرفة، والضوء مضاء... يجب أن أطفئه.</a:t>
            </a:r>
          </a:p>
          <a:p>
            <a:pPr marL="439737" marR="0" lvl="0" indent="-17145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ar-SA" sz="1200" b="1" i="0" u="none" strike="noStrike" kern="1200" cap="none" spc="0" normalizeH="0" baseline="0" noProof="0" dirty="0">
                <a:ln>
                  <a:noFill/>
                </a:ln>
                <a:solidFill>
                  <a:srgbClr val="000000"/>
                </a:solidFill>
                <a:effectLst/>
                <a:uLnTx/>
                <a:uFillTx/>
                <a:latin typeface="Lato" panose="020F0502020204030203" pitchFamily="34" charset="0"/>
                <a:ea typeface="+mn-ea"/>
                <a:cs typeface="Arial" panose="020B0604020202020204" pitchFamily="34" charset="0"/>
              </a:rPr>
              <a:t>لتوفير الكهرباء في المنزل، بينما أفرش أسناني وأغرغر... أغلق الصنبور وأغرغر. وعندما أستحم، لا أستخدم الكثير من الماء.</a:t>
            </a:r>
          </a:p>
          <a:p>
            <a:pPr marL="439737" marR="0" lvl="0" indent="-17145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ar-SA" sz="1200" b="1" i="0" u="none" strike="noStrike" kern="1200" cap="none" spc="0" normalizeH="0" baseline="0" noProof="0" dirty="0">
                <a:ln>
                  <a:noFill/>
                </a:ln>
                <a:solidFill>
                  <a:srgbClr val="000000"/>
                </a:solidFill>
                <a:effectLst/>
                <a:uLnTx/>
                <a:uFillTx/>
                <a:latin typeface="Lato" panose="020F0502020204030203" pitchFamily="34" charset="0"/>
                <a:ea typeface="+mn-ea"/>
                <a:cs typeface="Arial" panose="020B0604020202020204" pitchFamily="34" charset="0"/>
              </a:rPr>
              <a:t>توفير الطاقة يعني عدم إطفاء التلفاز عند مغادرة الغرفة.</a:t>
            </a:r>
            <a:endParaRPr kumimoji="0" lang="en-US" sz="1200" b="1" i="0" u="none" strike="noStrike" kern="1200" cap="none" spc="0" normalizeH="0" baseline="0" noProof="0" dirty="0">
              <a:ln>
                <a:noFill/>
              </a:ln>
              <a:solidFill>
                <a:srgbClr val="000000"/>
              </a:solidFill>
              <a:effectLst/>
              <a:uLnTx/>
              <a:uFillTx/>
              <a:latin typeface="Lato" panose="020F0502020204030203" pitchFamily="34" charset="0"/>
              <a:ea typeface="+mn-ea"/>
              <a:cs typeface="+mn-cs"/>
            </a:endParaRPr>
          </a:p>
          <a:p>
            <a:pPr marL="439737" marR="0" lvl="0" indent="-17145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ar-SA" sz="1200" b="1" i="0" u="none" strike="noStrike" kern="1200" cap="none" spc="0" normalizeH="0" baseline="0" noProof="0" dirty="0">
                <a:ln>
                  <a:noFill/>
                </a:ln>
                <a:solidFill>
                  <a:srgbClr val="000000"/>
                </a:solidFill>
                <a:effectLst/>
                <a:uLnTx/>
                <a:uFillTx/>
                <a:latin typeface="Lato" panose="020F0502020204030203" pitchFamily="34" charset="0"/>
                <a:ea typeface="+mn-ea"/>
                <a:cs typeface="Arial" panose="020B0604020202020204" pitchFamily="34" charset="0"/>
              </a:rPr>
              <a:t>توفير الكهرباء مهم... هذا يعني توفير المال. هدره حرام.</a:t>
            </a:r>
            <a:endParaRPr kumimoji="0" lang="en-US" sz="1200" b="1" i="0" u="none" strike="noStrike" kern="1200" cap="none" spc="0" normalizeH="0" baseline="0" noProof="0" dirty="0">
              <a:ln>
                <a:noFill/>
              </a:ln>
              <a:solidFill>
                <a:srgbClr val="000000"/>
              </a:solidFill>
              <a:effectLst/>
              <a:uLnTx/>
              <a:uFillTx/>
              <a:latin typeface="Lato" panose="020F0502020204030203" pitchFamily="34" charset="0"/>
              <a:ea typeface="+mn-ea"/>
              <a:cs typeface="+mn-cs"/>
            </a:endParaRPr>
          </a:p>
          <a:p>
            <a:pPr marL="439737" marR="0" lvl="0" indent="-17145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ar-SA" sz="1200" b="1" i="0" u="none" strike="noStrike" kern="1200" cap="none" spc="0" normalizeH="0" baseline="0" noProof="0" dirty="0">
                <a:ln>
                  <a:noFill/>
                </a:ln>
                <a:solidFill>
                  <a:srgbClr val="000000"/>
                </a:solidFill>
                <a:effectLst/>
                <a:uLnTx/>
                <a:uFillTx/>
                <a:latin typeface="Lato" panose="020F0502020204030203" pitchFamily="34" charset="0"/>
                <a:ea typeface="+mn-ea"/>
                <a:cs typeface="Arial" panose="020B0604020202020204" pitchFamily="34" charset="0"/>
              </a:rPr>
              <a:t>توفير الطاقة يعني عدم تشغيل الكثير من المصابيح، وعدم تشغيل مكيف الهواء باستمرار. يكفي وجود مصباح واحد في الغرفة التي أجلس فيها.</a:t>
            </a:r>
          </a:p>
        </p:txBody>
      </p:sp>
      <p:pic>
        <p:nvPicPr>
          <p:cNvPr id="25" name="Graphic 24" descr="Open quotation mark with solid fill">
            <a:extLst>
              <a:ext uri="{FF2B5EF4-FFF2-40B4-BE49-F238E27FC236}">
                <a16:creationId xmlns:a16="http://schemas.microsoft.com/office/drawing/2014/main" id="{85A784AA-721F-029A-E8C2-25FF47483B3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39478" y="5411087"/>
            <a:ext cx="1249350" cy="964186"/>
          </a:xfrm>
          <a:prstGeom prst="rect">
            <a:avLst/>
          </a:prstGeom>
        </p:spPr>
      </p:pic>
      <p:pic>
        <p:nvPicPr>
          <p:cNvPr id="17" name="Graphic 16" descr="Open quotation mark with solid fill">
            <a:extLst>
              <a:ext uri="{FF2B5EF4-FFF2-40B4-BE49-F238E27FC236}">
                <a16:creationId xmlns:a16="http://schemas.microsoft.com/office/drawing/2014/main" id="{9012F775-63B9-8B4E-3AB3-440E01159CAD}"/>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rot="10800000">
            <a:off x="4846650" y="1966041"/>
            <a:ext cx="1249350" cy="964186"/>
          </a:xfrm>
          <a:prstGeom prst="rect">
            <a:avLst/>
          </a:prstGeom>
        </p:spPr>
      </p:pic>
      <p:sp>
        <p:nvSpPr>
          <p:cNvPr id="19" name="TextBox 18">
            <a:extLst>
              <a:ext uri="{FF2B5EF4-FFF2-40B4-BE49-F238E27FC236}">
                <a16:creationId xmlns:a16="http://schemas.microsoft.com/office/drawing/2014/main" id="{0D62F783-87D2-09DB-6A2B-BF3C14B7FE5E}"/>
              </a:ext>
            </a:extLst>
          </p:cNvPr>
          <p:cNvSpPr txBox="1"/>
          <p:nvPr/>
        </p:nvSpPr>
        <p:spPr>
          <a:xfrm>
            <a:off x="264966" y="1790971"/>
            <a:ext cx="6097554"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JO" sz="1800" b="1" i="0" u="none" strike="noStrike" kern="1200" cap="none" spc="0" normalizeH="0" baseline="0" noProof="0" dirty="0">
                <a:ln>
                  <a:noFill/>
                </a:ln>
                <a:solidFill>
                  <a:srgbClr val="A68F54"/>
                </a:solidFill>
                <a:effectLst/>
                <a:uLnTx/>
                <a:uFillTx/>
                <a:latin typeface="Calibri"/>
                <a:ea typeface="+mn-ea"/>
                <a:cs typeface="Arial" panose="020B0604020202020204" pitchFamily="34" charset="0"/>
              </a:rPr>
              <a:t>بعض التعليقات المختلفة عن مفهوم توفير الطاقة بالنسبة للاطفال</a:t>
            </a:r>
            <a:endParaRPr kumimoji="0" lang="en-US" sz="1800" b="1" i="0" u="none" strike="noStrike" kern="1200" cap="none" spc="0" normalizeH="0" baseline="0" noProof="0" dirty="0">
              <a:ln>
                <a:noFill/>
              </a:ln>
              <a:solidFill>
                <a:srgbClr val="A68F54"/>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7F34F223-0CD9-37E9-F29C-0C1FC2396078}"/>
              </a:ext>
            </a:extLst>
          </p:cNvPr>
          <p:cNvSpPr txBox="1"/>
          <p:nvPr/>
        </p:nvSpPr>
        <p:spPr>
          <a:xfrm>
            <a:off x="924128" y="1186242"/>
            <a:ext cx="10231904" cy="338554"/>
          </a:xfrm>
          <a:prstGeom prst="rect">
            <a:avLst/>
          </a:prstGeom>
          <a:noFill/>
        </p:spPr>
        <p:txBody>
          <a:bodyPr wrap="square">
            <a:spAutoFit/>
          </a:bodyPr>
          <a:lstStyle/>
          <a:p>
            <a:pPr algn="r"/>
            <a:r>
              <a:rPr lang="ar-JO" sz="1600" dirty="0"/>
              <a:t>أظهرت آراء الأطفال حول مفهوم </a:t>
            </a:r>
            <a:r>
              <a:rPr lang="ar-JO" sz="1600" b="1" dirty="0"/>
              <a:t>توفير الطاقة</a:t>
            </a:r>
            <a:r>
              <a:rPr lang="ar-JO" sz="1600" dirty="0"/>
              <a:t> أنهم يربطونه في الغالب بسلوكيات بسيطة ومباشرة مثل إطفاء الأنوار أو الأجهزة غير المستخدمة.</a:t>
            </a:r>
            <a:endParaRPr lang="en-US" sz="1600" dirty="0"/>
          </a:p>
        </p:txBody>
      </p:sp>
      <p:sp>
        <p:nvSpPr>
          <p:cNvPr id="13" name="Slide Number Placeholder 12">
            <a:extLst>
              <a:ext uri="{FF2B5EF4-FFF2-40B4-BE49-F238E27FC236}">
                <a16:creationId xmlns:a16="http://schemas.microsoft.com/office/drawing/2014/main" id="{04F795B4-3BC0-A08C-31A5-30BF5C433650}"/>
              </a:ext>
            </a:extLst>
          </p:cNvPr>
          <p:cNvSpPr>
            <a:spLocks noGrp="1"/>
          </p:cNvSpPr>
          <p:nvPr>
            <p:ph type="sldNum" sz="quarter" idx="12"/>
          </p:nvPr>
        </p:nvSpPr>
        <p:spPr/>
        <p:txBody>
          <a:bodyPr/>
          <a:lstStyle/>
          <a:p>
            <a:fld id="{5939B1FA-81F2-4940-9AF3-5EAFB5D6669B}" type="slidenum">
              <a:rPr lang="en-US" smtClean="0"/>
              <a:pPr/>
              <a:t>53</a:t>
            </a:fld>
            <a:endParaRPr lang="en-US"/>
          </a:p>
        </p:txBody>
      </p:sp>
    </p:spTree>
    <p:extLst>
      <p:ext uri="{BB962C8B-B14F-4D97-AF65-F5344CB8AC3E}">
        <p14:creationId xmlns:p14="http://schemas.microsoft.com/office/powerpoint/2010/main" val="39772814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A92A1-CDC6-BBB0-64FC-106AA38AA4B9}"/>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18D09407-E9C7-74B5-9C10-15CB2B799365}"/>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EB8374D-99D9-6DB2-AD8F-DCDC9390C38B}"/>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FA0A8F83-FC48-87F6-574A-0CBEE20D46A2}"/>
              </a:ext>
            </a:extLst>
          </p:cNvPr>
          <p:cNvGrpSpPr/>
          <p:nvPr/>
        </p:nvGrpSpPr>
        <p:grpSpPr>
          <a:xfrm>
            <a:off x="1297543" y="3582157"/>
            <a:ext cx="8063425" cy="696319"/>
            <a:chOff x="810520" y="2879312"/>
            <a:chExt cx="8063425" cy="696319"/>
          </a:xfrm>
        </p:grpSpPr>
        <p:sp>
          <p:nvSpPr>
            <p:cNvPr id="24" name="TextBox 23">
              <a:extLst>
                <a:ext uri="{FF2B5EF4-FFF2-40B4-BE49-F238E27FC236}">
                  <a16:creationId xmlns:a16="http://schemas.microsoft.com/office/drawing/2014/main" id="{0C3C4EFA-E635-5EE5-7FF5-FE3D5B5427D6}"/>
                </a:ext>
              </a:extLst>
            </p:cNvPr>
            <p:cNvSpPr txBox="1"/>
            <p:nvPr/>
          </p:nvSpPr>
          <p:spPr>
            <a:xfrm>
              <a:off x="810520" y="2879312"/>
              <a:ext cx="8063425" cy="553998"/>
            </a:xfrm>
            <a:prstGeom prst="rect">
              <a:avLst/>
            </a:prstGeom>
            <a:noFill/>
          </p:spPr>
          <p:txBody>
            <a:bodyPr wrap="square" lIns="0" tIns="0" rIns="0" bIns="0" rtlCol="0" anchor="b">
              <a:spAutoFit/>
            </a:bodyPr>
            <a:lstStyle/>
            <a:p>
              <a:pPr lvl="0" algn="r" rtl="1">
                <a:defRPr/>
              </a:pPr>
              <a:r>
                <a:rPr lang="ar-JO" sz="3600" b="1" dirty="0">
                  <a:solidFill>
                    <a:sysClr val="windowText" lastClr="000000"/>
                  </a:solidFill>
                </a:rPr>
                <a:t>أطفال أم أبطال لتبقى؟</a:t>
              </a:r>
            </a:p>
          </p:txBody>
        </p:sp>
        <p:cxnSp>
          <p:nvCxnSpPr>
            <p:cNvPr id="26" name="Straight Connector 25">
              <a:extLst>
                <a:ext uri="{FF2B5EF4-FFF2-40B4-BE49-F238E27FC236}">
                  <a16:creationId xmlns:a16="http://schemas.microsoft.com/office/drawing/2014/main" id="{6CFCDDA1-9524-D658-B4EC-0C55367C3469}"/>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606FD84F-E9D9-E484-A2A1-9A8DEA8F9D59}"/>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32B1F72D-D257-2C52-652F-E17126082FEC}"/>
              </a:ext>
            </a:extLst>
          </p:cNvPr>
          <p:cNvSpPr>
            <a:spLocks noGrp="1"/>
          </p:cNvSpPr>
          <p:nvPr>
            <p:ph type="sldNum" sz="quarter" idx="12"/>
          </p:nvPr>
        </p:nvSpPr>
        <p:spPr/>
        <p:txBody>
          <a:bodyPr/>
          <a:lstStyle/>
          <a:p>
            <a:fld id="{5939B1FA-81F2-4940-9AF3-5EAFB5D6669B}" type="slidenum">
              <a:rPr lang="en-US" smtClean="0"/>
              <a:pPr/>
              <a:t>54</a:t>
            </a:fld>
            <a:endParaRPr lang="en-US"/>
          </a:p>
        </p:txBody>
      </p:sp>
    </p:spTree>
    <p:extLst>
      <p:ext uri="{BB962C8B-B14F-4D97-AF65-F5344CB8AC3E}">
        <p14:creationId xmlns:p14="http://schemas.microsoft.com/office/powerpoint/2010/main" val="14450117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EFB2E-C426-75EC-8061-98852C5FD2F1}"/>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C420CD41-958E-7861-FA10-473D3FEA39CB}"/>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4C6FCF73-44BC-DEA1-C280-BD6A105B41D5}"/>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FA05C39D-6081-3480-D173-6A6E2BF9DC02}"/>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7" name="TextBox 6">
            <a:extLst>
              <a:ext uri="{FF2B5EF4-FFF2-40B4-BE49-F238E27FC236}">
                <a16:creationId xmlns:a16="http://schemas.microsoft.com/office/drawing/2014/main" id="{7C51DE98-9701-CF48-FF28-C5D9265219E6}"/>
              </a:ext>
            </a:extLst>
          </p:cNvPr>
          <p:cNvSpPr txBox="1"/>
          <p:nvPr/>
        </p:nvSpPr>
        <p:spPr>
          <a:xfrm>
            <a:off x="1258320" y="2728203"/>
            <a:ext cx="4851955" cy="2135627"/>
          </a:xfrm>
          <a:prstGeom prst="rect">
            <a:avLst/>
          </a:prstGeom>
          <a:solidFill>
            <a:schemeClr val="bg1"/>
          </a:solidFill>
        </p:spPr>
        <p:txBody>
          <a:bodyPr wrap="square" rtlCol="0">
            <a:noAutofit/>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solidFill>
                <a:effectLst/>
                <a:uLnTx/>
                <a:uFillTx/>
                <a:latin typeface="Calibri"/>
                <a:ea typeface="+mn-ea"/>
                <a:cs typeface="Bahij TheSansArabic Plain" panose="02040503050201020203" pitchFamily="18" charset="-78"/>
              </a:rPr>
              <a:t>أطفال لتبقى </a:t>
            </a:r>
            <a:endParaRPr kumimoji="0" lang="en-US" sz="1600" b="1" i="0" u="none" strike="noStrike" kern="1200" cap="none" spc="0" normalizeH="0" baseline="0" noProof="0" dirty="0">
              <a:ln>
                <a:noFill/>
              </a:ln>
              <a:solidFill>
                <a:srgbClr val="000000"/>
              </a:solidFill>
              <a:effectLst/>
              <a:uLnTx/>
              <a:uFillTx/>
              <a:latin typeface="Calibri"/>
              <a:ea typeface="+mn-ea"/>
              <a:cs typeface="Bahij TheSansArabic Plain" panose="02040503050201020203" pitchFamily="18" charset="-78"/>
            </a:endParaRP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endParaRPr kumimoji="0" lang="en-US" sz="1200" b="0" i="0" u="none" strike="noStrike" kern="1200" cap="none" spc="0" normalizeH="0" baseline="0" noProof="0" dirty="0">
              <a:ln>
                <a:noFill/>
              </a:ln>
              <a:solidFill>
                <a:srgbClr val="000000">
                  <a:lumMod val="85000"/>
                  <a:lumOff val="15000"/>
                </a:srgbClr>
              </a:solidFill>
              <a:effectLst/>
              <a:uLnTx/>
              <a:uFillTx/>
              <a:latin typeface="Calibri"/>
              <a:ea typeface="+mn-ea"/>
              <a:cs typeface="+mn-cs"/>
            </a:endParaRPr>
          </a:p>
          <a:p>
            <a:pPr marL="511175" marR="0" lvl="0" indent="-171450" algn="r"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SA"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لا يوجد فهم واضح ومباشر لهذا التعبير. </a:t>
            </a:r>
          </a:p>
          <a:p>
            <a:pPr marL="511175" marR="0" lvl="0" indent="-171450" algn="r"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SA"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يفتقد إلى أي حسٍّ بالشجاعة</a:t>
            </a:r>
            <a:r>
              <a:rPr kumimoji="0" lang="ar-JO"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أو المسؤولية</a:t>
            </a:r>
            <a:r>
              <a:rPr kumimoji="0" lang="ar-SA"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ويبدو ضعيفا بعض الشيء مقارنةً بـ</a:t>
            </a:r>
            <a:r>
              <a:rPr kumimoji="0" lang="ar-JO"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مصطلح</a:t>
            </a:r>
            <a:r>
              <a:rPr kumimoji="0" lang="ar-SA"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"أبطال".</a:t>
            </a:r>
          </a:p>
        </p:txBody>
      </p:sp>
      <p:sp>
        <p:nvSpPr>
          <p:cNvPr id="8" name="TextBox 7">
            <a:extLst>
              <a:ext uri="{FF2B5EF4-FFF2-40B4-BE49-F238E27FC236}">
                <a16:creationId xmlns:a16="http://schemas.microsoft.com/office/drawing/2014/main" id="{EA18AC0E-F2A6-AA7C-79C0-35F73CB57CE4}"/>
              </a:ext>
            </a:extLst>
          </p:cNvPr>
          <p:cNvSpPr txBox="1"/>
          <p:nvPr/>
        </p:nvSpPr>
        <p:spPr>
          <a:xfrm>
            <a:off x="6263728" y="2719581"/>
            <a:ext cx="4598581" cy="2144250"/>
          </a:xfrm>
          <a:prstGeom prst="rect">
            <a:avLst/>
          </a:prstGeom>
          <a:solidFill>
            <a:schemeClr val="bg1"/>
          </a:solidFill>
        </p:spPr>
        <p:txBody>
          <a:bodyPr wrap="square" rtlCol="0">
            <a:no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solidFill>
                <a:effectLst/>
                <a:uLnTx/>
                <a:uFillTx/>
                <a:latin typeface="Calibri"/>
                <a:ea typeface="+mn-ea"/>
                <a:cs typeface="Bahij TheSansArabic Plain" panose="02040503050201020203" pitchFamily="18" charset="-78"/>
              </a:rPr>
              <a:t>ابطال لتبقى</a:t>
            </a:r>
            <a:endParaRPr kumimoji="0" lang="en-US" sz="1600" b="1" i="0" u="none" strike="noStrike" kern="1200" cap="none" spc="0" normalizeH="0" baseline="0" noProof="0" dirty="0">
              <a:ln>
                <a:noFill/>
              </a:ln>
              <a:solidFill>
                <a:srgbClr val="000000"/>
              </a:solidFill>
              <a:effectLst/>
              <a:uLnTx/>
              <a:uFillTx/>
              <a:latin typeface="Calibri"/>
              <a:ea typeface="+mn-ea"/>
              <a:cs typeface="Bahij TheSansArabic Plain" panose="02040503050201020203" pitchFamily="18" charset="-78"/>
            </a:endParaRP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endParaRPr kumimoji="0" lang="en-US" sz="1200" b="1" i="0" u="none" strike="noStrike" kern="1200" cap="none" spc="0" normalizeH="0" baseline="0" noProof="0" dirty="0">
              <a:ln>
                <a:noFill/>
              </a:ln>
              <a:solidFill>
                <a:srgbClr val="44546A"/>
              </a:solidFill>
              <a:effectLst/>
              <a:uLnTx/>
              <a:uFillTx/>
              <a:latin typeface="Calibri"/>
              <a:ea typeface="+mn-ea"/>
              <a:cs typeface="Bahij TheSansArabic Plain" panose="02040503050201020203" pitchFamily="18" charset="-78"/>
            </a:endParaRPr>
          </a:p>
          <a:p>
            <a:pPr marL="171450" marR="0" lvl="0" indent="-171450" algn="r"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SA"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أشار إلى الأبطال المميزين، وهو مفهوم جذاب جدًا للأطفال.</a:t>
            </a:r>
          </a:p>
          <a:p>
            <a:pPr marL="171450" marR="0" lvl="0" indent="-171450" algn="r"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SA"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هناك إجماع شبه كامل بين جميع الأطفال لصالح "ابطال".</a:t>
            </a:r>
          </a:p>
          <a:p>
            <a:pPr marL="171450" marR="0" lvl="0" indent="-171450" algn="r"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SA"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حتى لو لم يكن مفهوم "ل</a:t>
            </a:r>
            <a:r>
              <a:rPr kumimoji="0" lang="ar-JO"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a:t>
            </a:r>
            <a:r>
              <a:rPr kumimoji="0" lang="ar-SA"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بقى" واضحًا دائمًا، فإن مفهوم الأبطال يخاطب الأطفال بوضوح.</a:t>
            </a:r>
            <a:r>
              <a:rPr kumimoji="0" lang="en-US" sz="1400" b="0" i="0" u="none" strike="noStrike" kern="1200" cap="none" spc="0" normalizeH="0" baseline="0" noProof="0" dirty="0">
                <a:ln>
                  <a:noFill/>
                </a:ln>
                <a:solidFill>
                  <a:srgbClr val="000000"/>
                </a:solidFill>
                <a:effectLst/>
                <a:uLnTx/>
                <a:uFillTx/>
                <a:latin typeface="Calibri"/>
                <a:ea typeface="+mn-ea"/>
                <a:cs typeface="+mn-cs"/>
              </a:rPr>
              <a:t> </a:t>
            </a:r>
          </a:p>
        </p:txBody>
      </p:sp>
      <p:sp>
        <p:nvSpPr>
          <p:cNvPr id="9" name="TextBox 8">
            <a:extLst>
              <a:ext uri="{FF2B5EF4-FFF2-40B4-BE49-F238E27FC236}">
                <a16:creationId xmlns:a16="http://schemas.microsoft.com/office/drawing/2014/main" id="{D5E3AFD5-FB55-3617-FB92-ADE80B6E9AC0}"/>
              </a:ext>
            </a:extLst>
          </p:cNvPr>
          <p:cNvSpPr txBox="1"/>
          <p:nvPr/>
        </p:nvSpPr>
        <p:spPr>
          <a:xfrm>
            <a:off x="1258319" y="2051105"/>
            <a:ext cx="9603990" cy="574970"/>
          </a:xfrm>
          <a:prstGeom prst="rect">
            <a:avLst/>
          </a:prstGeom>
          <a:solidFill>
            <a:srgbClr val="A68F54"/>
          </a:solidFill>
          <a:ln w="6350">
            <a:solidFill>
              <a:srgbClr val="A68F54"/>
            </a:solidFill>
          </a:ln>
        </p:spPr>
        <p:txBody>
          <a:bodyPr wrap="square" rtlCol="0" anchor="ctr" anchorCtr="0">
            <a:noAutofit/>
          </a:bodyPr>
          <a:lstStyle>
            <a:defPPr>
              <a:defRPr lang="en-US"/>
            </a:defPPr>
            <a:lvl1pPr marL="285750" indent="-285750">
              <a:spcBef>
                <a:spcPts val="600"/>
              </a:spcBef>
              <a:spcAft>
                <a:spcPts val="0"/>
              </a:spcAft>
              <a:buFont typeface="Wingdings" panose="05000000000000000000" pitchFamily="2" charset="2"/>
              <a:buChar char="§"/>
              <a:defRPr sz="1400">
                <a:solidFill>
                  <a:srgbClr val="44546A"/>
                </a:solidFill>
                <a:latin typeface="+mj-lt"/>
                <a:ea typeface="+mj-ea"/>
                <a:cs typeface="+mj-cs"/>
              </a:defRPr>
            </a:lvl1pPr>
            <a:lvl2pPr marL="800100" lvl="1" indent="-342900">
              <a:spcBef>
                <a:spcPts val="600"/>
              </a:spcBef>
              <a:buFont typeface="+mj-lt"/>
              <a:buAutoNum type="arabicPeriod"/>
              <a:defRPr sz="1400">
                <a:solidFill>
                  <a:srgbClr val="44546A"/>
                </a:solidFill>
                <a:latin typeface="+mj-lt"/>
                <a:ea typeface="+mj-ea"/>
                <a:cs typeface="+mj-cs"/>
              </a:defRPr>
            </a:lvl2pPr>
          </a:lstStyle>
          <a:p>
            <a:pPr marL="0" marR="0" lvl="0" indent="0" algn="ctr" defTabSz="914400" rtl="1" eaLnBrk="1" fontAlgn="auto" latinLnBrk="0" hangingPunct="1">
              <a:lnSpc>
                <a:spcPct val="100000"/>
              </a:lnSpc>
              <a:spcBef>
                <a:spcPts val="600"/>
              </a:spcBef>
              <a:spcAft>
                <a:spcPts val="0"/>
              </a:spcAft>
              <a:buClrTx/>
              <a:buSzTx/>
              <a:buFont typeface="Wingdings" panose="05000000000000000000" pitchFamily="2" charset="2"/>
              <a:buNone/>
              <a:tabLst/>
              <a:defRPr/>
            </a:pPr>
            <a:r>
              <a:rPr kumimoji="0" lang="ar-SA" sz="1800" b="0" i="0" u="none" strike="noStrike" kern="1200" cap="none" spc="0" normalizeH="0" baseline="0" noProof="0" dirty="0">
                <a:ln>
                  <a:noFill/>
                </a:ln>
                <a:solidFill>
                  <a:srgbClr val="FFFFFF"/>
                </a:solidFill>
                <a:effectLst/>
                <a:uLnTx/>
                <a:uFillTx/>
                <a:latin typeface="Calibri"/>
                <a:ea typeface="+mj-ea"/>
                <a:cs typeface="Times New Roman" panose="02020603050405020304" pitchFamily="18" charset="0"/>
              </a:rPr>
              <a:t>الفائز بكل وضوح هو:  </a:t>
            </a:r>
            <a:r>
              <a:rPr kumimoji="0" lang="ar-SA" sz="1800" b="1" i="0" u="none" strike="noStrike" kern="1200" cap="none" spc="0" normalizeH="0" baseline="0" noProof="0" dirty="0">
                <a:ln>
                  <a:noFill/>
                </a:ln>
                <a:solidFill>
                  <a:srgbClr val="FFFFFF"/>
                </a:solidFill>
                <a:effectLst/>
                <a:uLnTx/>
                <a:uFillTx/>
                <a:latin typeface="Calibri"/>
                <a:ea typeface="+mj-ea"/>
                <a:cs typeface="Times New Roman" panose="02020603050405020304" pitchFamily="18" charset="0"/>
              </a:rPr>
              <a:t>ابطال لتبقى</a:t>
            </a:r>
            <a:endParaRPr kumimoji="0" lang="en-US" sz="1800" b="1" i="0" u="none" strike="noStrike" kern="1200" cap="none" spc="0" normalizeH="0" baseline="0" noProof="0" dirty="0">
              <a:ln>
                <a:noFill/>
              </a:ln>
              <a:solidFill>
                <a:srgbClr val="FFFFFF"/>
              </a:solidFill>
              <a:effectLst/>
              <a:uLnTx/>
              <a:uFillTx/>
              <a:latin typeface="Calibri"/>
              <a:ea typeface="+mj-ea"/>
              <a:cs typeface="Bahij TheSansArabic Plain" panose="02040503050201020203" pitchFamily="18" charset="-78"/>
            </a:endParaRPr>
          </a:p>
        </p:txBody>
      </p:sp>
      <p:graphicFrame>
        <p:nvGraphicFramePr>
          <p:cNvPr id="11" name="Table 10">
            <a:extLst>
              <a:ext uri="{FF2B5EF4-FFF2-40B4-BE49-F238E27FC236}">
                <a16:creationId xmlns:a16="http://schemas.microsoft.com/office/drawing/2014/main" id="{9D91C3A6-54A7-8024-9B6D-6FA48934FCD3}"/>
              </a:ext>
            </a:extLst>
          </p:cNvPr>
          <p:cNvGraphicFramePr>
            <a:graphicFrameLocks noGrp="1"/>
          </p:cNvGraphicFramePr>
          <p:nvPr/>
        </p:nvGraphicFramePr>
        <p:xfrm>
          <a:off x="1999955" y="4957336"/>
          <a:ext cx="8345544" cy="1604715"/>
        </p:xfrm>
        <a:graphic>
          <a:graphicData uri="http://schemas.openxmlformats.org/drawingml/2006/table">
            <a:tbl>
              <a:tblPr firstRow="1" bandRow="1">
                <a:tableStyleId>{2D5ABB26-0587-4C30-8999-92F81FD0307C}</a:tableStyleId>
              </a:tblPr>
              <a:tblGrid>
                <a:gridCol w="3246501">
                  <a:extLst>
                    <a:ext uri="{9D8B030D-6E8A-4147-A177-3AD203B41FA5}">
                      <a16:colId xmlns:a16="http://schemas.microsoft.com/office/drawing/2014/main" val="168338027"/>
                    </a:ext>
                  </a:extLst>
                </a:gridCol>
                <a:gridCol w="5099043">
                  <a:extLst>
                    <a:ext uri="{9D8B030D-6E8A-4147-A177-3AD203B41FA5}">
                      <a16:colId xmlns:a16="http://schemas.microsoft.com/office/drawing/2014/main" val="448283476"/>
                    </a:ext>
                  </a:extLst>
                </a:gridCol>
              </a:tblGrid>
              <a:tr h="320943">
                <a:tc rowSpan="3">
                  <a:txBody>
                    <a:bodyPr/>
                    <a:lstStyle/>
                    <a:p>
                      <a:pPr algn="ctr"/>
                      <a:r>
                        <a:rPr lang="ar-JO" sz="1100" b="1" i="1" dirty="0">
                          <a:solidFill>
                            <a:schemeClr val="tx1"/>
                          </a:solidFill>
                        </a:rPr>
                        <a:t>أكثر من 80% من العينة </a:t>
                      </a:r>
                      <a:r>
                        <a:rPr lang="ar-JO" sz="1100" i="1" dirty="0">
                          <a:solidFill>
                            <a:schemeClr val="tx1"/>
                          </a:solidFill>
                        </a:rPr>
                        <a:t>اتفقت على مثل هذه التعليقات</a:t>
                      </a:r>
                      <a:endParaRPr lang="en-US" sz="1100" i="1"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A68F5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ar-SA" sz="1200" dirty="0">
                          <a:solidFill>
                            <a:schemeClr val="tx1"/>
                          </a:solidFill>
                        </a:rPr>
                        <a:t>أحب كلمة أبطال لأنها تخليني أحس بالقوة</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88237701"/>
                  </a:ext>
                </a:extLst>
              </a:tr>
              <a:tr h="320943">
                <a:tc vMerge="1">
                  <a:txBody>
                    <a:bodyPr/>
                    <a:lstStyle/>
                    <a:p>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ar-SA" sz="1200" dirty="0">
                          <a:solidFill>
                            <a:schemeClr val="tx1"/>
                          </a:solidFill>
                        </a:rPr>
                        <a:t>أبطال أحلى، تحسسني إني شجاع وأقدر أكون أفضل.</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23606241"/>
                  </a:ext>
                </a:extLst>
              </a:tr>
              <a:tr h="320943">
                <a:tc vMerge="1">
                  <a:txBody>
                    <a:bodyPr/>
                    <a:lstStyle/>
                    <a:p>
                      <a:endParaRP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ar-SA" sz="1200" dirty="0">
                          <a:solidFill>
                            <a:schemeClr val="tx1"/>
                          </a:solidFill>
                        </a:rPr>
                        <a:t>لما يقولوا لنا أبطال، أحس بالقوة والشجاعة</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A68F5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54688626"/>
                  </a:ext>
                </a:extLst>
              </a:tr>
              <a:tr h="320943">
                <a:tc rowSpan="2">
                  <a:txBody>
                    <a:bodyPr/>
                    <a:lstStyle/>
                    <a:p>
                      <a:pPr algn="ctr"/>
                      <a:r>
                        <a:rPr lang="ar-JO" sz="1100" i="1" dirty="0">
                          <a:solidFill>
                            <a:schemeClr val="tx1"/>
                          </a:solidFill>
                        </a:rPr>
                        <a:t>هذه الاجابات تشمل </a:t>
                      </a:r>
                      <a:r>
                        <a:rPr lang="ar-JO" sz="1100" b="1" i="1" dirty="0">
                          <a:solidFill>
                            <a:schemeClr val="tx1"/>
                          </a:solidFill>
                        </a:rPr>
                        <a:t>عدد محدود من العينة</a:t>
                      </a:r>
                      <a:endParaRPr lang="en-US" sz="1100" b="1" i="1"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A68F5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ar-SA" sz="1200" dirty="0">
                          <a:solidFill>
                            <a:schemeClr val="tx1"/>
                          </a:solidFill>
                        </a:rPr>
                        <a:t>أنا طفل وأحب إنهم يقولوا لي طفل، عشان عمري صغير</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A68F5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72471458"/>
                  </a:ext>
                </a:extLst>
              </a:tr>
              <a:tr h="320943">
                <a:tc vMerge="1">
                  <a:txBody>
                    <a:bodyPr/>
                    <a:lstStyle/>
                    <a:p>
                      <a:pPr algn="r"/>
                      <a:endParaRPr lang="en-US" sz="1100"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200" dirty="0"/>
                        <a:t>كلمة أطفال تناسبنا أكثر لأنها عن عمرنا.</a:t>
                      </a:r>
                      <a:endParaRPr lang="en-US" sz="1200" i="1" dirty="0">
                        <a:solidFill>
                          <a:srgbClr val="6A788A"/>
                        </a:solidFill>
                        <a:latin typeface="Lato" panose="020F0502020204030203"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23928357"/>
                  </a:ext>
                </a:extLst>
              </a:tr>
            </a:tbl>
          </a:graphicData>
        </a:graphic>
      </p:graphicFrame>
      <p:sp>
        <p:nvSpPr>
          <p:cNvPr id="14" name="TextBox 13">
            <a:extLst>
              <a:ext uri="{FF2B5EF4-FFF2-40B4-BE49-F238E27FC236}">
                <a16:creationId xmlns:a16="http://schemas.microsoft.com/office/drawing/2014/main" id="{535A2ABE-17DC-3110-6F16-6A9F579156B3}"/>
              </a:ext>
            </a:extLst>
          </p:cNvPr>
          <p:cNvSpPr txBox="1"/>
          <p:nvPr/>
        </p:nvSpPr>
        <p:spPr>
          <a:xfrm>
            <a:off x="1258319" y="1403601"/>
            <a:ext cx="9603990" cy="553998"/>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JO" sz="15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أظهرت نتائج النقاش مع الأطفال تباينًا بين استخدام مصطلحي </a:t>
            </a:r>
            <a:r>
              <a:rPr kumimoji="0" lang="ar-JO" sz="15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"أطفال لتبقى"</a:t>
            </a:r>
            <a:r>
              <a:rPr kumimoji="0" lang="ar-JO" sz="15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و </a:t>
            </a:r>
            <a:r>
              <a:rPr kumimoji="0" lang="ar-JO" sz="15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"أبطال لتبقى"</a:t>
            </a:r>
            <a:r>
              <a:rPr kumimoji="0" lang="ar-JO" sz="15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حيث وجد أن كلمة "أبطال" تحمل طابعًا أكثر جاذبية وإلهامًا للأطفال، بينما كلمة "أطفال" بدت أقل ارتباطًا بالشجاعة أو المسؤولية. ويوضح الجدول أدناه الفروقات الرئيسية بين المصطلحين كما عبر عنها الأطفال.</a:t>
            </a:r>
            <a:endParaRPr kumimoji="0" lang="en-US" sz="15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0" name="Title 1">
            <a:extLst>
              <a:ext uri="{FF2B5EF4-FFF2-40B4-BE49-F238E27FC236}">
                <a16:creationId xmlns:a16="http://schemas.microsoft.com/office/drawing/2014/main" id="{6709604F-2F64-F95C-FF26-9A12A258696A}"/>
              </a:ext>
            </a:extLst>
          </p:cNvPr>
          <p:cNvSpPr txBox="1">
            <a:spLocks/>
          </p:cNvSpPr>
          <p:nvPr/>
        </p:nvSpPr>
        <p:spPr>
          <a:xfrm>
            <a:off x="1128808" y="2885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9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أطفال لتبقى مقارنة بـ أبطال لتبقى </a:t>
            </a:r>
          </a:p>
        </p:txBody>
      </p:sp>
      <p:sp>
        <p:nvSpPr>
          <p:cNvPr id="5" name="Slide Number Placeholder 4">
            <a:extLst>
              <a:ext uri="{FF2B5EF4-FFF2-40B4-BE49-F238E27FC236}">
                <a16:creationId xmlns:a16="http://schemas.microsoft.com/office/drawing/2014/main" id="{2AE96437-C22F-DB50-30D3-E313AA72DD55}"/>
              </a:ext>
            </a:extLst>
          </p:cNvPr>
          <p:cNvSpPr>
            <a:spLocks noGrp="1"/>
          </p:cNvSpPr>
          <p:nvPr>
            <p:ph type="sldNum" sz="quarter" idx="12"/>
          </p:nvPr>
        </p:nvSpPr>
        <p:spPr/>
        <p:txBody>
          <a:bodyPr/>
          <a:lstStyle/>
          <a:p>
            <a:fld id="{5939B1FA-81F2-4940-9AF3-5EAFB5D6669B}" type="slidenum">
              <a:rPr lang="en-US" smtClean="0"/>
              <a:pPr/>
              <a:t>55</a:t>
            </a:fld>
            <a:endParaRPr lang="en-US"/>
          </a:p>
        </p:txBody>
      </p:sp>
    </p:spTree>
    <p:extLst>
      <p:ext uri="{BB962C8B-B14F-4D97-AF65-F5344CB8AC3E}">
        <p14:creationId xmlns:p14="http://schemas.microsoft.com/office/powerpoint/2010/main" val="27538868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4A1B8CD0-E9CE-81E9-132A-E8E07FF3837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2FE5E7E-B45B-6694-2ADA-E98F2B806EBF}"/>
              </a:ext>
            </a:extLst>
          </p:cNvPr>
          <p:cNvSpPr txBox="1"/>
          <p:nvPr/>
        </p:nvSpPr>
        <p:spPr>
          <a:xfrm>
            <a:off x="1676398" y="2046238"/>
            <a:ext cx="6382872" cy="769441"/>
          </a:xfrm>
          <a:prstGeom prst="rect">
            <a:avLst/>
          </a:prstGeom>
          <a:noFill/>
        </p:spPr>
        <p:txBody>
          <a:bodyPr wrap="square" rtlCol="0">
            <a:spAutoFit/>
          </a:bodyPr>
          <a:lstStyle/>
          <a:p>
            <a:pPr marL="627063" marR="0" lvl="0" indent="-627063" algn="r" defTabSz="914400" rtl="1" eaLnBrk="1" fontAlgn="auto" latinLnBrk="0" hangingPunct="1">
              <a:lnSpc>
                <a:spcPct val="100000"/>
              </a:lnSpc>
              <a:spcBef>
                <a:spcPts val="0"/>
              </a:spcBef>
              <a:spcAft>
                <a:spcPts val="0"/>
              </a:spcAft>
              <a:buClrTx/>
              <a:buSzTx/>
              <a:buFontTx/>
              <a:buNone/>
              <a:tabLst/>
              <a:defRPr/>
            </a:pPr>
            <a:r>
              <a:rPr kumimoji="0" lang="ar-SA" sz="4400" b="0" i="0" u="none" strike="noStrike" kern="1200" cap="none" spc="0" normalizeH="0" baseline="0" noProof="0" dirty="0">
                <a:ln>
                  <a:noFill/>
                </a:ln>
                <a:solidFill>
                  <a:prstClr val="white"/>
                </a:solidFill>
                <a:effectLst/>
                <a:uLnTx/>
                <a:uFillTx/>
                <a:latin typeface="Aptos" panose="02110004020202020204"/>
                <a:ea typeface="+mn-ea"/>
                <a:cs typeface="IBM Plex Sans Arabic Medium" panose="020B0603050203000203" pitchFamily="34" charset="-78"/>
              </a:rPr>
              <a:t>بناء التوجه الاستراتيجي للحملة</a:t>
            </a:r>
          </a:p>
        </p:txBody>
      </p:sp>
    </p:spTree>
    <p:extLst>
      <p:ext uri="{BB962C8B-B14F-4D97-AF65-F5344CB8AC3E}">
        <p14:creationId xmlns:p14="http://schemas.microsoft.com/office/powerpoint/2010/main" val="24066782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4A1B8CD0-E9CE-81E9-132A-E8E07FF3837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2C2332A-369D-EF39-4A39-BBFB5BAA307A}"/>
              </a:ext>
            </a:extLst>
          </p:cNvPr>
          <p:cNvSpPr txBox="1"/>
          <p:nvPr/>
        </p:nvSpPr>
        <p:spPr>
          <a:xfrm>
            <a:off x="1676398" y="3199177"/>
            <a:ext cx="6382872" cy="707886"/>
          </a:xfrm>
          <a:prstGeom prst="rect">
            <a:avLst/>
          </a:prstGeom>
          <a:noFill/>
        </p:spPr>
        <p:txBody>
          <a:bodyPr wrap="square" rtlCol="0">
            <a:spAutoFit/>
          </a:bodyPr>
          <a:lstStyle/>
          <a:p>
            <a:pPr marL="627063" marR="0" lvl="0" indent="-627063" algn="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white"/>
                </a:solidFill>
                <a:effectLst/>
                <a:uLnTx/>
                <a:uFillTx/>
                <a:latin typeface="Aptos" panose="02110004020202020204"/>
                <a:ea typeface="+mn-ea"/>
                <a:cs typeface="IBM Plex Sans Arabic Medium" panose="020B0603050203000203" pitchFamily="34" charset="-78"/>
              </a:rPr>
              <a:t>الخطة التنفيذية التفصيلية</a:t>
            </a:r>
          </a:p>
        </p:txBody>
      </p:sp>
    </p:spTree>
    <p:extLst>
      <p:ext uri="{BB962C8B-B14F-4D97-AF65-F5344CB8AC3E}">
        <p14:creationId xmlns:p14="http://schemas.microsoft.com/office/powerpoint/2010/main" val="41482665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50E01-9F83-E4F6-6FA1-8DD1438E046E}"/>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C8A0B9F-19C7-B17B-FC89-FB6411A744F7}"/>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BB80F05D-8F0D-CAF4-6349-7933F5CFDAC9}"/>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91D110C7-DE26-6661-9163-7D7446AE3FAA}"/>
              </a:ext>
            </a:extLst>
          </p:cNvPr>
          <p:cNvGrpSpPr/>
          <p:nvPr/>
        </p:nvGrpSpPr>
        <p:grpSpPr>
          <a:xfrm>
            <a:off x="1297543" y="3582157"/>
            <a:ext cx="8063425" cy="696319"/>
            <a:chOff x="810520" y="2879312"/>
            <a:chExt cx="8063425" cy="696319"/>
          </a:xfrm>
        </p:grpSpPr>
        <p:sp>
          <p:nvSpPr>
            <p:cNvPr id="24" name="TextBox 23">
              <a:extLst>
                <a:ext uri="{FF2B5EF4-FFF2-40B4-BE49-F238E27FC236}">
                  <a16:creationId xmlns:a16="http://schemas.microsoft.com/office/drawing/2014/main" id="{157D89F4-1E3E-2885-A1AB-20B58CABC3BE}"/>
                </a:ext>
              </a:extLst>
            </p:cNvPr>
            <p:cNvSpPr txBox="1"/>
            <p:nvPr/>
          </p:nvSpPr>
          <p:spPr>
            <a:xfrm>
              <a:off x="810520" y="2879312"/>
              <a:ext cx="8063425" cy="553998"/>
            </a:xfrm>
            <a:prstGeom prst="rect">
              <a:avLst/>
            </a:prstGeom>
            <a:noFill/>
          </p:spPr>
          <p:txBody>
            <a:bodyPr wrap="square" lIns="0" tIns="0" rIns="0" bIns="0" rtlCol="0" anchor="b">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sysClr val="windowText" lastClr="000000"/>
                  </a:solidFill>
                  <a:effectLst/>
                  <a:uLnTx/>
                  <a:uFillTx/>
                  <a:latin typeface="Calibri"/>
                  <a:ea typeface="+mn-ea"/>
                  <a:cs typeface="Arial" panose="020B0604020202020204" pitchFamily="34" charset="0"/>
                </a:rPr>
                <a:t>المقدمة والأهداف الرئيسية</a:t>
              </a:r>
            </a:p>
          </p:txBody>
        </p:sp>
        <p:cxnSp>
          <p:nvCxnSpPr>
            <p:cNvPr id="26" name="Straight Connector 25">
              <a:extLst>
                <a:ext uri="{FF2B5EF4-FFF2-40B4-BE49-F238E27FC236}">
                  <a16:creationId xmlns:a16="http://schemas.microsoft.com/office/drawing/2014/main" id="{05590B35-B02D-50D3-43E7-2F1312AAFFF3}"/>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BBB1A123-3127-65FE-BC81-F86FF53061C3}"/>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F6C18663-6E25-9729-98C4-5AF1B35A707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25959402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1B2CB-F71B-731A-7816-6E6515D02AD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4C32F727-42AA-2D72-9573-FF036130B3A8}"/>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85263E8D-B768-F16D-ABE0-AEDE45FA470E}"/>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3AD96402-C34C-E9A2-6B5A-BE6E959F8B55}"/>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4" name="TextBox 13">
            <a:extLst>
              <a:ext uri="{FF2B5EF4-FFF2-40B4-BE49-F238E27FC236}">
                <a16:creationId xmlns:a16="http://schemas.microsoft.com/office/drawing/2014/main" id="{7EE4546A-19F2-C43D-B48C-6B173C45149B}"/>
              </a:ext>
            </a:extLst>
          </p:cNvPr>
          <p:cNvSpPr txBox="1"/>
          <p:nvPr/>
        </p:nvSpPr>
        <p:spPr>
          <a:xfrm>
            <a:off x="742691" y="1036870"/>
            <a:ext cx="10484225" cy="1000274"/>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600"/>
              </a:spcAft>
              <a:buClrTx/>
              <a:buSzTx/>
              <a:buFontTx/>
              <a:buNone/>
              <a:tabLst/>
              <a:defRPr/>
            </a:pPr>
            <a:r>
              <a:rPr kumimoji="0" lang="ar-JO" sz="18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تهدف هذه الخطة إلى بناء وعي سلوكي ومعرفي مستدام لدى الأطفال في المملكة حول أهمية ترشيد استهلاك الكهرباء، من خلال برامج تعليمية ومجتمعية وإعلامية متكاملة، مصممة خصيصًا لكل فئة عمرية (4–5 سنوات، 6–8 سنوات، 9–12 سنة).</a:t>
            </a:r>
            <a:endParaRPr kumimoji="0" lang="en-US" sz="18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just" defTabSz="914400" rtl="1" eaLnBrk="1" fontAlgn="auto" latinLnBrk="0" hangingPunct="1">
              <a:lnSpc>
                <a:spcPct val="100000"/>
              </a:lnSpc>
              <a:spcBef>
                <a:spcPts val="0"/>
              </a:spcBef>
              <a:spcAft>
                <a:spcPts val="600"/>
              </a:spcAft>
              <a:buClrTx/>
              <a:buSzTx/>
              <a:buFontTx/>
              <a:buNone/>
              <a:tabLst/>
              <a:defRPr/>
            </a:pPr>
            <a:r>
              <a:rPr kumimoji="0" lang="ar-JO" sz="18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تعتمد الخطة على إشراك الأطفال وأسرهم ومعلميهم في أنشطة تفاعلية ممتعة، تُحوّل مفهوم الترشيد من توجيه نظري إلى سلوك يومي ثابت</a:t>
            </a:r>
          </a:p>
        </p:txBody>
      </p:sp>
      <p:sp>
        <p:nvSpPr>
          <p:cNvPr id="10" name="Title 1">
            <a:extLst>
              <a:ext uri="{FF2B5EF4-FFF2-40B4-BE49-F238E27FC236}">
                <a16:creationId xmlns:a16="http://schemas.microsoft.com/office/drawing/2014/main" id="{4F895F13-0568-C595-6763-26521283ADEE}"/>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المقدمة والأهداف الرئيسية</a:t>
            </a:r>
          </a:p>
        </p:txBody>
      </p:sp>
      <p:sp>
        <p:nvSpPr>
          <p:cNvPr id="5" name="Slide Number Placeholder 4">
            <a:extLst>
              <a:ext uri="{FF2B5EF4-FFF2-40B4-BE49-F238E27FC236}">
                <a16:creationId xmlns:a16="http://schemas.microsoft.com/office/drawing/2014/main" id="{CB67F5DB-BC3B-3FFA-1650-DB289828578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grpSp>
        <p:nvGrpSpPr>
          <p:cNvPr id="40" name="Group 39">
            <a:extLst>
              <a:ext uri="{FF2B5EF4-FFF2-40B4-BE49-F238E27FC236}">
                <a16:creationId xmlns:a16="http://schemas.microsoft.com/office/drawing/2014/main" id="{893CAE5A-6ABE-E6BA-7DBB-6769F1A0171B}"/>
              </a:ext>
            </a:extLst>
          </p:cNvPr>
          <p:cNvGrpSpPr/>
          <p:nvPr/>
        </p:nvGrpSpPr>
        <p:grpSpPr>
          <a:xfrm>
            <a:off x="6469455" y="2161599"/>
            <a:ext cx="4921130" cy="2314793"/>
            <a:chOff x="6966596" y="4582675"/>
            <a:chExt cx="4921130" cy="2314793"/>
          </a:xfrm>
        </p:grpSpPr>
        <p:sp>
          <p:nvSpPr>
            <p:cNvPr id="41" name="Rectangle: Rounded Corners 40">
              <a:extLst>
                <a:ext uri="{FF2B5EF4-FFF2-40B4-BE49-F238E27FC236}">
                  <a16:creationId xmlns:a16="http://schemas.microsoft.com/office/drawing/2014/main" id="{86ECDE91-D7D3-F79F-A334-D8FED89EB884}"/>
                </a:ext>
              </a:extLst>
            </p:cNvPr>
            <p:cNvSpPr/>
            <p:nvPr/>
          </p:nvSpPr>
          <p:spPr>
            <a:xfrm>
              <a:off x="6966596" y="4582675"/>
              <a:ext cx="4921130" cy="2314793"/>
            </a:xfrm>
            <a:prstGeom prst="roundRect">
              <a:avLst>
                <a:gd name="adj" fmla="val 4860"/>
              </a:avLst>
            </a:prstGeom>
            <a:solidFill>
              <a:srgbClr val="76622F"/>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2" name="Oval 41">
              <a:extLst>
                <a:ext uri="{FF2B5EF4-FFF2-40B4-BE49-F238E27FC236}">
                  <a16:creationId xmlns:a16="http://schemas.microsoft.com/office/drawing/2014/main" id="{B45C3FE7-1134-E99B-9AF0-3AF06ECA1AE1}"/>
                </a:ext>
              </a:extLst>
            </p:cNvPr>
            <p:cNvSpPr/>
            <p:nvPr/>
          </p:nvSpPr>
          <p:spPr>
            <a:xfrm>
              <a:off x="11449769" y="4761617"/>
              <a:ext cx="304800" cy="304800"/>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43" name="Group 42">
              <a:extLst>
                <a:ext uri="{FF2B5EF4-FFF2-40B4-BE49-F238E27FC236}">
                  <a16:creationId xmlns:a16="http://schemas.microsoft.com/office/drawing/2014/main" id="{F09D30BE-6FB7-BC19-9A2F-75E5EDE90014}"/>
                </a:ext>
              </a:extLst>
            </p:cNvPr>
            <p:cNvGrpSpPr/>
            <p:nvPr/>
          </p:nvGrpSpPr>
          <p:grpSpPr>
            <a:xfrm>
              <a:off x="11259033" y="4864953"/>
              <a:ext cx="399093" cy="98129"/>
              <a:chOff x="971210" y="1870511"/>
              <a:chExt cx="399093" cy="98129"/>
            </a:xfrm>
            <a:solidFill>
              <a:srgbClr val="FFC000"/>
            </a:solidFill>
          </p:grpSpPr>
          <p:sp>
            <p:nvSpPr>
              <p:cNvPr id="46" name="Oval 45">
                <a:extLst>
                  <a:ext uri="{FF2B5EF4-FFF2-40B4-BE49-F238E27FC236}">
                    <a16:creationId xmlns:a16="http://schemas.microsoft.com/office/drawing/2014/main" id="{0FF13C02-3EB3-EE09-7392-9D3BBDDBF412}"/>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Oval 46">
                <a:extLst>
                  <a:ext uri="{FF2B5EF4-FFF2-40B4-BE49-F238E27FC236}">
                    <a16:creationId xmlns:a16="http://schemas.microsoft.com/office/drawing/2014/main" id="{E65D3E27-5409-9021-709D-1F8A9F7DB465}"/>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8" name="Oval 47">
                <a:extLst>
                  <a:ext uri="{FF2B5EF4-FFF2-40B4-BE49-F238E27FC236}">
                    <a16:creationId xmlns:a16="http://schemas.microsoft.com/office/drawing/2014/main" id="{C4602E9D-A148-B50C-41DE-FCAF357BE493}"/>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44" name="TextBox 36">
              <a:extLst>
                <a:ext uri="{FF2B5EF4-FFF2-40B4-BE49-F238E27FC236}">
                  <a16:creationId xmlns:a16="http://schemas.microsoft.com/office/drawing/2014/main" id="{5D69DAAA-A4E2-75CE-F76E-17DC9FDBA0A2}"/>
                </a:ext>
              </a:extLst>
            </p:cNvPr>
            <p:cNvSpPr txBox="1"/>
            <p:nvPr/>
          </p:nvSpPr>
          <p:spPr>
            <a:xfrm>
              <a:off x="9439811" y="4785097"/>
              <a:ext cx="1720801"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الأهداف العامة</a:t>
              </a:r>
              <a:endParaRPr kumimoji="0" lang="en-US" sz="1800" b="1" i="0" u="none" strike="noStrike" kern="0" cap="none" spc="0" normalizeH="0" baseline="0" noProof="0" dirty="0">
                <a:ln>
                  <a:noFill/>
                </a:ln>
                <a:solidFill>
                  <a:prstClr val="white"/>
                </a:solidFill>
                <a:effectLst/>
                <a:uLnTx/>
                <a:uFillTx/>
                <a:latin typeface="Segoe UI" panose="020B0502040204020203" pitchFamily="34" charset="0"/>
                <a:ea typeface="+mj-ea"/>
                <a:cs typeface="Segoe UI" panose="020B0502040204020203" pitchFamily="34" charset="0"/>
                <a:sym typeface="Montserrat"/>
              </a:endParaRPr>
            </a:p>
          </p:txBody>
        </p:sp>
        <p:sp>
          <p:nvSpPr>
            <p:cNvPr id="45" name="TextBox 44">
              <a:extLst>
                <a:ext uri="{FF2B5EF4-FFF2-40B4-BE49-F238E27FC236}">
                  <a16:creationId xmlns:a16="http://schemas.microsoft.com/office/drawing/2014/main" id="{968A85C3-7874-D3E5-668D-C2763CE46BC1}"/>
                </a:ext>
              </a:extLst>
            </p:cNvPr>
            <p:cNvSpPr txBox="1"/>
            <p:nvPr/>
          </p:nvSpPr>
          <p:spPr>
            <a:xfrm>
              <a:off x="7074173" y="5231126"/>
              <a:ext cx="4628892" cy="1338828"/>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رفع مستوى الوعي لدى الأطفال حول مفهوم الكهرباء وأهمية ترشيدها.</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تعزيز الممارسات اليومية الصحيحة في المنزل والمدرسة.</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إشراك الأسر والمجتمع في دعم السلوك الإيجابي.</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استخدام الإعلام الرقمي والمحتوى المرئي كوسيلة تعليمية فعّالة.</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قياس أثر الأنشطة إعلاميًا وسلوكيًا لضمان التحسين المستمر.</a:t>
              </a:r>
            </a:p>
          </p:txBody>
        </p:sp>
      </p:grpSp>
      <p:grpSp>
        <p:nvGrpSpPr>
          <p:cNvPr id="66" name="Group 65">
            <a:extLst>
              <a:ext uri="{FF2B5EF4-FFF2-40B4-BE49-F238E27FC236}">
                <a16:creationId xmlns:a16="http://schemas.microsoft.com/office/drawing/2014/main" id="{6885D79B-B3FE-7E31-12D1-3D7295288D11}"/>
              </a:ext>
            </a:extLst>
          </p:cNvPr>
          <p:cNvGrpSpPr/>
          <p:nvPr/>
        </p:nvGrpSpPr>
        <p:grpSpPr>
          <a:xfrm>
            <a:off x="759431" y="2161600"/>
            <a:ext cx="4921130" cy="2314792"/>
            <a:chOff x="780423" y="3021074"/>
            <a:chExt cx="4921130" cy="2314792"/>
          </a:xfrm>
        </p:grpSpPr>
        <p:sp>
          <p:nvSpPr>
            <p:cNvPr id="8" name="Rectangle: Rounded Corners 7">
              <a:extLst>
                <a:ext uri="{FF2B5EF4-FFF2-40B4-BE49-F238E27FC236}">
                  <a16:creationId xmlns:a16="http://schemas.microsoft.com/office/drawing/2014/main" id="{D20610F8-DF6E-CCE4-61D6-C47BE3D6C0B6}"/>
                </a:ext>
              </a:extLst>
            </p:cNvPr>
            <p:cNvSpPr/>
            <p:nvPr/>
          </p:nvSpPr>
          <p:spPr>
            <a:xfrm>
              <a:off x="780423" y="3021074"/>
              <a:ext cx="4921130" cy="2314792"/>
            </a:xfrm>
            <a:prstGeom prst="roundRect">
              <a:avLst>
                <a:gd name="adj" fmla="val 4860"/>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0F0E1497-73F0-B29F-1C85-282310E3CF6D}"/>
                </a:ext>
              </a:extLst>
            </p:cNvPr>
            <p:cNvSpPr/>
            <p:nvPr/>
          </p:nvSpPr>
          <p:spPr>
            <a:xfrm>
              <a:off x="5246966" y="3158674"/>
              <a:ext cx="317325" cy="301752"/>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5F808AE4-5E59-9635-57F2-F851452DEFD2}"/>
                </a:ext>
              </a:extLst>
            </p:cNvPr>
            <p:cNvGrpSpPr/>
            <p:nvPr/>
          </p:nvGrpSpPr>
          <p:grpSpPr>
            <a:xfrm>
              <a:off x="5030839" y="3283129"/>
              <a:ext cx="415493" cy="79480"/>
              <a:chOff x="971210" y="1870511"/>
              <a:chExt cx="399093" cy="98129"/>
            </a:xfrm>
            <a:solidFill>
              <a:srgbClr val="FFC000"/>
            </a:solidFill>
          </p:grpSpPr>
          <p:sp>
            <p:nvSpPr>
              <p:cNvPr id="61" name="Oval 60">
                <a:extLst>
                  <a:ext uri="{FF2B5EF4-FFF2-40B4-BE49-F238E27FC236}">
                    <a16:creationId xmlns:a16="http://schemas.microsoft.com/office/drawing/2014/main" id="{CE81BB1A-8CC0-0145-5661-C602652F349D}"/>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2" name="Oval 61">
                <a:extLst>
                  <a:ext uri="{FF2B5EF4-FFF2-40B4-BE49-F238E27FC236}">
                    <a16:creationId xmlns:a16="http://schemas.microsoft.com/office/drawing/2014/main" id="{3E7799ED-CFC7-6CF5-4C9A-2667CB80033A}"/>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Oval 62">
                <a:extLst>
                  <a:ext uri="{FF2B5EF4-FFF2-40B4-BE49-F238E27FC236}">
                    <a16:creationId xmlns:a16="http://schemas.microsoft.com/office/drawing/2014/main" id="{EE0A0C50-B7ED-F1AA-8F1F-B3EB6F6C636C}"/>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58" name="TextBox 36">
              <a:extLst>
                <a:ext uri="{FF2B5EF4-FFF2-40B4-BE49-F238E27FC236}">
                  <a16:creationId xmlns:a16="http://schemas.microsoft.com/office/drawing/2014/main" id="{AFCD5761-A659-5F93-B816-D2AC66B24964}"/>
                </a:ext>
              </a:extLst>
            </p:cNvPr>
            <p:cNvSpPr txBox="1"/>
            <p:nvPr/>
          </p:nvSpPr>
          <p:spPr>
            <a:xfrm>
              <a:off x="3154415" y="3210690"/>
              <a:ext cx="1791512"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الفئات المستهدفة</a:t>
              </a:r>
            </a:p>
          </p:txBody>
        </p:sp>
      </p:grpSp>
      <p:graphicFrame>
        <p:nvGraphicFramePr>
          <p:cNvPr id="65" name="Table 64">
            <a:extLst>
              <a:ext uri="{FF2B5EF4-FFF2-40B4-BE49-F238E27FC236}">
                <a16:creationId xmlns:a16="http://schemas.microsoft.com/office/drawing/2014/main" id="{DC2FC6CA-626D-CF70-AF5D-5AA855FD27DE}"/>
              </a:ext>
            </a:extLst>
          </p:cNvPr>
          <p:cNvGraphicFramePr>
            <a:graphicFrameLocks noGrp="1"/>
          </p:cNvGraphicFramePr>
          <p:nvPr/>
        </p:nvGraphicFramePr>
        <p:xfrm>
          <a:off x="851387" y="2725407"/>
          <a:ext cx="4691912" cy="1628420"/>
        </p:xfrm>
        <a:graphic>
          <a:graphicData uri="http://schemas.openxmlformats.org/drawingml/2006/table">
            <a:tbl>
              <a:tblPr rtl="1" firstRow="1" firstCol="1" bandRow="1"/>
              <a:tblGrid>
                <a:gridCol w="1353798">
                  <a:extLst>
                    <a:ext uri="{9D8B030D-6E8A-4147-A177-3AD203B41FA5}">
                      <a16:colId xmlns:a16="http://schemas.microsoft.com/office/drawing/2014/main" val="3326767894"/>
                    </a:ext>
                  </a:extLst>
                </a:gridCol>
                <a:gridCol w="3338114">
                  <a:extLst>
                    <a:ext uri="{9D8B030D-6E8A-4147-A177-3AD203B41FA5}">
                      <a16:colId xmlns:a16="http://schemas.microsoft.com/office/drawing/2014/main" val="3847484033"/>
                    </a:ext>
                  </a:extLst>
                </a:gridCol>
              </a:tblGrid>
              <a:tr h="227091">
                <a:tc>
                  <a:txBody>
                    <a:bodyPr/>
                    <a:lstStyle/>
                    <a:p>
                      <a:pPr marL="0" marR="0" algn="ctr" rtl="1">
                        <a:lnSpc>
                          <a:spcPct val="115000"/>
                        </a:lnSpc>
                        <a:spcAft>
                          <a:spcPts val="800"/>
                        </a:spcAft>
                        <a:buNone/>
                      </a:pPr>
                      <a:r>
                        <a:rPr lang="ar-SA" sz="1500" b="1" kern="0" dirty="0">
                          <a:solidFill>
                            <a:schemeClr val="bg1"/>
                          </a:solidFill>
                          <a:effectLst/>
                          <a:latin typeface="Aptos" panose="020B0004020202020204" pitchFamily="34" charset="0"/>
                          <a:ea typeface="Times New Roman" panose="02020603050405020304" pitchFamily="18" charset="0"/>
                          <a:cs typeface="+mn-cs"/>
                        </a:rPr>
                        <a:t>الفئة</a:t>
                      </a:r>
                      <a:endParaRPr lang="en-US" sz="1500" kern="100" dirty="0">
                        <a:solidFill>
                          <a:schemeClr val="bg1"/>
                        </a:solidFill>
                        <a:effectLst/>
                        <a:latin typeface="Aptos" panose="020B0004020202020204" pitchFamily="34" charset="0"/>
                        <a:ea typeface="Aptos" panose="020B0004020202020204" pitchFamily="34" charset="0"/>
                        <a:cs typeface="+mn-cs"/>
                      </a:endParaRPr>
                    </a:p>
                  </a:txBody>
                  <a:tcPr marL="9525" marR="9525" marT="9525" marB="9525" anchor="ctr">
                    <a:lnL>
                      <a:noFill/>
                    </a:lnL>
                    <a:lnR>
                      <a:noFill/>
                    </a:lnR>
                    <a:lnT>
                      <a:noFill/>
                    </a:lnT>
                    <a:lnB>
                      <a:noFill/>
                    </a:lnB>
                    <a:noFill/>
                  </a:tcPr>
                </a:tc>
                <a:tc>
                  <a:txBody>
                    <a:bodyPr/>
                    <a:lstStyle/>
                    <a:p>
                      <a:pPr marL="0" marR="0" algn="ctr" rtl="1">
                        <a:lnSpc>
                          <a:spcPct val="115000"/>
                        </a:lnSpc>
                        <a:spcAft>
                          <a:spcPts val="800"/>
                        </a:spcAft>
                        <a:buNone/>
                      </a:pPr>
                      <a:r>
                        <a:rPr lang="ar-SA" sz="1500" b="1" kern="0" dirty="0">
                          <a:solidFill>
                            <a:schemeClr val="bg1"/>
                          </a:solidFill>
                          <a:effectLst/>
                          <a:latin typeface="Aptos" panose="020B0004020202020204" pitchFamily="34" charset="0"/>
                          <a:ea typeface="Times New Roman" panose="02020603050405020304" pitchFamily="18" charset="0"/>
                          <a:cs typeface="+mn-cs"/>
                        </a:rPr>
                        <a:t>السلوك المستهدف</a:t>
                      </a:r>
                      <a:endParaRPr lang="en-US" sz="1500" kern="100" dirty="0">
                        <a:solidFill>
                          <a:schemeClr val="bg1"/>
                        </a:solidFill>
                        <a:effectLst/>
                        <a:latin typeface="Aptos" panose="020B0004020202020204" pitchFamily="34" charset="0"/>
                        <a:ea typeface="Aptos" panose="020B0004020202020204" pitchFamily="34" charset="0"/>
                        <a:cs typeface="+mn-cs"/>
                      </a:endParaRPr>
                    </a:p>
                  </a:txBody>
                  <a:tcPr marL="9525" marR="9525" marT="9525" marB="9525" anchor="ctr">
                    <a:lnL>
                      <a:noFill/>
                    </a:lnL>
                    <a:lnR>
                      <a:noFill/>
                    </a:lnR>
                    <a:lnT>
                      <a:noFill/>
                    </a:lnT>
                    <a:lnB>
                      <a:noFill/>
                    </a:lnB>
                    <a:noFill/>
                  </a:tcPr>
                </a:tc>
                <a:extLst>
                  <a:ext uri="{0D108BD9-81ED-4DB2-BD59-A6C34878D82A}">
                    <a16:rowId xmlns:a16="http://schemas.microsoft.com/office/drawing/2014/main" val="1615343717"/>
                  </a:ext>
                </a:extLst>
              </a:tr>
              <a:tr h="415874">
                <a:tc>
                  <a:txBody>
                    <a:bodyPr/>
                    <a:lstStyle/>
                    <a:p>
                      <a:pPr marL="0" marR="0" algn="r" rtl="1">
                        <a:lnSpc>
                          <a:spcPct val="115000"/>
                        </a:lnSpc>
                        <a:spcAft>
                          <a:spcPts val="800"/>
                        </a:spcAft>
                        <a:buNone/>
                      </a:pPr>
                      <a:r>
                        <a:rPr lang="ar-SA" sz="1500" b="0" kern="0" dirty="0">
                          <a:solidFill>
                            <a:schemeClr val="bg1"/>
                          </a:solidFill>
                          <a:effectLst/>
                          <a:latin typeface="Times New Roman" panose="02020603050405020304" pitchFamily="18" charset="0"/>
                          <a:ea typeface="Times New Roman" panose="02020603050405020304" pitchFamily="18" charset="0"/>
                          <a:cs typeface="+mn-cs"/>
                        </a:rPr>
                        <a:t>4 الى 5 </a:t>
                      </a:r>
                      <a:r>
                        <a:rPr lang="en-US" sz="1500" b="0" kern="0" dirty="0">
                          <a:solidFill>
                            <a:schemeClr val="bg1"/>
                          </a:solidFill>
                          <a:effectLst/>
                          <a:latin typeface="Times New Roman" panose="02020603050405020304" pitchFamily="18" charset="0"/>
                          <a:ea typeface="Times New Roman" panose="02020603050405020304" pitchFamily="18" charset="0"/>
                          <a:cs typeface="+mn-cs"/>
                        </a:rPr>
                        <a:t> </a:t>
                      </a:r>
                      <a:r>
                        <a:rPr lang="ar-SA" sz="1500" b="0" kern="0" dirty="0">
                          <a:solidFill>
                            <a:schemeClr val="bg1"/>
                          </a:solidFill>
                          <a:effectLst/>
                          <a:latin typeface="Aptos" panose="020B0004020202020204" pitchFamily="34" charset="0"/>
                          <a:ea typeface="Times New Roman" panose="02020603050405020304" pitchFamily="18" charset="0"/>
                          <a:cs typeface="+mn-cs"/>
                        </a:rPr>
                        <a:t>سنوات</a:t>
                      </a:r>
                      <a:endParaRPr lang="en-US" sz="1500" b="0" kern="100" dirty="0">
                        <a:solidFill>
                          <a:schemeClr val="bg1"/>
                        </a:solidFill>
                        <a:effectLst/>
                        <a:latin typeface="Aptos" panose="020B0004020202020204" pitchFamily="34" charset="0"/>
                        <a:ea typeface="Aptos" panose="020B0004020202020204" pitchFamily="34" charset="0"/>
                        <a:cs typeface="+mn-cs"/>
                      </a:endParaRPr>
                    </a:p>
                  </a:txBody>
                  <a:tcPr marT="9525" marB="9525" anchor="ctr">
                    <a:lnL>
                      <a:noFill/>
                    </a:lnL>
                    <a:lnR>
                      <a:noFill/>
                    </a:lnR>
                    <a:lnT>
                      <a:noFill/>
                    </a:lnT>
                    <a:lnB>
                      <a:noFill/>
                    </a:lnB>
                    <a:noFill/>
                  </a:tcPr>
                </a:tc>
                <a:tc>
                  <a:txBody>
                    <a:bodyPr/>
                    <a:lstStyle/>
                    <a:p>
                      <a:pPr marL="0" marR="0" algn="r" rtl="1">
                        <a:lnSpc>
                          <a:spcPct val="115000"/>
                        </a:lnSpc>
                        <a:spcAft>
                          <a:spcPts val="800"/>
                        </a:spcAft>
                        <a:buNone/>
                      </a:pPr>
                      <a:r>
                        <a:rPr lang="ar-SA" sz="1500" b="0" kern="0" dirty="0">
                          <a:solidFill>
                            <a:schemeClr val="bg1"/>
                          </a:solidFill>
                          <a:effectLst/>
                          <a:latin typeface="Aptos" panose="020B0004020202020204" pitchFamily="34" charset="0"/>
                          <a:ea typeface="Times New Roman" panose="02020603050405020304" pitchFamily="18" charset="0"/>
                          <a:cs typeface="+mn-cs"/>
                        </a:rPr>
                        <a:t>الفهم البصري والعاطفي للفكرة</a:t>
                      </a:r>
                      <a:r>
                        <a:rPr lang="ar-SA" sz="1500" b="0" kern="0" dirty="0">
                          <a:solidFill>
                            <a:schemeClr val="bg1"/>
                          </a:solidFill>
                          <a:effectLst/>
                          <a:latin typeface="Times New Roman" panose="02020603050405020304" pitchFamily="18" charset="0"/>
                          <a:ea typeface="Times New Roman" panose="02020603050405020304" pitchFamily="18" charset="0"/>
                          <a:cs typeface="+mn-cs"/>
                        </a:rPr>
                        <a:t>.</a:t>
                      </a:r>
                      <a:endParaRPr lang="en-US" sz="1500" b="0" kern="100" dirty="0">
                        <a:solidFill>
                          <a:schemeClr val="bg1"/>
                        </a:solidFill>
                        <a:effectLst/>
                        <a:latin typeface="Aptos" panose="020B0004020202020204" pitchFamily="34" charset="0"/>
                        <a:ea typeface="Aptos" panose="020B0004020202020204" pitchFamily="34" charset="0"/>
                        <a:cs typeface="+mn-cs"/>
                      </a:endParaRPr>
                    </a:p>
                  </a:txBody>
                  <a:tcPr marT="9525" marB="9525" anchor="ctr">
                    <a:lnL>
                      <a:noFill/>
                    </a:lnL>
                    <a:lnR>
                      <a:noFill/>
                    </a:lnR>
                    <a:lnT>
                      <a:noFill/>
                    </a:lnT>
                    <a:lnB>
                      <a:noFill/>
                    </a:lnB>
                    <a:noFill/>
                  </a:tcPr>
                </a:tc>
                <a:extLst>
                  <a:ext uri="{0D108BD9-81ED-4DB2-BD59-A6C34878D82A}">
                    <a16:rowId xmlns:a16="http://schemas.microsoft.com/office/drawing/2014/main" val="2245536636"/>
                  </a:ext>
                </a:extLst>
              </a:tr>
              <a:tr h="415874">
                <a:tc>
                  <a:txBody>
                    <a:bodyPr/>
                    <a:lstStyle/>
                    <a:p>
                      <a:pPr marL="0" marR="0" algn="r" rtl="1">
                        <a:lnSpc>
                          <a:spcPct val="115000"/>
                        </a:lnSpc>
                        <a:spcAft>
                          <a:spcPts val="800"/>
                        </a:spcAft>
                        <a:buNone/>
                      </a:pPr>
                      <a:r>
                        <a:rPr lang="ar-SA" sz="1500" b="0" kern="0" dirty="0">
                          <a:solidFill>
                            <a:schemeClr val="bg1"/>
                          </a:solidFill>
                          <a:effectLst/>
                          <a:latin typeface="Times New Roman" panose="02020603050405020304" pitchFamily="18" charset="0"/>
                          <a:ea typeface="Times New Roman" panose="02020603050405020304" pitchFamily="18" charset="0"/>
                          <a:cs typeface="+mn-cs"/>
                        </a:rPr>
                        <a:t>6 الى 8 </a:t>
                      </a:r>
                      <a:r>
                        <a:rPr lang="ar-SA" sz="1500" b="0" kern="0" dirty="0">
                          <a:solidFill>
                            <a:schemeClr val="bg1"/>
                          </a:solidFill>
                          <a:effectLst/>
                          <a:latin typeface="Aptos" panose="020B0004020202020204" pitchFamily="34" charset="0"/>
                          <a:ea typeface="Times New Roman" panose="02020603050405020304" pitchFamily="18" charset="0"/>
                          <a:cs typeface="+mn-cs"/>
                        </a:rPr>
                        <a:t>سنوات</a:t>
                      </a:r>
                      <a:endParaRPr lang="en-US" sz="1500" b="0" kern="100" dirty="0">
                        <a:solidFill>
                          <a:schemeClr val="bg1"/>
                        </a:solidFill>
                        <a:effectLst/>
                        <a:latin typeface="Aptos" panose="020B0004020202020204" pitchFamily="34" charset="0"/>
                        <a:ea typeface="Aptos" panose="020B0004020202020204" pitchFamily="34" charset="0"/>
                        <a:cs typeface="+mn-cs"/>
                      </a:endParaRPr>
                    </a:p>
                  </a:txBody>
                  <a:tcPr marT="9525" marB="9525" anchor="ctr">
                    <a:lnL>
                      <a:noFill/>
                    </a:lnL>
                    <a:lnR>
                      <a:noFill/>
                    </a:lnR>
                    <a:lnT>
                      <a:noFill/>
                    </a:lnT>
                    <a:lnB>
                      <a:noFill/>
                    </a:lnB>
                    <a:noFill/>
                  </a:tcPr>
                </a:tc>
                <a:tc>
                  <a:txBody>
                    <a:bodyPr/>
                    <a:lstStyle/>
                    <a:p>
                      <a:pPr marL="0" marR="0" algn="r" rtl="1">
                        <a:lnSpc>
                          <a:spcPct val="115000"/>
                        </a:lnSpc>
                        <a:spcAft>
                          <a:spcPts val="800"/>
                        </a:spcAft>
                        <a:buNone/>
                      </a:pPr>
                      <a:r>
                        <a:rPr lang="ar-SA" sz="1500" b="0" kern="0" dirty="0">
                          <a:solidFill>
                            <a:schemeClr val="bg1"/>
                          </a:solidFill>
                          <a:effectLst/>
                          <a:latin typeface="Aptos" panose="020B0004020202020204" pitchFamily="34" charset="0"/>
                          <a:ea typeface="Times New Roman" panose="02020603050405020304" pitchFamily="18" charset="0"/>
                          <a:cs typeface="+mn-cs"/>
                        </a:rPr>
                        <a:t>إدراك السبب والنتيجة في سلوك الترشيد اليومي</a:t>
                      </a:r>
                      <a:r>
                        <a:rPr lang="en-US" sz="1500" b="0" kern="0" dirty="0">
                          <a:solidFill>
                            <a:schemeClr val="bg1"/>
                          </a:solidFill>
                          <a:effectLst/>
                          <a:latin typeface="Times New Roman" panose="02020603050405020304" pitchFamily="18" charset="0"/>
                          <a:ea typeface="Times New Roman" panose="02020603050405020304" pitchFamily="18" charset="0"/>
                          <a:cs typeface="+mn-cs"/>
                        </a:rPr>
                        <a:t>.</a:t>
                      </a:r>
                      <a:endParaRPr lang="en-US" sz="1500" b="0" kern="100" dirty="0">
                        <a:solidFill>
                          <a:schemeClr val="bg1"/>
                        </a:solidFill>
                        <a:effectLst/>
                        <a:latin typeface="Aptos" panose="020B0004020202020204" pitchFamily="34" charset="0"/>
                        <a:ea typeface="Aptos" panose="020B0004020202020204" pitchFamily="34" charset="0"/>
                        <a:cs typeface="+mn-cs"/>
                      </a:endParaRPr>
                    </a:p>
                  </a:txBody>
                  <a:tcPr marT="9525" marB="9525" anchor="ctr">
                    <a:lnL>
                      <a:noFill/>
                    </a:lnL>
                    <a:lnR>
                      <a:noFill/>
                    </a:lnR>
                    <a:lnT>
                      <a:noFill/>
                    </a:lnT>
                    <a:lnB>
                      <a:noFill/>
                    </a:lnB>
                    <a:noFill/>
                  </a:tcPr>
                </a:tc>
                <a:extLst>
                  <a:ext uri="{0D108BD9-81ED-4DB2-BD59-A6C34878D82A}">
                    <a16:rowId xmlns:a16="http://schemas.microsoft.com/office/drawing/2014/main" val="1882653476"/>
                  </a:ext>
                </a:extLst>
              </a:tr>
              <a:tr h="415874">
                <a:tc>
                  <a:txBody>
                    <a:bodyPr/>
                    <a:lstStyle/>
                    <a:p>
                      <a:pPr marL="0" marR="0" algn="r" rtl="1">
                        <a:lnSpc>
                          <a:spcPct val="115000"/>
                        </a:lnSpc>
                        <a:spcAft>
                          <a:spcPts val="800"/>
                        </a:spcAft>
                        <a:buNone/>
                      </a:pPr>
                      <a:r>
                        <a:rPr lang="ar-SA" sz="1500" b="0" kern="0" dirty="0">
                          <a:solidFill>
                            <a:schemeClr val="bg1"/>
                          </a:solidFill>
                          <a:effectLst/>
                          <a:latin typeface="Times New Roman" panose="02020603050405020304" pitchFamily="18" charset="0"/>
                          <a:ea typeface="Times New Roman" panose="02020603050405020304" pitchFamily="18" charset="0"/>
                          <a:cs typeface="+mn-cs"/>
                        </a:rPr>
                        <a:t>9 الى 12 </a:t>
                      </a:r>
                      <a:r>
                        <a:rPr lang="ar-SA" sz="1500" b="0" kern="0" dirty="0">
                          <a:solidFill>
                            <a:schemeClr val="bg1"/>
                          </a:solidFill>
                          <a:effectLst/>
                          <a:latin typeface="Aptos" panose="020B0004020202020204" pitchFamily="34" charset="0"/>
                          <a:ea typeface="Times New Roman" panose="02020603050405020304" pitchFamily="18" charset="0"/>
                          <a:cs typeface="+mn-cs"/>
                        </a:rPr>
                        <a:t>سنة</a:t>
                      </a:r>
                      <a:endParaRPr lang="en-US" sz="1500" b="0" kern="100" dirty="0">
                        <a:solidFill>
                          <a:schemeClr val="bg1"/>
                        </a:solidFill>
                        <a:effectLst/>
                        <a:latin typeface="Aptos" panose="020B0004020202020204" pitchFamily="34" charset="0"/>
                        <a:ea typeface="Aptos" panose="020B0004020202020204" pitchFamily="34" charset="0"/>
                        <a:cs typeface="+mn-cs"/>
                      </a:endParaRPr>
                    </a:p>
                  </a:txBody>
                  <a:tcPr marT="9525" marB="9525" anchor="ctr">
                    <a:lnL>
                      <a:noFill/>
                    </a:lnL>
                    <a:lnR>
                      <a:noFill/>
                    </a:lnR>
                    <a:lnT>
                      <a:noFill/>
                    </a:lnT>
                    <a:lnB>
                      <a:noFill/>
                    </a:lnB>
                    <a:lnTlToBr w="12700" cmpd="sng">
                      <a:noFill/>
                      <a:prstDash val="solid"/>
                    </a:lnTlToBr>
                    <a:lnBlToTr w="12700" cmpd="sng">
                      <a:noFill/>
                      <a:prstDash val="solid"/>
                    </a:lnBlToTr>
                    <a:noFill/>
                  </a:tcPr>
                </a:tc>
                <a:tc>
                  <a:txBody>
                    <a:bodyPr/>
                    <a:lstStyle/>
                    <a:p>
                      <a:pPr marL="0" marR="0" algn="r" rtl="1">
                        <a:lnSpc>
                          <a:spcPct val="115000"/>
                        </a:lnSpc>
                        <a:spcAft>
                          <a:spcPts val="800"/>
                        </a:spcAft>
                        <a:buNone/>
                      </a:pPr>
                      <a:r>
                        <a:rPr lang="ar-SA" sz="1500" b="0" kern="0" dirty="0">
                          <a:solidFill>
                            <a:schemeClr val="bg1"/>
                          </a:solidFill>
                          <a:effectLst/>
                          <a:latin typeface="Aptos" panose="020B0004020202020204" pitchFamily="34" charset="0"/>
                          <a:ea typeface="Times New Roman" panose="02020603050405020304" pitchFamily="18" charset="0"/>
                          <a:cs typeface="+mn-cs"/>
                        </a:rPr>
                        <a:t>تبني سلوك القيادة والمسؤولية في الحفاظ على الطاقة</a:t>
                      </a:r>
                      <a:r>
                        <a:rPr lang="en-US" sz="1500" b="0" kern="0" dirty="0">
                          <a:solidFill>
                            <a:schemeClr val="bg1"/>
                          </a:solidFill>
                          <a:effectLst/>
                          <a:latin typeface="Times New Roman" panose="02020603050405020304" pitchFamily="18" charset="0"/>
                          <a:ea typeface="Times New Roman" panose="02020603050405020304" pitchFamily="18" charset="0"/>
                          <a:cs typeface="+mn-cs"/>
                        </a:rPr>
                        <a:t>.</a:t>
                      </a:r>
                      <a:endParaRPr lang="en-US" sz="1500" b="0" kern="100" dirty="0">
                        <a:solidFill>
                          <a:schemeClr val="bg1"/>
                        </a:solidFill>
                        <a:effectLst/>
                        <a:latin typeface="Aptos" panose="020B0004020202020204" pitchFamily="34" charset="0"/>
                        <a:ea typeface="Aptos" panose="020B0004020202020204" pitchFamily="34" charset="0"/>
                        <a:cs typeface="+mn-cs"/>
                      </a:endParaRPr>
                    </a:p>
                  </a:txBody>
                  <a:tcPr marT="9525" marB="9525" anchor="ctr">
                    <a:lnL>
                      <a:noFill/>
                    </a:lnL>
                    <a:lnR>
                      <a:noFill/>
                    </a:lnR>
                    <a:lnT>
                      <a:noFill/>
                    </a:lnT>
                    <a:lnB>
                      <a:noFill/>
                    </a:lnB>
                    <a:noFill/>
                  </a:tcPr>
                </a:tc>
                <a:extLst>
                  <a:ext uri="{0D108BD9-81ED-4DB2-BD59-A6C34878D82A}">
                    <a16:rowId xmlns:a16="http://schemas.microsoft.com/office/drawing/2014/main" val="518454736"/>
                  </a:ext>
                </a:extLst>
              </a:tr>
            </a:tbl>
          </a:graphicData>
        </a:graphic>
      </p:graphicFrame>
      <p:grpSp>
        <p:nvGrpSpPr>
          <p:cNvPr id="67" name="Group 66">
            <a:extLst>
              <a:ext uri="{FF2B5EF4-FFF2-40B4-BE49-F238E27FC236}">
                <a16:creationId xmlns:a16="http://schemas.microsoft.com/office/drawing/2014/main" id="{C7DC8572-70E2-E82A-6ACB-D88A8DFA7C78}"/>
              </a:ext>
            </a:extLst>
          </p:cNvPr>
          <p:cNvGrpSpPr/>
          <p:nvPr/>
        </p:nvGrpSpPr>
        <p:grpSpPr>
          <a:xfrm>
            <a:off x="2838116" y="4666008"/>
            <a:ext cx="6515767" cy="1778964"/>
            <a:chOff x="2790392" y="2739374"/>
            <a:chExt cx="6258589" cy="2196371"/>
          </a:xfrm>
        </p:grpSpPr>
        <p:sp>
          <p:nvSpPr>
            <p:cNvPr id="68" name="Rectangle: Rounded Corners 67">
              <a:extLst>
                <a:ext uri="{FF2B5EF4-FFF2-40B4-BE49-F238E27FC236}">
                  <a16:creationId xmlns:a16="http://schemas.microsoft.com/office/drawing/2014/main" id="{664EF257-4C35-E512-E685-C9A57F872A42}"/>
                </a:ext>
              </a:extLst>
            </p:cNvPr>
            <p:cNvSpPr/>
            <p:nvPr/>
          </p:nvSpPr>
          <p:spPr>
            <a:xfrm>
              <a:off x="2790392" y="2739374"/>
              <a:ext cx="6258589" cy="2196371"/>
            </a:xfrm>
            <a:prstGeom prst="roundRect">
              <a:avLst>
                <a:gd name="adj" fmla="val 4860"/>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9" name="Oval 68">
              <a:extLst>
                <a:ext uri="{FF2B5EF4-FFF2-40B4-BE49-F238E27FC236}">
                  <a16:creationId xmlns:a16="http://schemas.microsoft.com/office/drawing/2014/main" id="{3C6F1CA1-B195-BD02-B3D6-6A9CF3D02C41}"/>
                </a:ext>
              </a:extLst>
            </p:cNvPr>
            <p:cNvSpPr/>
            <p:nvPr/>
          </p:nvSpPr>
          <p:spPr>
            <a:xfrm>
              <a:off x="8577580" y="2766540"/>
              <a:ext cx="304800" cy="372554"/>
            </a:xfrm>
            <a:prstGeom prst="ellipse">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70" name="Group 69">
              <a:extLst>
                <a:ext uri="{FF2B5EF4-FFF2-40B4-BE49-F238E27FC236}">
                  <a16:creationId xmlns:a16="http://schemas.microsoft.com/office/drawing/2014/main" id="{A6CAB73B-910A-5A9A-3412-0F9CC1A93FCB}"/>
                </a:ext>
              </a:extLst>
            </p:cNvPr>
            <p:cNvGrpSpPr/>
            <p:nvPr/>
          </p:nvGrpSpPr>
          <p:grpSpPr>
            <a:xfrm>
              <a:off x="8369983" y="2920196"/>
              <a:ext cx="399093" cy="98129"/>
              <a:chOff x="971210" y="1870511"/>
              <a:chExt cx="399093" cy="98129"/>
            </a:xfrm>
            <a:solidFill>
              <a:srgbClr val="FFC000"/>
            </a:solidFill>
          </p:grpSpPr>
          <p:sp>
            <p:nvSpPr>
              <p:cNvPr id="74" name="Oval 73">
                <a:extLst>
                  <a:ext uri="{FF2B5EF4-FFF2-40B4-BE49-F238E27FC236}">
                    <a16:creationId xmlns:a16="http://schemas.microsoft.com/office/drawing/2014/main" id="{EA1E7A33-374B-A67B-4C3F-B3FBCEF11D35}"/>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5" name="Oval 74">
                <a:extLst>
                  <a:ext uri="{FF2B5EF4-FFF2-40B4-BE49-F238E27FC236}">
                    <a16:creationId xmlns:a16="http://schemas.microsoft.com/office/drawing/2014/main" id="{B6DA8D40-F47D-693E-329D-9425CAB4CE2A}"/>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6" name="Oval 75">
                <a:extLst>
                  <a:ext uri="{FF2B5EF4-FFF2-40B4-BE49-F238E27FC236}">
                    <a16:creationId xmlns:a16="http://schemas.microsoft.com/office/drawing/2014/main" id="{F0333205-8477-A916-44A9-029815B18DFF}"/>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71" name="TextBox 36">
              <a:extLst>
                <a:ext uri="{FF2B5EF4-FFF2-40B4-BE49-F238E27FC236}">
                  <a16:creationId xmlns:a16="http://schemas.microsoft.com/office/drawing/2014/main" id="{E2B261BF-EBFC-587C-CA82-4E89D375E2A7}"/>
                </a:ext>
              </a:extLst>
            </p:cNvPr>
            <p:cNvSpPr txBox="1"/>
            <p:nvPr/>
          </p:nvSpPr>
          <p:spPr>
            <a:xfrm>
              <a:off x="6567622" y="2830761"/>
              <a:ext cx="1720801" cy="341993"/>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المحاور الرئيسية للخطة</a:t>
              </a:r>
            </a:p>
          </p:txBody>
        </p:sp>
        <p:sp>
          <p:nvSpPr>
            <p:cNvPr id="72" name="TextBox 71">
              <a:extLst>
                <a:ext uri="{FF2B5EF4-FFF2-40B4-BE49-F238E27FC236}">
                  <a16:creationId xmlns:a16="http://schemas.microsoft.com/office/drawing/2014/main" id="{3F42778E-7EDD-4D89-BA41-96934C9435A2}"/>
                </a:ext>
              </a:extLst>
            </p:cNvPr>
            <p:cNvSpPr txBox="1"/>
            <p:nvPr/>
          </p:nvSpPr>
          <p:spPr>
            <a:xfrm>
              <a:off x="2988443" y="3365247"/>
              <a:ext cx="5823084" cy="1310971"/>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المسار التعليمي:</a:t>
              </a:r>
              <a:r>
                <a:rPr kumimoji="0" lang="ar-SA" sz="15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 داخل المدارس والروضات</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المسار المجتمعي: </a:t>
              </a:r>
              <a:r>
                <a:rPr kumimoji="0" lang="ar-SA" sz="15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في المولات (المجمعات التجارية)، الحدائق، المهرجانات، والمراكز العائلية</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المسار الإعلامي والرقمي</a:t>
              </a:r>
              <a:r>
                <a:rPr kumimoji="0" lang="ar-SA" sz="15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 عبر المحتوى المرئي والتفاعلي والحملات الوطنية</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المسار التقييمي: </a:t>
              </a:r>
              <a:r>
                <a:rPr kumimoji="0" lang="ar-SA" sz="15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قياس الأثر السلوكي والمعرفي باستخدام أدوات كمية ونوعية</a:t>
              </a:r>
            </a:p>
          </p:txBody>
        </p:sp>
      </p:grpSp>
    </p:spTree>
    <p:extLst>
      <p:ext uri="{BB962C8B-B14F-4D97-AF65-F5344CB8AC3E}">
        <p14:creationId xmlns:p14="http://schemas.microsoft.com/office/powerpoint/2010/main" val="2710476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75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anim calcmode="lin" valueType="num">
                                      <p:cBhvr>
                                        <p:cTn id="8" dur="500" fill="hold"/>
                                        <p:tgtEl>
                                          <p:spTgt spid="40"/>
                                        </p:tgtEl>
                                        <p:attrNameLst>
                                          <p:attrName>ppt_x</p:attrName>
                                        </p:attrNameLst>
                                      </p:cBhvr>
                                      <p:tavLst>
                                        <p:tav tm="0">
                                          <p:val>
                                            <p:strVal val="#ppt_x"/>
                                          </p:val>
                                        </p:tav>
                                        <p:tav tm="100000">
                                          <p:val>
                                            <p:strVal val="#ppt_x"/>
                                          </p:val>
                                        </p:tav>
                                      </p:tavLst>
                                    </p:anim>
                                    <p:anim calcmode="lin" valueType="num">
                                      <p:cBhvr>
                                        <p:cTn id="9" dur="500" fill="hold"/>
                                        <p:tgtEl>
                                          <p:spTgt spid="4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750"/>
                                  </p:stCondLst>
                                  <p:childTnLst>
                                    <p:set>
                                      <p:cBhvr>
                                        <p:cTn id="11" dur="1" fill="hold">
                                          <p:stCondLst>
                                            <p:cond delay="0"/>
                                          </p:stCondLst>
                                        </p:cTn>
                                        <p:tgtEl>
                                          <p:spTgt spid="67"/>
                                        </p:tgtEl>
                                        <p:attrNameLst>
                                          <p:attrName>style.visibility</p:attrName>
                                        </p:attrNameLst>
                                      </p:cBhvr>
                                      <p:to>
                                        <p:strVal val="visible"/>
                                      </p:to>
                                    </p:set>
                                    <p:animEffect transition="in" filter="fade">
                                      <p:cBhvr>
                                        <p:cTn id="12" dur="500"/>
                                        <p:tgtEl>
                                          <p:spTgt spid="67"/>
                                        </p:tgtEl>
                                      </p:cBhvr>
                                    </p:animEffect>
                                    <p:anim calcmode="lin" valueType="num">
                                      <p:cBhvr>
                                        <p:cTn id="13" dur="500" fill="hold"/>
                                        <p:tgtEl>
                                          <p:spTgt spid="67"/>
                                        </p:tgtEl>
                                        <p:attrNameLst>
                                          <p:attrName>ppt_x</p:attrName>
                                        </p:attrNameLst>
                                      </p:cBhvr>
                                      <p:tavLst>
                                        <p:tav tm="0">
                                          <p:val>
                                            <p:strVal val="#ppt_x"/>
                                          </p:val>
                                        </p:tav>
                                        <p:tav tm="100000">
                                          <p:val>
                                            <p:strVal val="#ppt_x"/>
                                          </p:val>
                                        </p:tav>
                                      </p:tavLst>
                                    </p:anim>
                                    <p:anim calcmode="lin" valueType="num">
                                      <p:cBhvr>
                                        <p:cTn id="14" dur="5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075BF-87A8-CA87-B8BA-DCD43BDAEB4C}"/>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8EF7BA29-5A5F-9D3B-C749-864D792A94E7}"/>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6C65C6F6-85C2-8C0A-3E6D-39A1DD22CCE7}"/>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3A8F4783-E316-4E8D-E88E-9CF1A1EEF47C}"/>
              </a:ext>
            </a:extLst>
          </p:cNvPr>
          <p:cNvGrpSpPr/>
          <p:nvPr/>
        </p:nvGrpSpPr>
        <p:grpSpPr>
          <a:xfrm>
            <a:off x="1297543" y="3582157"/>
            <a:ext cx="8063425" cy="696319"/>
            <a:chOff x="810520" y="2879312"/>
            <a:chExt cx="8063425" cy="696319"/>
          </a:xfrm>
        </p:grpSpPr>
        <p:sp>
          <p:nvSpPr>
            <p:cNvPr id="24" name="TextBox 23">
              <a:extLst>
                <a:ext uri="{FF2B5EF4-FFF2-40B4-BE49-F238E27FC236}">
                  <a16:creationId xmlns:a16="http://schemas.microsoft.com/office/drawing/2014/main" id="{4197EE82-D268-32A8-2DF1-00571DC15229}"/>
                </a:ext>
              </a:extLst>
            </p:cNvPr>
            <p:cNvSpPr txBox="1"/>
            <p:nvPr/>
          </p:nvSpPr>
          <p:spPr>
            <a:xfrm>
              <a:off x="810520" y="2879312"/>
              <a:ext cx="8063425" cy="553998"/>
            </a:xfrm>
            <a:prstGeom prst="rect">
              <a:avLst/>
            </a:prstGeom>
            <a:noFill/>
          </p:spPr>
          <p:txBody>
            <a:bodyPr wrap="square" lIns="0" tIns="0" rIns="0" bIns="0" rtlCol="0" anchor="b">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sysClr val="windowText" lastClr="000000"/>
                  </a:solidFill>
                  <a:effectLst/>
                  <a:uLnTx/>
                  <a:uFillTx/>
                  <a:latin typeface="Calibri"/>
                  <a:ea typeface="+mn-ea"/>
                  <a:cs typeface="Arial" panose="020B0604020202020204" pitchFamily="34" charset="0"/>
                </a:rPr>
                <a:t>آلية التنفيذ حسب الفئة العمرية</a:t>
              </a:r>
            </a:p>
          </p:txBody>
        </p:sp>
        <p:cxnSp>
          <p:nvCxnSpPr>
            <p:cNvPr id="26" name="Straight Connector 25">
              <a:extLst>
                <a:ext uri="{FF2B5EF4-FFF2-40B4-BE49-F238E27FC236}">
                  <a16:creationId xmlns:a16="http://schemas.microsoft.com/office/drawing/2014/main" id="{D9B472CB-04EC-1EB2-F9A0-F39BF6B60F4C}"/>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C68B9F60-8FA6-4947-EAB3-D97A2DAB2069}"/>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2C2F5E7A-5EED-212A-BADB-311E254EC67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2041411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84656-8F23-143B-40BC-35505D6083B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C1F5F68C-7F44-8C60-861B-49FE2AA36ECC}"/>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04B4E097-B683-E67A-3825-B34E7D8C3807}"/>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13E77CB5-191E-0EB5-7CD6-6D7F54BF1E66}"/>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B272E2F7-6A49-3C21-3FCE-709F1DD69D78}"/>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الفئة العمرية الأولى: 4 - 5 سنوات </a:t>
            </a:r>
          </a:p>
        </p:txBody>
      </p:sp>
      <p:sp>
        <p:nvSpPr>
          <p:cNvPr id="5" name="Slide Number Placeholder 4">
            <a:extLst>
              <a:ext uri="{FF2B5EF4-FFF2-40B4-BE49-F238E27FC236}">
                <a16:creationId xmlns:a16="http://schemas.microsoft.com/office/drawing/2014/main" id="{580067A6-E39A-DC57-5DCA-73720C49E8B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73" name="TextBox 72">
            <a:extLst>
              <a:ext uri="{FF2B5EF4-FFF2-40B4-BE49-F238E27FC236}">
                <a16:creationId xmlns:a16="http://schemas.microsoft.com/office/drawing/2014/main" id="{078331EA-BEC7-B1F4-B7F0-2E9E5F3A845B}"/>
              </a:ext>
            </a:extLst>
          </p:cNvPr>
          <p:cNvSpPr txBox="1"/>
          <p:nvPr/>
        </p:nvSpPr>
        <p:spPr>
          <a:xfrm>
            <a:off x="1004047" y="983024"/>
            <a:ext cx="10021796" cy="369332"/>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الهدف: </a:t>
            </a:r>
            <a:r>
              <a:rPr kumimoji="0" lang="ar-SA"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غرس مفهوم "الكهرباء صديقنا" بطريقة حسية ووجدانية من خلال اللعب، القصص، والتجربة</a:t>
            </a:r>
          </a:p>
        </p:txBody>
      </p:sp>
      <p:sp>
        <p:nvSpPr>
          <p:cNvPr id="7" name="Rectangle: Rounded Corners 11">
            <a:extLst>
              <a:ext uri="{FF2B5EF4-FFF2-40B4-BE49-F238E27FC236}">
                <a16:creationId xmlns:a16="http://schemas.microsoft.com/office/drawing/2014/main" id="{068CF435-31D4-FC28-EA55-7C2D2F3AF230}"/>
              </a:ext>
            </a:extLst>
          </p:cNvPr>
          <p:cNvSpPr/>
          <p:nvPr/>
        </p:nvSpPr>
        <p:spPr>
          <a:xfrm>
            <a:off x="5212781" y="2079139"/>
            <a:ext cx="2403680"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كتب مصوّرة - بطاقات - دمية على شكل مصباح.</a:t>
            </a:r>
          </a:p>
        </p:txBody>
      </p:sp>
      <p:sp>
        <p:nvSpPr>
          <p:cNvPr id="8" name="Rectangle: Rounded Corners 7">
            <a:extLst>
              <a:ext uri="{FF2B5EF4-FFF2-40B4-BE49-F238E27FC236}">
                <a16:creationId xmlns:a16="http://schemas.microsoft.com/office/drawing/2014/main" id="{C578B37A-53EF-0474-039B-BC96AC65F19B}"/>
              </a:ext>
            </a:extLst>
          </p:cNvPr>
          <p:cNvSpPr/>
          <p:nvPr/>
        </p:nvSpPr>
        <p:spPr>
          <a:xfrm>
            <a:off x="1789917" y="2079140"/>
            <a:ext cx="1464146"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المدارس</a:t>
            </a:r>
          </a:p>
        </p:txBody>
      </p:sp>
      <p:sp>
        <p:nvSpPr>
          <p:cNvPr id="9" name="Rectangle: Rounded Corners 13">
            <a:extLst>
              <a:ext uri="{FF2B5EF4-FFF2-40B4-BE49-F238E27FC236}">
                <a16:creationId xmlns:a16="http://schemas.microsoft.com/office/drawing/2014/main" id="{75691518-61F4-4977-26E9-527754349346}"/>
              </a:ext>
            </a:extLst>
          </p:cNvPr>
          <p:cNvSpPr/>
          <p:nvPr/>
        </p:nvSpPr>
        <p:spPr>
          <a:xfrm>
            <a:off x="3307976" y="2079139"/>
            <a:ext cx="1850892"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وزارة التعليم + لتبقى</a:t>
            </a:r>
          </a:p>
        </p:txBody>
      </p:sp>
      <p:sp>
        <p:nvSpPr>
          <p:cNvPr id="11" name="Rectangle: Rounded Corners 14">
            <a:extLst>
              <a:ext uri="{FF2B5EF4-FFF2-40B4-BE49-F238E27FC236}">
                <a16:creationId xmlns:a16="http://schemas.microsoft.com/office/drawing/2014/main" id="{FA99F4E6-8F36-4994-A77A-E43CE40C47E2}"/>
              </a:ext>
            </a:extLst>
          </p:cNvPr>
          <p:cNvSpPr/>
          <p:nvPr/>
        </p:nvSpPr>
        <p:spPr>
          <a:xfrm>
            <a:off x="7670374" y="2079139"/>
            <a:ext cx="2473066"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تُعرض القصة داخل الصف باستخدام بطاقات وصور ملونة تشرح فكرة إطفاء الأنوار قبل النوم.</a:t>
            </a:r>
          </a:p>
        </p:txBody>
      </p:sp>
      <p:sp>
        <p:nvSpPr>
          <p:cNvPr id="15" name="TextBox 14">
            <a:extLst>
              <a:ext uri="{FF2B5EF4-FFF2-40B4-BE49-F238E27FC236}">
                <a16:creationId xmlns:a16="http://schemas.microsoft.com/office/drawing/2014/main" id="{3D102732-3B63-1755-F41A-ECD83611EC28}"/>
              </a:ext>
            </a:extLst>
          </p:cNvPr>
          <p:cNvSpPr txBox="1"/>
          <p:nvPr/>
        </p:nvSpPr>
        <p:spPr>
          <a:xfrm>
            <a:off x="7670374" y="1685268"/>
            <a:ext cx="2473066"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آلية التنفيذ</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39DD8F04-D25B-41F6-211A-F6A521159D27}"/>
              </a:ext>
            </a:extLst>
          </p:cNvPr>
          <p:cNvSpPr txBox="1"/>
          <p:nvPr/>
        </p:nvSpPr>
        <p:spPr>
          <a:xfrm>
            <a:off x="5212781" y="1685268"/>
            <a:ext cx="2403680"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الأدوات المطلوبة</a:t>
            </a:r>
          </a:p>
        </p:txBody>
      </p:sp>
      <p:sp>
        <p:nvSpPr>
          <p:cNvPr id="17" name="TextBox 16">
            <a:extLst>
              <a:ext uri="{FF2B5EF4-FFF2-40B4-BE49-F238E27FC236}">
                <a16:creationId xmlns:a16="http://schemas.microsoft.com/office/drawing/2014/main" id="{46AAEBF3-1A57-E0E5-87B5-851B4BD09875}"/>
              </a:ext>
            </a:extLst>
          </p:cNvPr>
          <p:cNvSpPr txBox="1"/>
          <p:nvPr/>
        </p:nvSpPr>
        <p:spPr>
          <a:xfrm>
            <a:off x="3307976" y="1685268"/>
            <a:ext cx="185089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4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الجهات المستهدفة بالمشاركة</a:t>
            </a:r>
            <a:endParaRPr kumimoji="0" lang="ar-JO" sz="14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F7B033A2-5CE4-861C-03C2-3B789EFE9EB5}"/>
              </a:ext>
            </a:extLst>
          </p:cNvPr>
          <p:cNvSpPr txBox="1"/>
          <p:nvPr/>
        </p:nvSpPr>
        <p:spPr>
          <a:xfrm>
            <a:off x="1789915" y="1685268"/>
            <a:ext cx="1464147"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مكان التنفيذ</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20" name="Rectangle: Rounded Corners 14">
            <a:extLst>
              <a:ext uri="{FF2B5EF4-FFF2-40B4-BE49-F238E27FC236}">
                <a16:creationId xmlns:a16="http://schemas.microsoft.com/office/drawing/2014/main" id="{57EB957A-E5B5-71D2-7B1F-05B50F16A1E0}"/>
              </a:ext>
            </a:extLst>
          </p:cNvPr>
          <p:cNvSpPr/>
          <p:nvPr/>
        </p:nvSpPr>
        <p:spPr>
          <a:xfrm>
            <a:off x="10197352" y="2079139"/>
            <a:ext cx="1775983" cy="710859"/>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القصص التفاعلية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مثال: المصباح الذي نام مبكرًا</a:t>
            </a:r>
          </a:p>
        </p:txBody>
      </p:sp>
      <p:sp>
        <p:nvSpPr>
          <p:cNvPr id="21" name="Rectangle: Rounded Corners 11">
            <a:extLst>
              <a:ext uri="{FF2B5EF4-FFF2-40B4-BE49-F238E27FC236}">
                <a16:creationId xmlns:a16="http://schemas.microsoft.com/office/drawing/2014/main" id="{9F262982-6888-B6C9-CAB7-0286EA1FAF86}"/>
              </a:ext>
            </a:extLst>
          </p:cNvPr>
          <p:cNvSpPr/>
          <p:nvPr/>
        </p:nvSpPr>
        <p:spPr>
          <a:xfrm>
            <a:off x="5212781" y="2897491"/>
            <a:ext cx="2403680"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لوحة نشاط + ملصقات</a:t>
            </a:r>
          </a:p>
        </p:txBody>
      </p:sp>
      <p:sp>
        <p:nvSpPr>
          <p:cNvPr id="22" name="Rectangle: Rounded Corners 21">
            <a:extLst>
              <a:ext uri="{FF2B5EF4-FFF2-40B4-BE49-F238E27FC236}">
                <a16:creationId xmlns:a16="http://schemas.microsoft.com/office/drawing/2014/main" id="{7627CC72-7F53-FCAE-F48E-2B8B989981A1}"/>
              </a:ext>
            </a:extLst>
          </p:cNvPr>
          <p:cNvSpPr/>
          <p:nvPr/>
        </p:nvSpPr>
        <p:spPr>
          <a:xfrm>
            <a:off x="1789917" y="2897492"/>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المدارس</a:t>
            </a:r>
          </a:p>
        </p:txBody>
      </p:sp>
      <p:sp>
        <p:nvSpPr>
          <p:cNvPr id="23" name="Rectangle: Rounded Corners 13">
            <a:extLst>
              <a:ext uri="{FF2B5EF4-FFF2-40B4-BE49-F238E27FC236}">
                <a16:creationId xmlns:a16="http://schemas.microsoft.com/office/drawing/2014/main" id="{C88D2DD4-9D02-EF2F-ACE5-1C03A7984379}"/>
              </a:ext>
            </a:extLst>
          </p:cNvPr>
          <p:cNvSpPr/>
          <p:nvPr/>
        </p:nvSpPr>
        <p:spPr>
          <a:xfrm>
            <a:off x="3307976" y="2897491"/>
            <a:ext cx="1850892"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وزارة التعليم + لتبقى</a:t>
            </a:r>
          </a:p>
        </p:txBody>
      </p:sp>
      <p:sp>
        <p:nvSpPr>
          <p:cNvPr id="24" name="Rectangle: Rounded Corners 14">
            <a:extLst>
              <a:ext uri="{FF2B5EF4-FFF2-40B4-BE49-F238E27FC236}">
                <a16:creationId xmlns:a16="http://schemas.microsoft.com/office/drawing/2014/main" id="{6C1908D4-E2E8-D75A-B3CC-E5A90F496CBD}"/>
              </a:ext>
            </a:extLst>
          </p:cNvPr>
          <p:cNvSpPr/>
          <p:nvPr/>
        </p:nvSpPr>
        <p:spPr>
          <a:xfrm>
            <a:off x="7670374" y="2897491"/>
            <a:ext cx="247306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يتم تجهيز لوحة بها مصابيح مرسومة، والطفل يضع ملصق “أطفأت المصباح” عند تطبيق السلوك في المنزل.</a:t>
            </a:r>
          </a:p>
        </p:txBody>
      </p:sp>
      <p:sp>
        <p:nvSpPr>
          <p:cNvPr id="25" name="Rectangle: Rounded Corners 14">
            <a:extLst>
              <a:ext uri="{FF2B5EF4-FFF2-40B4-BE49-F238E27FC236}">
                <a16:creationId xmlns:a16="http://schemas.microsoft.com/office/drawing/2014/main" id="{EDE3047E-DC75-A8B3-EF25-3BE3623809D3}"/>
              </a:ext>
            </a:extLst>
          </p:cNvPr>
          <p:cNvSpPr/>
          <p:nvPr/>
        </p:nvSpPr>
        <p:spPr>
          <a:xfrm>
            <a:off x="10197352" y="2897491"/>
            <a:ext cx="1775983" cy="710858"/>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اللعب والتقليد</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مثال: لعبة إطفاء المصابيح</a:t>
            </a:r>
          </a:p>
        </p:txBody>
      </p:sp>
      <p:sp>
        <p:nvSpPr>
          <p:cNvPr id="6" name="TextBox 5">
            <a:extLst>
              <a:ext uri="{FF2B5EF4-FFF2-40B4-BE49-F238E27FC236}">
                <a16:creationId xmlns:a16="http://schemas.microsoft.com/office/drawing/2014/main" id="{176BEF66-0D6A-4621-D036-44AF87FA0857}"/>
              </a:ext>
            </a:extLst>
          </p:cNvPr>
          <p:cNvSpPr txBox="1"/>
          <p:nvPr/>
        </p:nvSpPr>
        <p:spPr>
          <a:xfrm>
            <a:off x="10197350" y="1685268"/>
            <a:ext cx="1775983"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المبادرات</a:t>
            </a:r>
          </a:p>
        </p:txBody>
      </p:sp>
      <p:sp>
        <p:nvSpPr>
          <p:cNvPr id="12" name="Rectangle: Rounded Corners 11">
            <a:extLst>
              <a:ext uri="{FF2B5EF4-FFF2-40B4-BE49-F238E27FC236}">
                <a16:creationId xmlns:a16="http://schemas.microsoft.com/office/drawing/2014/main" id="{13C6A3DC-CE2D-6618-1DA3-8619226F11C1}"/>
              </a:ext>
            </a:extLst>
          </p:cNvPr>
          <p:cNvSpPr/>
          <p:nvPr/>
        </p:nvSpPr>
        <p:spPr>
          <a:xfrm>
            <a:off x="5212781" y="3712573"/>
            <a:ext cx="2403680"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أوراق تلوين – ألوان</a:t>
            </a:r>
          </a:p>
        </p:txBody>
      </p:sp>
      <p:sp>
        <p:nvSpPr>
          <p:cNvPr id="13" name="Rectangle: Rounded Corners 12">
            <a:extLst>
              <a:ext uri="{FF2B5EF4-FFF2-40B4-BE49-F238E27FC236}">
                <a16:creationId xmlns:a16="http://schemas.microsoft.com/office/drawing/2014/main" id="{382247A5-0877-A4AE-8D0A-34FB1C55DAC0}"/>
              </a:ext>
            </a:extLst>
          </p:cNvPr>
          <p:cNvSpPr/>
          <p:nvPr/>
        </p:nvSpPr>
        <p:spPr>
          <a:xfrm>
            <a:off x="1789917" y="3712574"/>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المولات / المجمعات التجارية</a:t>
            </a:r>
          </a:p>
        </p:txBody>
      </p:sp>
      <p:sp>
        <p:nvSpPr>
          <p:cNvPr id="14" name="Rectangle: Rounded Corners 13">
            <a:extLst>
              <a:ext uri="{FF2B5EF4-FFF2-40B4-BE49-F238E27FC236}">
                <a16:creationId xmlns:a16="http://schemas.microsoft.com/office/drawing/2014/main" id="{C68E4ACC-74E4-16DE-C0B7-03168B62C6BE}"/>
              </a:ext>
            </a:extLst>
          </p:cNvPr>
          <p:cNvSpPr/>
          <p:nvPr/>
        </p:nvSpPr>
        <p:spPr>
          <a:xfrm>
            <a:off x="3307976" y="3712573"/>
            <a:ext cx="1850892"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المولات الكبرى - الشركة السعودية للكهرباء - البلديات</a:t>
            </a:r>
          </a:p>
        </p:txBody>
      </p:sp>
      <p:sp>
        <p:nvSpPr>
          <p:cNvPr id="19" name="Rectangle: Rounded Corners 14">
            <a:extLst>
              <a:ext uri="{FF2B5EF4-FFF2-40B4-BE49-F238E27FC236}">
                <a16:creationId xmlns:a16="http://schemas.microsoft.com/office/drawing/2014/main" id="{760BFC44-44DB-A752-357B-F7847E6233DB}"/>
              </a:ext>
            </a:extLst>
          </p:cNvPr>
          <p:cNvSpPr/>
          <p:nvPr/>
        </p:nvSpPr>
        <p:spPr>
          <a:xfrm>
            <a:off x="7670374" y="3712573"/>
            <a:ext cx="247306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ألعاب تفاعلية – تلوين – دمى متحركة</a:t>
            </a:r>
          </a:p>
        </p:txBody>
      </p:sp>
      <p:sp>
        <p:nvSpPr>
          <p:cNvPr id="36" name="Rectangle: Rounded Corners 14">
            <a:extLst>
              <a:ext uri="{FF2B5EF4-FFF2-40B4-BE49-F238E27FC236}">
                <a16:creationId xmlns:a16="http://schemas.microsoft.com/office/drawing/2014/main" id="{860F9465-0415-9B21-C290-EB0875DA7DE4}"/>
              </a:ext>
            </a:extLst>
          </p:cNvPr>
          <p:cNvSpPr/>
          <p:nvPr/>
        </p:nvSpPr>
        <p:spPr>
          <a:xfrm>
            <a:off x="10197352" y="3712573"/>
            <a:ext cx="1775983" cy="710858"/>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ركن الأطفال في المولات</a:t>
            </a:r>
          </a:p>
        </p:txBody>
      </p:sp>
      <p:sp>
        <p:nvSpPr>
          <p:cNvPr id="37" name="Rectangle: Rounded Corners 36">
            <a:extLst>
              <a:ext uri="{FF2B5EF4-FFF2-40B4-BE49-F238E27FC236}">
                <a16:creationId xmlns:a16="http://schemas.microsoft.com/office/drawing/2014/main" id="{3D3622E5-6B24-CF94-CE93-1A7F6C5A1B10}"/>
              </a:ext>
            </a:extLst>
          </p:cNvPr>
          <p:cNvSpPr/>
          <p:nvPr/>
        </p:nvSpPr>
        <p:spPr>
          <a:xfrm>
            <a:off x="5212781" y="4527655"/>
            <a:ext cx="2403680"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ألعاب مخصصة بترشيد الطاقة توزع خلال الفعاليات - زي تنكّري + حقيبة هدايا رمزية</a:t>
            </a:r>
          </a:p>
        </p:txBody>
      </p:sp>
      <p:sp>
        <p:nvSpPr>
          <p:cNvPr id="38" name="Rectangle: Rounded Corners 37">
            <a:extLst>
              <a:ext uri="{FF2B5EF4-FFF2-40B4-BE49-F238E27FC236}">
                <a16:creationId xmlns:a16="http://schemas.microsoft.com/office/drawing/2014/main" id="{49236F9F-DE53-9BCD-6E7D-E54ABEE9A096}"/>
              </a:ext>
            </a:extLst>
          </p:cNvPr>
          <p:cNvSpPr/>
          <p:nvPr/>
        </p:nvSpPr>
        <p:spPr>
          <a:xfrm>
            <a:off x="1789917" y="4527656"/>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الفعاليات الوطنية والمهرجانات</a:t>
            </a:r>
          </a:p>
        </p:txBody>
      </p:sp>
      <p:sp>
        <p:nvSpPr>
          <p:cNvPr id="39" name="Rectangle: Rounded Corners 38">
            <a:extLst>
              <a:ext uri="{FF2B5EF4-FFF2-40B4-BE49-F238E27FC236}">
                <a16:creationId xmlns:a16="http://schemas.microsoft.com/office/drawing/2014/main" id="{B00DEC8A-8EC2-4923-A813-860F2EAFC558}"/>
              </a:ext>
            </a:extLst>
          </p:cNvPr>
          <p:cNvSpPr/>
          <p:nvPr/>
        </p:nvSpPr>
        <p:spPr>
          <a:xfrm>
            <a:off x="3307976" y="4527655"/>
            <a:ext cx="1850892"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هيئة الترفيه -  الجمعيات التطوعية</a:t>
            </a:r>
          </a:p>
        </p:txBody>
      </p:sp>
      <p:sp>
        <p:nvSpPr>
          <p:cNvPr id="40" name="Rectangle: Rounded Corners 14">
            <a:extLst>
              <a:ext uri="{FF2B5EF4-FFF2-40B4-BE49-F238E27FC236}">
                <a16:creationId xmlns:a16="http://schemas.microsoft.com/office/drawing/2014/main" id="{C90C3FDA-6EFC-4F2D-FCAA-C9E6C4CEF7B4}"/>
              </a:ext>
            </a:extLst>
          </p:cNvPr>
          <p:cNvSpPr/>
          <p:nvPr/>
        </p:nvSpPr>
        <p:spPr>
          <a:xfrm>
            <a:off x="7670374" y="4527655"/>
            <a:ext cx="247306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فقرات تفاعلية قصيرة مع الأطفال</a:t>
            </a:r>
          </a:p>
        </p:txBody>
      </p:sp>
      <p:sp>
        <p:nvSpPr>
          <p:cNvPr id="41" name="Rectangle: Rounded Corners 14">
            <a:extLst>
              <a:ext uri="{FF2B5EF4-FFF2-40B4-BE49-F238E27FC236}">
                <a16:creationId xmlns:a16="http://schemas.microsoft.com/office/drawing/2014/main" id="{92137826-86A0-2721-7B51-C20CA21ED901}"/>
              </a:ext>
            </a:extLst>
          </p:cNvPr>
          <p:cNvSpPr/>
          <p:nvPr/>
        </p:nvSpPr>
        <p:spPr>
          <a:xfrm>
            <a:off x="10197352" y="4527655"/>
            <a:ext cx="1775983" cy="710858"/>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عروض شخصية </a:t>
            </a:r>
            <a:r>
              <a:rPr kumimoji="0" lang="ar-SA" sz="1400" b="0" i="0" u="none" strike="noStrike" kern="0" cap="none" spc="0" normalizeH="0" baseline="0" noProof="0" dirty="0" err="1">
                <a:ln>
                  <a:noFill/>
                </a:ln>
                <a:solidFill>
                  <a:srgbClr val="FFFFFF"/>
                </a:solidFill>
                <a:effectLst/>
                <a:uLnTx/>
                <a:uFillTx/>
                <a:latin typeface="Calibri"/>
                <a:ea typeface="Calibri" panose="020F0502020204030204" pitchFamily="34" charset="0"/>
                <a:cs typeface="Arial" panose="020B0604020202020204" pitchFamily="34" charset="0"/>
              </a:rPr>
              <a:t>الماسكوت</a:t>
            </a: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 (نور/ لمبة)</a:t>
            </a:r>
          </a:p>
        </p:txBody>
      </p:sp>
      <p:sp>
        <p:nvSpPr>
          <p:cNvPr id="42" name="Rectangle: Rounded Corners 41">
            <a:extLst>
              <a:ext uri="{FF2B5EF4-FFF2-40B4-BE49-F238E27FC236}">
                <a16:creationId xmlns:a16="http://schemas.microsoft.com/office/drawing/2014/main" id="{AA4E0E2F-C8B7-01C9-B8FE-027B8FBE7920}"/>
              </a:ext>
            </a:extLst>
          </p:cNvPr>
          <p:cNvSpPr/>
          <p:nvPr/>
        </p:nvSpPr>
        <p:spPr>
          <a:xfrm>
            <a:off x="271855" y="2079140"/>
            <a:ext cx="1464146"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ملاحظات المعلمين أثناء تنفيذ الأنشطة</a:t>
            </a:r>
          </a:p>
        </p:txBody>
      </p:sp>
      <p:sp>
        <p:nvSpPr>
          <p:cNvPr id="43" name="TextBox 42">
            <a:extLst>
              <a:ext uri="{FF2B5EF4-FFF2-40B4-BE49-F238E27FC236}">
                <a16:creationId xmlns:a16="http://schemas.microsoft.com/office/drawing/2014/main" id="{23DCE60D-90E6-4083-0BE4-74BDC9FFC6D0}"/>
              </a:ext>
            </a:extLst>
          </p:cNvPr>
          <p:cNvSpPr txBox="1"/>
          <p:nvPr/>
        </p:nvSpPr>
        <p:spPr>
          <a:xfrm>
            <a:off x="271853" y="1685268"/>
            <a:ext cx="1464147"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منهجية التقييم</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44" name="Rectangle: Rounded Corners 43">
            <a:extLst>
              <a:ext uri="{FF2B5EF4-FFF2-40B4-BE49-F238E27FC236}">
                <a16:creationId xmlns:a16="http://schemas.microsoft.com/office/drawing/2014/main" id="{0317FB47-0CB5-0D75-7F42-244B88A3BBFF}"/>
              </a:ext>
            </a:extLst>
          </p:cNvPr>
          <p:cNvSpPr/>
          <p:nvPr/>
        </p:nvSpPr>
        <p:spPr>
          <a:xfrm>
            <a:off x="271855" y="2897492"/>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ملاحظات المعلمين أثناء تنفيذ الأنشطة</a:t>
            </a:r>
          </a:p>
        </p:txBody>
      </p:sp>
      <p:sp>
        <p:nvSpPr>
          <p:cNvPr id="45" name="Rectangle: Rounded Corners 44">
            <a:extLst>
              <a:ext uri="{FF2B5EF4-FFF2-40B4-BE49-F238E27FC236}">
                <a16:creationId xmlns:a16="http://schemas.microsoft.com/office/drawing/2014/main" id="{3EB0EE5B-D333-22EE-2FAD-42968D6A86F5}"/>
              </a:ext>
            </a:extLst>
          </p:cNvPr>
          <p:cNvSpPr/>
          <p:nvPr/>
        </p:nvSpPr>
        <p:spPr>
          <a:xfrm>
            <a:off x="271855" y="3712574"/>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استبيان مع الأهل بعد الفعالية </a:t>
            </a:r>
          </a:p>
        </p:txBody>
      </p:sp>
      <p:sp>
        <p:nvSpPr>
          <p:cNvPr id="46" name="Rectangle: Rounded Corners 45">
            <a:extLst>
              <a:ext uri="{FF2B5EF4-FFF2-40B4-BE49-F238E27FC236}">
                <a16:creationId xmlns:a16="http://schemas.microsoft.com/office/drawing/2014/main" id="{B1F7C1E8-CF86-849F-021E-8D39D2489007}"/>
              </a:ext>
            </a:extLst>
          </p:cNvPr>
          <p:cNvSpPr/>
          <p:nvPr/>
        </p:nvSpPr>
        <p:spPr>
          <a:xfrm>
            <a:off x="271855" y="4527656"/>
            <a:ext cx="1464146" cy="710858"/>
          </a:xfrm>
          <a:prstGeom prst="roundRect">
            <a:avLst/>
          </a:prstGeom>
          <a:solidFill>
            <a:srgbClr val="D9D9D9"/>
          </a:solidFill>
          <a:ln w="12700" cap="flat" cmpd="sng" algn="ctr">
            <a:noFill/>
            <a:prstDash val="solid"/>
            <a:miter lim="800000"/>
          </a:ln>
          <a:effectLst/>
        </p:spPr>
        <p:txBody>
          <a:bodyPr rtlCol="0" anchor="ctr"/>
          <a:lstStyle/>
          <a:p>
            <a:pPr lvl="0" algn="ctr" rtl="1">
              <a:defRPr/>
            </a:pPr>
            <a:r>
              <a:rPr lang="ar-SA" sz="1400" kern="0" dirty="0">
                <a:solidFill>
                  <a:srgbClr val="000000"/>
                </a:solidFill>
                <a:ea typeface="Calibri" panose="020F0502020204030204" pitchFamily="34" charset="0"/>
              </a:rPr>
              <a:t>استبيان مع الأهل بعد الفعالية</a:t>
            </a:r>
          </a:p>
        </p:txBody>
      </p:sp>
      <p:sp>
        <p:nvSpPr>
          <p:cNvPr id="47" name="TextBox 46">
            <a:extLst>
              <a:ext uri="{FF2B5EF4-FFF2-40B4-BE49-F238E27FC236}">
                <a16:creationId xmlns:a16="http://schemas.microsoft.com/office/drawing/2014/main" id="{34A6DF2F-AE12-66E6-4BF7-C7060899DE7D}"/>
              </a:ext>
            </a:extLst>
          </p:cNvPr>
          <p:cNvSpPr txBox="1"/>
          <p:nvPr/>
        </p:nvSpPr>
        <p:spPr>
          <a:xfrm>
            <a:off x="9655263" y="5809588"/>
            <a:ext cx="1775984"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الأنشطة الإعلامية</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48" name="Rectangle: Rounded Corners 47">
            <a:extLst>
              <a:ext uri="{FF2B5EF4-FFF2-40B4-BE49-F238E27FC236}">
                <a16:creationId xmlns:a16="http://schemas.microsoft.com/office/drawing/2014/main" id="{D9177A82-37D3-B1E6-BC81-7153B9D31A8D}"/>
              </a:ext>
            </a:extLst>
          </p:cNvPr>
          <p:cNvSpPr/>
          <p:nvPr/>
        </p:nvSpPr>
        <p:spPr>
          <a:xfrm>
            <a:off x="5158868" y="5623436"/>
            <a:ext cx="4598894" cy="710858"/>
          </a:xfrm>
          <a:prstGeom prst="roundRect">
            <a:avLst/>
          </a:prstGeom>
          <a:solidFill>
            <a:schemeClr val="accent3">
              <a:lumMod val="20000"/>
              <a:lumOff val="80000"/>
            </a:schemeClr>
          </a:solidFill>
          <a:ln w="12700" cap="flat" cmpd="sng" algn="ctr">
            <a:noFill/>
            <a:prstDash val="solid"/>
            <a:miter lim="800000"/>
          </a:ln>
          <a:effectLst/>
        </p:spPr>
        <p:txBody>
          <a:bodyPr rtlCol="0" anchor="ctr"/>
          <a:lstStyle/>
          <a:p>
            <a:pPr marL="285750" marR="0" lvl="0" indent="-285750"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حلقات قصيرة (30 ثانية) لشخصيات تتعلق بالكهرباء مثل "نور ولمبة".</a:t>
            </a:r>
          </a:p>
          <a:p>
            <a:pPr marL="285750" marR="0" lvl="0" indent="-285750"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أغاني مرئية مخصصة "كهرباؤنا الحنونة" تبث عبر قنوات الأطفال</a:t>
            </a:r>
          </a:p>
        </p:txBody>
      </p:sp>
      <p:sp>
        <p:nvSpPr>
          <p:cNvPr id="49" name="Rectangle: Rounded Corners 48">
            <a:extLst>
              <a:ext uri="{FF2B5EF4-FFF2-40B4-BE49-F238E27FC236}">
                <a16:creationId xmlns:a16="http://schemas.microsoft.com/office/drawing/2014/main" id="{2AFC5C2F-FA62-6041-A370-EBB91B300E45}"/>
              </a:ext>
            </a:extLst>
          </p:cNvPr>
          <p:cNvSpPr/>
          <p:nvPr/>
        </p:nvSpPr>
        <p:spPr>
          <a:xfrm>
            <a:off x="425504" y="5623436"/>
            <a:ext cx="4598894" cy="710858"/>
          </a:xfrm>
          <a:prstGeom prst="roundRect">
            <a:avLst/>
          </a:prstGeom>
          <a:solidFill>
            <a:schemeClr val="accent3">
              <a:lumMod val="20000"/>
              <a:lumOff val="80000"/>
            </a:schemeClr>
          </a:solidFill>
          <a:ln w="12700" cap="flat" cmpd="sng" algn="ctr">
            <a:noFill/>
            <a:prstDash val="solid"/>
            <a:miter lim="800000"/>
          </a:ln>
          <a:effectLst/>
        </p:spPr>
        <p:txBody>
          <a:bodyPr rtlCol="0" anchor="ctr"/>
          <a:lstStyle/>
          <a:p>
            <a:pPr marL="285750" marR="0" lvl="0" indent="-285750"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تحليل عدد مشاهدات المقاطع الموجهة للأطفال في الفئة 4–5 سنوات</a:t>
            </a:r>
          </a:p>
        </p:txBody>
      </p:sp>
    </p:spTree>
    <p:extLst>
      <p:ext uri="{BB962C8B-B14F-4D97-AF65-F5344CB8AC3E}">
        <p14:creationId xmlns:p14="http://schemas.microsoft.com/office/powerpoint/2010/main" val="5980134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19D5E-E7AA-889A-44D0-FE8A87BEAA8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9A2E6A2-0B13-C770-BAB1-CC8F0781BD95}"/>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CADDD305-3A85-F5CE-C7F8-E62DA45E711E}"/>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377EC097-E7BC-B9F5-73E9-F81F50BC64FE}"/>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1481DCDB-973A-2437-A482-48CF83C0311B}"/>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الجهات المشاركة وأدوارها للفئة العمرية: 4 - 5 سنوات </a:t>
            </a:r>
          </a:p>
        </p:txBody>
      </p:sp>
      <p:sp>
        <p:nvSpPr>
          <p:cNvPr id="5" name="Slide Number Placeholder 4">
            <a:extLst>
              <a:ext uri="{FF2B5EF4-FFF2-40B4-BE49-F238E27FC236}">
                <a16:creationId xmlns:a16="http://schemas.microsoft.com/office/drawing/2014/main" id="{A4AFE50E-94DB-3925-0A84-FC79B9F4E5C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73" name="TextBox 72">
            <a:extLst>
              <a:ext uri="{FF2B5EF4-FFF2-40B4-BE49-F238E27FC236}">
                <a16:creationId xmlns:a16="http://schemas.microsoft.com/office/drawing/2014/main" id="{BACCED70-E134-9DC1-4AED-A35E4F4E3000}"/>
              </a:ext>
            </a:extLst>
          </p:cNvPr>
          <p:cNvSpPr txBox="1"/>
          <p:nvPr/>
        </p:nvSpPr>
        <p:spPr>
          <a:xfrm>
            <a:off x="1004047" y="983024"/>
            <a:ext cx="10021796" cy="369332"/>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الهدف: </a:t>
            </a:r>
            <a:r>
              <a:rPr kumimoji="0" lang="ar-SA"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غرس مفهوم "الكهرباء صديقنا" بطريقة حسية ووجدانية من خلال اللعب، القصص، والتجربة</a:t>
            </a:r>
          </a:p>
        </p:txBody>
      </p:sp>
      <p:graphicFrame>
        <p:nvGraphicFramePr>
          <p:cNvPr id="26" name="Table 25">
            <a:extLst>
              <a:ext uri="{FF2B5EF4-FFF2-40B4-BE49-F238E27FC236}">
                <a16:creationId xmlns:a16="http://schemas.microsoft.com/office/drawing/2014/main" id="{BA6A5D6C-34BF-FD7B-640E-75BCFA566AE0}"/>
              </a:ext>
            </a:extLst>
          </p:cNvPr>
          <p:cNvGraphicFramePr>
            <a:graphicFrameLocks noGrp="1"/>
          </p:cNvGraphicFramePr>
          <p:nvPr/>
        </p:nvGraphicFramePr>
        <p:xfrm>
          <a:off x="681319" y="1787937"/>
          <a:ext cx="10901082" cy="4087040"/>
        </p:xfrm>
        <a:graphic>
          <a:graphicData uri="http://schemas.openxmlformats.org/drawingml/2006/table">
            <a:tbl>
              <a:tblPr rtl="1" firstRow="1" firstCol="1" bandRow="1">
                <a:tableStyleId>{5C22544A-7EE6-4342-B048-85BDC9FD1C3A}</a:tableStyleId>
              </a:tblPr>
              <a:tblGrid>
                <a:gridCol w="3633694">
                  <a:extLst>
                    <a:ext uri="{9D8B030D-6E8A-4147-A177-3AD203B41FA5}">
                      <a16:colId xmlns:a16="http://schemas.microsoft.com/office/drawing/2014/main" val="811902170"/>
                    </a:ext>
                  </a:extLst>
                </a:gridCol>
                <a:gridCol w="3633694">
                  <a:extLst>
                    <a:ext uri="{9D8B030D-6E8A-4147-A177-3AD203B41FA5}">
                      <a16:colId xmlns:a16="http://schemas.microsoft.com/office/drawing/2014/main" val="1576547389"/>
                    </a:ext>
                  </a:extLst>
                </a:gridCol>
                <a:gridCol w="3633694">
                  <a:extLst>
                    <a:ext uri="{9D8B030D-6E8A-4147-A177-3AD203B41FA5}">
                      <a16:colId xmlns:a16="http://schemas.microsoft.com/office/drawing/2014/main" val="4088633160"/>
                    </a:ext>
                  </a:extLst>
                </a:gridCol>
              </a:tblGrid>
              <a:tr h="565371">
                <a:tc>
                  <a:txBody>
                    <a:bodyPr/>
                    <a:lstStyle/>
                    <a:p>
                      <a:pPr marL="0" marR="0" algn="ctr" rtl="1">
                        <a:lnSpc>
                          <a:spcPct val="115000"/>
                        </a:lnSpc>
                        <a:spcAft>
                          <a:spcPts val="800"/>
                        </a:spcAft>
                        <a:buNone/>
                      </a:pPr>
                      <a:r>
                        <a:rPr lang="ar-SA" sz="1800" kern="100" dirty="0">
                          <a:solidFill>
                            <a:schemeClr val="bg1"/>
                          </a:solidFill>
                          <a:effectLst/>
                        </a:rPr>
                        <a:t>الجهة</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800" kern="100" dirty="0">
                          <a:solidFill>
                            <a:schemeClr val="bg1"/>
                          </a:solidFill>
                          <a:effectLst/>
                        </a:rPr>
                        <a:t>الدور</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800" kern="100" dirty="0">
                          <a:solidFill>
                            <a:schemeClr val="bg1"/>
                          </a:solidFill>
                          <a:effectLst/>
                        </a:rPr>
                        <a:t>المتطلبات</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extLst>
                  <a:ext uri="{0D108BD9-81ED-4DB2-BD59-A6C34878D82A}">
                    <a16:rowId xmlns:a16="http://schemas.microsoft.com/office/drawing/2014/main" val="2707110177"/>
                  </a:ext>
                </a:extLst>
              </a:tr>
              <a:tr h="565371">
                <a:tc>
                  <a:txBody>
                    <a:bodyPr/>
                    <a:lstStyle/>
                    <a:p>
                      <a:pPr marL="0" marR="0" algn="ctr" rtl="1">
                        <a:lnSpc>
                          <a:spcPct val="115000"/>
                        </a:lnSpc>
                        <a:spcAft>
                          <a:spcPts val="800"/>
                        </a:spcAft>
                        <a:buNone/>
                      </a:pPr>
                      <a:r>
                        <a:rPr lang="ar-SA" sz="1400" b="1" kern="100" dirty="0">
                          <a:solidFill>
                            <a:schemeClr val="tx1">
                              <a:lumMod val="95000"/>
                              <a:lumOff val="5000"/>
                            </a:schemeClr>
                          </a:solidFill>
                          <a:effectLst/>
                          <a:latin typeface="Aptos" panose="020B0004020202020204" pitchFamily="34" charset="0"/>
                          <a:ea typeface="Aptos" panose="020B0004020202020204" pitchFamily="34" charset="0"/>
                          <a:cs typeface="+mn-cs"/>
                        </a:rPr>
                        <a:t>مبادرة لتبقى (المركز السعودي لكفاءة الطاقة)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effectLst/>
                          <a:latin typeface="Aptos" panose="020B0004020202020204" pitchFamily="34" charset="0"/>
                          <a:ea typeface="Aptos" panose="020B0004020202020204" pitchFamily="34" charset="0"/>
                          <a:cs typeface="+mn-cs"/>
                        </a:rPr>
                        <a:t>الإشراف العام على المحتوى وتطوير المواد التربوية</a:t>
                      </a:r>
                      <a:r>
                        <a:rPr lang="en-US" sz="1400" kern="100" dirty="0">
                          <a:effectLst/>
                          <a:latin typeface="Aptos" panose="020B0004020202020204" pitchFamily="34" charset="0"/>
                          <a:ea typeface="Aptos" panose="020B0004020202020204" pitchFamily="34" charset="0"/>
                          <a:cs typeface="+mn-cs"/>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effectLst/>
                          <a:latin typeface="Aptos" panose="020B0004020202020204" pitchFamily="34" charset="0"/>
                          <a:ea typeface="Aptos" panose="020B0004020202020204" pitchFamily="34" charset="0"/>
                          <a:cs typeface="+mn-cs"/>
                        </a:rPr>
                        <a:t>تصميم القصص، الأناشيد، الحقيبة التوعوية للروضات</a:t>
                      </a:r>
                      <a:r>
                        <a:rPr lang="en-US" sz="1400" kern="100" dirty="0">
                          <a:effectLst/>
                          <a:latin typeface="Aptos" panose="020B0004020202020204" pitchFamily="34" charset="0"/>
                          <a:ea typeface="Aptos" panose="020B0004020202020204" pitchFamily="34" charset="0"/>
                          <a:cs typeface="+mn-cs"/>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582647869"/>
                  </a:ext>
                </a:extLst>
              </a:tr>
              <a:tr h="565371">
                <a:tc>
                  <a:txBody>
                    <a:bodyPr/>
                    <a:lstStyle/>
                    <a:p>
                      <a:pPr marL="0" marR="0" algn="ctr" rtl="1">
                        <a:lnSpc>
                          <a:spcPct val="115000"/>
                        </a:lnSpc>
                        <a:spcAft>
                          <a:spcPts val="800"/>
                        </a:spcAft>
                        <a:buNone/>
                      </a:pPr>
                      <a:r>
                        <a:rPr lang="ar-SA" sz="1400" b="1" kern="100" dirty="0">
                          <a:solidFill>
                            <a:schemeClr val="tx1">
                              <a:lumMod val="95000"/>
                              <a:lumOff val="5000"/>
                            </a:schemeClr>
                          </a:solidFill>
                          <a:effectLst/>
                          <a:latin typeface="Aptos" panose="020B0004020202020204" pitchFamily="34" charset="0"/>
                          <a:ea typeface="Aptos" panose="020B0004020202020204" pitchFamily="34" charset="0"/>
                          <a:cs typeface="+mn-cs"/>
                        </a:rPr>
                        <a:t>وزارة التعليم – إدارة الطفولة المبكرة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a:effectLst/>
                          <a:latin typeface="Aptos" panose="020B0004020202020204" pitchFamily="34" charset="0"/>
                          <a:ea typeface="Aptos" panose="020B0004020202020204" pitchFamily="34" charset="0"/>
                          <a:cs typeface="+mn-cs"/>
                        </a:rPr>
                        <a:t>دمج الأنشطة ضمن البرنامج اليومي لرياض الأطفال</a:t>
                      </a:r>
                      <a:r>
                        <a:rPr lang="en-US" sz="1400" kern="100">
                          <a:effectLst/>
                          <a:latin typeface="Aptos" panose="020B0004020202020204" pitchFamily="34" charset="0"/>
                          <a:ea typeface="Aptos" panose="020B0004020202020204" pitchFamily="34" charset="0"/>
                          <a:cs typeface="+mn-cs"/>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effectLst/>
                          <a:latin typeface="Aptos" panose="020B0004020202020204" pitchFamily="34" charset="0"/>
                          <a:ea typeface="Aptos" panose="020B0004020202020204" pitchFamily="34" charset="0"/>
                          <a:cs typeface="+mn-cs"/>
                        </a:rPr>
                        <a:t>اعتماد المواد، تدريب المعلمات، تقييم التطبيق</a:t>
                      </a:r>
                      <a:r>
                        <a:rPr lang="en-US" sz="1400" kern="100" dirty="0">
                          <a:effectLst/>
                          <a:latin typeface="Aptos" panose="020B0004020202020204" pitchFamily="34" charset="0"/>
                          <a:ea typeface="Aptos" panose="020B0004020202020204" pitchFamily="34" charset="0"/>
                          <a:cs typeface="+mn-cs"/>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2873634670"/>
                  </a:ext>
                </a:extLst>
              </a:tr>
              <a:tr h="694814">
                <a:tc>
                  <a:txBody>
                    <a:bodyPr/>
                    <a:lstStyle/>
                    <a:p>
                      <a:pPr marL="0" marR="0" algn="ctr" rtl="1">
                        <a:lnSpc>
                          <a:spcPct val="115000"/>
                        </a:lnSpc>
                        <a:spcAft>
                          <a:spcPts val="800"/>
                        </a:spcAft>
                        <a:buNone/>
                      </a:pPr>
                      <a:r>
                        <a:rPr lang="ar-SA" sz="1400" b="1" kern="100" dirty="0">
                          <a:solidFill>
                            <a:schemeClr val="tx1">
                              <a:lumMod val="95000"/>
                              <a:lumOff val="5000"/>
                            </a:schemeClr>
                          </a:solidFill>
                          <a:effectLst/>
                          <a:latin typeface="Aptos" panose="020B0004020202020204" pitchFamily="34" charset="0"/>
                          <a:ea typeface="Aptos" panose="020B0004020202020204" pitchFamily="34" charset="0"/>
                          <a:cs typeface="+mn-cs"/>
                        </a:rPr>
                        <a:t>وزارة الإعلام</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a:effectLst/>
                          <a:latin typeface="Aptos" panose="020B0004020202020204" pitchFamily="34" charset="0"/>
                          <a:ea typeface="Aptos" panose="020B0004020202020204" pitchFamily="34" charset="0"/>
                          <a:cs typeface="+mn-cs"/>
                        </a:rPr>
                        <a:t>إنتاج وبث الحلقات القصيرة عبر قنوات الأطفال</a:t>
                      </a:r>
                      <a:r>
                        <a:rPr lang="en-US" sz="1400" kern="100">
                          <a:effectLst/>
                          <a:latin typeface="Aptos" panose="020B0004020202020204" pitchFamily="34" charset="0"/>
                          <a:ea typeface="Aptos" panose="020B0004020202020204" pitchFamily="34" charset="0"/>
                          <a:cs typeface="+mn-cs"/>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effectLst/>
                          <a:latin typeface="Aptos" panose="020B0004020202020204" pitchFamily="34" charset="0"/>
                          <a:ea typeface="Aptos" panose="020B0004020202020204" pitchFamily="34" charset="0"/>
                          <a:cs typeface="+mn-cs"/>
                        </a:rPr>
                        <a:t>تخصيص فترات بث في التلفزيون الرسمي</a:t>
                      </a:r>
                      <a:r>
                        <a:rPr lang="en-US" sz="1400" kern="100" dirty="0">
                          <a:effectLst/>
                          <a:latin typeface="Aptos" panose="020B0004020202020204" pitchFamily="34" charset="0"/>
                          <a:ea typeface="Aptos" panose="020B0004020202020204" pitchFamily="34" charset="0"/>
                          <a:cs typeface="+mn-cs"/>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174424048"/>
                  </a:ext>
                </a:extLst>
              </a:tr>
              <a:tr h="565371">
                <a:tc>
                  <a:txBody>
                    <a:bodyPr/>
                    <a:lstStyle/>
                    <a:p>
                      <a:pPr marL="0" marR="0" algn="ctr" rtl="1">
                        <a:lnSpc>
                          <a:spcPct val="115000"/>
                        </a:lnSpc>
                        <a:spcAft>
                          <a:spcPts val="800"/>
                        </a:spcAft>
                        <a:buNone/>
                      </a:pPr>
                      <a:r>
                        <a:rPr lang="ar-SA" sz="1400" b="1" kern="100" dirty="0">
                          <a:solidFill>
                            <a:schemeClr val="tx1">
                              <a:lumMod val="95000"/>
                              <a:lumOff val="5000"/>
                            </a:schemeClr>
                          </a:solidFill>
                          <a:effectLst/>
                          <a:latin typeface="Aptos" panose="020B0004020202020204" pitchFamily="34" charset="0"/>
                          <a:ea typeface="Aptos" panose="020B0004020202020204" pitchFamily="34" charset="0"/>
                          <a:cs typeface="+mn-cs"/>
                        </a:rPr>
                        <a:t>هيئة الترفيه</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a:effectLst/>
                          <a:latin typeface="Aptos" panose="020B0004020202020204" pitchFamily="34" charset="0"/>
                          <a:ea typeface="Aptos" panose="020B0004020202020204" pitchFamily="34" charset="0"/>
                          <a:cs typeface="+mn-cs"/>
                        </a:rPr>
                        <a:t>إدراج الأنشطة في المهرجانات العائلية</a:t>
                      </a:r>
                      <a:r>
                        <a:rPr lang="en-US" sz="1400" kern="100">
                          <a:effectLst/>
                          <a:latin typeface="Aptos" panose="020B0004020202020204" pitchFamily="34" charset="0"/>
                          <a:ea typeface="Aptos" panose="020B0004020202020204" pitchFamily="34" charset="0"/>
                          <a:cs typeface="+mn-cs"/>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effectLst/>
                          <a:latin typeface="Aptos" panose="020B0004020202020204" pitchFamily="34" charset="0"/>
                          <a:ea typeface="Aptos" panose="020B0004020202020204" pitchFamily="34" charset="0"/>
                          <a:cs typeface="+mn-cs"/>
                        </a:rPr>
                        <a:t>توفير المساحات والجدولة ضمن موسم الرياض وجدة</a:t>
                      </a:r>
                      <a:r>
                        <a:rPr lang="en-US" sz="1400" kern="100" dirty="0">
                          <a:effectLst/>
                          <a:latin typeface="Aptos" panose="020B0004020202020204" pitchFamily="34" charset="0"/>
                          <a:ea typeface="Aptos" panose="020B0004020202020204" pitchFamily="34" charset="0"/>
                          <a:cs typeface="+mn-cs"/>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9738595"/>
                  </a:ext>
                </a:extLst>
              </a:tr>
              <a:tr h="565371">
                <a:tc>
                  <a:txBody>
                    <a:bodyPr/>
                    <a:lstStyle/>
                    <a:p>
                      <a:pPr marL="0" marR="0" algn="ctr" rtl="1">
                        <a:lnSpc>
                          <a:spcPct val="115000"/>
                        </a:lnSpc>
                        <a:spcAft>
                          <a:spcPts val="800"/>
                        </a:spcAft>
                        <a:buNone/>
                      </a:pPr>
                      <a:r>
                        <a:rPr lang="ar-SA" sz="1400" b="1" kern="100" dirty="0">
                          <a:solidFill>
                            <a:schemeClr val="tx1">
                              <a:lumMod val="95000"/>
                              <a:lumOff val="5000"/>
                            </a:schemeClr>
                          </a:solidFill>
                          <a:effectLst/>
                          <a:latin typeface="Aptos" panose="020B0004020202020204" pitchFamily="34" charset="0"/>
                          <a:ea typeface="Aptos" panose="020B0004020202020204" pitchFamily="34" charset="0"/>
                          <a:cs typeface="+mn-cs"/>
                        </a:rPr>
                        <a:t>البلديات</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a:effectLst/>
                          <a:latin typeface="Aptos" panose="020B0004020202020204" pitchFamily="34" charset="0"/>
                          <a:ea typeface="Aptos" panose="020B0004020202020204" pitchFamily="34" charset="0"/>
                          <a:cs typeface="+mn-cs"/>
                        </a:rPr>
                        <a:t>تنظيم أركان الأطفال في الحدائق والمولات</a:t>
                      </a:r>
                      <a:r>
                        <a:rPr lang="en-US" sz="1400" kern="100">
                          <a:effectLst/>
                          <a:latin typeface="Aptos" panose="020B0004020202020204" pitchFamily="34" charset="0"/>
                          <a:ea typeface="Aptos" panose="020B0004020202020204" pitchFamily="34" charset="0"/>
                          <a:cs typeface="+mn-cs"/>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effectLst/>
                          <a:latin typeface="Aptos" panose="020B0004020202020204" pitchFamily="34" charset="0"/>
                          <a:ea typeface="Aptos" panose="020B0004020202020204" pitchFamily="34" charset="0"/>
                          <a:cs typeface="+mn-cs"/>
                        </a:rPr>
                        <a:t>الترخيص والتنظيم والدعم اللوجستي</a:t>
                      </a:r>
                      <a:r>
                        <a:rPr lang="en-US" sz="1400" kern="100" dirty="0">
                          <a:effectLst/>
                          <a:latin typeface="Aptos" panose="020B0004020202020204" pitchFamily="34" charset="0"/>
                          <a:ea typeface="Aptos" panose="020B0004020202020204" pitchFamily="34" charset="0"/>
                          <a:cs typeface="+mn-cs"/>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684767543"/>
                  </a:ext>
                </a:extLst>
              </a:tr>
              <a:tr h="565371">
                <a:tc>
                  <a:txBody>
                    <a:bodyPr/>
                    <a:lstStyle/>
                    <a:p>
                      <a:pPr marL="0" marR="0" algn="ctr" rtl="1">
                        <a:lnSpc>
                          <a:spcPct val="115000"/>
                        </a:lnSpc>
                        <a:spcAft>
                          <a:spcPts val="800"/>
                        </a:spcAft>
                        <a:buNone/>
                      </a:pPr>
                      <a:r>
                        <a:rPr lang="ar-SA" sz="1400" b="1" kern="100" dirty="0">
                          <a:solidFill>
                            <a:schemeClr val="tx1">
                              <a:lumMod val="95000"/>
                              <a:lumOff val="5000"/>
                            </a:schemeClr>
                          </a:solidFill>
                          <a:effectLst/>
                          <a:latin typeface="Aptos" panose="020B0004020202020204" pitchFamily="34" charset="0"/>
                          <a:ea typeface="Aptos" panose="020B0004020202020204" pitchFamily="34" charset="0"/>
                          <a:cs typeface="+mn-cs"/>
                        </a:rPr>
                        <a:t>الشركة السعودية للكهرباء</a:t>
                      </a:r>
                      <a:r>
                        <a:rPr lang="en-US" sz="1400" b="1" kern="100" dirty="0">
                          <a:solidFill>
                            <a:schemeClr val="tx1">
                              <a:lumMod val="95000"/>
                              <a:lumOff val="5000"/>
                            </a:schemeClr>
                          </a:solidFill>
                          <a:effectLst/>
                          <a:latin typeface="Aptos" panose="020B0004020202020204" pitchFamily="34" charset="0"/>
                          <a:ea typeface="Aptos" panose="020B0004020202020204" pitchFamily="34" charset="0"/>
                          <a:cs typeface="+mn-cs"/>
                        </a:rPr>
                        <a:t> (SEC)</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effectLst/>
                          <a:latin typeface="Aptos" panose="020B0004020202020204" pitchFamily="34" charset="0"/>
                          <a:ea typeface="Aptos" panose="020B0004020202020204" pitchFamily="34" charset="0"/>
                          <a:cs typeface="+mn-cs"/>
                        </a:rPr>
                        <a:t>دعم مادي وتوفير مواد تعليمية</a:t>
                      </a:r>
                      <a:r>
                        <a:rPr lang="en-US" sz="1400" kern="100" dirty="0">
                          <a:effectLst/>
                          <a:latin typeface="Aptos" panose="020B0004020202020204" pitchFamily="34" charset="0"/>
                          <a:ea typeface="Aptos" panose="020B0004020202020204" pitchFamily="34" charset="0"/>
                          <a:cs typeface="+mn-cs"/>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effectLst/>
                          <a:latin typeface="Aptos" panose="020B0004020202020204" pitchFamily="34" charset="0"/>
                          <a:ea typeface="Aptos" panose="020B0004020202020204" pitchFamily="34" charset="0"/>
                          <a:cs typeface="+mn-cs"/>
                        </a:rPr>
                        <a:t>تمويل كتيبات وأدوات التلوين</a:t>
                      </a:r>
                      <a:r>
                        <a:rPr lang="en-US" sz="1400" kern="100" dirty="0">
                          <a:effectLst/>
                          <a:latin typeface="Aptos" panose="020B0004020202020204" pitchFamily="34" charset="0"/>
                          <a:ea typeface="Aptos" panose="020B0004020202020204" pitchFamily="34" charset="0"/>
                          <a:cs typeface="+mn-cs"/>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92376946"/>
                  </a:ext>
                </a:extLst>
              </a:tr>
            </a:tbl>
          </a:graphicData>
        </a:graphic>
      </p:graphicFrame>
    </p:spTree>
    <p:extLst>
      <p:ext uri="{BB962C8B-B14F-4D97-AF65-F5344CB8AC3E}">
        <p14:creationId xmlns:p14="http://schemas.microsoft.com/office/powerpoint/2010/main" val="25083723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99403-4E8A-2472-555A-57DEBC8C8A2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5A787A85-3226-BAA2-F2E5-D7306074B009}"/>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0BD9A226-100D-3791-7A8C-4E6AE8411A55}"/>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225CAF3C-A76B-58FC-62C4-89902CDCB9A9}"/>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D69E6CF9-BD2F-1C04-3776-18843702CCCC}"/>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الفئة العمرية الثانية: 6 - 8 سنوات </a:t>
            </a:r>
          </a:p>
        </p:txBody>
      </p:sp>
      <p:sp>
        <p:nvSpPr>
          <p:cNvPr id="5" name="Slide Number Placeholder 4">
            <a:extLst>
              <a:ext uri="{FF2B5EF4-FFF2-40B4-BE49-F238E27FC236}">
                <a16:creationId xmlns:a16="http://schemas.microsoft.com/office/drawing/2014/main" id="{D73F71BA-A373-316E-8F3A-155D90743DD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73" name="TextBox 72">
            <a:extLst>
              <a:ext uri="{FF2B5EF4-FFF2-40B4-BE49-F238E27FC236}">
                <a16:creationId xmlns:a16="http://schemas.microsoft.com/office/drawing/2014/main" id="{2C2E58B5-E535-8443-141D-610D534A417D}"/>
              </a:ext>
            </a:extLst>
          </p:cNvPr>
          <p:cNvSpPr txBox="1"/>
          <p:nvPr/>
        </p:nvSpPr>
        <p:spPr>
          <a:xfrm>
            <a:off x="1004047" y="983024"/>
            <a:ext cx="10021796" cy="369332"/>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الهدف: </a:t>
            </a:r>
            <a:r>
              <a:rPr kumimoji="0" lang="ar-SA"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تعليم الطفل مبدأ "السبب والنتيجة"، لماذا يجب الترشيد؟ وكيف يمكنه أن يؤثر بنفسه؟</a:t>
            </a:r>
          </a:p>
        </p:txBody>
      </p:sp>
      <p:sp>
        <p:nvSpPr>
          <p:cNvPr id="7" name="Rectangle: Rounded Corners 11">
            <a:extLst>
              <a:ext uri="{FF2B5EF4-FFF2-40B4-BE49-F238E27FC236}">
                <a16:creationId xmlns:a16="http://schemas.microsoft.com/office/drawing/2014/main" id="{1CCC9870-6F1D-BE2F-8022-5D947A653EE5}"/>
              </a:ext>
            </a:extLst>
          </p:cNvPr>
          <p:cNvSpPr/>
          <p:nvPr/>
        </p:nvSpPr>
        <p:spPr>
          <a:xfrm>
            <a:off x="5212781" y="2079139"/>
            <a:ext cx="2403680"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عداد كهرباء مصغر – مصابيح مختلفة.</a:t>
            </a:r>
          </a:p>
        </p:txBody>
      </p:sp>
      <p:sp>
        <p:nvSpPr>
          <p:cNvPr id="8" name="Rectangle: Rounded Corners 7">
            <a:extLst>
              <a:ext uri="{FF2B5EF4-FFF2-40B4-BE49-F238E27FC236}">
                <a16:creationId xmlns:a16="http://schemas.microsoft.com/office/drawing/2014/main" id="{E9366F89-F06E-FDD1-5E50-A9C67C4556D6}"/>
              </a:ext>
            </a:extLst>
          </p:cNvPr>
          <p:cNvSpPr/>
          <p:nvPr/>
        </p:nvSpPr>
        <p:spPr>
          <a:xfrm>
            <a:off x="1789917" y="2079140"/>
            <a:ext cx="1464146"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المدارس</a:t>
            </a:r>
          </a:p>
        </p:txBody>
      </p:sp>
      <p:sp>
        <p:nvSpPr>
          <p:cNvPr id="9" name="Rectangle: Rounded Corners 13">
            <a:extLst>
              <a:ext uri="{FF2B5EF4-FFF2-40B4-BE49-F238E27FC236}">
                <a16:creationId xmlns:a16="http://schemas.microsoft.com/office/drawing/2014/main" id="{96776C7D-8D7A-8D1B-5F3E-F517F253621E}"/>
              </a:ext>
            </a:extLst>
          </p:cNvPr>
          <p:cNvSpPr/>
          <p:nvPr/>
        </p:nvSpPr>
        <p:spPr>
          <a:xfrm>
            <a:off x="3307976" y="2079139"/>
            <a:ext cx="1850892"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وزارة التعليم + لتبقى</a:t>
            </a:r>
          </a:p>
        </p:txBody>
      </p:sp>
      <p:sp>
        <p:nvSpPr>
          <p:cNvPr id="11" name="Rectangle: Rounded Corners 14">
            <a:extLst>
              <a:ext uri="{FF2B5EF4-FFF2-40B4-BE49-F238E27FC236}">
                <a16:creationId xmlns:a16="http://schemas.microsoft.com/office/drawing/2014/main" id="{6295E1A2-BFC6-85DE-DCD6-8263D9C9B23C}"/>
              </a:ext>
            </a:extLst>
          </p:cNvPr>
          <p:cNvSpPr/>
          <p:nvPr/>
        </p:nvSpPr>
        <p:spPr>
          <a:xfrm>
            <a:off x="7670374" y="2079139"/>
            <a:ext cx="2473066"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تجربة صفية: مقارنة بين مصباح تقليدي ومصباح </a:t>
            </a:r>
            <a:r>
              <a:rPr kumimoji="0" lang="en-US"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LED </a:t>
            </a: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في الاستهلاك والحرارة.</a:t>
            </a:r>
          </a:p>
        </p:txBody>
      </p:sp>
      <p:sp>
        <p:nvSpPr>
          <p:cNvPr id="15" name="TextBox 14">
            <a:extLst>
              <a:ext uri="{FF2B5EF4-FFF2-40B4-BE49-F238E27FC236}">
                <a16:creationId xmlns:a16="http://schemas.microsoft.com/office/drawing/2014/main" id="{D4BCFFAA-6AFE-9204-E954-679FD8A807B6}"/>
              </a:ext>
            </a:extLst>
          </p:cNvPr>
          <p:cNvSpPr txBox="1"/>
          <p:nvPr/>
        </p:nvSpPr>
        <p:spPr>
          <a:xfrm>
            <a:off x="7670374" y="1685268"/>
            <a:ext cx="2473066"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آلية التنفيذ</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912EAB39-E01F-3320-3755-A599265070D4}"/>
              </a:ext>
            </a:extLst>
          </p:cNvPr>
          <p:cNvSpPr txBox="1"/>
          <p:nvPr/>
        </p:nvSpPr>
        <p:spPr>
          <a:xfrm>
            <a:off x="5212781" y="1685268"/>
            <a:ext cx="2403680"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الأدوات المطلوبة</a:t>
            </a:r>
          </a:p>
        </p:txBody>
      </p:sp>
      <p:sp>
        <p:nvSpPr>
          <p:cNvPr id="17" name="TextBox 16">
            <a:extLst>
              <a:ext uri="{FF2B5EF4-FFF2-40B4-BE49-F238E27FC236}">
                <a16:creationId xmlns:a16="http://schemas.microsoft.com/office/drawing/2014/main" id="{FB995BFB-3A47-7D7C-1A41-5459489658F7}"/>
              </a:ext>
            </a:extLst>
          </p:cNvPr>
          <p:cNvSpPr txBox="1"/>
          <p:nvPr/>
        </p:nvSpPr>
        <p:spPr>
          <a:xfrm>
            <a:off x="3307976" y="1685268"/>
            <a:ext cx="185089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4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الجهات المستهدفة بالمشاركة</a:t>
            </a:r>
            <a:endParaRPr kumimoji="0" lang="ar-JO" sz="14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329A8293-0441-D7C9-07FB-A6DCFA0FC42A}"/>
              </a:ext>
            </a:extLst>
          </p:cNvPr>
          <p:cNvSpPr txBox="1"/>
          <p:nvPr/>
        </p:nvSpPr>
        <p:spPr>
          <a:xfrm>
            <a:off x="1789915" y="1685268"/>
            <a:ext cx="1464147"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مكان التنفيذ</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20" name="Rectangle: Rounded Corners 14">
            <a:extLst>
              <a:ext uri="{FF2B5EF4-FFF2-40B4-BE49-F238E27FC236}">
                <a16:creationId xmlns:a16="http://schemas.microsoft.com/office/drawing/2014/main" id="{EB0DEA58-CF53-8BAE-EBCB-A89A54195783}"/>
              </a:ext>
            </a:extLst>
          </p:cNvPr>
          <p:cNvSpPr/>
          <p:nvPr/>
        </p:nvSpPr>
        <p:spPr>
          <a:xfrm>
            <a:off x="10197352" y="2079139"/>
            <a:ext cx="1775983" cy="710859"/>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تجارب علمية داخل الصف</a:t>
            </a:r>
          </a:p>
        </p:txBody>
      </p:sp>
      <p:sp>
        <p:nvSpPr>
          <p:cNvPr id="21" name="Rectangle: Rounded Corners 11">
            <a:extLst>
              <a:ext uri="{FF2B5EF4-FFF2-40B4-BE49-F238E27FC236}">
                <a16:creationId xmlns:a16="http://schemas.microsoft.com/office/drawing/2014/main" id="{FE189054-AB3A-DDCC-C2A7-F57ACE5440D2}"/>
              </a:ext>
            </a:extLst>
          </p:cNvPr>
          <p:cNvSpPr/>
          <p:nvPr/>
        </p:nvSpPr>
        <p:spPr>
          <a:xfrm>
            <a:off x="5212781" y="3654794"/>
            <a:ext cx="2403680" cy="823884"/>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لوحات توصيل كهربائي، بطاريات صغيرة – أسلاك – مصابيح </a:t>
            </a:r>
            <a:r>
              <a:rPr kumimoji="0" lang="en-US"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LED </a:t>
            </a: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 مفاتيح كهربائية لشرح مفهوم الدائرة الكهربائية واستهلاك الطاقة</a:t>
            </a:r>
          </a:p>
        </p:txBody>
      </p:sp>
      <p:sp>
        <p:nvSpPr>
          <p:cNvPr id="22" name="Rectangle: Rounded Corners 21">
            <a:extLst>
              <a:ext uri="{FF2B5EF4-FFF2-40B4-BE49-F238E27FC236}">
                <a16:creationId xmlns:a16="http://schemas.microsoft.com/office/drawing/2014/main" id="{518C2A27-7ED7-9C45-AF11-D8BAEA346078}"/>
              </a:ext>
            </a:extLst>
          </p:cNvPr>
          <p:cNvSpPr/>
          <p:nvPr/>
        </p:nvSpPr>
        <p:spPr>
          <a:xfrm>
            <a:off x="1789917" y="3654795"/>
            <a:ext cx="1464146" cy="823884"/>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الحدائق والمراكز العامة</a:t>
            </a:r>
          </a:p>
        </p:txBody>
      </p:sp>
      <p:sp>
        <p:nvSpPr>
          <p:cNvPr id="23" name="Rectangle: Rounded Corners 13">
            <a:extLst>
              <a:ext uri="{FF2B5EF4-FFF2-40B4-BE49-F238E27FC236}">
                <a16:creationId xmlns:a16="http://schemas.microsoft.com/office/drawing/2014/main" id="{04CF7F4E-1533-6B30-83C8-F4B33AEF2200}"/>
              </a:ext>
            </a:extLst>
          </p:cNvPr>
          <p:cNvSpPr/>
          <p:nvPr/>
        </p:nvSpPr>
        <p:spPr>
          <a:xfrm>
            <a:off x="3307976" y="3654794"/>
            <a:ext cx="1850892" cy="823884"/>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الجمعيات البيئية + الدفاع المدني</a:t>
            </a:r>
          </a:p>
        </p:txBody>
      </p:sp>
      <p:sp>
        <p:nvSpPr>
          <p:cNvPr id="24" name="Rectangle: Rounded Corners 14">
            <a:extLst>
              <a:ext uri="{FF2B5EF4-FFF2-40B4-BE49-F238E27FC236}">
                <a16:creationId xmlns:a16="http://schemas.microsoft.com/office/drawing/2014/main" id="{7EE23B1C-5704-6056-581A-89EA136A7B5D}"/>
              </a:ext>
            </a:extLst>
          </p:cNvPr>
          <p:cNvSpPr/>
          <p:nvPr/>
        </p:nvSpPr>
        <p:spPr>
          <a:xfrm>
            <a:off x="7670374" y="3654794"/>
            <a:ext cx="2473066" cy="823884"/>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عروض تعليمية وتجارب بسيطة</a:t>
            </a:r>
          </a:p>
        </p:txBody>
      </p:sp>
      <p:sp>
        <p:nvSpPr>
          <p:cNvPr id="25" name="Rectangle: Rounded Corners 14">
            <a:extLst>
              <a:ext uri="{FF2B5EF4-FFF2-40B4-BE49-F238E27FC236}">
                <a16:creationId xmlns:a16="http://schemas.microsoft.com/office/drawing/2014/main" id="{62A23120-26FC-9216-1AA8-5504B83B3D7F}"/>
              </a:ext>
            </a:extLst>
          </p:cNvPr>
          <p:cNvSpPr/>
          <p:nvPr/>
        </p:nvSpPr>
        <p:spPr>
          <a:xfrm>
            <a:off x="10197352" y="3654794"/>
            <a:ext cx="1775983" cy="823884"/>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أسبوع الكهرباء الآمنة</a:t>
            </a:r>
          </a:p>
        </p:txBody>
      </p:sp>
      <p:sp>
        <p:nvSpPr>
          <p:cNvPr id="6" name="TextBox 5">
            <a:extLst>
              <a:ext uri="{FF2B5EF4-FFF2-40B4-BE49-F238E27FC236}">
                <a16:creationId xmlns:a16="http://schemas.microsoft.com/office/drawing/2014/main" id="{01D67767-3F75-FF07-E873-F59D5CB997AF}"/>
              </a:ext>
            </a:extLst>
          </p:cNvPr>
          <p:cNvSpPr txBox="1"/>
          <p:nvPr/>
        </p:nvSpPr>
        <p:spPr>
          <a:xfrm>
            <a:off x="10197350" y="1685268"/>
            <a:ext cx="1775983"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المبادرات</a:t>
            </a:r>
          </a:p>
        </p:txBody>
      </p:sp>
      <p:sp>
        <p:nvSpPr>
          <p:cNvPr id="12" name="Rectangle: Rounded Corners 11">
            <a:extLst>
              <a:ext uri="{FF2B5EF4-FFF2-40B4-BE49-F238E27FC236}">
                <a16:creationId xmlns:a16="http://schemas.microsoft.com/office/drawing/2014/main" id="{5CC191DE-2CAA-2FF1-C7DA-D0289BE8BACE}"/>
              </a:ext>
            </a:extLst>
          </p:cNvPr>
          <p:cNvSpPr/>
          <p:nvPr/>
        </p:nvSpPr>
        <p:spPr>
          <a:xfrm>
            <a:off x="5212781" y="4556502"/>
            <a:ext cx="2403680" cy="1029755"/>
          </a:xfrm>
          <a:prstGeom prst="roundRect">
            <a:avLst/>
          </a:prstGeom>
          <a:solidFill>
            <a:srgbClr val="D9D9D9"/>
          </a:solidFill>
          <a:ln w="12700" cap="flat" cmpd="sng" algn="ctr">
            <a:noFill/>
            <a:prstDash val="solid"/>
            <a:miter lim="800000"/>
          </a:ln>
          <a:effectLst/>
        </p:spPr>
        <p:txBody>
          <a:bodyPr lIns="18288" rIns="18288"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غرف (مطبخ – غرفة جلوس – غرفة نوم). أجهزة منزلية مصغّرة تعمل بالكهرباء (مصابيح، مروحة، مكيف رمزي…). مفاتيح تشغيل / إطفاء. مستشعرات بسيطة أو مؤشرات </a:t>
            </a:r>
            <a:r>
              <a:rPr kumimoji="0" lang="en-US"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LED </a:t>
            </a: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 تبين الاستهلاك.</a:t>
            </a:r>
          </a:p>
        </p:txBody>
      </p:sp>
      <p:sp>
        <p:nvSpPr>
          <p:cNvPr id="13" name="Rectangle: Rounded Corners 12">
            <a:extLst>
              <a:ext uri="{FF2B5EF4-FFF2-40B4-BE49-F238E27FC236}">
                <a16:creationId xmlns:a16="http://schemas.microsoft.com/office/drawing/2014/main" id="{38C8D334-5E68-C199-6DAF-AE3169C69494}"/>
              </a:ext>
            </a:extLst>
          </p:cNvPr>
          <p:cNvSpPr/>
          <p:nvPr/>
        </p:nvSpPr>
        <p:spPr>
          <a:xfrm>
            <a:off x="1789917" y="4556503"/>
            <a:ext cx="1464146" cy="1029755"/>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المولات / المجمعات التجارية</a:t>
            </a:r>
          </a:p>
        </p:txBody>
      </p:sp>
      <p:sp>
        <p:nvSpPr>
          <p:cNvPr id="14" name="Rectangle: Rounded Corners 13">
            <a:extLst>
              <a:ext uri="{FF2B5EF4-FFF2-40B4-BE49-F238E27FC236}">
                <a16:creationId xmlns:a16="http://schemas.microsoft.com/office/drawing/2014/main" id="{58652149-82AD-C543-1EB8-B342E5B56419}"/>
              </a:ext>
            </a:extLst>
          </p:cNvPr>
          <p:cNvSpPr/>
          <p:nvPr/>
        </p:nvSpPr>
        <p:spPr>
          <a:xfrm>
            <a:off x="3307976" y="4556502"/>
            <a:ext cx="1850892" cy="1029755"/>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 أرامكو+ لتبقى</a:t>
            </a:r>
          </a:p>
        </p:txBody>
      </p:sp>
      <p:sp>
        <p:nvSpPr>
          <p:cNvPr id="19" name="Rectangle: Rounded Corners 14">
            <a:extLst>
              <a:ext uri="{FF2B5EF4-FFF2-40B4-BE49-F238E27FC236}">
                <a16:creationId xmlns:a16="http://schemas.microsoft.com/office/drawing/2014/main" id="{7D827C23-7703-A82E-04AF-B901E1EB2A50}"/>
              </a:ext>
            </a:extLst>
          </p:cNvPr>
          <p:cNvSpPr/>
          <p:nvPr/>
        </p:nvSpPr>
        <p:spPr>
          <a:xfrm>
            <a:off x="7670374" y="4556502"/>
            <a:ext cx="2473066" cy="1029755"/>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تجربة تفاعلية تحاكي بيتًا حقيقيًا</a:t>
            </a:r>
          </a:p>
        </p:txBody>
      </p:sp>
      <p:sp>
        <p:nvSpPr>
          <p:cNvPr id="36" name="Rectangle: Rounded Corners 14">
            <a:extLst>
              <a:ext uri="{FF2B5EF4-FFF2-40B4-BE49-F238E27FC236}">
                <a16:creationId xmlns:a16="http://schemas.microsoft.com/office/drawing/2014/main" id="{801E06B8-8916-CCF3-90AB-2EB6E1DC48B8}"/>
              </a:ext>
            </a:extLst>
          </p:cNvPr>
          <p:cNvSpPr/>
          <p:nvPr/>
        </p:nvSpPr>
        <p:spPr>
          <a:xfrm>
            <a:off x="10197352" y="4556502"/>
            <a:ext cx="1775983" cy="1029755"/>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منزل الطاقة الذكي في المولات</a:t>
            </a:r>
          </a:p>
        </p:txBody>
      </p:sp>
      <p:sp>
        <p:nvSpPr>
          <p:cNvPr id="42" name="Rectangle: Rounded Corners 41">
            <a:extLst>
              <a:ext uri="{FF2B5EF4-FFF2-40B4-BE49-F238E27FC236}">
                <a16:creationId xmlns:a16="http://schemas.microsoft.com/office/drawing/2014/main" id="{E3DD6F99-EA17-E0F4-304B-08522FC0F02A}"/>
              </a:ext>
            </a:extLst>
          </p:cNvPr>
          <p:cNvSpPr/>
          <p:nvPr/>
        </p:nvSpPr>
        <p:spPr>
          <a:xfrm>
            <a:off x="271855" y="2079140"/>
            <a:ext cx="1464146"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ملاحظات المعلمين أثناء تنفيذ الأنشطة</a:t>
            </a:r>
          </a:p>
        </p:txBody>
      </p:sp>
      <p:sp>
        <p:nvSpPr>
          <p:cNvPr id="43" name="TextBox 42">
            <a:extLst>
              <a:ext uri="{FF2B5EF4-FFF2-40B4-BE49-F238E27FC236}">
                <a16:creationId xmlns:a16="http://schemas.microsoft.com/office/drawing/2014/main" id="{6DA5BCE0-F18B-BEB8-574B-E701998D647C}"/>
              </a:ext>
            </a:extLst>
          </p:cNvPr>
          <p:cNvSpPr txBox="1"/>
          <p:nvPr/>
        </p:nvSpPr>
        <p:spPr>
          <a:xfrm>
            <a:off x="271853" y="1685268"/>
            <a:ext cx="1464147"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منهجية التقييم</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44" name="Rectangle: Rounded Corners 43">
            <a:extLst>
              <a:ext uri="{FF2B5EF4-FFF2-40B4-BE49-F238E27FC236}">
                <a16:creationId xmlns:a16="http://schemas.microsoft.com/office/drawing/2014/main" id="{2C2AAB9E-CC68-3A6E-24F1-35FD9AC3BB09}"/>
              </a:ext>
            </a:extLst>
          </p:cNvPr>
          <p:cNvSpPr/>
          <p:nvPr/>
        </p:nvSpPr>
        <p:spPr>
          <a:xfrm>
            <a:off x="271855" y="3654795"/>
            <a:ext cx="1464146" cy="823884"/>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قياس الرسائل من خلال المفاهيم المطبقة</a:t>
            </a:r>
          </a:p>
        </p:txBody>
      </p:sp>
      <p:sp>
        <p:nvSpPr>
          <p:cNvPr id="45" name="Rectangle: Rounded Corners 44">
            <a:extLst>
              <a:ext uri="{FF2B5EF4-FFF2-40B4-BE49-F238E27FC236}">
                <a16:creationId xmlns:a16="http://schemas.microsoft.com/office/drawing/2014/main" id="{93113833-9097-2B97-D056-97982F53BFE1}"/>
              </a:ext>
            </a:extLst>
          </p:cNvPr>
          <p:cNvSpPr/>
          <p:nvPr/>
        </p:nvSpPr>
        <p:spPr>
          <a:xfrm>
            <a:off x="271855" y="4556503"/>
            <a:ext cx="1464146" cy="1029755"/>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استبيان بعد الفعالية بالإضافة الى قياس الرسائل من خلال تطبيقها </a:t>
            </a:r>
          </a:p>
        </p:txBody>
      </p:sp>
      <p:sp>
        <p:nvSpPr>
          <p:cNvPr id="32" name="Rectangle: Rounded Corners 11">
            <a:extLst>
              <a:ext uri="{FF2B5EF4-FFF2-40B4-BE49-F238E27FC236}">
                <a16:creationId xmlns:a16="http://schemas.microsoft.com/office/drawing/2014/main" id="{7F2E4DA7-233E-EFC9-3882-2CC33EA3DC2C}"/>
              </a:ext>
            </a:extLst>
          </p:cNvPr>
          <p:cNvSpPr/>
          <p:nvPr/>
        </p:nvSpPr>
        <p:spPr>
          <a:xfrm>
            <a:off x="5212781" y="2857840"/>
            <a:ext cx="2403680"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كتيب متابعة + بطاقات مكافأة.</a:t>
            </a:r>
          </a:p>
        </p:txBody>
      </p:sp>
      <p:sp>
        <p:nvSpPr>
          <p:cNvPr id="33" name="Rectangle: Rounded Corners 32">
            <a:extLst>
              <a:ext uri="{FF2B5EF4-FFF2-40B4-BE49-F238E27FC236}">
                <a16:creationId xmlns:a16="http://schemas.microsoft.com/office/drawing/2014/main" id="{D57322D9-279E-B432-30C0-C29C01356955}"/>
              </a:ext>
            </a:extLst>
          </p:cNvPr>
          <p:cNvSpPr/>
          <p:nvPr/>
        </p:nvSpPr>
        <p:spPr>
          <a:xfrm>
            <a:off x="1789917" y="2857841"/>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المدارس</a:t>
            </a:r>
          </a:p>
        </p:txBody>
      </p:sp>
      <p:sp>
        <p:nvSpPr>
          <p:cNvPr id="34" name="Rectangle: Rounded Corners 13">
            <a:extLst>
              <a:ext uri="{FF2B5EF4-FFF2-40B4-BE49-F238E27FC236}">
                <a16:creationId xmlns:a16="http://schemas.microsoft.com/office/drawing/2014/main" id="{E012493A-FDAA-9614-2A37-18518BA0F3AA}"/>
              </a:ext>
            </a:extLst>
          </p:cNvPr>
          <p:cNvSpPr/>
          <p:nvPr/>
        </p:nvSpPr>
        <p:spPr>
          <a:xfrm>
            <a:off x="3307976" y="2857840"/>
            <a:ext cx="1850892"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وزارة التعليم - أرامكو</a:t>
            </a:r>
          </a:p>
        </p:txBody>
      </p:sp>
      <p:sp>
        <p:nvSpPr>
          <p:cNvPr id="35" name="Rectangle: Rounded Corners 14">
            <a:extLst>
              <a:ext uri="{FF2B5EF4-FFF2-40B4-BE49-F238E27FC236}">
                <a16:creationId xmlns:a16="http://schemas.microsoft.com/office/drawing/2014/main" id="{D83132F0-45CC-6CC0-FA62-60EF18638209}"/>
              </a:ext>
            </a:extLst>
          </p:cNvPr>
          <p:cNvSpPr/>
          <p:nvPr/>
        </p:nvSpPr>
        <p:spPr>
          <a:xfrm>
            <a:off x="7670374" y="2857840"/>
            <a:ext cx="247306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تحدٍ أسبوعي: من يطبّق 3 سلوكيات موفّرة خلال الأسبوع؟</a:t>
            </a:r>
          </a:p>
        </p:txBody>
      </p:sp>
      <p:sp>
        <p:nvSpPr>
          <p:cNvPr id="50" name="Rectangle: Rounded Corners 14">
            <a:extLst>
              <a:ext uri="{FF2B5EF4-FFF2-40B4-BE49-F238E27FC236}">
                <a16:creationId xmlns:a16="http://schemas.microsoft.com/office/drawing/2014/main" id="{0A12C13C-32E3-EFDD-DA68-3C31DC0730C5}"/>
              </a:ext>
            </a:extLst>
          </p:cNvPr>
          <p:cNvSpPr/>
          <p:nvPr/>
        </p:nvSpPr>
        <p:spPr>
          <a:xfrm>
            <a:off x="10197352" y="2857840"/>
            <a:ext cx="1775983" cy="710858"/>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مسابقات مدرسية</a:t>
            </a:r>
          </a:p>
        </p:txBody>
      </p:sp>
      <p:sp>
        <p:nvSpPr>
          <p:cNvPr id="51" name="Rectangle: Rounded Corners 50">
            <a:extLst>
              <a:ext uri="{FF2B5EF4-FFF2-40B4-BE49-F238E27FC236}">
                <a16:creationId xmlns:a16="http://schemas.microsoft.com/office/drawing/2014/main" id="{B6DDF0AB-0EBF-0478-C890-1E5D6CAE5B86}"/>
              </a:ext>
            </a:extLst>
          </p:cNvPr>
          <p:cNvSpPr/>
          <p:nvPr/>
        </p:nvSpPr>
        <p:spPr>
          <a:xfrm>
            <a:off x="271855" y="2857841"/>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ملاحظات المعلمين أثناء تنفيذ الأنشطة</a:t>
            </a:r>
          </a:p>
        </p:txBody>
      </p:sp>
    </p:spTree>
    <p:extLst>
      <p:ext uri="{BB962C8B-B14F-4D97-AF65-F5344CB8AC3E}">
        <p14:creationId xmlns:p14="http://schemas.microsoft.com/office/powerpoint/2010/main" val="3533933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0EA05-0B1A-CFEF-37A5-52D0D9B4149E}"/>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67D42ED5-CCB5-2DFB-A930-118658C8771B}"/>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F28B0034-41BB-645E-370F-78AAA79A0820}"/>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9793BD12-B086-44D7-8168-D925B673DD07}"/>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0A96BA45-2911-2185-A017-B22FAB1B06B6}"/>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الفئة العمرية الثانية: 6 - 8 سنوات </a:t>
            </a:r>
          </a:p>
        </p:txBody>
      </p:sp>
      <p:sp>
        <p:nvSpPr>
          <p:cNvPr id="5" name="Slide Number Placeholder 4">
            <a:extLst>
              <a:ext uri="{FF2B5EF4-FFF2-40B4-BE49-F238E27FC236}">
                <a16:creationId xmlns:a16="http://schemas.microsoft.com/office/drawing/2014/main" id="{893C495C-0AD6-4219-06DB-BC996003157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73" name="TextBox 72">
            <a:extLst>
              <a:ext uri="{FF2B5EF4-FFF2-40B4-BE49-F238E27FC236}">
                <a16:creationId xmlns:a16="http://schemas.microsoft.com/office/drawing/2014/main" id="{AB69B300-EAC2-8A16-162B-A266F6BE48FF}"/>
              </a:ext>
            </a:extLst>
          </p:cNvPr>
          <p:cNvSpPr txBox="1"/>
          <p:nvPr/>
        </p:nvSpPr>
        <p:spPr>
          <a:xfrm>
            <a:off x="1004047" y="983024"/>
            <a:ext cx="10021796" cy="369332"/>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الهدف: </a:t>
            </a:r>
            <a:r>
              <a:rPr kumimoji="0" lang="ar-SA"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تعليم الطفل مبدأ "السبب والنتيجة"، لماذا يجب الترشيد؟ وكيف يمكنه أن يؤثر بنفسه؟</a:t>
            </a:r>
          </a:p>
        </p:txBody>
      </p:sp>
      <p:sp>
        <p:nvSpPr>
          <p:cNvPr id="11" name="Rectangle: Rounded Corners 14">
            <a:extLst>
              <a:ext uri="{FF2B5EF4-FFF2-40B4-BE49-F238E27FC236}">
                <a16:creationId xmlns:a16="http://schemas.microsoft.com/office/drawing/2014/main" id="{550CC6D4-1C3D-6C34-F8F6-96109AFF3C4F}"/>
              </a:ext>
            </a:extLst>
          </p:cNvPr>
          <p:cNvSpPr/>
          <p:nvPr/>
        </p:nvSpPr>
        <p:spPr>
          <a:xfrm>
            <a:off x="5212781" y="3291269"/>
            <a:ext cx="4930659" cy="1056614"/>
          </a:xfrm>
          <a:prstGeom prst="roundRect">
            <a:avLst/>
          </a:prstGeom>
          <a:solidFill>
            <a:schemeClr val="accent3">
              <a:lumMod val="20000"/>
              <a:lumOff val="80000"/>
            </a:schemeClr>
          </a:solidFill>
          <a:ln w="12700" cap="flat" cmpd="sng" algn="ctr">
            <a:noFill/>
            <a:prstDash val="solid"/>
            <a:miter lim="800000"/>
          </a:ln>
          <a:effectLst/>
        </p:spPr>
        <p:txBody>
          <a:bodyPr rtlCol="0" anchor="ctr"/>
          <a:lstStyle/>
          <a:p>
            <a:pPr marL="169863" marR="0" lvl="0" indent="-169863"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مسلسلات عن توفير الطاقة</a:t>
            </a:r>
          </a:p>
          <a:p>
            <a:pPr marL="169863" marR="0" lvl="0" indent="-169863"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حملة رقمية (هل تعرف كم يستهلك؟)</a:t>
            </a:r>
          </a:p>
          <a:p>
            <a:pPr marL="169863" marR="0" lvl="0" indent="-169863"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تحدي "افصل الشاحن/ أطفئ النور/ وفّرها".</a:t>
            </a:r>
          </a:p>
          <a:p>
            <a:pPr marL="169863" marR="0" lvl="0" indent="-169863"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محتوى رقمي عبر موقع أطفال لتبقى</a:t>
            </a:r>
            <a:endParaRPr kumimoji="0" lang="en-US" sz="13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179F79FD-A205-4A2C-448D-1CF43B4158D9}"/>
              </a:ext>
            </a:extLst>
          </p:cNvPr>
          <p:cNvSpPr txBox="1"/>
          <p:nvPr/>
        </p:nvSpPr>
        <p:spPr>
          <a:xfrm>
            <a:off x="7670374" y="1685268"/>
            <a:ext cx="2473066"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آلية التنفيذ</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349FE743-921E-3EC2-0A68-5F6E6D3B277E}"/>
              </a:ext>
            </a:extLst>
          </p:cNvPr>
          <p:cNvSpPr txBox="1"/>
          <p:nvPr/>
        </p:nvSpPr>
        <p:spPr>
          <a:xfrm>
            <a:off x="5212781" y="1685268"/>
            <a:ext cx="2403680"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الأدوات المطلوبة</a:t>
            </a:r>
          </a:p>
        </p:txBody>
      </p:sp>
      <p:sp>
        <p:nvSpPr>
          <p:cNvPr id="17" name="TextBox 16">
            <a:extLst>
              <a:ext uri="{FF2B5EF4-FFF2-40B4-BE49-F238E27FC236}">
                <a16:creationId xmlns:a16="http://schemas.microsoft.com/office/drawing/2014/main" id="{AA23188F-5426-E3A2-E346-A74781583D09}"/>
              </a:ext>
            </a:extLst>
          </p:cNvPr>
          <p:cNvSpPr txBox="1"/>
          <p:nvPr/>
        </p:nvSpPr>
        <p:spPr>
          <a:xfrm>
            <a:off x="3307976" y="1685268"/>
            <a:ext cx="185089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4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الجهات المستهدفة بالمشاركة</a:t>
            </a:r>
            <a:endParaRPr kumimoji="0" lang="ar-JO" sz="14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EED20C62-F4F0-F619-67A0-0DB371F92491}"/>
              </a:ext>
            </a:extLst>
          </p:cNvPr>
          <p:cNvSpPr txBox="1"/>
          <p:nvPr/>
        </p:nvSpPr>
        <p:spPr>
          <a:xfrm>
            <a:off x="1789915" y="1685268"/>
            <a:ext cx="1464147"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مكان التنفيذ</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20" name="Rectangle: Rounded Corners 14">
            <a:extLst>
              <a:ext uri="{FF2B5EF4-FFF2-40B4-BE49-F238E27FC236}">
                <a16:creationId xmlns:a16="http://schemas.microsoft.com/office/drawing/2014/main" id="{4BF5346B-52FC-E6FE-ACAB-00261BDA5981}"/>
              </a:ext>
            </a:extLst>
          </p:cNvPr>
          <p:cNvSpPr/>
          <p:nvPr/>
        </p:nvSpPr>
        <p:spPr>
          <a:xfrm>
            <a:off x="10197352" y="3291269"/>
            <a:ext cx="1775983" cy="1056614"/>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الأنشطة الإعلامية بالمشاركة مع وزارة الإعلام وهيئة الإذاعة والتلفزيون</a:t>
            </a:r>
          </a:p>
        </p:txBody>
      </p:sp>
      <p:sp>
        <p:nvSpPr>
          <p:cNvPr id="6" name="TextBox 5">
            <a:extLst>
              <a:ext uri="{FF2B5EF4-FFF2-40B4-BE49-F238E27FC236}">
                <a16:creationId xmlns:a16="http://schemas.microsoft.com/office/drawing/2014/main" id="{F7C60D96-46FB-5D11-972F-ED909F81A941}"/>
              </a:ext>
            </a:extLst>
          </p:cNvPr>
          <p:cNvSpPr txBox="1"/>
          <p:nvPr/>
        </p:nvSpPr>
        <p:spPr>
          <a:xfrm>
            <a:off x="10197350" y="1685268"/>
            <a:ext cx="1775983"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المبادرات</a:t>
            </a:r>
          </a:p>
        </p:txBody>
      </p:sp>
      <p:sp>
        <p:nvSpPr>
          <p:cNvPr id="43" name="TextBox 42">
            <a:extLst>
              <a:ext uri="{FF2B5EF4-FFF2-40B4-BE49-F238E27FC236}">
                <a16:creationId xmlns:a16="http://schemas.microsoft.com/office/drawing/2014/main" id="{A7C2EEB3-3881-E73C-CBAE-0DA65F95BD5F}"/>
              </a:ext>
            </a:extLst>
          </p:cNvPr>
          <p:cNvSpPr txBox="1"/>
          <p:nvPr/>
        </p:nvSpPr>
        <p:spPr>
          <a:xfrm>
            <a:off x="271853" y="1685268"/>
            <a:ext cx="1464147"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منهجية التقييم</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26" name="Rectangle: Rounded Corners 25">
            <a:extLst>
              <a:ext uri="{FF2B5EF4-FFF2-40B4-BE49-F238E27FC236}">
                <a16:creationId xmlns:a16="http://schemas.microsoft.com/office/drawing/2014/main" id="{7B6F4583-D69D-3334-BBC3-D1D081BA3A41}"/>
              </a:ext>
            </a:extLst>
          </p:cNvPr>
          <p:cNvSpPr/>
          <p:nvPr/>
        </p:nvSpPr>
        <p:spPr>
          <a:xfrm>
            <a:off x="5212781" y="2436017"/>
            <a:ext cx="2403680"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تطبيق مخصص لألعاب الطاقة</a:t>
            </a:r>
          </a:p>
        </p:txBody>
      </p:sp>
      <p:sp>
        <p:nvSpPr>
          <p:cNvPr id="27" name="Rectangle: Rounded Corners 26">
            <a:extLst>
              <a:ext uri="{FF2B5EF4-FFF2-40B4-BE49-F238E27FC236}">
                <a16:creationId xmlns:a16="http://schemas.microsoft.com/office/drawing/2014/main" id="{79D535C1-A7A6-71E9-6A0A-9BA7B5BC5D03}"/>
              </a:ext>
            </a:extLst>
          </p:cNvPr>
          <p:cNvSpPr/>
          <p:nvPr/>
        </p:nvSpPr>
        <p:spPr>
          <a:xfrm>
            <a:off x="1789917" y="2436018"/>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تطبيق تعليمي بسيط</a:t>
            </a:r>
          </a:p>
        </p:txBody>
      </p:sp>
      <p:sp>
        <p:nvSpPr>
          <p:cNvPr id="28" name="Rectangle: Rounded Corners 27">
            <a:extLst>
              <a:ext uri="{FF2B5EF4-FFF2-40B4-BE49-F238E27FC236}">
                <a16:creationId xmlns:a16="http://schemas.microsoft.com/office/drawing/2014/main" id="{C2EA069A-5E3C-7EFF-A3D0-C80E7100EEA0}"/>
              </a:ext>
            </a:extLst>
          </p:cNvPr>
          <p:cNvSpPr/>
          <p:nvPr/>
        </p:nvSpPr>
        <p:spPr>
          <a:xfrm>
            <a:off x="3307976" y="2436017"/>
            <a:ext cx="1850892"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شريك تقني + أرامكو</a:t>
            </a:r>
          </a:p>
        </p:txBody>
      </p:sp>
      <p:sp>
        <p:nvSpPr>
          <p:cNvPr id="29" name="Rectangle: Rounded Corners 14">
            <a:extLst>
              <a:ext uri="{FF2B5EF4-FFF2-40B4-BE49-F238E27FC236}">
                <a16:creationId xmlns:a16="http://schemas.microsoft.com/office/drawing/2014/main" id="{A5C09319-EF6F-48B4-C80C-D041942D6D0E}"/>
              </a:ext>
            </a:extLst>
          </p:cNvPr>
          <p:cNvSpPr/>
          <p:nvPr/>
        </p:nvSpPr>
        <p:spPr>
          <a:xfrm>
            <a:off x="7670374" y="2436017"/>
            <a:ext cx="247306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لعبة إلكترونية على الجوال فيها مستويات (إطفاء الأجهزة، اختيار المصباح الأنسب).</a:t>
            </a:r>
          </a:p>
        </p:txBody>
      </p:sp>
      <p:sp>
        <p:nvSpPr>
          <p:cNvPr id="30" name="Rectangle: Rounded Corners 14">
            <a:extLst>
              <a:ext uri="{FF2B5EF4-FFF2-40B4-BE49-F238E27FC236}">
                <a16:creationId xmlns:a16="http://schemas.microsoft.com/office/drawing/2014/main" id="{D064D4A8-67F7-CBE0-4855-FFDE2B5107C2}"/>
              </a:ext>
            </a:extLst>
          </p:cNvPr>
          <p:cNvSpPr/>
          <p:nvPr/>
        </p:nvSpPr>
        <p:spPr>
          <a:xfrm>
            <a:off x="10197352" y="2436017"/>
            <a:ext cx="1775983" cy="710858"/>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الأنشطة الرقمية</a:t>
            </a:r>
          </a:p>
        </p:txBody>
      </p:sp>
      <p:sp>
        <p:nvSpPr>
          <p:cNvPr id="31" name="Rectangle: Rounded Corners 30">
            <a:extLst>
              <a:ext uri="{FF2B5EF4-FFF2-40B4-BE49-F238E27FC236}">
                <a16:creationId xmlns:a16="http://schemas.microsoft.com/office/drawing/2014/main" id="{1A8FEDF6-2A53-354E-B1C0-F13C7C1B5BBF}"/>
              </a:ext>
            </a:extLst>
          </p:cNvPr>
          <p:cNvSpPr/>
          <p:nvPr/>
        </p:nvSpPr>
        <p:spPr>
          <a:xfrm>
            <a:off x="271855" y="2436018"/>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متابعة عدد التنزيلات </a:t>
            </a:r>
          </a:p>
        </p:txBody>
      </p:sp>
      <p:sp>
        <p:nvSpPr>
          <p:cNvPr id="47" name="Rectangle: Rounded Corners 46">
            <a:extLst>
              <a:ext uri="{FF2B5EF4-FFF2-40B4-BE49-F238E27FC236}">
                <a16:creationId xmlns:a16="http://schemas.microsoft.com/office/drawing/2014/main" id="{51542F97-1EC8-DAA5-2CB6-0B372189DC60}"/>
              </a:ext>
            </a:extLst>
          </p:cNvPr>
          <p:cNvSpPr/>
          <p:nvPr/>
        </p:nvSpPr>
        <p:spPr>
          <a:xfrm>
            <a:off x="271853" y="3291269"/>
            <a:ext cx="4887015" cy="1056614"/>
          </a:xfrm>
          <a:prstGeom prst="roundRect">
            <a:avLst/>
          </a:prstGeom>
          <a:solidFill>
            <a:schemeClr val="accent3">
              <a:lumMod val="20000"/>
              <a:lumOff val="80000"/>
            </a:schemeClr>
          </a:solidFill>
          <a:ln w="12700" cap="flat" cmpd="sng" algn="ctr">
            <a:noFill/>
            <a:prstDash val="solid"/>
            <a:miter lim="800000"/>
          </a:ln>
          <a:effectLst/>
        </p:spPr>
        <p:txBody>
          <a:bodyPr rtlCol="0" anchor="ctr"/>
          <a:lstStyle/>
          <a:p>
            <a:pPr marL="285750" marR="0" lvl="0" indent="-285750"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تحليل عدد مشاهدات المقاطع الموجهة للأطفال في الفئة 6 - 8 سنوات</a:t>
            </a:r>
          </a:p>
        </p:txBody>
      </p:sp>
    </p:spTree>
    <p:extLst>
      <p:ext uri="{BB962C8B-B14F-4D97-AF65-F5344CB8AC3E}">
        <p14:creationId xmlns:p14="http://schemas.microsoft.com/office/powerpoint/2010/main" val="23855949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A3B35-D9F2-B012-9DFD-BFF4FF95CA2E}"/>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DCAAE02C-C32F-E356-DB85-399817C6CB86}"/>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5AA95E7D-33C0-9FE9-A1D5-8BCA5C261030}"/>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A25555FA-9886-7E67-0ADF-7B12C70FB15F}"/>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ABA7E8FD-7DC2-4A59-BE8F-4A5702D0CB3F}"/>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الجهات المشاركة وأدوارها للفئة العمرية: 6 - 8 سنوات </a:t>
            </a:r>
          </a:p>
        </p:txBody>
      </p:sp>
      <p:sp>
        <p:nvSpPr>
          <p:cNvPr id="5" name="Slide Number Placeholder 4">
            <a:extLst>
              <a:ext uri="{FF2B5EF4-FFF2-40B4-BE49-F238E27FC236}">
                <a16:creationId xmlns:a16="http://schemas.microsoft.com/office/drawing/2014/main" id="{8F97BB0D-D4D0-A015-CCEF-0FEA575B11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73" name="TextBox 72">
            <a:extLst>
              <a:ext uri="{FF2B5EF4-FFF2-40B4-BE49-F238E27FC236}">
                <a16:creationId xmlns:a16="http://schemas.microsoft.com/office/drawing/2014/main" id="{3C02B4E5-B30E-4116-6F3C-24CB67F322E9}"/>
              </a:ext>
            </a:extLst>
          </p:cNvPr>
          <p:cNvSpPr txBox="1"/>
          <p:nvPr/>
        </p:nvSpPr>
        <p:spPr>
          <a:xfrm>
            <a:off x="1004047" y="983024"/>
            <a:ext cx="10021796" cy="369332"/>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تعليم الطفل مبدأ "السبب والنتيجة"، لماذا يجب الترشيد؟ وكيف يمكنه أن يؤثر بنفسه؟</a:t>
            </a:r>
            <a:endParaRPr kumimoji="0" lang="ar-SA"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graphicFrame>
        <p:nvGraphicFramePr>
          <p:cNvPr id="26" name="Table 25">
            <a:extLst>
              <a:ext uri="{FF2B5EF4-FFF2-40B4-BE49-F238E27FC236}">
                <a16:creationId xmlns:a16="http://schemas.microsoft.com/office/drawing/2014/main" id="{97989BDE-9326-6DB9-A9C7-D03EBD70E38A}"/>
              </a:ext>
            </a:extLst>
          </p:cNvPr>
          <p:cNvGraphicFramePr>
            <a:graphicFrameLocks noGrp="1"/>
          </p:cNvGraphicFramePr>
          <p:nvPr/>
        </p:nvGraphicFramePr>
        <p:xfrm>
          <a:off x="681319" y="1787937"/>
          <a:ext cx="10901082" cy="4087040"/>
        </p:xfrm>
        <a:graphic>
          <a:graphicData uri="http://schemas.openxmlformats.org/drawingml/2006/table">
            <a:tbl>
              <a:tblPr rtl="1" firstRow="1" firstCol="1" bandRow="1">
                <a:tableStyleId>{5C22544A-7EE6-4342-B048-85BDC9FD1C3A}</a:tableStyleId>
              </a:tblPr>
              <a:tblGrid>
                <a:gridCol w="3633694">
                  <a:extLst>
                    <a:ext uri="{9D8B030D-6E8A-4147-A177-3AD203B41FA5}">
                      <a16:colId xmlns:a16="http://schemas.microsoft.com/office/drawing/2014/main" val="811902170"/>
                    </a:ext>
                  </a:extLst>
                </a:gridCol>
                <a:gridCol w="3633694">
                  <a:extLst>
                    <a:ext uri="{9D8B030D-6E8A-4147-A177-3AD203B41FA5}">
                      <a16:colId xmlns:a16="http://schemas.microsoft.com/office/drawing/2014/main" val="1576547389"/>
                    </a:ext>
                  </a:extLst>
                </a:gridCol>
                <a:gridCol w="3633694">
                  <a:extLst>
                    <a:ext uri="{9D8B030D-6E8A-4147-A177-3AD203B41FA5}">
                      <a16:colId xmlns:a16="http://schemas.microsoft.com/office/drawing/2014/main" val="4088633160"/>
                    </a:ext>
                  </a:extLst>
                </a:gridCol>
              </a:tblGrid>
              <a:tr h="565371">
                <a:tc>
                  <a:txBody>
                    <a:bodyPr/>
                    <a:lstStyle/>
                    <a:p>
                      <a:pPr marL="0" marR="0" algn="ctr" rtl="1">
                        <a:lnSpc>
                          <a:spcPct val="115000"/>
                        </a:lnSpc>
                        <a:spcAft>
                          <a:spcPts val="800"/>
                        </a:spcAft>
                        <a:buNone/>
                      </a:pPr>
                      <a:r>
                        <a:rPr lang="ar-SA" sz="1800" kern="100" dirty="0">
                          <a:solidFill>
                            <a:schemeClr val="bg1"/>
                          </a:solidFill>
                          <a:effectLst/>
                        </a:rPr>
                        <a:t>الجهة</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800" kern="100" dirty="0">
                          <a:solidFill>
                            <a:schemeClr val="bg1"/>
                          </a:solidFill>
                          <a:effectLst/>
                        </a:rPr>
                        <a:t>الدور</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800" kern="100" dirty="0">
                          <a:solidFill>
                            <a:schemeClr val="bg1"/>
                          </a:solidFill>
                          <a:effectLst/>
                        </a:rPr>
                        <a:t>المتطلبات</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extLst>
                  <a:ext uri="{0D108BD9-81ED-4DB2-BD59-A6C34878D82A}">
                    <a16:rowId xmlns:a16="http://schemas.microsoft.com/office/drawing/2014/main" val="2707110177"/>
                  </a:ext>
                </a:extLst>
              </a:tr>
              <a:tr h="565371">
                <a:tc>
                  <a:txBody>
                    <a:bodyPr/>
                    <a:lstStyle/>
                    <a:p>
                      <a:pPr marL="0" marR="0" algn="ctr" rtl="1">
                        <a:lnSpc>
                          <a:spcPct val="115000"/>
                        </a:lnSpc>
                        <a:spcAft>
                          <a:spcPts val="800"/>
                        </a:spcAft>
                        <a:buNone/>
                      </a:pPr>
                      <a:r>
                        <a:rPr lang="ar-SA" sz="1400" b="1" kern="100" dirty="0">
                          <a:solidFill>
                            <a:schemeClr val="tx1">
                              <a:lumMod val="95000"/>
                              <a:lumOff val="5000"/>
                            </a:schemeClr>
                          </a:solidFill>
                          <a:effectLst/>
                          <a:latin typeface="Aptos" panose="020B0004020202020204" pitchFamily="34" charset="0"/>
                          <a:ea typeface="Aptos" panose="020B0004020202020204" pitchFamily="34" charset="0"/>
                          <a:cs typeface="+mn-cs"/>
                        </a:rPr>
                        <a:t>مبادرة لتبقى (المركز السعودي لكفاءة الطاقة)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solidFill>
                            <a:schemeClr val="tx1">
                              <a:lumMod val="95000"/>
                              <a:lumOff val="5000"/>
                            </a:schemeClr>
                          </a:solidFill>
                          <a:effectLst/>
                          <a:latin typeface="Aptos" panose="020B0004020202020204" pitchFamily="34" charset="0"/>
                          <a:ea typeface="Aptos" panose="020B0004020202020204" pitchFamily="34" charset="0"/>
                          <a:cs typeface="+mn-cs"/>
                        </a:rPr>
                        <a:t>الإشراف على المحتوى العلمي والأنشطة التفاعلية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solidFill>
                            <a:schemeClr val="tx1">
                              <a:lumMod val="95000"/>
                              <a:lumOff val="5000"/>
                            </a:schemeClr>
                          </a:solidFill>
                          <a:effectLst/>
                          <a:latin typeface="Aptos" panose="020B0004020202020204" pitchFamily="34" charset="0"/>
                          <a:ea typeface="Aptos" panose="020B0004020202020204" pitchFamily="34" charset="0"/>
                          <a:cs typeface="+mn-cs"/>
                        </a:rPr>
                        <a:t>تطوير المواد التعليمية والمجتمعية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582647869"/>
                  </a:ext>
                </a:extLst>
              </a:tr>
              <a:tr h="565371">
                <a:tc>
                  <a:txBody>
                    <a:bodyPr/>
                    <a:lstStyle/>
                    <a:p>
                      <a:pPr marL="0" marR="0" algn="ctr" rtl="1">
                        <a:lnSpc>
                          <a:spcPct val="115000"/>
                        </a:lnSpc>
                        <a:spcAft>
                          <a:spcPts val="800"/>
                        </a:spcAft>
                        <a:buNone/>
                      </a:pPr>
                      <a:r>
                        <a:rPr lang="ar-SA" sz="1400" b="1" kern="100">
                          <a:solidFill>
                            <a:schemeClr val="tx1">
                              <a:lumMod val="95000"/>
                              <a:lumOff val="5000"/>
                            </a:schemeClr>
                          </a:solidFill>
                          <a:effectLst/>
                          <a:latin typeface="Aptos" panose="020B0004020202020204" pitchFamily="34" charset="0"/>
                          <a:ea typeface="Aptos" panose="020B0004020202020204" pitchFamily="34" charset="0"/>
                          <a:cs typeface="+mn-cs"/>
                        </a:rPr>
                        <a:t>وزارة التعليم</a:t>
                      </a:r>
                      <a:endParaRPr lang="en-US" sz="1400" kern="10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solidFill>
                            <a:schemeClr val="tx1">
                              <a:lumMod val="95000"/>
                              <a:lumOff val="5000"/>
                            </a:schemeClr>
                          </a:solidFill>
                          <a:effectLst/>
                          <a:latin typeface="Aptos" panose="020B0004020202020204" pitchFamily="34" charset="0"/>
                          <a:ea typeface="Aptos" panose="020B0004020202020204" pitchFamily="34" charset="0"/>
                          <a:cs typeface="+mn-cs"/>
                        </a:rPr>
                        <a:t>تنفيذ الأنشطة داخل المدارس</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solidFill>
                            <a:schemeClr val="tx1">
                              <a:lumMod val="95000"/>
                              <a:lumOff val="5000"/>
                            </a:schemeClr>
                          </a:solidFill>
                          <a:effectLst/>
                          <a:latin typeface="Aptos" panose="020B0004020202020204" pitchFamily="34" charset="0"/>
                          <a:ea typeface="Aptos" panose="020B0004020202020204" pitchFamily="34" charset="0"/>
                          <a:cs typeface="+mn-cs"/>
                        </a:rPr>
                        <a:t>تخصيص 10 دقائق أسبوعية – تعيين منسق</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2873634670"/>
                  </a:ext>
                </a:extLst>
              </a:tr>
              <a:tr h="694814">
                <a:tc>
                  <a:txBody>
                    <a:bodyPr/>
                    <a:lstStyle/>
                    <a:p>
                      <a:pPr marL="0" marR="0" algn="ctr" rtl="1">
                        <a:lnSpc>
                          <a:spcPct val="115000"/>
                        </a:lnSpc>
                        <a:spcAft>
                          <a:spcPts val="800"/>
                        </a:spcAft>
                        <a:buNone/>
                      </a:pPr>
                      <a:r>
                        <a:rPr lang="ar-SA" sz="1400" b="1" kern="100" dirty="0">
                          <a:solidFill>
                            <a:schemeClr val="tx1">
                              <a:lumMod val="95000"/>
                              <a:lumOff val="5000"/>
                            </a:schemeClr>
                          </a:solidFill>
                          <a:effectLst/>
                          <a:latin typeface="Aptos" panose="020B0004020202020204" pitchFamily="34" charset="0"/>
                          <a:ea typeface="Aptos" panose="020B0004020202020204" pitchFamily="34" charset="0"/>
                          <a:cs typeface="+mn-cs"/>
                        </a:rPr>
                        <a:t>وزارة الإعلام وهيئة الإذاعة والتلفزيون</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solidFill>
                            <a:schemeClr val="tx1">
                              <a:lumMod val="95000"/>
                              <a:lumOff val="5000"/>
                            </a:schemeClr>
                          </a:solidFill>
                          <a:effectLst/>
                          <a:latin typeface="Aptos" panose="020B0004020202020204" pitchFamily="34" charset="0"/>
                          <a:ea typeface="Aptos" panose="020B0004020202020204" pitchFamily="34" charset="0"/>
                          <a:cs typeface="+mn-cs"/>
                        </a:rPr>
                        <a:t>إنتاج المسلسل والحملات التوعوية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solidFill>
                            <a:schemeClr val="tx1">
                              <a:lumMod val="95000"/>
                              <a:lumOff val="5000"/>
                            </a:schemeClr>
                          </a:solidFill>
                          <a:effectLst/>
                          <a:latin typeface="Aptos" panose="020B0004020202020204" pitchFamily="34" charset="0"/>
                          <a:ea typeface="Aptos" panose="020B0004020202020204" pitchFamily="34" charset="0"/>
                          <a:cs typeface="+mn-cs"/>
                        </a:rPr>
                        <a:t>إدارة الحملات الرقمية وبثها</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174424048"/>
                  </a:ext>
                </a:extLst>
              </a:tr>
              <a:tr h="565371">
                <a:tc>
                  <a:txBody>
                    <a:bodyPr/>
                    <a:lstStyle/>
                    <a:p>
                      <a:pPr marL="0" marR="0" algn="ctr" rtl="1">
                        <a:lnSpc>
                          <a:spcPct val="115000"/>
                        </a:lnSpc>
                        <a:spcAft>
                          <a:spcPts val="800"/>
                        </a:spcAft>
                        <a:buNone/>
                      </a:pPr>
                      <a:r>
                        <a:rPr lang="ar-SA" sz="1400" b="1" kern="100">
                          <a:solidFill>
                            <a:schemeClr val="tx1">
                              <a:lumMod val="95000"/>
                              <a:lumOff val="5000"/>
                            </a:schemeClr>
                          </a:solidFill>
                          <a:effectLst/>
                          <a:latin typeface="Aptos" panose="020B0004020202020204" pitchFamily="34" charset="0"/>
                          <a:ea typeface="Aptos" panose="020B0004020202020204" pitchFamily="34" charset="0"/>
                          <a:cs typeface="+mn-cs"/>
                        </a:rPr>
                        <a:t>أرامكو السعودية</a:t>
                      </a:r>
                      <a:endParaRPr lang="en-US" sz="1400" kern="10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solidFill>
                            <a:schemeClr val="tx1">
                              <a:lumMod val="95000"/>
                              <a:lumOff val="5000"/>
                            </a:schemeClr>
                          </a:solidFill>
                          <a:effectLst/>
                          <a:latin typeface="Aptos" panose="020B0004020202020204" pitchFamily="34" charset="0"/>
                          <a:ea typeface="Aptos" panose="020B0004020202020204" pitchFamily="34" charset="0"/>
                          <a:cs typeface="+mn-cs"/>
                        </a:rPr>
                        <a:t>دعم وتمويل الأنشطة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solidFill>
                            <a:schemeClr val="tx1">
                              <a:lumMod val="95000"/>
                              <a:lumOff val="5000"/>
                            </a:schemeClr>
                          </a:solidFill>
                          <a:effectLst/>
                          <a:latin typeface="Aptos" panose="020B0004020202020204" pitchFamily="34" charset="0"/>
                          <a:ea typeface="Aptos" panose="020B0004020202020204" pitchFamily="34" charset="0"/>
                          <a:cs typeface="+mn-cs"/>
                        </a:rPr>
                        <a:t>تجهيز وحدات العرض</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9738595"/>
                  </a:ext>
                </a:extLst>
              </a:tr>
              <a:tr h="565371">
                <a:tc>
                  <a:txBody>
                    <a:bodyPr/>
                    <a:lstStyle/>
                    <a:p>
                      <a:pPr marL="0" marR="0" algn="ctr" rtl="1">
                        <a:lnSpc>
                          <a:spcPct val="115000"/>
                        </a:lnSpc>
                        <a:spcAft>
                          <a:spcPts val="800"/>
                        </a:spcAft>
                        <a:buNone/>
                      </a:pPr>
                      <a:r>
                        <a:rPr lang="ar-SA" sz="1400" b="1" kern="100">
                          <a:solidFill>
                            <a:schemeClr val="tx1">
                              <a:lumMod val="95000"/>
                              <a:lumOff val="5000"/>
                            </a:schemeClr>
                          </a:solidFill>
                          <a:effectLst/>
                          <a:latin typeface="Aptos" panose="020B0004020202020204" pitchFamily="34" charset="0"/>
                          <a:ea typeface="Aptos" panose="020B0004020202020204" pitchFamily="34" charset="0"/>
                          <a:cs typeface="+mn-cs"/>
                        </a:rPr>
                        <a:t>الشركة السعودية للكهرباء</a:t>
                      </a:r>
                      <a:r>
                        <a:rPr lang="en-US" sz="1400" b="1" kern="100">
                          <a:solidFill>
                            <a:schemeClr val="tx1">
                              <a:lumMod val="95000"/>
                              <a:lumOff val="5000"/>
                            </a:schemeClr>
                          </a:solidFill>
                          <a:effectLst/>
                          <a:latin typeface="Aptos" panose="020B0004020202020204" pitchFamily="34" charset="0"/>
                          <a:ea typeface="Aptos" panose="020B0004020202020204" pitchFamily="34" charset="0"/>
                          <a:cs typeface="+mn-cs"/>
                        </a:rPr>
                        <a:t> (SEC)</a:t>
                      </a:r>
                      <a:endParaRPr lang="en-US" sz="1400" kern="10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solidFill>
                            <a:schemeClr val="tx1">
                              <a:lumMod val="95000"/>
                              <a:lumOff val="5000"/>
                            </a:schemeClr>
                          </a:solidFill>
                          <a:effectLst/>
                          <a:latin typeface="Aptos" panose="020B0004020202020204" pitchFamily="34" charset="0"/>
                          <a:ea typeface="Aptos" panose="020B0004020202020204" pitchFamily="34" charset="0"/>
                          <a:cs typeface="+mn-cs"/>
                        </a:rPr>
                        <a:t>توفير أدوات تعليمية وتقنية للورش</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solidFill>
                            <a:schemeClr val="tx1">
                              <a:lumMod val="95000"/>
                              <a:lumOff val="5000"/>
                            </a:schemeClr>
                          </a:solidFill>
                          <a:effectLst/>
                          <a:latin typeface="Aptos" panose="020B0004020202020204" pitchFamily="34" charset="0"/>
                          <a:ea typeface="Aptos" panose="020B0004020202020204" pitchFamily="34" charset="0"/>
                          <a:cs typeface="+mn-cs"/>
                        </a:rPr>
                        <a:t>تمويل مصابيح وتجهيزات التجارب</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684767543"/>
                  </a:ext>
                </a:extLst>
              </a:tr>
              <a:tr h="565371">
                <a:tc>
                  <a:txBody>
                    <a:bodyPr/>
                    <a:lstStyle/>
                    <a:p>
                      <a:pPr marL="0" marR="0" algn="ctr" rtl="1">
                        <a:lnSpc>
                          <a:spcPct val="115000"/>
                        </a:lnSpc>
                        <a:spcAft>
                          <a:spcPts val="800"/>
                        </a:spcAft>
                        <a:buNone/>
                      </a:pPr>
                      <a:r>
                        <a:rPr lang="ar-SA" sz="1400" b="1" kern="100" dirty="0">
                          <a:solidFill>
                            <a:schemeClr val="tx1">
                              <a:lumMod val="95000"/>
                              <a:lumOff val="5000"/>
                            </a:schemeClr>
                          </a:solidFill>
                          <a:effectLst/>
                          <a:latin typeface="Aptos" panose="020B0004020202020204" pitchFamily="34" charset="0"/>
                          <a:ea typeface="Aptos" panose="020B0004020202020204" pitchFamily="34" charset="0"/>
                          <a:cs typeface="+mn-cs"/>
                        </a:rPr>
                        <a:t>البلديات والجمعيات التطوعية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solidFill>
                            <a:schemeClr val="tx1">
                              <a:lumMod val="95000"/>
                              <a:lumOff val="5000"/>
                            </a:schemeClr>
                          </a:solidFill>
                          <a:effectLst/>
                          <a:latin typeface="Aptos" panose="020B0004020202020204" pitchFamily="34" charset="0"/>
                          <a:ea typeface="Aptos" panose="020B0004020202020204" pitchFamily="34" charset="0"/>
                          <a:cs typeface="+mn-cs"/>
                        </a:rPr>
                        <a:t>تسهيل الفعاليات المجتمعية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solidFill>
                            <a:schemeClr val="tx1">
                              <a:lumMod val="95000"/>
                              <a:lumOff val="5000"/>
                            </a:schemeClr>
                          </a:solidFill>
                          <a:effectLst/>
                          <a:latin typeface="Aptos" panose="020B0004020202020204" pitchFamily="34" charset="0"/>
                          <a:ea typeface="Aptos" panose="020B0004020202020204" pitchFamily="34" charset="0"/>
                          <a:cs typeface="+mn-cs"/>
                        </a:rPr>
                        <a:t>تخصيص المواقع وتوفير المتطوعين</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92376946"/>
                  </a:ext>
                </a:extLst>
              </a:tr>
            </a:tbl>
          </a:graphicData>
        </a:graphic>
      </p:graphicFrame>
    </p:spTree>
    <p:extLst>
      <p:ext uri="{BB962C8B-B14F-4D97-AF65-F5344CB8AC3E}">
        <p14:creationId xmlns:p14="http://schemas.microsoft.com/office/powerpoint/2010/main" val="36675926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6AF9D-310B-0DF4-3236-3747B382A50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BD4DBF22-0566-C334-2AC3-DCDFE2707BB7}"/>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855EF212-F635-902B-0FD4-1D2E0311D685}"/>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3D13F2E3-7CB5-6E50-6B8A-0EED676CA619}"/>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B1E53B8B-3FDA-FDDC-BE75-D557A4749CD2}"/>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الفئة العمرية الثالثة: 9 - 12 سنة</a:t>
            </a:r>
          </a:p>
        </p:txBody>
      </p:sp>
      <p:sp>
        <p:nvSpPr>
          <p:cNvPr id="5" name="Slide Number Placeholder 4">
            <a:extLst>
              <a:ext uri="{FF2B5EF4-FFF2-40B4-BE49-F238E27FC236}">
                <a16:creationId xmlns:a16="http://schemas.microsoft.com/office/drawing/2014/main" id="{A0E68326-9847-8737-5005-D8CE21239A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73" name="TextBox 72">
            <a:extLst>
              <a:ext uri="{FF2B5EF4-FFF2-40B4-BE49-F238E27FC236}">
                <a16:creationId xmlns:a16="http://schemas.microsoft.com/office/drawing/2014/main" id="{FD94A0C8-275E-F933-FD48-02A23F277691}"/>
              </a:ext>
            </a:extLst>
          </p:cNvPr>
          <p:cNvSpPr txBox="1"/>
          <p:nvPr/>
        </p:nvSpPr>
        <p:spPr>
          <a:xfrm>
            <a:off x="1004047" y="983024"/>
            <a:ext cx="10021796" cy="369332"/>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الهدف: </a:t>
            </a:r>
            <a:r>
              <a:rPr kumimoji="0" lang="ar-SA"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تحويل الطفل إلى “سفير للطاقة” يقود مبادرات الترشيد في مدرسته ومجتمعه</a:t>
            </a:r>
          </a:p>
        </p:txBody>
      </p:sp>
      <p:sp>
        <p:nvSpPr>
          <p:cNvPr id="7" name="Rectangle: Rounded Corners 11">
            <a:extLst>
              <a:ext uri="{FF2B5EF4-FFF2-40B4-BE49-F238E27FC236}">
                <a16:creationId xmlns:a16="http://schemas.microsoft.com/office/drawing/2014/main" id="{4853C4DA-8850-B792-4746-64AD0403E78E}"/>
              </a:ext>
            </a:extLst>
          </p:cNvPr>
          <p:cNvSpPr/>
          <p:nvPr/>
        </p:nvSpPr>
        <p:spPr>
          <a:xfrm>
            <a:off x="5212781" y="2079139"/>
            <a:ext cx="2403680"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دليل مشرف النادي – لوحة متابعة</a:t>
            </a:r>
          </a:p>
        </p:txBody>
      </p:sp>
      <p:sp>
        <p:nvSpPr>
          <p:cNvPr id="8" name="Rectangle: Rounded Corners 7">
            <a:extLst>
              <a:ext uri="{FF2B5EF4-FFF2-40B4-BE49-F238E27FC236}">
                <a16:creationId xmlns:a16="http://schemas.microsoft.com/office/drawing/2014/main" id="{5FC7D0B2-4070-227A-5FC9-CFC4A98BD9A6}"/>
              </a:ext>
            </a:extLst>
          </p:cNvPr>
          <p:cNvSpPr/>
          <p:nvPr/>
        </p:nvSpPr>
        <p:spPr>
          <a:xfrm>
            <a:off x="1789917" y="2079140"/>
            <a:ext cx="1464146"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المدارس</a:t>
            </a:r>
          </a:p>
        </p:txBody>
      </p:sp>
      <p:sp>
        <p:nvSpPr>
          <p:cNvPr id="9" name="Rectangle: Rounded Corners 13">
            <a:extLst>
              <a:ext uri="{FF2B5EF4-FFF2-40B4-BE49-F238E27FC236}">
                <a16:creationId xmlns:a16="http://schemas.microsoft.com/office/drawing/2014/main" id="{1D5F3282-8AB0-B499-3414-1AC74F1CC7E6}"/>
              </a:ext>
            </a:extLst>
          </p:cNvPr>
          <p:cNvSpPr/>
          <p:nvPr/>
        </p:nvSpPr>
        <p:spPr>
          <a:xfrm>
            <a:off x="3307976" y="2079139"/>
            <a:ext cx="1850892"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وزارة التعليم + لتبقى</a:t>
            </a:r>
          </a:p>
        </p:txBody>
      </p:sp>
      <p:sp>
        <p:nvSpPr>
          <p:cNvPr id="11" name="Rectangle: Rounded Corners 14">
            <a:extLst>
              <a:ext uri="{FF2B5EF4-FFF2-40B4-BE49-F238E27FC236}">
                <a16:creationId xmlns:a16="http://schemas.microsoft.com/office/drawing/2014/main" id="{7EF610AE-55B5-0CDD-0D5B-B70A2DB7BE57}"/>
              </a:ext>
            </a:extLst>
          </p:cNvPr>
          <p:cNvSpPr/>
          <p:nvPr/>
        </p:nvSpPr>
        <p:spPr>
          <a:xfrm>
            <a:off x="7670374" y="2079139"/>
            <a:ext cx="2473066"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تأسيس نادٍ طلابي يشرف على مراقبة استخدام الكهرباء في المدرسة</a:t>
            </a:r>
          </a:p>
        </p:txBody>
      </p:sp>
      <p:sp>
        <p:nvSpPr>
          <p:cNvPr id="15" name="TextBox 14">
            <a:extLst>
              <a:ext uri="{FF2B5EF4-FFF2-40B4-BE49-F238E27FC236}">
                <a16:creationId xmlns:a16="http://schemas.microsoft.com/office/drawing/2014/main" id="{3BA1BA81-27F1-44CA-B061-52926E4BA952}"/>
              </a:ext>
            </a:extLst>
          </p:cNvPr>
          <p:cNvSpPr txBox="1"/>
          <p:nvPr/>
        </p:nvSpPr>
        <p:spPr>
          <a:xfrm>
            <a:off x="7670374" y="1685268"/>
            <a:ext cx="2473066"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آلية التنفيذ</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885510EF-0CC6-5D70-E153-8CB3C5440A97}"/>
              </a:ext>
            </a:extLst>
          </p:cNvPr>
          <p:cNvSpPr txBox="1"/>
          <p:nvPr/>
        </p:nvSpPr>
        <p:spPr>
          <a:xfrm>
            <a:off x="5212781" y="1685268"/>
            <a:ext cx="2403680"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الأدوات المطلوبة</a:t>
            </a:r>
          </a:p>
        </p:txBody>
      </p:sp>
      <p:sp>
        <p:nvSpPr>
          <p:cNvPr id="17" name="TextBox 16">
            <a:extLst>
              <a:ext uri="{FF2B5EF4-FFF2-40B4-BE49-F238E27FC236}">
                <a16:creationId xmlns:a16="http://schemas.microsoft.com/office/drawing/2014/main" id="{274C2DDD-CCFD-BC46-FFC4-2DAECD83C066}"/>
              </a:ext>
            </a:extLst>
          </p:cNvPr>
          <p:cNvSpPr txBox="1"/>
          <p:nvPr/>
        </p:nvSpPr>
        <p:spPr>
          <a:xfrm>
            <a:off x="3307976" y="1685268"/>
            <a:ext cx="185089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4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الجهات المستهدفة بالمشاركة</a:t>
            </a:r>
            <a:endParaRPr kumimoji="0" lang="ar-JO" sz="14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F06C4E1A-E27D-2B96-338C-B4150907EE3E}"/>
              </a:ext>
            </a:extLst>
          </p:cNvPr>
          <p:cNvSpPr txBox="1"/>
          <p:nvPr/>
        </p:nvSpPr>
        <p:spPr>
          <a:xfrm>
            <a:off x="1789915" y="1685268"/>
            <a:ext cx="1464147"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مكان التنفيذ</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20" name="Rectangle: Rounded Corners 14">
            <a:extLst>
              <a:ext uri="{FF2B5EF4-FFF2-40B4-BE49-F238E27FC236}">
                <a16:creationId xmlns:a16="http://schemas.microsoft.com/office/drawing/2014/main" id="{91441098-41BB-E422-65A6-6313963A0E41}"/>
              </a:ext>
            </a:extLst>
          </p:cNvPr>
          <p:cNvSpPr/>
          <p:nvPr/>
        </p:nvSpPr>
        <p:spPr>
          <a:xfrm>
            <a:off x="10197352" y="2079139"/>
            <a:ext cx="1775983" cy="710859"/>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النوادي المدرسية</a:t>
            </a:r>
          </a:p>
        </p:txBody>
      </p:sp>
      <p:sp>
        <p:nvSpPr>
          <p:cNvPr id="21" name="Rectangle: Rounded Corners 11">
            <a:extLst>
              <a:ext uri="{FF2B5EF4-FFF2-40B4-BE49-F238E27FC236}">
                <a16:creationId xmlns:a16="http://schemas.microsoft.com/office/drawing/2014/main" id="{DD712009-D230-09E7-62B1-E7924EF19870}"/>
              </a:ext>
            </a:extLst>
          </p:cNvPr>
          <p:cNvSpPr/>
          <p:nvPr/>
        </p:nvSpPr>
        <p:spPr>
          <a:xfrm>
            <a:off x="5212781" y="4471935"/>
            <a:ext cx="2403680"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أدوات تعليمية + دعم تقني</a:t>
            </a:r>
          </a:p>
        </p:txBody>
      </p:sp>
      <p:sp>
        <p:nvSpPr>
          <p:cNvPr id="22" name="Rectangle: Rounded Corners 21">
            <a:extLst>
              <a:ext uri="{FF2B5EF4-FFF2-40B4-BE49-F238E27FC236}">
                <a16:creationId xmlns:a16="http://schemas.microsoft.com/office/drawing/2014/main" id="{0113D048-630C-EDF6-1014-D430F002781E}"/>
              </a:ext>
            </a:extLst>
          </p:cNvPr>
          <p:cNvSpPr/>
          <p:nvPr/>
        </p:nvSpPr>
        <p:spPr>
          <a:xfrm>
            <a:off x="1789917" y="4471936"/>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أنشطة في المناطق</a:t>
            </a:r>
          </a:p>
        </p:txBody>
      </p:sp>
      <p:sp>
        <p:nvSpPr>
          <p:cNvPr id="23" name="Rectangle: Rounded Corners 13">
            <a:extLst>
              <a:ext uri="{FF2B5EF4-FFF2-40B4-BE49-F238E27FC236}">
                <a16:creationId xmlns:a16="http://schemas.microsoft.com/office/drawing/2014/main" id="{43524BB1-94DE-2055-54F1-FEEF5677B433}"/>
              </a:ext>
            </a:extLst>
          </p:cNvPr>
          <p:cNvSpPr/>
          <p:nvPr/>
        </p:nvSpPr>
        <p:spPr>
          <a:xfrm>
            <a:off x="3307976" y="4471935"/>
            <a:ext cx="1850892"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أرامكو + سابك + لتبقى</a:t>
            </a:r>
          </a:p>
        </p:txBody>
      </p:sp>
      <p:sp>
        <p:nvSpPr>
          <p:cNvPr id="24" name="Rectangle: Rounded Corners 14">
            <a:extLst>
              <a:ext uri="{FF2B5EF4-FFF2-40B4-BE49-F238E27FC236}">
                <a16:creationId xmlns:a16="http://schemas.microsoft.com/office/drawing/2014/main" id="{49442B73-4F14-E636-E1E7-B60E8BD8F72C}"/>
              </a:ext>
            </a:extLst>
          </p:cNvPr>
          <p:cNvSpPr/>
          <p:nvPr/>
        </p:nvSpPr>
        <p:spPr>
          <a:xfrm>
            <a:off x="7670374" y="4471935"/>
            <a:ext cx="247306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ورش تطبيقية ليومين حول الطاقة الشمسية والابتكار في كل منطقة</a:t>
            </a:r>
          </a:p>
        </p:txBody>
      </p:sp>
      <p:sp>
        <p:nvSpPr>
          <p:cNvPr id="25" name="Rectangle: Rounded Corners 14">
            <a:extLst>
              <a:ext uri="{FF2B5EF4-FFF2-40B4-BE49-F238E27FC236}">
                <a16:creationId xmlns:a16="http://schemas.microsoft.com/office/drawing/2014/main" id="{6347F46D-5FFD-708F-2355-5A7035665E61}"/>
              </a:ext>
            </a:extLst>
          </p:cNvPr>
          <p:cNvSpPr/>
          <p:nvPr/>
        </p:nvSpPr>
        <p:spPr>
          <a:xfrm>
            <a:off x="10197352" y="4471935"/>
            <a:ext cx="1775983" cy="710858"/>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الفعالية الوطنية</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"معسكر أبطال الطاقة"</a:t>
            </a:r>
          </a:p>
        </p:txBody>
      </p:sp>
      <p:sp>
        <p:nvSpPr>
          <p:cNvPr id="6" name="TextBox 5">
            <a:extLst>
              <a:ext uri="{FF2B5EF4-FFF2-40B4-BE49-F238E27FC236}">
                <a16:creationId xmlns:a16="http://schemas.microsoft.com/office/drawing/2014/main" id="{7305B9AE-0ED0-F16F-3979-8934F0879B3D}"/>
              </a:ext>
            </a:extLst>
          </p:cNvPr>
          <p:cNvSpPr txBox="1"/>
          <p:nvPr/>
        </p:nvSpPr>
        <p:spPr>
          <a:xfrm>
            <a:off x="10197350" y="1685268"/>
            <a:ext cx="1775983"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المبادرات</a:t>
            </a:r>
          </a:p>
        </p:txBody>
      </p:sp>
      <p:sp>
        <p:nvSpPr>
          <p:cNvPr id="12" name="Rectangle: Rounded Corners 11">
            <a:extLst>
              <a:ext uri="{FF2B5EF4-FFF2-40B4-BE49-F238E27FC236}">
                <a16:creationId xmlns:a16="http://schemas.microsoft.com/office/drawing/2014/main" id="{F1539B87-367D-4174-160F-911E8F974B38}"/>
              </a:ext>
            </a:extLst>
          </p:cNvPr>
          <p:cNvSpPr/>
          <p:nvPr/>
        </p:nvSpPr>
        <p:spPr>
          <a:xfrm>
            <a:off x="5212781" y="5295819"/>
            <a:ext cx="2403680" cy="1029755"/>
          </a:xfrm>
          <a:prstGeom prst="roundRect">
            <a:avLst/>
          </a:prstGeom>
          <a:solidFill>
            <a:srgbClr val="D9D9D9"/>
          </a:solidFill>
          <a:ln w="12700" cap="flat" cmpd="sng" algn="ctr">
            <a:noFill/>
            <a:prstDash val="solid"/>
            <a:miter lim="800000"/>
          </a:ln>
          <a:effectLst/>
        </p:spPr>
        <p:txBody>
          <a:bodyPr lIns="18288" rIns="18288"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b="1"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تقديم محتوى من قبل الأطفال </a:t>
            </a:r>
          </a:p>
        </p:txBody>
      </p:sp>
      <p:sp>
        <p:nvSpPr>
          <p:cNvPr id="13" name="Rectangle: Rounded Corners 12">
            <a:extLst>
              <a:ext uri="{FF2B5EF4-FFF2-40B4-BE49-F238E27FC236}">
                <a16:creationId xmlns:a16="http://schemas.microsoft.com/office/drawing/2014/main" id="{647E14AB-993B-50AF-3AA0-3AB5D245C4D7}"/>
              </a:ext>
            </a:extLst>
          </p:cNvPr>
          <p:cNvSpPr/>
          <p:nvPr/>
        </p:nvSpPr>
        <p:spPr>
          <a:xfrm>
            <a:off x="1789917" y="5295820"/>
            <a:ext cx="1464146" cy="1029755"/>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b="1"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المهرجانات الوطنية</a:t>
            </a:r>
          </a:p>
        </p:txBody>
      </p:sp>
      <p:sp>
        <p:nvSpPr>
          <p:cNvPr id="14" name="Rectangle: Rounded Corners 13">
            <a:extLst>
              <a:ext uri="{FF2B5EF4-FFF2-40B4-BE49-F238E27FC236}">
                <a16:creationId xmlns:a16="http://schemas.microsoft.com/office/drawing/2014/main" id="{0C02468B-F8F4-41E5-29B8-1BF324B24966}"/>
              </a:ext>
            </a:extLst>
          </p:cNvPr>
          <p:cNvSpPr/>
          <p:nvPr/>
        </p:nvSpPr>
        <p:spPr>
          <a:xfrm>
            <a:off x="3307976" y="5295819"/>
            <a:ext cx="1850892" cy="1029755"/>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b="1"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 هيئة الترفيه + لتبقى</a:t>
            </a:r>
          </a:p>
        </p:txBody>
      </p:sp>
      <p:sp>
        <p:nvSpPr>
          <p:cNvPr id="19" name="Rectangle: Rounded Corners 14">
            <a:extLst>
              <a:ext uri="{FF2B5EF4-FFF2-40B4-BE49-F238E27FC236}">
                <a16:creationId xmlns:a16="http://schemas.microsoft.com/office/drawing/2014/main" id="{3691B7D7-8634-7D12-ADFF-659CA23878BF}"/>
              </a:ext>
            </a:extLst>
          </p:cNvPr>
          <p:cNvSpPr/>
          <p:nvPr/>
        </p:nvSpPr>
        <p:spPr>
          <a:xfrm>
            <a:off x="7670374" y="5295819"/>
            <a:ext cx="2473066" cy="1029755"/>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b="1"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تكريم المشاركين المميزين.</a:t>
            </a:r>
          </a:p>
        </p:txBody>
      </p:sp>
      <p:sp>
        <p:nvSpPr>
          <p:cNvPr id="36" name="Rectangle: Rounded Corners 14">
            <a:extLst>
              <a:ext uri="{FF2B5EF4-FFF2-40B4-BE49-F238E27FC236}">
                <a16:creationId xmlns:a16="http://schemas.microsoft.com/office/drawing/2014/main" id="{90C57007-AEC4-CD60-680C-A6EA93895512}"/>
              </a:ext>
            </a:extLst>
          </p:cNvPr>
          <p:cNvSpPr/>
          <p:nvPr/>
        </p:nvSpPr>
        <p:spPr>
          <a:xfrm>
            <a:off x="10197352" y="5295819"/>
            <a:ext cx="1775983" cy="1029755"/>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جائزة بطل الطاقة الوطنية</a:t>
            </a:r>
          </a:p>
        </p:txBody>
      </p:sp>
      <p:sp>
        <p:nvSpPr>
          <p:cNvPr id="42" name="Rectangle: Rounded Corners 41">
            <a:extLst>
              <a:ext uri="{FF2B5EF4-FFF2-40B4-BE49-F238E27FC236}">
                <a16:creationId xmlns:a16="http://schemas.microsoft.com/office/drawing/2014/main" id="{E2043B96-AC45-9A73-71B4-A5A444EBF24A}"/>
              </a:ext>
            </a:extLst>
          </p:cNvPr>
          <p:cNvSpPr/>
          <p:nvPr/>
        </p:nvSpPr>
        <p:spPr>
          <a:xfrm>
            <a:off x="271855" y="2079140"/>
            <a:ext cx="1464146"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ملاحظات المعلمين أثناء تنفيذ الأنشطة</a:t>
            </a:r>
          </a:p>
        </p:txBody>
      </p:sp>
      <p:sp>
        <p:nvSpPr>
          <p:cNvPr id="43" name="TextBox 42">
            <a:extLst>
              <a:ext uri="{FF2B5EF4-FFF2-40B4-BE49-F238E27FC236}">
                <a16:creationId xmlns:a16="http://schemas.microsoft.com/office/drawing/2014/main" id="{7169DC0C-6BAF-E766-8D64-D59C5BD49B85}"/>
              </a:ext>
            </a:extLst>
          </p:cNvPr>
          <p:cNvSpPr txBox="1"/>
          <p:nvPr/>
        </p:nvSpPr>
        <p:spPr>
          <a:xfrm>
            <a:off x="271853" y="1685268"/>
            <a:ext cx="1464147"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منهجية التقييم</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44" name="Rectangle: Rounded Corners 43">
            <a:extLst>
              <a:ext uri="{FF2B5EF4-FFF2-40B4-BE49-F238E27FC236}">
                <a16:creationId xmlns:a16="http://schemas.microsoft.com/office/drawing/2014/main" id="{9261730D-3219-A518-22B3-3F53420918B4}"/>
              </a:ext>
            </a:extLst>
          </p:cNvPr>
          <p:cNvSpPr/>
          <p:nvPr/>
        </p:nvSpPr>
        <p:spPr>
          <a:xfrm>
            <a:off x="271855" y="4471936"/>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استبيان مع المشاركين</a:t>
            </a:r>
          </a:p>
        </p:txBody>
      </p:sp>
      <p:sp>
        <p:nvSpPr>
          <p:cNvPr id="45" name="Rectangle: Rounded Corners 44">
            <a:extLst>
              <a:ext uri="{FF2B5EF4-FFF2-40B4-BE49-F238E27FC236}">
                <a16:creationId xmlns:a16="http://schemas.microsoft.com/office/drawing/2014/main" id="{73B62DF9-5378-9B3F-D7AA-C0B94155A40C}"/>
              </a:ext>
            </a:extLst>
          </p:cNvPr>
          <p:cNvSpPr/>
          <p:nvPr/>
        </p:nvSpPr>
        <p:spPr>
          <a:xfrm>
            <a:off x="271855" y="5295820"/>
            <a:ext cx="1464146" cy="1029755"/>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b="1"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استبيانات مع المشا</a:t>
            </a:r>
            <a:r>
              <a:rPr lang="ar-JO" sz="1300" b="1" kern="0" dirty="0">
                <a:solidFill>
                  <a:srgbClr val="000000"/>
                </a:solidFill>
                <a:latin typeface="Calibri"/>
                <a:ea typeface="Calibri" panose="020F0502020204030204" pitchFamily="34" charset="0"/>
                <a:cs typeface="Arial" panose="020B0604020202020204" pitchFamily="34" charset="0"/>
              </a:rPr>
              <a:t>ر</a:t>
            </a:r>
            <a:r>
              <a:rPr kumimoji="0" lang="ar-SA" sz="1300" b="1"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كين</a:t>
            </a:r>
          </a:p>
        </p:txBody>
      </p:sp>
      <p:sp>
        <p:nvSpPr>
          <p:cNvPr id="32" name="Rectangle: Rounded Corners 11">
            <a:extLst>
              <a:ext uri="{FF2B5EF4-FFF2-40B4-BE49-F238E27FC236}">
                <a16:creationId xmlns:a16="http://schemas.microsoft.com/office/drawing/2014/main" id="{7F112D43-C536-98A1-0491-193EDA412DFF}"/>
              </a:ext>
            </a:extLst>
          </p:cNvPr>
          <p:cNvSpPr/>
          <p:nvPr/>
        </p:nvSpPr>
        <p:spPr>
          <a:xfrm>
            <a:off x="5212781" y="2857840"/>
            <a:ext cx="2403680"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عداد بسيط + لوحة متابعة</a:t>
            </a:r>
          </a:p>
        </p:txBody>
      </p:sp>
      <p:sp>
        <p:nvSpPr>
          <p:cNvPr id="33" name="Rectangle: Rounded Corners 32">
            <a:extLst>
              <a:ext uri="{FF2B5EF4-FFF2-40B4-BE49-F238E27FC236}">
                <a16:creationId xmlns:a16="http://schemas.microsoft.com/office/drawing/2014/main" id="{948F6152-660E-2FE2-2A37-5A93CCFF2EFE}"/>
              </a:ext>
            </a:extLst>
          </p:cNvPr>
          <p:cNvSpPr/>
          <p:nvPr/>
        </p:nvSpPr>
        <p:spPr>
          <a:xfrm>
            <a:off x="1789917" y="2857841"/>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المدارس</a:t>
            </a:r>
          </a:p>
        </p:txBody>
      </p:sp>
      <p:sp>
        <p:nvSpPr>
          <p:cNvPr id="34" name="Rectangle: Rounded Corners 13">
            <a:extLst>
              <a:ext uri="{FF2B5EF4-FFF2-40B4-BE49-F238E27FC236}">
                <a16:creationId xmlns:a16="http://schemas.microsoft.com/office/drawing/2014/main" id="{A5347AD1-FB50-D10F-4CC5-F5C5AE6442D3}"/>
              </a:ext>
            </a:extLst>
          </p:cNvPr>
          <p:cNvSpPr/>
          <p:nvPr/>
        </p:nvSpPr>
        <p:spPr>
          <a:xfrm>
            <a:off x="3307976" y="2857840"/>
            <a:ext cx="1850892"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وزارة التعليم - شركة الكهرباء السعودية</a:t>
            </a:r>
          </a:p>
        </p:txBody>
      </p:sp>
      <p:sp>
        <p:nvSpPr>
          <p:cNvPr id="35" name="Rectangle: Rounded Corners 14">
            <a:extLst>
              <a:ext uri="{FF2B5EF4-FFF2-40B4-BE49-F238E27FC236}">
                <a16:creationId xmlns:a16="http://schemas.microsoft.com/office/drawing/2014/main" id="{14D31B71-CFAE-1345-86E0-56032DD4DDAE}"/>
              </a:ext>
            </a:extLst>
          </p:cNvPr>
          <p:cNvSpPr/>
          <p:nvPr/>
        </p:nvSpPr>
        <p:spPr>
          <a:xfrm>
            <a:off x="7670374" y="2857840"/>
            <a:ext cx="247306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الطلاب يقيسون استهلاك الطاقة في الصفوف أسبوعيًا وينفذون مبادرات لتقليله</a:t>
            </a:r>
          </a:p>
        </p:txBody>
      </p:sp>
      <p:sp>
        <p:nvSpPr>
          <p:cNvPr id="50" name="Rectangle: Rounded Corners 14">
            <a:extLst>
              <a:ext uri="{FF2B5EF4-FFF2-40B4-BE49-F238E27FC236}">
                <a16:creationId xmlns:a16="http://schemas.microsoft.com/office/drawing/2014/main" id="{87E35BB3-C896-485E-4858-EF7573A42C84}"/>
              </a:ext>
            </a:extLst>
          </p:cNvPr>
          <p:cNvSpPr/>
          <p:nvPr/>
        </p:nvSpPr>
        <p:spPr>
          <a:xfrm>
            <a:off x="10197352" y="2857840"/>
            <a:ext cx="1775983" cy="710858"/>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مشاريع تفاعلية</a:t>
            </a:r>
          </a:p>
        </p:txBody>
      </p:sp>
      <p:sp>
        <p:nvSpPr>
          <p:cNvPr id="51" name="Rectangle: Rounded Corners 50">
            <a:extLst>
              <a:ext uri="{FF2B5EF4-FFF2-40B4-BE49-F238E27FC236}">
                <a16:creationId xmlns:a16="http://schemas.microsoft.com/office/drawing/2014/main" id="{8C5252F3-EF91-CA5E-9925-2B16C77369E1}"/>
              </a:ext>
            </a:extLst>
          </p:cNvPr>
          <p:cNvSpPr/>
          <p:nvPr/>
        </p:nvSpPr>
        <p:spPr>
          <a:xfrm>
            <a:off x="271855" y="2857841"/>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لوحة متابعة رقمية لرصد مشاركة الطلاب</a:t>
            </a:r>
          </a:p>
        </p:txBody>
      </p:sp>
      <p:sp>
        <p:nvSpPr>
          <p:cNvPr id="26" name="Rectangle: Rounded Corners 11">
            <a:extLst>
              <a:ext uri="{FF2B5EF4-FFF2-40B4-BE49-F238E27FC236}">
                <a16:creationId xmlns:a16="http://schemas.microsoft.com/office/drawing/2014/main" id="{CE4EFCDD-9C51-E7D0-0A0B-28BEEC51CE76}"/>
              </a:ext>
            </a:extLst>
          </p:cNvPr>
          <p:cNvSpPr/>
          <p:nvPr/>
        </p:nvSpPr>
        <p:spPr>
          <a:xfrm>
            <a:off x="5212781" y="3664886"/>
            <a:ext cx="2403680"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أدوات بسيطة + إشراف مدرس العلوم</a:t>
            </a:r>
          </a:p>
        </p:txBody>
      </p:sp>
      <p:sp>
        <p:nvSpPr>
          <p:cNvPr id="27" name="Rectangle: Rounded Corners 26">
            <a:extLst>
              <a:ext uri="{FF2B5EF4-FFF2-40B4-BE49-F238E27FC236}">
                <a16:creationId xmlns:a16="http://schemas.microsoft.com/office/drawing/2014/main" id="{A1EC0E0A-511E-F23E-9716-E265133C8BBF}"/>
              </a:ext>
            </a:extLst>
          </p:cNvPr>
          <p:cNvSpPr/>
          <p:nvPr/>
        </p:nvSpPr>
        <p:spPr>
          <a:xfrm>
            <a:off x="1789917" y="3664887"/>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المدارس</a:t>
            </a:r>
          </a:p>
        </p:txBody>
      </p:sp>
      <p:sp>
        <p:nvSpPr>
          <p:cNvPr id="28" name="Rectangle: Rounded Corners 13">
            <a:extLst>
              <a:ext uri="{FF2B5EF4-FFF2-40B4-BE49-F238E27FC236}">
                <a16:creationId xmlns:a16="http://schemas.microsoft.com/office/drawing/2014/main" id="{338331BD-04BC-8B33-E68A-128088F59B20}"/>
              </a:ext>
            </a:extLst>
          </p:cNvPr>
          <p:cNvSpPr/>
          <p:nvPr/>
        </p:nvSpPr>
        <p:spPr>
          <a:xfrm>
            <a:off x="3307976" y="3664886"/>
            <a:ext cx="1850892"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وزارة التعليم + لتبقى</a:t>
            </a:r>
          </a:p>
        </p:txBody>
      </p:sp>
      <p:sp>
        <p:nvSpPr>
          <p:cNvPr id="29" name="Rectangle: Rounded Corners 14">
            <a:extLst>
              <a:ext uri="{FF2B5EF4-FFF2-40B4-BE49-F238E27FC236}">
                <a16:creationId xmlns:a16="http://schemas.microsoft.com/office/drawing/2014/main" id="{CF1A10F3-3162-C7F6-BBA6-F02B9FC5C9F9}"/>
              </a:ext>
            </a:extLst>
          </p:cNvPr>
          <p:cNvSpPr/>
          <p:nvPr/>
        </p:nvSpPr>
        <p:spPr>
          <a:xfrm>
            <a:off x="7670374" y="3664886"/>
            <a:ext cx="247306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مشروع علمي بسيط لتصميم جهاز أو فكرة موفّرة للطاقة</a:t>
            </a:r>
          </a:p>
        </p:txBody>
      </p:sp>
      <p:sp>
        <p:nvSpPr>
          <p:cNvPr id="30" name="Rectangle: Rounded Corners 14">
            <a:extLst>
              <a:ext uri="{FF2B5EF4-FFF2-40B4-BE49-F238E27FC236}">
                <a16:creationId xmlns:a16="http://schemas.microsoft.com/office/drawing/2014/main" id="{F58F13B1-E1F9-4549-352B-ADC64DE0DE03}"/>
              </a:ext>
            </a:extLst>
          </p:cNvPr>
          <p:cNvSpPr/>
          <p:nvPr/>
        </p:nvSpPr>
        <p:spPr>
          <a:xfrm>
            <a:off x="10197352" y="3664886"/>
            <a:ext cx="1775983" cy="710858"/>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الأنشطة التقنية</a:t>
            </a:r>
          </a:p>
        </p:txBody>
      </p:sp>
      <p:sp>
        <p:nvSpPr>
          <p:cNvPr id="31" name="Rectangle: Rounded Corners 30">
            <a:extLst>
              <a:ext uri="{FF2B5EF4-FFF2-40B4-BE49-F238E27FC236}">
                <a16:creationId xmlns:a16="http://schemas.microsoft.com/office/drawing/2014/main" id="{1C7DC756-0575-2AE8-8AF0-91041F89BD21}"/>
              </a:ext>
            </a:extLst>
          </p:cNvPr>
          <p:cNvSpPr/>
          <p:nvPr/>
        </p:nvSpPr>
        <p:spPr>
          <a:xfrm>
            <a:off x="271855" y="3664887"/>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ملاحظات المعلمين أثناء تنفيذ الأنشطة</a:t>
            </a:r>
          </a:p>
        </p:txBody>
      </p:sp>
    </p:spTree>
    <p:extLst>
      <p:ext uri="{BB962C8B-B14F-4D97-AF65-F5344CB8AC3E}">
        <p14:creationId xmlns:p14="http://schemas.microsoft.com/office/powerpoint/2010/main" val="37731486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D4D35-74F1-EA41-00D9-C10516C80FF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E9FE6EC6-1BBE-77EC-6D38-DC4B2D68ADC9}"/>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47532398-5CA6-A0DD-9291-5A6EA70F56A6}"/>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71EF0B57-C9DB-A417-49A4-56D12315D825}"/>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5B694E9E-71E1-865A-5D5E-676562F42BC9}"/>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الفئة العمرية الأولى: 6 - 8 سنوات </a:t>
            </a:r>
          </a:p>
        </p:txBody>
      </p:sp>
      <p:sp>
        <p:nvSpPr>
          <p:cNvPr id="5" name="Slide Number Placeholder 4">
            <a:extLst>
              <a:ext uri="{FF2B5EF4-FFF2-40B4-BE49-F238E27FC236}">
                <a16:creationId xmlns:a16="http://schemas.microsoft.com/office/drawing/2014/main" id="{4A2ADFC9-4A19-EFCB-3009-74AA0DAE29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73" name="TextBox 72">
            <a:extLst>
              <a:ext uri="{FF2B5EF4-FFF2-40B4-BE49-F238E27FC236}">
                <a16:creationId xmlns:a16="http://schemas.microsoft.com/office/drawing/2014/main" id="{A827A549-BD35-E4B3-FD40-864AF0D0F8EF}"/>
              </a:ext>
            </a:extLst>
          </p:cNvPr>
          <p:cNvSpPr txBox="1"/>
          <p:nvPr/>
        </p:nvSpPr>
        <p:spPr>
          <a:xfrm>
            <a:off x="1004047" y="983024"/>
            <a:ext cx="10021796" cy="369332"/>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الهدف: </a:t>
            </a:r>
            <a:r>
              <a:rPr kumimoji="0" lang="ar-SA"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تعليم الطفل مبدأ "السبب والنتيجة"، لماذا يجب الترشيد؟ وكيف يمكنه أن يؤثر بنفسه؟</a:t>
            </a:r>
          </a:p>
        </p:txBody>
      </p:sp>
      <p:sp>
        <p:nvSpPr>
          <p:cNvPr id="11" name="Rectangle: Rounded Corners 14">
            <a:extLst>
              <a:ext uri="{FF2B5EF4-FFF2-40B4-BE49-F238E27FC236}">
                <a16:creationId xmlns:a16="http://schemas.microsoft.com/office/drawing/2014/main" id="{899A3B79-3D8E-F454-62E5-35E196CC393C}"/>
              </a:ext>
            </a:extLst>
          </p:cNvPr>
          <p:cNvSpPr/>
          <p:nvPr/>
        </p:nvSpPr>
        <p:spPr>
          <a:xfrm>
            <a:off x="5212781" y="4366437"/>
            <a:ext cx="4930659" cy="1056614"/>
          </a:xfrm>
          <a:prstGeom prst="roundRect">
            <a:avLst/>
          </a:prstGeom>
          <a:solidFill>
            <a:schemeClr val="accent3">
              <a:lumMod val="20000"/>
              <a:lumOff val="80000"/>
            </a:schemeClr>
          </a:solidFill>
          <a:ln w="12700" cap="flat" cmpd="sng" algn="ctr">
            <a:noFill/>
            <a:prstDash val="solid"/>
            <a:miter lim="800000"/>
          </a:ln>
          <a:effectLst/>
        </p:spPr>
        <p:txBody>
          <a:bodyPr rtlCol="0" anchor="ctr"/>
          <a:lstStyle/>
          <a:p>
            <a:pPr marL="169863" marR="0" lvl="0" indent="-169863"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حملة رقمية “#</a:t>
            </a:r>
            <a:r>
              <a:rPr kumimoji="0" lang="ar-SA" sz="1300" b="0" i="0" u="none" strike="noStrike" kern="0" cap="none" spc="0" normalizeH="0" baseline="0" noProof="0" dirty="0" err="1">
                <a:ln>
                  <a:noFill/>
                </a:ln>
                <a:solidFill>
                  <a:srgbClr val="000000"/>
                </a:solidFill>
                <a:effectLst/>
                <a:uLnTx/>
                <a:uFillTx/>
                <a:latin typeface="Calibri"/>
                <a:ea typeface="Calibri" panose="020F0502020204030204" pitchFamily="34" charset="0"/>
                <a:cs typeface="Arial" panose="020B0604020202020204" pitchFamily="34" charset="0"/>
              </a:rPr>
              <a:t>بطل_الطاقة</a:t>
            </a:r>
            <a:r>
              <a:rPr kumimoji="0" lang="ar-SA" sz="13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a:t>
            </a:r>
          </a:p>
          <a:p>
            <a:pPr marL="169863" marR="0" lvl="0" indent="-169863"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محتوى من الفيديوهات على موقع لتبقى في </a:t>
            </a:r>
            <a:r>
              <a:rPr lang="en-US" sz="1300" kern="0" dirty="0">
                <a:solidFill>
                  <a:srgbClr val="000000"/>
                </a:solidFill>
                <a:latin typeface="Calibri"/>
                <a:ea typeface="Calibri" panose="020F0502020204030204" pitchFamily="34" charset="0"/>
                <a:cs typeface="Arial" panose="020B0604020202020204" pitchFamily="34" charset="0"/>
              </a:rPr>
              <a:t>Y</a:t>
            </a:r>
            <a:r>
              <a:rPr kumimoji="0" lang="en-US" sz="1300" b="0" i="0" u="none" strike="noStrike" kern="0" cap="none" spc="0" normalizeH="0" baseline="0" noProof="0" dirty="0" err="1">
                <a:ln>
                  <a:noFill/>
                </a:ln>
                <a:solidFill>
                  <a:srgbClr val="000000"/>
                </a:solidFill>
                <a:effectLst/>
                <a:uLnTx/>
                <a:uFillTx/>
                <a:latin typeface="Calibri"/>
                <a:ea typeface="Calibri" panose="020F0502020204030204" pitchFamily="34" charset="0"/>
                <a:cs typeface="Arial" panose="020B0604020202020204" pitchFamily="34" charset="0"/>
              </a:rPr>
              <a:t>ouTube</a:t>
            </a:r>
            <a:endParaRPr kumimoji="0" lang="ar-SA" sz="13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endParaRPr>
          </a:p>
          <a:p>
            <a:pPr marL="169863" marR="0" lvl="0" indent="-169863"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تطبيق نظام المكافآت والنقاط لمشاهدي المحتوى الإعلامي عبر منصة أطفال لتبقى</a:t>
            </a:r>
          </a:p>
          <a:p>
            <a:pPr marL="169863" marR="0" lvl="0" indent="-169863"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err="1">
                <a:ln>
                  <a:noFill/>
                </a:ln>
                <a:solidFill>
                  <a:srgbClr val="000000"/>
                </a:solidFill>
                <a:effectLst/>
                <a:uLnTx/>
                <a:uFillTx/>
                <a:latin typeface="Calibri"/>
                <a:ea typeface="Calibri" panose="020F0502020204030204" pitchFamily="34" charset="0"/>
                <a:cs typeface="Arial" panose="020B0604020202020204" pitchFamily="34" charset="0"/>
              </a:rPr>
              <a:t>بودكاست</a:t>
            </a:r>
            <a:r>
              <a:rPr kumimoji="0" lang="ar-SA" sz="13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 “عن ترشيد الطاقة” للأطفال.</a:t>
            </a:r>
          </a:p>
        </p:txBody>
      </p:sp>
      <p:sp>
        <p:nvSpPr>
          <p:cNvPr id="15" name="TextBox 14">
            <a:extLst>
              <a:ext uri="{FF2B5EF4-FFF2-40B4-BE49-F238E27FC236}">
                <a16:creationId xmlns:a16="http://schemas.microsoft.com/office/drawing/2014/main" id="{3BFA38FD-EDBC-C309-F063-BC62D306BD6B}"/>
              </a:ext>
            </a:extLst>
          </p:cNvPr>
          <p:cNvSpPr txBox="1"/>
          <p:nvPr/>
        </p:nvSpPr>
        <p:spPr>
          <a:xfrm>
            <a:off x="7670374" y="1685268"/>
            <a:ext cx="2473066"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آلية التنفيذ</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EA9EB563-E3E1-D320-C95C-65AA81A3E79E}"/>
              </a:ext>
            </a:extLst>
          </p:cNvPr>
          <p:cNvSpPr txBox="1"/>
          <p:nvPr/>
        </p:nvSpPr>
        <p:spPr>
          <a:xfrm>
            <a:off x="5212781" y="1685268"/>
            <a:ext cx="2403680"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الأدوات المطلوبة</a:t>
            </a:r>
          </a:p>
        </p:txBody>
      </p:sp>
      <p:sp>
        <p:nvSpPr>
          <p:cNvPr id="17" name="TextBox 16">
            <a:extLst>
              <a:ext uri="{FF2B5EF4-FFF2-40B4-BE49-F238E27FC236}">
                <a16:creationId xmlns:a16="http://schemas.microsoft.com/office/drawing/2014/main" id="{7B2DFA43-4F14-274A-126C-5A159AC98052}"/>
              </a:ext>
            </a:extLst>
          </p:cNvPr>
          <p:cNvSpPr txBox="1"/>
          <p:nvPr/>
        </p:nvSpPr>
        <p:spPr>
          <a:xfrm>
            <a:off x="3307976" y="1685268"/>
            <a:ext cx="185089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4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الجهات المستهدفة بالمشاركة</a:t>
            </a:r>
            <a:endParaRPr kumimoji="0" lang="ar-JO" sz="14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68FBE572-452B-D959-4388-79D506443752}"/>
              </a:ext>
            </a:extLst>
          </p:cNvPr>
          <p:cNvSpPr txBox="1"/>
          <p:nvPr/>
        </p:nvSpPr>
        <p:spPr>
          <a:xfrm>
            <a:off x="1789915" y="1685268"/>
            <a:ext cx="1464147"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مكان التنفيذ</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20" name="Rectangle: Rounded Corners 14">
            <a:extLst>
              <a:ext uri="{FF2B5EF4-FFF2-40B4-BE49-F238E27FC236}">
                <a16:creationId xmlns:a16="http://schemas.microsoft.com/office/drawing/2014/main" id="{404CC181-1A0A-8D67-E15F-D7CCC15E93A3}"/>
              </a:ext>
            </a:extLst>
          </p:cNvPr>
          <p:cNvSpPr/>
          <p:nvPr/>
        </p:nvSpPr>
        <p:spPr>
          <a:xfrm>
            <a:off x="10197352" y="4366437"/>
            <a:ext cx="1775983" cy="1056614"/>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الأنشطة الإعلامية بالمشاركة مع وزارة الإعلام وهيئة الإذاعة والتلفزيون</a:t>
            </a:r>
          </a:p>
        </p:txBody>
      </p:sp>
      <p:sp>
        <p:nvSpPr>
          <p:cNvPr id="6" name="TextBox 5">
            <a:extLst>
              <a:ext uri="{FF2B5EF4-FFF2-40B4-BE49-F238E27FC236}">
                <a16:creationId xmlns:a16="http://schemas.microsoft.com/office/drawing/2014/main" id="{53908C9F-0B1D-E3D2-12FB-647997502202}"/>
              </a:ext>
            </a:extLst>
          </p:cNvPr>
          <p:cNvSpPr txBox="1"/>
          <p:nvPr/>
        </p:nvSpPr>
        <p:spPr>
          <a:xfrm>
            <a:off x="10197350" y="1685268"/>
            <a:ext cx="1775983"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المبادرات</a:t>
            </a:r>
          </a:p>
        </p:txBody>
      </p:sp>
      <p:sp>
        <p:nvSpPr>
          <p:cNvPr id="43" name="TextBox 42">
            <a:extLst>
              <a:ext uri="{FF2B5EF4-FFF2-40B4-BE49-F238E27FC236}">
                <a16:creationId xmlns:a16="http://schemas.microsoft.com/office/drawing/2014/main" id="{2743747E-A833-0585-5068-400CA709B6AB}"/>
              </a:ext>
            </a:extLst>
          </p:cNvPr>
          <p:cNvSpPr txBox="1"/>
          <p:nvPr/>
        </p:nvSpPr>
        <p:spPr>
          <a:xfrm>
            <a:off x="271853" y="1685268"/>
            <a:ext cx="1464147"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منهجية التقييم</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26" name="Rectangle: Rounded Corners 25">
            <a:extLst>
              <a:ext uri="{FF2B5EF4-FFF2-40B4-BE49-F238E27FC236}">
                <a16:creationId xmlns:a16="http://schemas.microsoft.com/office/drawing/2014/main" id="{DF5A5B81-5F8C-E92D-A060-DEF1FD06F609}"/>
              </a:ext>
            </a:extLst>
          </p:cNvPr>
          <p:cNvSpPr/>
          <p:nvPr/>
        </p:nvSpPr>
        <p:spPr>
          <a:xfrm>
            <a:off x="5212781" y="2436017"/>
            <a:ext cx="2403680"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تطبيق مخصص لألعاب الطاقة</a:t>
            </a:r>
          </a:p>
        </p:txBody>
      </p:sp>
      <p:sp>
        <p:nvSpPr>
          <p:cNvPr id="27" name="Rectangle: Rounded Corners 26">
            <a:extLst>
              <a:ext uri="{FF2B5EF4-FFF2-40B4-BE49-F238E27FC236}">
                <a16:creationId xmlns:a16="http://schemas.microsoft.com/office/drawing/2014/main" id="{3F9EC80F-F333-F824-888E-8BF731AB324F}"/>
              </a:ext>
            </a:extLst>
          </p:cNvPr>
          <p:cNvSpPr/>
          <p:nvPr/>
        </p:nvSpPr>
        <p:spPr>
          <a:xfrm>
            <a:off x="1789917" y="2436018"/>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تطبيق تعليمي بسيط</a:t>
            </a:r>
          </a:p>
        </p:txBody>
      </p:sp>
      <p:sp>
        <p:nvSpPr>
          <p:cNvPr id="28" name="Rectangle: Rounded Corners 27">
            <a:extLst>
              <a:ext uri="{FF2B5EF4-FFF2-40B4-BE49-F238E27FC236}">
                <a16:creationId xmlns:a16="http://schemas.microsoft.com/office/drawing/2014/main" id="{B0DAEF0F-9085-F369-347A-6378F6D3FA56}"/>
              </a:ext>
            </a:extLst>
          </p:cNvPr>
          <p:cNvSpPr/>
          <p:nvPr/>
        </p:nvSpPr>
        <p:spPr>
          <a:xfrm>
            <a:off x="3307976" y="2436017"/>
            <a:ext cx="1850892"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شريك تقني + أرامكو</a:t>
            </a:r>
          </a:p>
        </p:txBody>
      </p:sp>
      <p:sp>
        <p:nvSpPr>
          <p:cNvPr id="29" name="Rectangle: Rounded Corners 14">
            <a:extLst>
              <a:ext uri="{FF2B5EF4-FFF2-40B4-BE49-F238E27FC236}">
                <a16:creationId xmlns:a16="http://schemas.microsoft.com/office/drawing/2014/main" id="{FDACEDBB-96B5-D8FA-4F5D-A0C521703342}"/>
              </a:ext>
            </a:extLst>
          </p:cNvPr>
          <p:cNvSpPr/>
          <p:nvPr/>
        </p:nvSpPr>
        <p:spPr>
          <a:xfrm>
            <a:off x="7670374" y="2436017"/>
            <a:ext cx="247306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لعبة إلكترونية على الجوال فيها مستويات (إطفاء الأجهزة، اختيار المصباح الأنسب)</a:t>
            </a:r>
          </a:p>
        </p:txBody>
      </p:sp>
      <p:sp>
        <p:nvSpPr>
          <p:cNvPr id="30" name="Rectangle: Rounded Corners 14">
            <a:extLst>
              <a:ext uri="{FF2B5EF4-FFF2-40B4-BE49-F238E27FC236}">
                <a16:creationId xmlns:a16="http://schemas.microsoft.com/office/drawing/2014/main" id="{74A70540-152B-199C-DCC7-8BFEC38F9A5F}"/>
              </a:ext>
            </a:extLst>
          </p:cNvPr>
          <p:cNvSpPr/>
          <p:nvPr/>
        </p:nvSpPr>
        <p:spPr>
          <a:xfrm>
            <a:off x="10197352" y="2436017"/>
            <a:ext cx="1775983" cy="710858"/>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الأنشطة الرقمية</a:t>
            </a:r>
          </a:p>
        </p:txBody>
      </p:sp>
      <p:sp>
        <p:nvSpPr>
          <p:cNvPr id="31" name="Rectangle: Rounded Corners 30">
            <a:extLst>
              <a:ext uri="{FF2B5EF4-FFF2-40B4-BE49-F238E27FC236}">
                <a16:creationId xmlns:a16="http://schemas.microsoft.com/office/drawing/2014/main" id="{F7F152D6-E46D-87A4-C6CD-034F8258DA3B}"/>
              </a:ext>
            </a:extLst>
          </p:cNvPr>
          <p:cNvSpPr/>
          <p:nvPr/>
        </p:nvSpPr>
        <p:spPr>
          <a:xfrm>
            <a:off x="271855" y="2436018"/>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متابعة ورصد عدد التنزيلات والاستخدام للتطبيق </a:t>
            </a:r>
          </a:p>
        </p:txBody>
      </p:sp>
      <p:sp>
        <p:nvSpPr>
          <p:cNvPr id="47" name="Rectangle: Rounded Corners 46">
            <a:extLst>
              <a:ext uri="{FF2B5EF4-FFF2-40B4-BE49-F238E27FC236}">
                <a16:creationId xmlns:a16="http://schemas.microsoft.com/office/drawing/2014/main" id="{11C9A9B4-53AA-E37C-BCBE-3C58C247B950}"/>
              </a:ext>
            </a:extLst>
          </p:cNvPr>
          <p:cNvSpPr/>
          <p:nvPr/>
        </p:nvSpPr>
        <p:spPr>
          <a:xfrm>
            <a:off x="271853" y="4366437"/>
            <a:ext cx="4887015" cy="1056614"/>
          </a:xfrm>
          <a:prstGeom prst="roundRect">
            <a:avLst/>
          </a:prstGeom>
          <a:solidFill>
            <a:schemeClr val="accent3">
              <a:lumMod val="20000"/>
              <a:lumOff val="80000"/>
            </a:schemeClr>
          </a:solidFill>
          <a:ln w="12700" cap="flat" cmpd="sng" algn="ctr">
            <a:noFill/>
            <a:prstDash val="solid"/>
            <a:miter lim="800000"/>
          </a:ln>
          <a:effectLst/>
        </p:spPr>
        <p:txBody>
          <a:bodyPr rtlCol="0" anchor="ctr"/>
          <a:lstStyle/>
          <a:p>
            <a:pPr marL="285750" marR="0" lvl="0" indent="-285750"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تحليل عدد مشاهدات المقاطع الموجهة للأطفال في الفئة 9 - 12 سنوات</a:t>
            </a:r>
          </a:p>
        </p:txBody>
      </p:sp>
      <p:sp>
        <p:nvSpPr>
          <p:cNvPr id="7" name="Rectangle: Rounded Corners 6">
            <a:extLst>
              <a:ext uri="{FF2B5EF4-FFF2-40B4-BE49-F238E27FC236}">
                <a16:creationId xmlns:a16="http://schemas.microsoft.com/office/drawing/2014/main" id="{641407AC-7BEA-52F6-CE59-3F6082D316F9}"/>
              </a:ext>
            </a:extLst>
          </p:cNvPr>
          <p:cNvSpPr/>
          <p:nvPr/>
        </p:nvSpPr>
        <p:spPr>
          <a:xfrm>
            <a:off x="5212781" y="3203640"/>
            <a:ext cx="2403680"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حسابات المدرسة + أدوات تصوير</a:t>
            </a:r>
          </a:p>
        </p:txBody>
      </p:sp>
      <p:sp>
        <p:nvSpPr>
          <p:cNvPr id="8" name="Rectangle: Rounded Corners 7">
            <a:extLst>
              <a:ext uri="{FF2B5EF4-FFF2-40B4-BE49-F238E27FC236}">
                <a16:creationId xmlns:a16="http://schemas.microsoft.com/office/drawing/2014/main" id="{F3FD1438-C913-74C5-ECD5-D3E98758EBCC}"/>
              </a:ext>
            </a:extLst>
          </p:cNvPr>
          <p:cNvSpPr/>
          <p:nvPr/>
        </p:nvSpPr>
        <p:spPr>
          <a:xfrm>
            <a:off x="1789917" y="3203641"/>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أونلاين</a:t>
            </a:r>
          </a:p>
        </p:txBody>
      </p:sp>
      <p:sp>
        <p:nvSpPr>
          <p:cNvPr id="9" name="Rectangle: Rounded Corners 8">
            <a:extLst>
              <a:ext uri="{FF2B5EF4-FFF2-40B4-BE49-F238E27FC236}">
                <a16:creationId xmlns:a16="http://schemas.microsoft.com/office/drawing/2014/main" id="{336D79B9-E7FB-C530-921C-D0B161DC26FD}"/>
              </a:ext>
            </a:extLst>
          </p:cNvPr>
          <p:cNvSpPr/>
          <p:nvPr/>
        </p:nvSpPr>
        <p:spPr>
          <a:xfrm>
            <a:off x="3307976" y="3203640"/>
            <a:ext cx="1850892"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وزارة الإعلام + لتبقى</a:t>
            </a:r>
          </a:p>
        </p:txBody>
      </p:sp>
      <p:sp>
        <p:nvSpPr>
          <p:cNvPr id="12" name="Rectangle: Rounded Corners 14">
            <a:extLst>
              <a:ext uri="{FF2B5EF4-FFF2-40B4-BE49-F238E27FC236}">
                <a16:creationId xmlns:a16="http://schemas.microsoft.com/office/drawing/2014/main" id="{70B5A1A5-6F68-6189-F9C6-D9575924E25F}"/>
              </a:ext>
            </a:extLst>
          </p:cNvPr>
          <p:cNvSpPr/>
          <p:nvPr/>
        </p:nvSpPr>
        <p:spPr>
          <a:xfrm>
            <a:off x="7670374" y="3203640"/>
            <a:ext cx="247306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مشاركة الطلاب بفيديوهات قصيرة توثق ممارسات الترشيد في منازلهم</a:t>
            </a:r>
          </a:p>
        </p:txBody>
      </p:sp>
      <p:sp>
        <p:nvSpPr>
          <p:cNvPr id="13" name="Rectangle: Rounded Corners 14">
            <a:extLst>
              <a:ext uri="{FF2B5EF4-FFF2-40B4-BE49-F238E27FC236}">
                <a16:creationId xmlns:a16="http://schemas.microsoft.com/office/drawing/2014/main" id="{D4F1ABAE-944C-A1EB-53E7-41F67FBB4B83}"/>
              </a:ext>
            </a:extLst>
          </p:cNvPr>
          <p:cNvSpPr/>
          <p:nvPr/>
        </p:nvSpPr>
        <p:spPr>
          <a:xfrm>
            <a:off x="10197352" y="3203640"/>
            <a:ext cx="1775983" cy="710858"/>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التحدي الإعلامي</a:t>
            </a:r>
          </a:p>
        </p:txBody>
      </p:sp>
      <p:sp>
        <p:nvSpPr>
          <p:cNvPr id="14" name="Rectangle: Rounded Corners 13">
            <a:extLst>
              <a:ext uri="{FF2B5EF4-FFF2-40B4-BE49-F238E27FC236}">
                <a16:creationId xmlns:a16="http://schemas.microsoft.com/office/drawing/2014/main" id="{80EBC35E-CC62-B928-5A42-88DB637E64D6}"/>
              </a:ext>
            </a:extLst>
          </p:cNvPr>
          <p:cNvSpPr/>
          <p:nvPr/>
        </p:nvSpPr>
        <p:spPr>
          <a:xfrm>
            <a:off x="271855" y="3203641"/>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متابعة ورصد عدد المتابعات</a:t>
            </a:r>
          </a:p>
        </p:txBody>
      </p:sp>
    </p:spTree>
    <p:extLst>
      <p:ext uri="{BB962C8B-B14F-4D97-AF65-F5344CB8AC3E}">
        <p14:creationId xmlns:p14="http://schemas.microsoft.com/office/powerpoint/2010/main" val="16706938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3CF44-DAC4-B9C4-064D-AB9337B30CA0}"/>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DA11665-E9D3-726E-3CEC-2968382DFF7B}"/>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AA9C9EC9-A7C6-79DF-869F-AB633CA84581}"/>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7C52667E-3860-9508-F495-E476C04A7E87}"/>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93002ABE-6511-B85C-0288-8DD2FA7DF635}"/>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الجهات المشاركة وأدوارها للفئة العمرية: 6 - 8 سنوات </a:t>
            </a:r>
          </a:p>
        </p:txBody>
      </p:sp>
      <p:sp>
        <p:nvSpPr>
          <p:cNvPr id="5" name="Slide Number Placeholder 4">
            <a:extLst>
              <a:ext uri="{FF2B5EF4-FFF2-40B4-BE49-F238E27FC236}">
                <a16:creationId xmlns:a16="http://schemas.microsoft.com/office/drawing/2014/main" id="{939E2CAD-BE94-7718-AAD6-CF84B9B9CB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73" name="TextBox 72">
            <a:extLst>
              <a:ext uri="{FF2B5EF4-FFF2-40B4-BE49-F238E27FC236}">
                <a16:creationId xmlns:a16="http://schemas.microsoft.com/office/drawing/2014/main" id="{3C6AC0E0-36A7-961E-8BEF-CB938A7D350B}"/>
              </a:ext>
            </a:extLst>
          </p:cNvPr>
          <p:cNvSpPr txBox="1"/>
          <p:nvPr/>
        </p:nvSpPr>
        <p:spPr>
          <a:xfrm>
            <a:off x="1004047" y="983024"/>
            <a:ext cx="10021796" cy="369332"/>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تعليم الطفل مبدأ "السبب والنتيجة"، لماذا يجب الترشيد؟ وكيف يمكنه أن يؤثر بنفسه؟</a:t>
            </a:r>
            <a:endParaRPr kumimoji="0" lang="ar-SA"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graphicFrame>
        <p:nvGraphicFramePr>
          <p:cNvPr id="26" name="Table 25">
            <a:extLst>
              <a:ext uri="{FF2B5EF4-FFF2-40B4-BE49-F238E27FC236}">
                <a16:creationId xmlns:a16="http://schemas.microsoft.com/office/drawing/2014/main" id="{088C5653-7632-A47A-7411-C9FCF080FB81}"/>
              </a:ext>
            </a:extLst>
          </p:cNvPr>
          <p:cNvGraphicFramePr>
            <a:graphicFrameLocks noGrp="1"/>
          </p:cNvGraphicFramePr>
          <p:nvPr/>
        </p:nvGraphicFramePr>
        <p:xfrm>
          <a:off x="681319" y="1787937"/>
          <a:ext cx="10901082" cy="4087040"/>
        </p:xfrm>
        <a:graphic>
          <a:graphicData uri="http://schemas.openxmlformats.org/drawingml/2006/table">
            <a:tbl>
              <a:tblPr rtl="1" firstRow="1" firstCol="1" bandRow="1">
                <a:tableStyleId>{5C22544A-7EE6-4342-B048-85BDC9FD1C3A}</a:tableStyleId>
              </a:tblPr>
              <a:tblGrid>
                <a:gridCol w="3633694">
                  <a:extLst>
                    <a:ext uri="{9D8B030D-6E8A-4147-A177-3AD203B41FA5}">
                      <a16:colId xmlns:a16="http://schemas.microsoft.com/office/drawing/2014/main" val="811902170"/>
                    </a:ext>
                  </a:extLst>
                </a:gridCol>
                <a:gridCol w="3633694">
                  <a:extLst>
                    <a:ext uri="{9D8B030D-6E8A-4147-A177-3AD203B41FA5}">
                      <a16:colId xmlns:a16="http://schemas.microsoft.com/office/drawing/2014/main" val="1576547389"/>
                    </a:ext>
                  </a:extLst>
                </a:gridCol>
                <a:gridCol w="3633694">
                  <a:extLst>
                    <a:ext uri="{9D8B030D-6E8A-4147-A177-3AD203B41FA5}">
                      <a16:colId xmlns:a16="http://schemas.microsoft.com/office/drawing/2014/main" val="4088633160"/>
                    </a:ext>
                  </a:extLst>
                </a:gridCol>
              </a:tblGrid>
              <a:tr h="565371">
                <a:tc>
                  <a:txBody>
                    <a:bodyPr/>
                    <a:lstStyle/>
                    <a:p>
                      <a:pPr marL="0" marR="0" algn="ctr" rtl="1">
                        <a:lnSpc>
                          <a:spcPct val="115000"/>
                        </a:lnSpc>
                        <a:spcAft>
                          <a:spcPts val="800"/>
                        </a:spcAft>
                        <a:buNone/>
                      </a:pPr>
                      <a:r>
                        <a:rPr lang="ar-SA" sz="1800" kern="100" dirty="0">
                          <a:solidFill>
                            <a:schemeClr val="bg1"/>
                          </a:solidFill>
                          <a:effectLst/>
                        </a:rPr>
                        <a:t>الجهة</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800" kern="100" dirty="0">
                          <a:solidFill>
                            <a:schemeClr val="bg1"/>
                          </a:solidFill>
                          <a:effectLst/>
                        </a:rPr>
                        <a:t>الدور</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800" kern="100" dirty="0">
                          <a:solidFill>
                            <a:schemeClr val="bg1"/>
                          </a:solidFill>
                          <a:effectLst/>
                        </a:rPr>
                        <a:t>المتطلبات</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extLst>
                  <a:ext uri="{0D108BD9-81ED-4DB2-BD59-A6C34878D82A}">
                    <a16:rowId xmlns:a16="http://schemas.microsoft.com/office/drawing/2014/main" val="2707110177"/>
                  </a:ext>
                </a:extLst>
              </a:tr>
              <a:tr h="565371">
                <a:tc>
                  <a:txBody>
                    <a:bodyPr/>
                    <a:lstStyle/>
                    <a:p>
                      <a:pPr marL="0" marR="0" algn="ctr" rtl="1">
                        <a:lnSpc>
                          <a:spcPct val="115000"/>
                        </a:lnSpc>
                        <a:spcAft>
                          <a:spcPts val="800"/>
                        </a:spcAft>
                        <a:buNone/>
                      </a:pPr>
                      <a:r>
                        <a:rPr lang="ar-SA" sz="1400" b="0" kern="100" dirty="0">
                          <a:solidFill>
                            <a:schemeClr val="tx1">
                              <a:lumMod val="95000"/>
                              <a:lumOff val="5000"/>
                            </a:schemeClr>
                          </a:solidFill>
                          <a:effectLst/>
                          <a:latin typeface="Aptos" panose="020B0004020202020204" pitchFamily="34" charset="0"/>
                          <a:ea typeface="Aptos" panose="020B0004020202020204" pitchFamily="34" charset="0"/>
                          <a:cs typeface="+mn-cs"/>
                        </a:rPr>
                        <a:t>مبادرة لتبقى (المركز السعودي لكفاءة الطاقة)</a:t>
                      </a:r>
                      <a:endParaRPr lang="en-US" sz="1400" b="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200" b="0" kern="10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قيادة التنفيذ العام للحملات والفعاليات</a:t>
                      </a:r>
                      <a:r>
                        <a:rPr lang="en-US" sz="1200" b="0" kern="10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الإشراف على البرنامج – إصدار تقارير الأداء</a:t>
                      </a:r>
                      <a:r>
                        <a:rPr lang="en-US"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582647869"/>
                  </a:ext>
                </a:extLst>
              </a:tr>
              <a:tr h="565371">
                <a:tc>
                  <a:txBody>
                    <a:bodyPr/>
                    <a:lstStyle/>
                    <a:p>
                      <a:pPr marL="0" marR="0" algn="ctr" rtl="1">
                        <a:lnSpc>
                          <a:spcPct val="115000"/>
                        </a:lnSpc>
                        <a:spcAft>
                          <a:spcPts val="800"/>
                        </a:spcAft>
                        <a:buNone/>
                      </a:pPr>
                      <a:r>
                        <a:rPr lang="ar-SA" sz="12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وزارة التعليم</a:t>
                      </a:r>
                      <a:endParaRPr lang="en-US" sz="12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200" b="0" kern="10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دمج النوادي والمشاريع ضمن النشاط المدرسي</a:t>
                      </a:r>
                      <a:r>
                        <a:rPr lang="en-US" sz="1200" b="0" kern="10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تخصيص حصة أسبوعية ومشرف للنادي</a:t>
                      </a:r>
                      <a:r>
                        <a:rPr lang="en-US"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2873634670"/>
                  </a:ext>
                </a:extLst>
              </a:tr>
              <a:tr h="694814">
                <a:tc>
                  <a:txBody>
                    <a:bodyPr/>
                    <a:lstStyle/>
                    <a:p>
                      <a:pPr marL="0" marR="0" algn="ctr" rtl="1">
                        <a:lnSpc>
                          <a:spcPct val="115000"/>
                        </a:lnSpc>
                        <a:spcAft>
                          <a:spcPts val="800"/>
                        </a:spcAft>
                        <a:buNone/>
                      </a:pPr>
                      <a:r>
                        <a:rPr lang="ar-SA" sz="12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وزارة الإعلام</a:t>
                      </a:r>
                      <a:endParaRPr lang="en-US" sz="12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200" b="0" kern="10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إدارة التحديات الرقمية والإنتاج الإعلامي</a:t>
                      </a:r>
                      <a:r>
                        <a:rPr lang="en-US" sz="1200" b="0" kern="10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إشراف على البث وتغطية الأحداث</a:t>
                      </a:r>
                      <a:r>
                        <a:rPr lang="en-US"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174424048"/>
                  </a:ext>
                </a:extLst>
              </a:tr>
              <a:tr h="565371">
                <a:tc>
                  <a:txBody>
                    <a:bodyPr/>
                    <a:lstStyle/>
                    <a:p>
                      <a:pPr marL="0" marR="0" algn="ctr" rtl="1">
                        <a:lnSpc>
                          <a:spcPct val="115000"/>
                        </a:lnSpc>
                        <a:spcAft>
                          <a:spcPts val="800"/>
                        </a:spcAft>
                        <a:buNone/>
                      </a:pPr>
                      <a:r>
                        <a:rPr lang="ar-SA" sz="12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شركة أرامكو</a:t>
                      </a:r>
                      <a:endParaRPr lang="en-US" sz="12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200" b="0" kern="10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رعاية “معسكر أبطال الطاقة</a:t>
                      </a:r>
                      <a:r>
                        <a:rPr lang="en-US" sz="1200" b="0" kern="10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التمويل – توفير مدربين تقنيين</a:t>
                      </a:r>
                      <a:r>
                        <a:rPr lang="en-US"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9738595"/>
                  </a:ext>
                </a:extLst>
              </a:tr>
              <a:tr h="565371">
                <a:tc>
                  <a:txBody>
                    <a:bodyPr/>
                    <a:lstStyle/>
                    <a:p>
                      <a:pPr marL="0" marR="0" algn="ctr" rtl="1">
                        <a:lnSpc>
                          <a:spcPct val="115000"/>
                        </a:lnSpc>
                        <a:spcAft>
                          <a:spcPts val="800"/>
                        </a:spcAft>
                        <a:buNone/>
                      </a:pPr>
                      <a:r>
                        <a:rPr lang="ar-SA" sz="12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سابك</a:t>
                      </a:r>
                      <a:endParaRPr lang="en-US" sz="12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200" b="0" kern="10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تمويل جائزة “مدرستي الذكية</a:t>
                      </a:r>
                      <a:r>
                        <a:rPr lang="en-US" sz="1200" b="0" kern="10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تقديم الجوائز والدعم اللوجستي</a:t>
                      </a:r>
                      <a:r>
                        <a:rPr lang="en-US"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684767543"/>
                  </a:ext>
                </a:extLst>
              </a:tr>
              <a:tr h="565371">
                <a:tc>
                  <a:txBody>
                    <a:bodyPr/>
                    <a:lstStyle/>
                    <a:p>
                      <a:pPr marL="0" marR="0" algn="ctr" rtl="1">
                        <a:lnSpc>
                          <a:spcPct val="115000"/>
                        </a:lnSpc>
                        <a:spcAft>
                          <a:spcPts val="800"/>
                        </a:spcAft>
                        <a:buNone/>
                      </a:pPr>
                      <a:r>
                        <a:rPr lang="ar-SA" sz="12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الشركة السعودية للكهرباء</a:t>
                      </a:r>
                      <a:endParaRPr lang="en-US" sz="12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دعم الحافلة التعليمية المتنقلة</a:t>
                      </a:r>
                      <a:r>
                        <a:rPr lang="en-US"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تجهيزات تقنية ومعدات العرض</a:t>
                      </a:r>
                      <a:r>
                        <a:rPr lang="en-US"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92376946"/>
                  </a:ext>
                </a:extLst>
              </a:tr>
            </a:tbl>
          </a:graphicData>
        </a:graphic>
      </p:graphicFrame>
    </p:spTree>
    <p:extLst>
      <p:ext uri="{BB962C8B-B14F-4D97-AF65-F5344CB8AC3E}">
        <p14:creationId xmlns:p14="http://schemas.microsoft.com/office/powerpoint/2010/main" val="14293784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1083D-573F-01DF-93CB-1C27C9FFEC57}"/>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2BFC6D0C-857F-8948-53FF-8310502573AA}"/>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F3C41340-5BC3-8D6E-A5B8-14146737D45B}"/>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BC6BFB23-CA7A-0922-78A6-C98CA63FCB58}"/>
              </a:ext>
            </a:extLst>
          </p:cNvPr>
          <p:cNvGrpSpPr/>
          <p:nvPr/>
        </p:nvGrpSpPr>
        <p:grpSpPr>
          <a:xfrm>
            <a:off x="1297543" y="3582157"/>
            <a:ext cx="8063425" cy="696319"/>
            <a:chOff x="810520" y="2879312"/>
            <a:chExt cx="8063425" cy="696319"/>
          </a:xfrm>
        </p:grpSpPr>
        <p:sp>
          <p:nvSpPr>
            <p:cNvPr id="24" name="TextBox 23">
              <a:extLst>
                <a:ext uri="{FF2B5EF4-FFF2-40B4-BE49-F238E27FC236}">
                  <a16:creationId xmlns:a16="http://schemas.microsoft.com/office/drawing/2014/main" id="{F54BA487-18A7-E7A8-73BC-FBCDACCD5DC1}"/>
                </a:ext>
              </a:extLst>
            </p:cNvPr>
            <p:cNvSpPr txBox="1"/>
            <p:nvPr/>
          </p:nvSpPr>
          <p:spPr>
            <a:xfrm>
              <a:off x="810520" y="2879312"/>
              <a:ext cx="8063425" cy="553998"/>
            </a:xfrm>
            <a:prstGeom prst="rect">
              <a:avLst/>
            </a:prstGeom>
            <a:noFill/>
          </p:spPr>
          <p:txBody>
            <a:bodyPr wrap="square" lIns="0" tIns="0" rIns="0" bIns="0" rtlCol="0" anchor="b">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sysClr val="windowText" lastClr="000000"/>
                  </a:solidFill>
                  <a:effectLst/>
                  <a:uLnTx/>
                  <a:uFillTx/>
                  <a:latin typeface="Calibri"/>
                  <a:ea typeface="+mn-ea"/>
                  <a:cs typeface="Arial" panose="020B0604020202020204" pitchFamily="34" charset="0"/>
                </a:rPr>
                <a:t>خطة الإنتاج الإعلامي والمحتوى المستهدف</a:t>
              </a:r>
            </a:p>
          </p:txBody>
        </p:sp>
        <p:cxnSp>
          <p:nvCxnSpPr>
            <p:cNvPr id="26" name="Straight Connector 25">
              <a:extLst>
                <a:ext uri="{FF2B5EF4-FFF2-40B4-BE49-F238E27FC236}">
                  <a16:creationId xmlns:a16="http://schemas.microsoft.com/office/drawing/2014/main" id="{3CB1AC5B-8233-630D-1BD3-E7DE73893AA8}"/>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DA52D122-0508-A40B-FE04-C6E6354620C4}"/>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66293055-04AF-519C-F2B6-43009CFF8D5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10954529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1D165-F82A-CE25-3489-C7EA22F213AE}"/>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5E9556E2-8424-15A9-60BF-781058AA1A53}"/>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2D743D9F-86D9-D6AA-B232-36C6D1142F87}"/>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F9D63832-DB64-9A78-AB3B-8A63CB0553A8}"/>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011EEAE4-48D1-6A7E-CF1F-F016EC136BC4}"/>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خطة الإنتاج الإعلامي والمحتوى المستهدف</a:t>
            </a:r>
          </a:p>
        </p:txBody>
      </p:sp>
      <p:sp>
        <p:nvSpPr>
          <p:cNvPr id="5" name="Slide Number Placeholder 4">
            <a:extLst>
              <a:ext uri="{FF2B5EF4-FFF2-40B4-BE49-F238E27FC236}">
                <a16:creationId xmlns:a16="http://schemas.microsoft.com/office/drawing/2014/main" id="{5CE36535-878A-8962-BFC6-B2BAA4E1DEA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D764B3EE-D80D-06F2-27F8-A06D8A603581}"/>
              </a:ext>
            </a:extLst>
          </p:cNvPr>
          <p:cNvSpPr txBox="1"/>
          <p:nvPr/>
        </p:nvSpPr>
        <p:spPr>
          <a:xfrm>
            <a:off x="984660" y="862981"/>
            <a:ext cx="10021796" cy="872034"/>
          </a:xfrm>
          <a:prstGeom prst="rect">
            <a:avLst/>
          </a:prstGeom>
          <a:noFill/>
        </p:spPr>
        <p:txBody>
          <a:bodyPr wrap="square">
            <a:spAutoFit/>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SA" sz="18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تهدف خطة الإنتاج الإعلامي إلى تقديم محتوى توعوي علمي وتربوي موجّه للأطفال بأسلوب ترفيهي جاذب، يراعي الفروق العمرية، ويغرس سلوكيات ترشيد الطاقة في الحياة اليومية، مع ضمان التوازن بين المتعة والفائدة، وبين الرسالة التربوية والتأثير البصري.</a:t>
            </a:r>
          </a:p>
        </p:txBody>
      </p:sp>
      <p:grpSp>
        <p:nvGrpSpPr>
          <p:cNvPr id="30" name="Group 29">
            <a:extLst>
              <a:ext uri="{FF2B5EF4-FFF2-40B4-BE49-F238E27FC236}">
                <a16:creationId xmlns:a16="http://schemas.microsoft.com/office/drawing/2014/main" id="{E0610B0F-744D-A61A-CB54-6C8EE34428E6}"/>
              </a:ext>
            </a:extLst>
          </p:cNvPr>
          <p:cNvGrpSpPr/>
          <p:nvPr/>
        </p:nvGrpSpPr>
        <p:grpSpPr>
          <a:xfrm>
            <a:off x="1156447" y="2167922"/>
            <a:ext cx="9879106" cy="3450387"/>
            <a:chOff x="1043839" y="1520423"/>
            <a:chExt cx="9879106" cy="3450387"/>
          </a:xfrm>
        </p:grpSpPr>
        <p:sp>
          <p:nvSpPr>
            <p:cNvPr id="33" name="Rectangle: Rounded Corners 54">
              <a:extLst>
                <a:ext uri="{FF2B5EF4-FFF2-40B4-BE49-F238E27FC236}">
                  <a16:creationId xmlns:a16="http://schemas.microsoft.com/office/drawing/2014/main" id="{C651A903-65F2-6628-D089-D473D57857C4}"/>
                </a:ext>
              </a:extLst>
            </p:cNvPr>
            <p:cNvSpPr>
              <a:spLocks noChangeAspect="1"/>
            </p:cNvSpPr>
            <p:nvPr/>
          </p:nvSpPr>
          <p:spPr>
            <a:xfrm>
              <a:off x="1043839" y="3850017"/>
              <a:ext cx="4432461" cy="1071479"/>
            </a:xfrm>
            <a:prstGeom prst="roundRect">
              <a:avLst>
                <a:gd name="adj" fmla="val 22272"/>
              </a:avLst>
            </a:prstGeom>
            <a:solidFill>
              <a:srgbClr val="B9C090"/>
            </a:solidFill>
            <a:ln w="25400" cap="flat" cmpd="sng" algn="ctr">
              <a:noFill/>
              <a:prstDash val="solid"/>
            </a:ln>
            <a:effectLst/>
          </p:spPr>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white"/>
                </a:solidFill>
                <a:effectLst/>
                <a:uLnTx/>
                <a:uFillTx/>
                <a:latin typeface="Segoe UI"/>
                <a:ea typeface="+mn-ea"/>
                <a:cs typeface="+mn-cs"/>
              </a:endParaRPr>
            </a:p>
          </p:txBody>
        </p:sp>
        <p:sp>
          <p:nvSpPr>
            <p:cNvPr id="38" name="Rectangle: Rounded Corners 40">
              <a:extLst>
                <a:ext uri="{FF2B5EF4-FFF2-40B4-BE49-F238E27FC236}">
                  <a16:creationId xmlns:a16="http://schemas.microsoft.com/office/drawing/2014/main" id="{B53E8F0E-5AB3-3DF9-834C-C9D846CF91DC}"/>
                </a:ext>
              </a:extLst>
            </p:cNvPr>
            <p:cNvSpPr/>
            <p:nvPr/>
          </p:nvSpPr>
          <p:spPr>
            <a:xfrm>
              <a:off x="6268077" y="3978733"/>
              <a:ext cx="2772308" cy="942763"/>
            </a:xfrm>
            <a:prstGeom prst="roundRect">
              <a:avLst>
                <a:gd name="adj" fmla="val 50000"/>
              </a:avLst>
            </a:prstGeom>
            <a:solidFill>
              <a:sysClr val="windowText" lastClr="000000">
                <a:alpha val="16000"/>
              </a:sysClr>
            </a:solidFill>
            <a:ln w="25400" cap="flat" cmpd="sng" algn="ctr">
              <a:noFill/>
              <a:prstDash val="solid"/>
            </a:ln>
            <a:effectLst>
              <a:softEdge rad="304800"/>
            </a:effectLst>
          </p:spPr>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white"/>
                </a:solidFill>
                <a:effectLst/>
                <a:uLnTx/>
                <a:uFillTx/>
                <a:latin typeface="Segoe UI"/>
                <a:ea typeface="+mn-ea"/>
                <a:cs typeface="+mn-cs"/>
              </a:endParaRPr>
            </a:p>
          </p:txBody>
        </p:sp>
        <p:sp>
          <p:nvSpPr>
            <p:cNvPr id="39" name="Rectangle: Rounded Corners 50">
              <a:extLst>
                <a:ext uri="{FF2B5EF4-FFF2-40B4-BE49-F238E27FC236}">
                  <a16:creationId xmlns:a16="http://schemas.microsoft.com/office/drawing/2014/main" id="{407A521E-56A4-10CA-A7E7-040118495364}"/>
                </a:ext>
              </a:extLst>
            </p:cNvPr>
            <p:cNvSpPr/>
            <p:nvPr/>
          </p:nvSpPr>
          <p:spPr>
            <a:xfrm>
              <a:off x="3976250" y="2071533"/>
              <a:ext cx="3960440" cy="1044893"/>
            </a:xfrm>
            <a:prstGeom prst="roundRect">
              <a:avLst>
                <a:gd name="adj" fmla="val 50000"/>
              </a:avLst>
            </a:prstGeom>
            <a:solidFill>
              <a:sysClr val="windowText" lastClr="000000">
                <a:alpha val="16000"/>
              </a:sysClr>
            </a:solidFill>
            <a:ln w="25400" cap="flat" cmpd="sng" algn="ctr">
              <a:noFill/>
              <a:prstDash val="solid"/>
            </a:ln>
            <a:effectLst>
              <a:softEdge rad="330200"/>
            </a:effectLst>
          </p:spPr>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white"/>
                </a:solidFill>
                <a:effectLst/>
                <a:uLnTx/>
                <a:uFillTx/>
                <a:latin typeface="Segoe UI"/>
                <a:ea typeface="+mn-ea"/>
                <a:cs typeface="+mn-cs"/>
              </a:endParaRPr>
            </a:p>
          </p:txBody>
        </p:sp>
        <p:sp>
          <p:nvSpPr>
            <p:cNvPr id="40" name="Rectangle: Rounded Corners 3">
              <a:extLst>
                <a:ext uri="{FF2B5EF4-FFF2-40B4-BE49-F238E27FC236}">
                  <a16:creationId xmlns:a16="http://schemas.microsoft.com/office/drawing/2014/main" id="{64F87A65-1B17-30A3-04F0-92E116C103BA}"/>
                </a:ext>
              </a:extLst>
            </p:cNvPr>
            <p:cNvSpPr/>
            <p:nvPr/>
          </p:nvSpPr>
          <p:spPr>
            <a:xfrm>
              <a:off x="3936057" y="1770083"/>
              <a:ext cx="3960440" cy="792088"/>
            </a:xfrm>
            <a:prstGeom prst="roundRect">
              <a:avLst>
                <a:gd name="adj" fmla="val 50000"/>
              </a:avLst>
            </a:prstGeom>
            <a:solidFill>
              <a:srgbClr val="76622F"/>
            </a:solidFill>
            <a:ln w="25400" cap="flat" cmpd="sng" algn="ctr">
              <a:noFill/>
              <a:prstDash val="solid"/>
            </a:ln>
            <a:effectLst/>
          </p:spPr>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white"/>
                </a:solidFill>
                <a:effectLst/>
                <a:uLnTx/>
                <a:uFillTx/>
                <a:latin typeface="Segoe UI"/>
                <a:ea typeface="+mn-ea"/>
                <a:cs typeface="+mn-cs"/>
              </a:endParaRPr>
            </a:p>
          </p:txBody>
        </p:sp>
        <p:sp>
          <p:nvSpPr>
            <p:cNvPr id="41" name="TextBox 40">
              <a:extLst>
                <a:ext uri="{FF2B5EF4-FFF2-40B4-BE49-F238E27FC236}">
                  <a16:creationId xmlns:a16="http://schemas.microsoft.com/office/drawing/2014/main" id="{D009DAE6-025E-FFD0-DA2B-0C09999708E1}"/>
                </a:ext>
              </a:extLst>
            </p:cNvPr>
            <p:cNvSpPr txBox="1"/>
            <p:nvPr/>
          </p:nvSpPr>
          <p:spPr>
            <a:xfrm>
              <a:off x="4454329" y="1981460"/>
              <a:ext cx="2923896" cy="369332"/>
            </a:xfrm>
            <a:prstGeom prst="rect">
              <a:avLst/>
            </a:prstGeom>
            <a:noFill/>
          </p:spPr>
          <p:txBody>
            <a:bodyPr wrap="square" rtlCol="0" anchor="ctr">
              <a:spAutoFit/>
            </a:bodyPr>
            <a:lstStyle/>
            <a:p>
              <a:pPr marL="0" marR="0" lvl="0" indent="0" algn="ctr" defTabSz="1218987" rtl="1" eaLnBrk="1" fontAlgn="auto" latinLnBrk="0" hangingPunct="1">
                <a:lnSpc>
                  <a:spcPct val="100000"/>
                </a:lnSpc>
                <a:spcBef>
                  <a:spcPts val="0"/>
                </a:spcBef>
                <a:spcAft>
                  <a:spcPts val="0"/>
                </a:spcAft>
                <a:buClrTx/>
                <a:buSzTx/>
                <a:buFontTx/>
                <a:buNone/>
                <a:tabLst/>
                <a:defRPr/>
              </a:pPr>
              <a:r>
                <a:rPr kumimoji="0" lang="ar-AE" sz="1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يُنفّذ الإنتاج وفق مسارين </a:t>
              </a:r>
              <a:r>
                <a:rPr kumimoji="0" lang="ar-SA" sz="1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متكاملين</a:t>
              </a:r>
              <a:endParaRPr kumimoji="0" lang="ar-AE" sz="1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42" name="Freeform: Shape 46">
              <a:extLst>
                <a:ext uri="{FF2B5EF4-FFF2-40B4-BE49-F238E27FC236}">
                  <a16:creationId xmlns:a16="http://schemas.microsoft.com/office/drawing/2014/main" id="{26756420-60CA-9635-E143-4CB6E66B9028}"/>
                </a:ext>
              </a:extLst>
            </p:cNvPr>
            <p:cNvSpPr/>
            <p:nvPr/>
          </p:nvSpPr>
          <p:spPr>
            <a:xfrm>
              <a:off x="3684029" y="1520423"/>
              <a:ext cx="1656184" cy="1291408"/>
            </a:xfrm>
            <a:custGeom>
              <a:avLst/>
              <a:gdLst>
                <a:gd name="connsiteX0" fmla="*/ 645704 w 1656184"/>
                <a:gd name="connsiteY0" fmla="*/ 0 h 1291408"/>
                <a:gd name="connsiteX1" fmla="*/ 1656184 w 1656184"/>
                <a:gd name="connsiteY1" fmla="*/ 0 h 1291408"/>
                <a:gd name="connsiteX2" fmla="*/ 1656184 w 1656184"/>
                <a:gd name="connsiteY2" fmla="*/ 1291408 h 1291408"/>
                <a:gd name="connsiteX3" fmla="*/ 645704 w 1656184"/>
                <a:gd name="connsiteY3" fmla="*/ 1291408 h 1291408"/>
                <a:gd name="connsiteX4" fmla="*/ 0 w 1656184"/>
                <a:gd name="connsiteY4" fmla="*/ 645704 h 1291408"/>
                <a:gd name="connsiteX5" fmla="*/ 645704 w 1656184"/>
                <a:gd name="connsiteY5" fmla="*/ 0 h 1291408"/>
                <a:gd name="connsiteX0" fmla="*/ 645704 w 1674478"/>
                <a:gd name="connsiteY0" fmla="*/ 0 h 1291408"/>
                <a:gd name="connsiteX1" fmla="*/ 1656184 w 1674478"/>
                <a:gd name="connsiteY1" fmla="*/ 0 h 1291408"/>
                <a:gd name="connsiteX2" fmla="*/ 1674478 w 1674478"/>
                <a:gd name="connsiteY2" fmla="*/ 644218 h 1291408"/>
                <a:gd name="connsiteX3" fmla="*/ 1656184 w 1674478"/>
                <a:gd name="connsiteY3" fmla="*/ 1291408 h 1291408"/>
                <a:gd name="connsiteX4" fmla="*/ 645704 w 1674478"/>
                <a:gd name="connsiteY4" fmla="*/ 1291408 h 1291408"/>
                <a:gd name="connsiteX5" fmla="*/ 0 w 1674478"/>
                <a:gd name="connsiteY5" fmla="*/ 645704 h 1291408"/>
                <a:gd name="connsiteX6" fmla="*/ 645704 w 1674478"/>
                <a:gd name="connsiteY6" fmla="*/ 0 h 1291408"/>
                <a:gd name="connsiteX0" fmla="*/ 1674478 w 1765918"/>
                <a:gd name="connsiteY0" fmla="*/ 644218 h 1291408"/>
                <a:gd name="connsiteX1" fmla="*/ 1656184 w 1765918"/>
                <a:gd name="connsiteY1" fmla="*/ 1291408 h 1291408"/>
                <a:gd name="connsiteX2" fmla="*/ 645704 w 1765918"/>
                <a:gd name="connsiteY2" fmla="*/ 1291408 h 1291408"/>
                <a:gd name="connsiteX3" fmla="*/ 0 w 1765918"/>
                <a:gd name="connsiteY3" fmla="*/ 645704 h 1291408"/>
                <a:gd name="connsiteX4" fmla="*/ 645704 w 1765918"/>
                <a:gd name="connsiteY4" fmla="*/ 0 h 1291408"/>
                <a:gd name="connsiteX5" fmla="*/ 1656184 w 1765918"/>
                <a:gd name="connsiteY5" fmla="*/ 0 h 1291408"/>
                <a:gd name="connsiteX6" fmla="*/ 1765918 w 1765918"/>
                <a:gd name="connsiteY6" fmla="*/ 735658 h 1291408"/>
                <a:gd name="connsiteX0" fmla="*/ 1674478 w 1674478"/>
                <a:gd name="connsiteY0" fmla="*/ 644218 h 1291408"/>
                <a:gd name="connsiteX1" fmla="*/ 1656184 w 1674478"/>
                <a:gd name="connsiteY1" fmla="*/ 1291408 h 1291408"/>
                <a:gd name="connsiteX2" fmla="*/ 645704 w 1674478"/>
                <a:gd name="connsiteY2" fmla="*/ 1291408 h 1291408"/>
                <a:gd name="connsiteX3" fmla="*/ 0 w 1674478"/>
                <a:gd name="connsiteY3" fmla="*/ 645704 h 1291408"/>
                <a:gd name="connsiteX4" fmla="*/ 645704 w 1674478"/>
                <a:gd name="connsiteY4" fmla="*/ 0 h 1291408"/>
                <a:gd name="connsiteX5" fmla="*/ 1656184 w 1674478"/>
                <a:gd name="connsiteY5" fmla="*/ 0 h 1291408"/>
                <a:gd name="connsiteX0" fmla="*/ 1656184 w 1656184"/>
                <a:gd name="connsiteY0" fmla="*/ 1291408 h 1291408"/>
                <a:gd name="connsiteX1" fmla="*/ 645704 w 1656184"/>
                <a:gd name="connsiteY1" fmla="*/ 1291408 h 1291408"/>
                <a:gd name="connsiteX2" fmla="*/ 0 w 1656184"/>
                <a:gd name="connsiteY2" fmla="*/ 645704 h 1291408"/>
                <a:gd name="connsiteX3" fmla="*/ 645704 w 1656184"/>
                <a:gd name="connsiteY3" fmla="*/ 0 h 1291408"/>
                <a:gd name="connsiteX4" fmla="*/ 1656184 w 1656184"/>
                <a:gd name="connsiteY4" fmla="*/ 0 h 12914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6184" h="1291408">
                  <a:moveTo>
                    <a:pt x="1656184" y="1291408"/>
                  </a:moveTo>
                  <a:lnTo>
                    <a:pt x="645704" y="1291408"/>
                  </a:lnTo>
                  <a:cubicBezTo>
                    <a:pt x="289092" y="1291408"/>
                    <a:pt x="0" y="1002316"/>
                    <a:pt x="0" y="645704"/>
                  </a:cubicBezTo>
                  <a:cubicBezTo>
                    <a:pt x="0" y="289092"/>
                    <a:pt x="289092" y="0"/>
                    <a:pt x="645704" y="0"/>
                  </a:cubicBezTo>
                  <a:lnTo>
                    <a:pt x="1656184" y="0"/>
                  </a:lnTo>
                </a:path>
              </a:pathLst>
            </a:custGeom>
            <a:noFill/>
            <a:ln w="63500" cap="rnd" cmpd="sng" algn="ctr">
              <a:solidFill>
                <a:sysClr val="window" lastClr="FFFFFF">
                  <a:lumMod val="85000"/>
                </a:sysClr>
              </a:solidFill>
              <a:prstDash val="solid"/>
            </a:ln>
            <a:effectLst/>
          </p:spPr>
          <p:txBody>
            <a:bodyPr wrap="square" rtlCol="0" anchor="ctr">
              <a:no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white"/>
                </a:solidFill>
                <a:effectLst/>
                <a:uLnTx/>
                <a:uFillTx/>
                <a:latin typeface="Segoe UI"/>
                <a:ea typeface="+mn-ea"/>
                <a:cs typeface="+mn-cs"/>
              </a:endParaRPr>
            </a:p>
          </p:txBody>
        </p:sp>
        <p:sp>
          <p:nvSpPr>
            <p:cNvPr id="43" name="Freeform: Shape 49">
              <a:extLst>
                <a:ext uri="{FF2B5EF4-FFF2-40B4-BE49-F238E27FC236}">
                  <a16:creationId xmlns:a16="http://schemas.microsoft.com/office/drawing/2014/main" id="{3400C19A-C1AA-2272-2EA7-92EB087D6C28}"/>
                </a:ext>
              </a:extLst>
            </p:cNvPr>
            <p:cNvSpPr/>
            <p:nvPr/>
          </p:nvSpPr>
          <p:spPr>
            <a:xfrm flipH="1">
              <a:off x="6490524" y="1520423"/>
              <a:ext cx="1656184" cy="1291408"/>
            </a:xfrm>
            <a:custGeom>
              <a:avLst/>
              <a:gdLst>
                <a:gd name="connsiteX0" fmla="*/ 645704 w 1656184"/>
                <a:gd name="connsiteY0" fmla="*/ 0 h 1291408"/>
                <a:gd name="connsiteX1" fmla="*/ 1656184 w 1656184"/>
                <a:gd name="connsiteY1" fmla="*/ 0 h 1291408"/>
                <a:gd name="connsiteX2" fmla="*/ 1656184 w 1656184"/>
                <a:gd name="connsiteY2" fmla="*/ 1291408 h 1291408"/>
                <a:gd name="connsiteX3" fmla="*/ 645704 w 1656184"/>
                <a:gd name="connsiteY3" fmla="*/ 1291408 h 1291408"/>
                <a:gd name="connsiteX4" fmla="*/ 0 w 1656184"/>
                <a:gd name="connsiteY4" fmla="*/ 645704 h 1291408"/>
                <a:gd name="connsiteX5" fmla="*/ 645704 w 1656184"/>
                <a:gd name="connsiteY5" fmla="*/ 0 h 1291408"/>
                <a:gd name="connsiteX0" fmla="*/ 645704 w 1674478"/>
                <a:gd name="connsiteY0" fmla="*/ 0 h 1291408"/>
                <a:gd name="connsiteX1" fmla="*/ 1656184 w 1674478"/>
                <a:gd name="connsiteY1" fmla="*/ 0 h 1291408"/>
                <a:gd name="connsiteX2" fmla="*/ 1674478 w 1674478"/>
                <a:gd name="connsiteY2" fmla="*/ 644218 h 1291408"/>
                <a:gd name="connsiteX3" fmla="*/ 1656184 w 1674478"/>
                <a:gd name="connsiteY3" fmla="*/ 1291408 h 1291408"/>
                <a:gd name="connsiteX4" fmla="*/ 645704 w 1674478"/>
                <a:gd name="connsiteY4" fmla="*/ 1291408 h 1291408"/>
                <a:gd name="connsiteX5" fmla="*/ 0 w 1674478"/>
                <a:gd name="connsiteY5" fmla="*/ 645704 h 1291408"/>
                <a:gd name="connsiteX6" fmla="*/ 645704 w 1674478"/>
                <a:gd name="connsiteY6" fmla="*/ 0 h 1291408"/>
                <a:gd name="connsiteX0" fmla="*/ 1674478 w 1765918"/>
                <a:gd name="connsiteY0" fmla="*/ 644218 h 1291408"/>
                <a:gd name="connsiteX1" fmla="*/ 1656184 w 1765918"/>
                <a:gd name="connsiteY1" fmla="*/ 1291408 h 1291408"/>
                <a:gd name="connsiteX2" fmla="*/ 645704 w 1765918"/>
                <a:gd name="connsiteY2" fmla="*/ 1291408 h 1291408"/>
                <a:gd name="connsiteX3" fmla="*/ 0 w 1765918"/>
                <a:gd name="connsiteY3" fmla="*/ 645704 h 1291408"/>
                <a:gd name="connsiteX4" fmla="*/ 645704 w 1765918"/>
                <a:gd name="connsiteY4" fmla="*/ 0 h 1291408"/>
                <a:gd name="connsiteX5" fmla="*/ 1656184 w 1765918"/>
                <a:gd name="connsiteY5" fmla="*/ 0 h 1291408"/>
                <a:gd name="connsiteX6" fmla="*/ 1765918 w 1765918"/>
                <a:gd name="connsiteY6" fmla="*/ 735658 h 1291408"/>
                <a:gd name="connsiteX0" fmla="*/ 1674478 w 1674478"/>
                <a:gd name="connsiteY0" fmla="*/ 644218 h 1291408"/>
                <a:gd name="connsiteX1" fmla="*/ 1656184 w 1674478"/>
                <a:gd name="connsiteY1" fmla="*/ 1291408 h 1291408"/>
                <a:gd name="connsiteX2" fmla="*/ 645704 w 1674478"/>
                <a:gd name="connsiteY2" fmla="*/ 1291408 h 1291408"/>
                <a:gd name="connsiteX3" fmla="*/ 0 w 1674478"/>
                <a:gd name="connsiteY3" fmla="*/ 645704 h 1291408"/>
                <a:gd name="connsiteX4" fmla="*/ 645704 w 1674478"/>
                <a:gd name="connsiteY4" fmla="*/ 0 h 1291408"/>
                <a:gd name="connsiteX5" fmla="*/ 1656184 w 1674478"/>
                <a:gd name="connsiteY5" fmla="*/ 0 h 1291408"/>
                <a:gd name="connsiteX0" fmla="*/ 1656184 w 1656184"/>
                <a:gd name="connsiteY0" fmla="*/ 1291408 h 1291408"/>
                <a:gd name="connsiteX1" fmla="*/ 645704 w 1656184"/>
                <a:gd name="connsiteY1" fmla="*/ 1291408 h 1291408"/>
                <a:gd name="connsiteX2" fmla="*/ 0 w 1656184"/>
                <a:gd name="connsiteY2" fmla="*/ 645704 h 1291408"/>
                <a:gd name="connsiteX3" fmla="*/ 645704 w 1656184"/>
                <a:gd name="connsiteY3" fmla="*/ 0 h 1291408"/>
                <a:gd name="connsiteX4" fmla="*/ 1656184 w 1656184"/>
                <a:gd name="connsiteY4" fmla="*/ 0 h 12914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6184" h="1291408">
                  <a:moveTo>
                    <a:pt x="1656184" y="1291408"/>
                  </a:moveTo>
                  <a:lnTo>
                    <a:pt x="645704" y="1291408"/>
                  </a:lnTo>
                  <a:cubicBezTo>
                    <a:pt x="289092" y="1291408"/>
                    <a:pt x="0" y="1002316"/>
                    <a:pt x="0" y="645704"/>
                  </a:cubicBezTo>
                  <a:cubicBezTo>
                    <a:pt x="0" y="289092"/>
                    <a:pt x="289092" y="0"/>
                    <a:pt x="645704" y="0"/>
                  </a:cubicBezTo>
                  <a:lnTo>
                    <a:pt x="1656184" y="0"/>
                  </a:lnTo>
                </a:path>
              </a:pathLst>
            </a:custGeom>
            <a:noFill/>
            <a:ln w="63500" cap="rnd" cmpd="sng" algn="ctr">
              <a:solidFill>
                <a:sysClr val="window" lastClr="FFFFFF">
                  <a:lumMod val="85000"/>
                </a:sysClr>
              </a:solidFill>
              <a:prstDash val="solid"/>
            </a:ln>
            <a:effectLst/>
          </p:spPr>
          <p:txBody>
            <a:bodyPr wrap="square" rtlCol="0" anchor="ctr">
              <a:no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white"/>
                </a:solidFill>
                <a:effectLst/>
                <a:uLnTx/>
                <a:uFillTx/>
                <a:latin typeface="Segoe UI"/>
                <a:ea typeface="+mn-ea"/>
                <a:cs typeface="+mn-cs"/>
              </a:endParaRPr>
            </a:p>
          </p:txBody>
        </p:sp>
        <p:sp>
          <p:nvSpPr>
            <p:cNvPr id="44" name="Rectangle: Rounded Corners 54">
              <a:extLst>
                <a:ext uri="{FF2B5EF4-FFF2-40B4-BE49-F238E27FC236}">
                  <a16:creationId xmlns:a16="http://schemas.microsoft.com/office/drawing/2014/main" id="{7000F63A-18E1-FC53-8A45-D4BE0A79C94C}"/>
                </a:ext>
              </a:extLst>
            </p:cNvPr>
            <p:cNvSpPr>
              <a:spLocks noChangeAspect="1"/>
            </p:cNvSpPr>
            <p:nvPr/>
          </p:nvSpPr>
          <p:spPr>
            <a:xfrm>
              <a:off x="6490484" y="3850017"/>
              <a:ext cx="4432461" cy="1071479"/>
            </a:xfrm>
            <a:prstGeom prst="roundRect">
              <a:avLst>
                <a:gd name="adj" fmla="val 22272"/>
              </a:avLst>
            </a:prstGeom>
            <a:solidFill>
              <a:srgbClr val="B9C090"/>
            </a:solidFill>
            <a:ln w="25400" cap="flat" cmpd="sng" algn="ctr">
              <a:noFill/>
              <a:prstDash val="solid"/>
            </a:ln>
            <a:effectLst/>
          </p:spPr>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white"/>
                </a:solidFill>
                <a:effectLst/>
                <a:uLnTx/>
                <a:uFillTx/>
                <a:latin typeface="Segoe UI"/>
                <a:ea typeface="+mn-ea"/>
                <a:cs typeface="+mn-cs"/>
              </a:endParaRPr>
            </a:p>
          </p:txBody>
        </p:sp>
        <p:grpSp>
          <p:nvGrpSpPr>
            <p:cNvPr id="45" name="Group 44">
              <a:extLst>
                <a:ext uri="{FF2B5EF4-FFF2-40B4-BE49-F238E27FC236}">
                  <a16:creationId xmlns:a16="http://schemas.microsoft.com/office/drawing/2014/main" id="{F30D29D3-1462-2CE6-6CCD-07E8311982A1}"/>
                </a:ext>
              </a:extLst>
            </p:cNvPr>
            <p:cNvGrpSpPr/>
            <p:nvPr/>
          </p:nvGrpSpPr>
          <p:grpSpPr>
            <a:xfrm rot="10800000">
              <a:off x="6115400" y="2817287"/>
              <a:ext cx="1629747" cy="905182"/>
              <a:chOff x="4099716" y="2276867"/>
              <a:chExt cx="1674903" cy="930263"/>
            </a:xfrm>
          </p:grpSpPr>
          <p:sp>
            <p:nvSpPr>
              <p:cNvPr id="51" name="Rectangle: Rounded Corners 57">
                <a:extLst>
                  <a:ext uri="{FF2B5EF4-FFF2-40B4-BE49-F238E27FC236}">
                    <a16:creationId xmlns:a16="http://schemas.microsoft.com/office/drawing/2014/main" id="{707A32DA-B5A5-EADE-B154-266767A4BE57}"/>
                  </a:ext>
                </a:extLst>
              </p:cNvPr>
              <p:cNvSpPr/>
              <p:nvPr/>
            </p:nvSpPr>
            <p:spPr>
              <a:xfrm>
                <a:off x="4099716" y="2276867"/>
                <a:ext cx="949521" cy="467723"/>
              </a:xfrm>
              <a:custGeom>
                <a:avLst/>
                <a:gdLst>
                  <a:gd name="connsiteX0" fmla="*/ 0 w 1960612"/>
                  <a:gd name="connsiteY0" fmla="*/ 482708 h 965415"/>
                  <a:gd name="connsiteX1" fmla="*/ 482708 w 1960612"/>
                  <a:gd name="connsiteY1" fmla="*/ 0 h 965415"/>
                  <a:gd name="connsiteX2" fmla="*/ 1477905 w 1960612"/>
                  <a:gd name="connsiteY2" fmla="*/ 0 h 965415"/>
                  <a:gd name="connsiteX3" fmla="*/ 1960613 w 1960612"/>
                  <a:gd name="connsiteY3" fmla="*/ 482708 h 965415"/>
                  <a:gd name="connsiteX4" fmla="*/ 1960612 w 1960612"/>
                  <a:gd name="connsiteY4" fmla="*/ 482708 h 965415"/>
                  <a:gd name="connsiteX5" fmla="*/ 1477904 w 1960612"/>
                  <a:gd name="connsiteY5" fmla="*/ 965416 h 965415"/>
                  <a:gd name="connsiteX6" fmla="*/ 482708 w 1960612"/>
                  <a:gd name="connsiteY6" fmla="*/ 965415 h 965415"/>
                  <a:gd name="connsiteX7" fmla="*/ 0 w 1960612"/>
                  <a:gd name="connsiteY7" fmla="*/ 482707 h 965415"/>
                  <a:gd name="connsiteX8" fmla="*/ 0 w 1960612"/>
                  <a:gd name="connsiteY8" fmla="*/ 482708 h 965415"/>
                  <a:gd name="connsiteX0" fmla="*/ 1477905 w 1960613"/>
                  <a:gd name="connsiteY0" fmla="*/ 0 h 965416"/>
                  <a:gd name="connsiteX1" fmla="*/ 1960613 w 1960613"/>
                  <a:gd name="connsiteY1" fmla="*/ 482708 h 965416"/>
                  <a:gd name="connsiteX2" fmla="*/ 1960612 w 1960613"/>
                  <a:gd name="connsiteY2" fmla="*/ 482708 h 965416"/>
                  <a:gd name="connsiteX3" fmla="*/ 1477904 w 1960613"/>
                  <a:gd name="connsiteY3" fmla="*/ 965416 h 965416"/>
                  <a:gd name="connsiteX4" fmla="*/ 482708 w 1960613"/>
                  <a:gd name="connsiteY4" fmla="*/ 965415 h 965416"/>
                  <a:gd name="connsiteX5" fmla="*/ 0 w 1960613"/>
                  <a:gd name="connsiteY5" fmla="*/ 482707 h 965416"/>
                  <a:gd name="connsiteX6" fmla="*/ 0 w 1960613"/>
                  <a:gd name="connsiteY6" fmla="*/ 482708 h 965416"/>
                  <a:gd name="connsiteX7" fmla="*/ 482708 w 1960613"/>
                  <a:gd name="connsiteY7" fmla="*/ 0 h 965416"/>
                  <a:gd name="connsiteX8" fmla="*/ 1569345 w 1960613"/>
                  <a:gd name="connsiteY8" fmla="*/ 91440 h 965416"/>
                  <a:gd name="connsiteX0" fmla="*/ 1477905 w 1960613"/>
                  <a:gd name="connsiteY0" fmla="*/ 0 h 965416"/>
                  <a:gd name="connsiteX1" fmla="*/ 1960613 w 1960613"/>
                  <a:gd name="connsiteY1" fmla="*/ 482708 h 965416"/>
                  <a:gd name="connsiteX2" fmla="*/ 1960612 w 1960613"/>
                  <a:gd name="connsiteY2" fmla="*/ 482708 h 965416"/>
                  <a:gd name="connsiteX3" fmla="*/ 1477904 w 1960613"/>
                  <a:gd name="connsiteY3" fmla="*/ 965416 h 965416"/>
                  <a:gd name="connsiteX4" fmla="*/ 482708 w 1960613"/>
                  <a:gd name="connsiteY4" fmla="*/ 965415 h 965416"/>
                  <a:gd name="connsiteX5" fmla="*/ 0 w 1960613"/>
                  <a:gd name="connsiteY5" fmla="*/ 482707 h 965416"/>
                  <a:gd name="connsiteX6" fmla="*/ 0 w 1960613"/>
                  <a:gd name="connsiteY6" fmla="*/ 482708 h 965416"/>
                  <a:gd name="connsiteX7" fmla="*/ 482708 w 1960613"/>
                  <a:gd name="connsiteY7" fmla="*/ 0 h 965416"/>
                  <a:gd name="connsiteX0" fmla="*/ 1960613 w 1960613"/>
                  <a:gd name="connsiteY0" fmla="*/ 482708 h 965416"/>
                  <a:gd name="connsiteX1" fmla="*/ 1960612 w 1960613"/>
                  <a:gd name="connsiteY1" fmla="*/ 482708 h 965416"/>
                  <a:gd name="connsiteX2" fmla="*/ 1477904 w 1960613"/>
                  <a:gd name="connsiteY2" fmla="*/ 965416 h 965416"/>
                  <a:gd name="connsiteX3" fmla="*/ 482708 w 1960613"/>
                  <a:gd name="connsiteY3" fmla="*/ 965415 h 965416"/>
                  <a:gd name="connsiteX4" fmla="*/ 0 w 1960613"/>
                  <a:gd name="connsiteY4" fmla="*/ 482707 h 965416"/>
                  <a:gd name="connsiteX5" fmla="*/ 0 w 1960613"/>
                  <a:gd name="connsiteY5" fmla="*/ 482708 h 965416"/>
                  <a:gd name="connsiteX6" fmla="*/ 482708 w 1960613"/>
                  <a:gd name="connsiteY6" fmla="*/ 0 h 965416"/>
                  <a:gd name="connsiteX0" fmla="*/ 1960613 w 1960613"/>
                  <a:gd name="connsiteY0" fmla="*/ 482708 h 965416"/>
                  <a:gd name="connsiteX1" fmla="*/ 1477904 w 1960613"/>
                  <a:gd name="connsiteY1" fmla="*/ 965416 h 965416"/>
                  <a:gd name="connsiteX2" fmla="*/ 482708 w 1960613"/>
                  <a:gd name="connsiteY2" fmla="*/ 965415 h 965416"/>
                  <a:gd name="connsiteX3" fmla="*/ 0 w 1960613"/>
                  <a:gd name="connsiteY3" fmla="*/ 482707 h 965416"/>
                  <a:gd name="connsiteX4" fmla="*/ 0 w 1960613"/>
                  <a:gd name="connsiteY4" fmla="*/ 482708 h 965416"/>
                  <a:gd name="connsiteX5" fmla="*/ 482708 w 1960613"/>
                  <a:gd name="connsiteY5" fmla="*/ 0 h 965416"/>
                  <a:gd name="connsiteX0" fmla="*/ 1477904 w 1477904"/>
                  <a:gd name="connsiteY0" fmla="*/ 965416 h 965416"/>
                  <a:gd name="connsiteX1" fmla="*/ 482708 w 1477904"/>
                  <a:gd name="connsiteY1" fmla="*/ 965415 h 965416"/>
                  <a:gd name="connsiteX2" fmla="*/ 0 w 1477904"/>
                  <a:gd name="connsiteY2" fmla="*/ 482707 h 965416"/>
                  <a:gd name="connsiteX3" fmla="*/ 0 w 1477904"/>
                  <a:gd name="connsiteY3" fmla="*/ 482708 h 965416"/>
                  <a:gd name="connsiteX4" fmla="*/ 482708 w 1477904"/>
                  <a:gd name="connsiteY4" fmla="*/ 0 h 965416"/>
                  <a:gd name="connsiteX0" fmla="*/ 1477904 w 1477904"/>
                  <a:gd name="connsiteY0" fmla="*/ 482709 h 482709"/>
                  <a:gd name="connsiteX1" fmla="*/ 482708 w 1477904"/>
                  <a:gd name="connsiteY1" fmla="*/ 482708 h 482709"/>
                  <a:gd name="connsiteX2" fmla="*/ 0 w 1477904"/>
                  <a:gd name="connsiteY2" fmla="*/ 0 h 482709"/>
                  <a:gd name="connsiteX3" fmla="*/ 0 w 1477904"/>
                  <a:gd name="connsiteY3" fmla="*/ 1 h 482709"/>
                  <a:gd name="connsiteX0" fmla="*/ 1477904 w 1477904"/>
                  <a:gd name="connsiteY0" fmla="*/ 482709 h 484331"/>
                  <a:gd name="connsiteX1" fmla="*/ 990760 w 1477904"/>
                  <a:gd name="connsiteY1" fmla="*/ 484331 h 484331"/>
                  <a:gd name="connsiteX2" fmla="*/ 482708 w 1477904"/>
                  <a:gd name="connsiteY2" fmla="*/ 482708 h 484331"/>
                  <a:gd name="connsiteX3" fmla="*/ 0 w 1477904"/>
                  <a:gd name="connsiteY3" fmla="*/ 0 h 484331"/>
                  <a:gd name="connsiteX4" fmla="*/ 0 w 1477904"/>
                  <a:gd name="connsiteY4" fmla="*/ 1 h 484331"/>
                  <a:gd name="connsiteX0" fmla="*/ 990760 w 990760"/>
                  <a:gd name="connsiteY0" fmla="*/ 484331 h 484331"/>
                  <a:gd name="connsiteX1" fmla="*/ 482708 w 990760"/>
                  <a:gd name="connsiteY1" fmla="*/ 482708 h 484331"/>
                  <a:gd name="connsiteX2" fmla="*/ 0 w 990760"/>
                  <a:gd name="connsiteY2" fmla="*/ 0 h 484331"/>
                  <a:gd name="connsiteX3" fmla="*/ 0 w 990760"/>
                  <a:gd name="connsiteY3" fmla="*/ 1 h 484331"/>
                </a:gdLst>
                <a:ahLst/>
                <a:cxnLst>
                  <a:cxn ang="0">
                    <a:pos x="connsiteX0" y="connsiteY0"/>
                  </a:cxn>
                  <a:cxn ang="0">
                    <a:pos x="connsiteX1" y="connsiteY1"/>
                  </a:cxn>
                  <a:cxn ang="0">
                    <a:pos x="connsiteX2" y="connsiteY2"/>
                  </a:cxn>
                  <a:cxn ang="0">
                    <a:pos x="connsiteX3" y="connsiteY3"/>
                  </a:cxn>
                </a:cxnLst>
                <a:rect l="l" t="t" r="r" b="b"/>
                <a:pathLst>
                  <a:path w="990760" h="484331">
                    <a:moveTo>
                      <a:pt x="990760" y="484331"/>
                    </a:moveTo>
                    <a:lnTo>
                      <a:pt x="482708" y="482708"/>
                    </a:lnTo>
                    <a:cubicBezTo>
                      <a:pt x="216116" y="482708"/>
                      <a:pt x="0" y="266592"/>
                      <a:pt x="0" y="0"/>
                    </a:cubicBezTo>
                    <a:lnTo>
                      <a:pt x="0" y="1"/>
                    </a:lnTo>
                  </a:path>
                </a:pathLst>
              </a:custGeom>
              <a:noFill/>
              <a:ln w="12700" cap="flat" cmpd="sng" algn="ctr">
                <a:solidFill>
                  <a:srgbClr val="76622F"/>
                </a:solidFill>
                <a:prstDash val="solid"/>
                <a:headEnd w="lg" len="lg"/>
                <a:tailEnd type="oval" w="lg" len="lg"/>
              </a:ln>
              <a:effectLst/>
            </p:spPr>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white"/>
                  </a:solidFill>
                  <a:effectLst/>
                  <a:uLnTx/>
                  <a:uFillTx/>
                  <a:latin typeface="Segoe UI"/>
                  <a:ea typeface="+mn-ea"/>
                  <a:cs typeface="+mn-cs"/>
                </a:endParaRPr>
              </a:p>
            </p:txBody>
          </p:sp>
          <p:sp>
            <p:nvSpPr>
              <p:cNvPr id="55" name="Rectangle: Rounded Corners 57">
                <a:extLst>
                  <a:ext uri="{FF2B5EF4-FFF2-40B4-BE49-F238E27FC236}">
                    <a16:creationId xmlns:a16="http://schemas.microsoft.com/office/drawing/2014/main" id="{9654BD8D-ABEF-B7DB-3839-3895B4BCAEE0}"/>
                  </a:ext>
                </a:extLst>
              </p:cNvPr>
              <p:cNvSpPr/>
              <p:nvPr/>
            </p:nvSpPr>
            <p:spPr>
              <a:xfrm rot="10800000">
                <a:off x="5043515" y="2744971"/>
                <a:ext cx="731104" cy="462159"/>
              </a:xfrm>
              <a:custGeom>
                <a:avLst/>
                <a:gdLst>
                  <a:gd name="connsiteX0" fmla="*/ 0 w 1960612"/>
                  <a:gd name="connsiteY0" fmla="*/ 482708 h 965415"/>
                  <a:gd name="connsiteX1" fmla="*/ 482708 w 1960612"/>
                  <a:gd name="connsiteY1" fmla="*/ 0 h 965415"/>
                  <a:gd name="connsiteX2" fmla="*/ 1477905 w 1960612"/>
                  <a:gd name="connsiteY2" fmla="*/ 0 h 965415"/>
                  <a:gd name="connsiteX3" fmla="*/ 1960613 w 1960612"/>
                  <a:gd name="connsiteY3" fmla="*/ 482708 h 965415"/>
                  <a:gd name="connsiteX4" fmla="*/ 1960612 w 1960612"/>
                  <a:gd name="connsiteY4" fmla="*/ 482708 h 965415"/>
                  <a:gd name="connsiteX5" fmla="*/ 1477904 w 1960612"/>
                  <a:gd name="connsiteY5" fmla="*/ 965416 h 965415"/>
                  <a:gd name="connsiteX6" fmla="*/ 482708 w 1960612"/>
                  <a:gd name="connsiteY6" fmla="*/ 965415 h 965415"/>
                  <a:gd name="connsiteX7" fmla="*/ 0 w 1960612"/>
                  <a:gd name="connsiteY7" fmla="*/ 482707 h 965415"/>
                  <a:gd name="connsiteX8" fmla="*/ 0 w 1960612"/>
                  <a:gd name="connsiteY8" fmla="*/ 482708 h 965415"/>
                  <a:gd name="connsiteX0" fmla="*/ 1477905 w 1960613"/>
                  <a:gd name="connsiteY0" fmla="*/ 0 h 965416"/>
                  <a:gd name="connsiteX1" fmla="*/ 1960613 w 1960613"/>
                  <a:gd name="connsiteY1" fmla="*/ 482708 h 965416"/>
                  <a:gd name="connsiteX2" fmla="*/ 1960612 w 1960613"/>
                  <a:gd name="connsiteY2" fmla="*/ 482708 h 965416"/>
                  <a:gd name="connsiteX3" fmla="*/ 1477904 w 1960613"/>
                  <a:gd name="connsiteY3" fmla="*/ 965416 h 965416"/>
                  <a:gd name="connsiteX4" fmla="*/ 482708 w 1960613"/>
                  <a:gd name="connsiteY4" fmla="*/ 965415 h 965416"/>
                  <a:gd name="connsiteX5" fmla="*/ 0 w 1960613"/>
                  <a:gd name="connsiteY5" fmla="*/ 482707 h 965416"/>
                  <a:gd name="connsiteX6" fmla="*/ 0 w 1960613"/>
                  <a:gd name="connsiteY6" fmla="*/ 482708 h 965416"/>
                  <a:gd name="connsiteX7" fmla="*/ 482708 w 1960613"/>
                  <a:gd name="connsiteY7" fmla="*/ 0 h 965416"/>
                  <a:gd name="connsiteX8" fmla="*/ 1569345 w 1960613"/>
                  <a:gd name="connsiteY8" fmla="*/ 91440 h 965416"/>
                  <a:gd name="connsiteX0" fmla="*/ 1477905 w 1960613"/>
                  <a:gd name="connsiteY0" fmla="*/ 0 h 965416"/>
                  <a:gd name="connsiteX1" fmla="*/ 1960613 w 1960613"/>
                  <a:gd name="connsiteY1" fmla="*/ 482708 h 965416"/>
                  <a:gd name="connsiteX2" fmla="*/ 1960612 w 1960613"/>
                  <a:gd name="connsiteY2" fmla="*/ 482708 h 965416"/>
                  <a:gd name="connsiteX3" fmla="*/ 1477904 w 1960613"/>
                  <a:gd name="connsiteY3" fmla="*/ 965416 h 965416"/>
                  <a:gd name="connsiteX4" fmla="*/ 482708 w 1960613"/>
                  <a:gd name="connsiteY4" fmla="*/ 965415 h 965416"/>
                  <a:gd name="connsiteX5" fmla="*/ 0 w 1960613"/>
                  <a:gd name="connsiteY5" fmla="*/ 482707 h 965416"/>
                  <a:gd name="connsiteX6" fmla="*/ 0 w 1960613"/>
                  <a:gd name="connsiteY6" fmla="*/ 482708 h 965416"/>
                  <a:gd name="connsiteX7" fmla="*/ 482708 w 1960613"/>
                  <a:gd name="connsiteY7" fmla="*/ 0 h 965416"/>
                  <a:gd name="connsiteX0" fmla="*/ 1960613 w 1960613"/>
                  <a:gd name="connsiteY0" fmla="*/ 482708 h 965416"/>
                  <a:gd name="connsiteX1" fmla="*/ 1960612 w 1960613"/>
                  <a:gd name="connsiteY1" fmla="*/ 482708 h 965416"/>
                  <a:gd name="connsiteX2" fmla="*/ 1477904 w 1960613"/>
                  <a:gd name="connsiteY2" fmla="*/ 965416 h 965416"/>
                  <a:gd name="connsiteX3" fmla="*/ 482708 w 1960613"/>
                  <a:gd name="connsiteY3" fmla="*/ 965415 h 965416"/>
                  <a:gd name="connsiteX4" fmla="*/ 0 w 1960613"/>
                  <a:gd name="connsiteY4" fmla="*/ 482707 h 965416"/>
                  <a:gd name="connsiteX5" fmla="*/ 0 w 1960613"/>
                  <a:gd name="connsiteY5" fmla="*/ 482708 h 965416"/>
                  <a:gd name="connsiteX6" fmla="*/ 482708 w 1960613"/>
                  <a:gd name="connsiteY6" fmla="*/ 0 h 965416"/>
                  <a:gd name="connsiteX0" fmla="*/ 1960613 w 1960613"/>
                  <a:gd name="connsiteY0" fmla="*/ 482708 h 965416"/>
                  <a:gd name="connsiteX1" fmla="*/ 1477904 w 1960613"/>
                  <a:gd name="connsiteY1" fmla="*/ 965416 h 965416"/>
                  <a:gd name="connsiteX2" fmla="*/ 482708 w 1960613"/>
                  <a:gd name="connsiteY2" fmla="*/ 965415 h 965416"/>
                  <a:gd name="connsiteX3" fmla="*/ 0 w 1960613"/>
                  <a:gd name="connsiteY3" fmla="*/ 482707 h 965416"/>
                  <a:gd name="connsiteX4" fmla="*/ 0 w 1960613"/>
                  <a:gd name="connsiteY4" fmla="*/ 482708 h 965416"/>
                  <a:gd name="connsiteX5" fmla="*/ 482708 w 1960613"/>
                  <a:gd name="connsiteY5" fmla="*/ 0 h 965416"/>
                  <a:gd name="connsiteX0" fmla="*/ 1477904 w 1477904"/>
                  <a:gd name="connsiteY0" fmla="*/ 965416 h 965416"/>
                  <a:gd name="connsiteX1" fmla="*/ 482708 w 1477904"/>
                  <a:gd name="connsiteY1" fmla="*/ 965415 h 965416"/>
                  <a:gd name="connsiteX2" fmla="*/ 0 w 1477904"/>
                  <a:gd name="connsiteY2" fmla="*/ 482707 h 965416"/>
                  <a:gd name="connsiteX3" fmla="*/ 0 w 1477904"/>
                  <a:gd name="connsiteY3" fmla="*/ 482708 h 965416"/>
                  <a:gd name="connsiteX4" fmla="*/ 482708 w 1477904"/>
                  <a:gd name="connsiteY4" fmla="*/ 0 h 965416"/>
                  <a:gd name="connsiteX0" fmla="*/ 1477904 w 1477904"/>
                  <a:gd name="connsiteY0" fmla="*/ 482709 h 482709"/>
                  <a:gd name="connsiteX1" fmla="*/ 482708 w 1477904"/>
                  <a:gd name="connsiteY1" fmla="*/ 482708 h 482709"/>
                  <a:gd name="connsiteX2" fmla="*/ 0 w 1477904"/>
                  <a:gd name="connsiteY2" fmla="*/ 0 h 482709"/>
                  <a:gd name="connsiteX3" fmla="*/ 0 w 1477904"/>
                  <a:gd name="connsiteY3" fmla="*/ 1 h 482709"/>
                  <a:gd name="connsiteX0" fmla="*/ 1477904 w 1477904"/>
                  <a:gd name="connsiteY0" fmla="*/ 482709 h 482709"/>
                  <a:gd name="connsiteX1" fmla="*/ 763611 w 1477904"/>
                  <a:gd name="connsiteY1" fmla="*/ 481621 h 482709"/>
                  <a:gd name="connsiteX2" fmla="*/ 482708 w 1477904"/>
                  <a:gd name="connsiteY2" fmla="*/ 482708 h 482709"/>
                  <a:gd name="connsiteX3" fmla="*/ 0 w 1477904"/>
                  <a:gd name="connsiteY3" fmla="*/ 0 h 482709"/>
                  <a:gd name="connsiteX4" fmla="*/ 0 w 1477904"/>
                  <a:gd name="connsiteY4" fmla="*/ 1 h 482709"/>
                  <a:gd name="connsiteX0" fmla="*/ 763611 w 763611"/>
                  <a:gd name="connsiteY0" fmla="*/ 481621 h 482708"/>
                  <a:gd name="connsiteX1" fmla="*/ 482708 w 763611"/>
                  <a:gd name="connsiteY1" fmla="*/ 482708 h 482708"/>
                  <a:gd name="connsiteX2" fmla="*/ 0 w 763611"/>
                  <a:gd name="connsiteY2" fmla="*/ 0 h 482708"/>
                  <a:gd name="connsiteX3" fmla="*/ 0 w 763611"/>
                  <a:gd name="connsiteY3" fmla="*/ 1 h 482708"/>
                </a:gdLst>
                <a:ahLst/>
                <a:cxnLst>
                  <a:cxn ang="0">
                    <a:pos x="connsiteX0" y="connsiteY0"/>
                  </a:cxn>
                  <a:cxn ang="0">
                    <a:pos x="connsiteX1" y="connsiteY1"/>
                  </a:cxn>
                  <a:cxn ang="0">
                    <a:pos x="connsiteX2" y="connsiteY2"/>
                  </a:cxn>
                  <a:cxn ang="0">
                    <a:pos x="connsiteX3" y="connsiteY3"/>
                  </a:cxn>
                </a:cxnLst>
                <a:rect l="l" t="t" r="r" b="b"/>
                <a:pathLst>
                  <a:path w="763611" h="482708">
                    <a:moveTo>
                      <a:pt x="763611" y="481621"/>
                    </a:moveTo>
                    <a:lnTo>
                      <a:pt x="482708" y="482708"/>
                    </a:lnTo>
                    <a:cubicBezTo>
                      <a:pt x="216116" y="482708"/>
                      <a:pt x="0" y="266592"/>
                      <a:pt x="0" y="0"/>
                    </a:cubicBezTo>
                    <a:lnTo>
                      <a:pt x="0" y="1"/>
                    </a:lnTo>
                  </a:path>
                </a:pathLst>
              </a:custGeom>
              <a:noFill/>
              <a:ln w="12700" cap="flat" cmpd="sng" algn="ctr">
                <a:solidFill>
                  <a:srgbClr val="76622F"/>
                </a:solidFill>
                <a:prstDash val="solid"/>
                <a:headEnd w="lg" len="lg"/>
                <a:tailEnd type="oval" w="lg" len="lg"/>
              </a:ln>
              <a:effectLst/>
            </p:spPr>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white"/>
                  </a:solidFill>
                  <a:effectLst/>
                  <a:uLnTx/>
                  <a:uFillTx/>
                  <a:latin typeface="Segoe UI"/>
                  <a:ea typeface="+mn-ea"/>
                  <a:cs typeface="+mn-cs"/>
                </a:endParaRPr>
              </a:p>
            </p:txBody>
          </p:sp>
        </p:grpSp>
        <p:grpSp>
          <p:nvGrpSpPr>
            <p:cNvPr id="46" name="Group 45">
              <a:extLst>
                <a:ext uri="{FF2B5EF4-FFF2-40B4-BE49-F238E27FC236}">
                  <a16:creationId xmlns:a16="http://schemas.microsoft.com/office/drawing/2014/main" id="{80B91629-92C6-1D69-111D-CD66F03FA4F4}"/>
                </a:ext>
              </a:extLst>
            </p:cNvPr>
            <p:cNvGrpSpPr/>
            <p:nvPr/>
          </p:nvGrpSpPr>
          <p:grpSpPr>
            <a:xfrm rot="10800000" flipH="1">
              <a:off x="4087408" y="2817287"/>
              <a:ext cx="1629747" cy="905182"/>
              <a:chOff x="4099716" y="2276867"/>
              <a:chExt cx="1674903" cy="930263"/>
            </a:xfrm>
          </p:grpSpPr>
          <p:sp>
            <p:nvSpPr>
              <p:cNvPr id="49" name="Rectangle: Rounded Corners 57">
                <a:extLst>
                  <a:ext uri="{FF2B5EF4-FFF2-40B4-BE49-F238E27FC236}">
                    <a16:creationId xmlns:a16="http://schemas.microsoft.com/office/drawing/2014/main" id="{68B86FAA-1637-3934-E154-C5FBA53827EB}"/>
                  </a:ext>
                </a:extLst>
              </p:cNvPr>
              <p:cNvSpPr/>
              <p:nvPr/>
            </p:nvSpPr>
            <p:spPr>
              <a:xfrm>
                <a:off x="4099716" y="2276867"/>
                <a:ext cx="949521" cy="467723"/>
              </a:xfrm>
              <a:custGeom>
                <a:avLst/>
                <a:gdLst>
                  <a:gd name="connsiteX0" fmla="*/ 0 w 1960612"/>
                  <a:gd name="connsiteY0" fmla="*/ 482708 h 965415"/>
                  <a:gd name="connsiteX1" fmla="*/ 482708 w 1960612"/>
                  <a:gd name="connsiteY1" fmla="*/ 0 h 965415"/>
                  <a:gd name="connsiteX2" fmla="*/ 1477905 w 1960612"/>
                  <a:gd name="connsiteY2" fmla="*/ 0 h 965415"/>
                  <a:gd name="connsiteX3" fmla="*/ 1960613 w 1960612"/>
                  <a:gd name="connsiteY3" fmla="*/ 482708 h 965415"/>
                  <a:gd name="connsiteX4" fmla="*/ 1960612 w 1960612"/>
                  <a:gd name="connsiteY4" fmla="*/ 482708 h 965415"/>
                  <a:gd name="connsiteX5" fmla="*/ 1477904 w 1960612"/>
                  <a:gd name="connsiteY5" fmla="*/ 965416 h 965415"/>
                  <a:gd name="connsiteX6" fmla="*/ 482708 w 1960612"/>
                  <a:gd name="connsiteY6" fmla="*/ 965415 h 965415"/>
                  <a:gd name="connsiteX7" fmla="*/ 0 w 1960612"/>
                  <a:gd name="connsiteY7" fmla="*/ 482707 h 965415"/>
                  <a:gd name="connsiteX8" fmla="*/ 0 w 1960612"/>
                  <a:gd name="connsiteY8" fmla="*/ 482708 h 965415"/>
                  <a:gd name="connsiteX0" fmla="*/ 1477905 w 1960613"/>
                  <a:gd name="connsiteY0" fmla="*/ 0 h 965416"/>
                  <a:gd name="connsiteX1" fmla="*/ 1960613 w 1960613"/>
                  <a:gd name="connsiteY1" fmla="*/ 482708 h 965416"/>
                  <a:gd name="connsiteX2" fmla="*/ 1960612 w 1960613"/>
                  <a:gd name="connsiteY2" fmla="*/ 482708 h 965416"/>
                  <a:gd name="connsiteX3" fmla="*/ 1477904 w 1960613"/>
                  <a:gd name="connsiteY3" fmla="*/ 965416 h 965416"/>
                  <a:gd name="connsiteX4" fmla="*/ 482708 w 1960613"/>
                  <a:gd name="connsiteY4" fmla="*/ 965415 h 965416"/>
                  <a:gd name="connsiteX5" fmla="*/ 0 w 1960613"/>
                  <a:gd name="connsiteY5" fmla="*/ 482707 h 965416"/>
                  <a:gd name="connsiteX6" fmla="*/ 0 w 1960613"/>
                  <a:gd name="connsiteY6" fmla="*/ 482708 h 965416"/>
                  <a:gd name="connsiteX7" fmla="*/ 482708 w 1960613"/>
                  <a:gd name="connsiteY7" fmla="*/ 0 h 965416"/>
                  <a:gd name="connsiteX8" fmla="*/ 1569345 w 1960613"/>
                  <a:gd name="connsiteY8" fmla="*/ 91440 h 965416"/>
                  <a:gd name="connsiteX0" fmla="*/ 1477905 w 1960613"/>
                  <a:gd name="connsiteY0" fmla="*/ 0 h 965416"/>
                  <a:gd name="connsiteX1" fmla="*/ 1960613 w 1960613"/>
                  <a:gd name="connsiteY1" fmla="*/ 482708 h 965416"/>
                  <a:gd name="connsiteX2" fmla="*/ 1960612 w 1960613"/>
                  <a:gd name="connsiteY2" fmla="*/ 482708 h 965416"/>
                  <a:gd name="connsiteX3" fmla="*/ 1477904 w 1960613"/>
                  <a:gd name="connsiteY3" fmla="*/ 965416 h 965416"/>
                  <a:gd name="connsiteX4" fmla="*/ 482708 w 1960613"/>
                  <a:gd name="connsiteY4" fmla="*/ 965415 h 965416"/>
                  <a:gd name="connsiteX5" fmla="*/ 0 w 1960613"/>
                  <a:gd name="connsiteY5" fmla="*/ 482707 h 965416"/>
                  <a:gd name="connsiteX6" fmla="*/ 0 w 1960613"/>
                  <a:gd name="connsiteY6" fmla="*/ 482708 h 965416"/>
                  <a:gd name="connsiteX7" fmla="*/ 482708 w 1960613"/>
                  <a:gd name="connsiteY7" fmla="*/ 0 h 965416"/>
                  <a:gd name="connsiteX0" fmla="*/ 1960613 w 1960613"/>
                  <a:gd name="connsiteY0" fmla="*/ 482708 h 965416"/>
                  <a:gd name="connsiteX1" fmla="*/ 1960612 w 1960613"/>
                  <a:gd name="connsiteY1" fmla="*/ 482708 h 965416"/>
                  <a:gd name="connsiteX2" fmla="*/ 1477904 w 1960613"/>
                  <a:gd name="connsiteY2" fmla="*/ 965416 h 965416"/>
                  <a:gd name="connsiteX3" fmla="*/ 482708 w 1960613"/>
                  <a:gd name="connsiteY3" fmla="*/ 965415 h 965416"/>
                  <a:gd name="connsiteX4" fmla="*/ 0 w 1960613"/>
                  <a:gd name="connsiteY4" fmla="*/ 482707 h 965416"/>
                  <a:gd name="connsiteX5" fmla="*/ 0 w 1960613"/>
                  <a:gd name="connsiteY5" fmla="*/ 482708 h 965416"/>
                  <a:gd name="connsiteX6" fmla="*/ 482708 w 1960613"/>
                  <a:gd name="connsiteY6" fmla="*/ 0 h 965416"/>
                  <a:gd name="connsiteX0" fmla="*/ 1960613 w 1960613"/>
                  <a:gd name="connsiteY0" fmla="*/ 482708 h 965416"/>
                  <a:gd name="connsiteX1" fmla="*/ 1477904 w 1960613"/>
                  <a:gd name="connsiteY1" fmla="*/ 965416 h 965416"/>
                  <a:gd name="connsiteX2" fmla="*/ 482708 w 1960613"/>
                  <a:gd name="connsiteY2" fmla="*/ 965415 h 965416"/>
                  <a:gd name="connsiteX3" fmla="*/ 0 w 1960613"/>
                  <a:gd name="connsiteY3" fmla="*/ 482707 h 965416"/>
                  <a:gd name="connsiteX4" fmla="*/ 0 w 1960613"/>
                  <a:gd name="connsiteY4" fmla="*/ 482708 h 965416"/>
                  <a:gd name="connsiteX5" fmla="*/ 482708 w 1960613"/>
                  <a:gd name="connsiteY5" fmla="*/ 0 h 965416"/>
                  <a:gd name="connsiteX0" fmla="*/ 1477904 w 1477904"/>
                  <a:gd name="connsiteY0" fmla="*/ 965416 h 965416"/>
                  <a:gd name="connsiteX1" fmla="*/ 482708 w 1477904"/>
                  <a:gd name="connsiteY1" fmla="*/ 965415 h 965416"/>
                  <a:gd name="connsiteX2" fmla="*/ 0 w 1477904"/>
                  <a:gd name="connsiteY2" fmla="*/ 482707 h 965416"/>
                  <a:gd name="connsiteX3" fmla="*/ 0 w 1477904"/>
                  <a:gd name="connsiteY3" fmla="*/ 482708 h 965416"/>
                  <a:gd name="connsiteX4" fmla="*/ 482708 w 1477904"/>
                  <a:gd name="connsiteY4" fmla="*/ 0 h 965416"/>
                  <a:gd name="connsiteX0" fmla="*/ 1477904 w 1477904"/>
                  <a:gd name="connsiteY0" fmla="*/ 482709 h 482709"/>
                  <a:gd name="connsiteX1" fmla="*/ 482708 w 1477904"/>
                  <a:gd name="connsiteY1" fmla="*/ 482708 h 482709"/>
                  <a:gd name="connsiteX2" fmla="*/ 0 w 1477904"/>
                  <a:gd name="connsiteY2" fmla="*/ 0 h 482709"/>
                  <a:gd name="connsiteX3" fmla="*/ 0 w 1477904"/>
                  <a:gd name="connsiteY3" fmla="*/ 1 h 482709"/>
                  <a:gd name="connsiteX0" fmla="*/ 1477904 w 1477904"/>
                  <a:gd name="connsiteY0" fmla="*/ 482709 h 484331"/>
                  <a:gd name="connsiteX1" fmla="*/ 990760 w 1477904"/>
                  <a:gd name="connsiteY1" fmla="*/ 484331 h 484331"/>
                  <a:gd name="connsiteX2" fmla="*/ 482708 w 1477904"/>
                  <a:gd name="connsiteY2" fmla="*/ 482708 h 484331"/>
                  <a:gd name="connsiteX3" fmla="*/ 0 w 1477904"/>
                  <a:gd name="connsiteY3" fmla="*/ 0 h 484331"/>
                  <a:gd name="connsiteX4" fmla="*/ 0 w 1477904"/>
                  <a:gd name="connsiteY4" fmla="*/ 1 h 484331"/>
                  <a:gd name="connsiteX0" fmla="*/ 990760 w 990760"/>
                  <a:gd name="connsiteY0" fmla="*/ 484331 h 484331"/>
                  <a:gd name="connsiteX1" fmla="*/ 482708 w 990760"/>
                  <a:gd name="connsiteY1" fmla="*/ 482708 h 484331"/>
                  <a:gd name="connsiteX2" fmla="*/ 0 w 990760"/>
                  <a:gd name="connsiteY2" fmla="*/ 0 h 484331"/>
                  <a:gd name="connsiteX3" fmla="*/ 0 w 990760"/>
                  <a:gd name="connsiteY3" fmla="*/ 1 h 484331"/>
                </a:gdLst>
                <a:ahLst/>
                <a:cxnLst>
                  <a:cxn ang="0">
                    <a:pos x="connsiteX0" y="connsiteY0"/>
                  </a:cxn>
                  <a:cxn ang="0">
                    <a:pos x="connsiteX1" y="connsiteY1"/>
                  </a:cxn>
                  <a:cxn ang="0">
                    <a:pos x="connsiteX2" y="connsiteY2"/>
                  </a:cxn>
                  <a:cxn ang="0">
                    <a:pos x="connsiteX3" y="connsiteY3"/>
                  </a:cxn>
                </a:cxnLst>
                <a:rect l="l" t="t" r="r" b="b"/>
                <a:pathLst>
                  <a:path w="990760" h="484331">
                    <a:moveTo>
                      <a:pt x="990760" y="484331"/>
                    </a:moveTo>
                    <a:lnTo>
                      <a:pt x="482708" y="482708"/>
                    </a:lnTo>
                    <a:cubicBezTo>
                      <a:pt x="216116" y="482708"/>
                      <a:pt x="0" y="266592"/>
                      <a:pt x="0" y="0"/>
                    </a:cubicBezTo>
                    <a:lnTo>
                      <a:pt x="0" y="1"/>
                    </a:lnTo>
                  </a:path>
                </a:pathLst>
              </a:custGeom>
              <a:noFill/>
              <a:ln w="12700" cap="flat" cmpd="sng" algn="ctr">
                <a:solidFill>
                  <a:srgbClr val="76622F"/>
                </a:solidFill>
                <a:prstDash val="solid"/>
                <a:headEnd w="lg" len="lg"/>
                <a:tailEnd type="oval" w="lg" len="lg"/>
              </a:ln>
              <a:effectLst/>
            </p:spPr>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white"/>
                  </a:solidFill>
                  <a:effectLst/>
                  <a:uLnTx/>
                  <a:uFillTx/>
                  <a:latin typeface="Segoe UI"/>
                  <a:ea typeface="+mn-ea"/>
                  <a:cs typeface="+mn-cs"/>
                </a:endParaRPr>
              </a:p>
            </p:txBody>
          </p:sp>
          <p:sp>
            <p:nvSpPr>
              <p:cNvPr id="50" name="Rectangle: Rounded Corners 57">
                <a:extLst>
                  <a:ext uri="{FF2B5EF4-FFF2-40B4-BE49-F238E27FC236}">
                    <a16:creationId xmlns:a16="http://schemas.microsoft.com/office/drawing/2014/main" id="{D5FFEC6A-21D5-F0BB-104B-0B9305DC3C04}"/>
                  </a:ext>
                </a:extLst>
              </p:cNvPr>
              <p:cNvSpPr/>
              <p:nvPr/>
            </p:nvSpPr>
            <p:spPr>
              <a:xfrm rot="10800000">
                <a:off x="5043515" y="2744971"/>
                <a:ext cx="731104" cy="462159"/>
              </a:xfrm>
              <a:custGeom>
                <a:avLst/>
                <a:gdLst>
                  <a:gd name="connsiteX0" fmla="*/ 0 w 1960612"/>
                  <a:gd name="connsiteY0" fmla="*/ 482708 h 965415"/>
                  <a:gd name="connsiteX1" fmla="*/ 482708 w 1960612"/>
                  <a:gd name="connsiteY1" fmla="*/ 0 h 965415"/>
                  <a:gd name="connsiteX2" fmla="*/ 1477905 w 1960612"/>
                  <a:gd name="connsiteY2" fmla="*/ 0 h 965415"/>
                  <a:gd name="connsiteX3" fmla="*/ 1960613 w 1960612"/>
                  <a:gd name="connsiteY3" fmla="*/ 482708 h 965415"/>
                  <a:gd name="connsiteX4" fmla="*/ 1960612 w 1960612"/>
                  <a:gd name="connsiteY4" fmla="*/ 482708 h 965415"/>
                  <a:gd name="connsiteX5" fmla="*/ 1477904 w 1960612"/>
                  <a:gd name="connsiteY5" fmla="*/ 965416 h 965415"/>
                  <a:gd name="connsiteX6" fmla="*/ 482708 w 1960612"/>
                  <a:gd name="connsiteY6" fmla="*/ 965415 h 965415"/>
                  <a:gd name="connsiteX7" fmla="*/ 0 w 1960612"/>
                  <a:gd name="connsiteY7" fmla="*/ 482707 h 965415"/>
                  <a:gd name="connsiteX8" fmla="*/ 0 w 1960612"/>
                  <a:gd name="connsiteY8" fmla="*/ 482708 h 965415"/>
                  <a:gd name="connsiteX0" fmla="*/ 1477905 w 1960613"/>
                  <a:gd name="connsiteY0" fmla="*/ 0 h 965416"/>
                  <a:gd name="connsiteX1" fmla="*/ 1960613 w 1960613"/>
                  <a:gd name="connsiteY1" fmla="*/ 482708 h 965416"/>
                  <a:gd name="connsiteX2" fmla="*/ 1960612 w 1960613"/>
                  <a:gd name="connsiteY2" fmla="*/ 482708 h 965416"/>
                  <a:gd name="connsiteX3" fmla="*/ 1477904 w 1960613"/>
                  <a:gd name="connsiteY3" fmla="*/ 965416 h 965416"/>
                  <a:gd name="connsiteX4" fmla="*/ 482708 w 1960613"/>
                  <a:gd name="connsiteY4" fmla="*/ 965415 h 965416"/>
                  <a:gd name="connsiteX5" fmla="*/ 0 w 1960613"/>
                  <a:gd name="connsiteY5" fmla="*/ 482707 h 965416"/>
                  <a:gd name="connsiteX6" fmla="*/ 0 w 1960613"/>
                  <a:gd name="connsiteY6" fmla="*/ 482708 h 965416"/>
                  <a:gd name="connsiteX7" fmla="*/ 482708 w 1960613"/>
                  <a:gd name="connsiteY7" fmla="*/ 0 h 965416"/>
                  <a:gd name="connsiteX8" fmla="*/ 1569345 w 1960613"/>
                  <a:gd name="connsiteY8" fmla="*/ 91440 h 965416"/>
                  <a:gd name="connsiteX0" fmla="*/ 1477905 w 1960613"/>
                  <a:gd name="connsiteY0" fmla="*/ 0 h 965416"/>
                  <a:gd name="connsiteX1" fmla="*/ 1960613 w 1960613"/>
                  <a:gd name="connsiteY1" fmla="*/ 482708 h 965416"/>
                  <a:gd name="connsiteX2" fmla="*/ 1960612 w 1960613"/>
                  <a:gd name="connsiteY2" fmla="*/ 482708 h 965416"/>
                  <a:gd name="connsiteX3" fmla="*/ 1477904 w 1960613"/>
                  <a:gd name="connsiteY3" fmla="*/ 965416 h 965416"/>
                  <a:gd name="connsiteX4" fmla="*/ 482708 w 1960613"/>
                  <a:gd name="connsiteY4" fmla="*/ 965415 h 965416"/>
                  <a:gd name="connsiteX5" fmla="*/ 0 w 1960613"/>
                  <a:gd name="connsiteY5" fmla="*/ 482707 h 965416"/>
                  <a:gd name="connsiteX6" fmla="*/ 0 w 1960613"/>
                  <a:gd name="connsiteY6" fmla="*/ 482708 h 965416"/>
                  <a:gd name="connsiteX7" fmla="*/ 482708 w 1960613"/>
                  <a:gd name="connsiteY7" fmla="*/ 0 h 965416"/>
                  <a:gd name="connsiteX0" fmla="*/ 1960613 w 1960613"/>
                  <a:gd name="connsiteY0" fmla="*/ 482708 h 965416"/>
                  <a:gd name="connsiteX1" fmla="*/ 1960612 w 1960613"/>
                  <a:gd name="connsiteY1" fmla="*/ 482708 h 965416"/>
                  <a:gd name="connsiteX2" fmla="*/ 1477904 w 1960613"/>
                  <a:gd name="connsiteY2" fmla="*/ 965416 h 965416"/>
                  <a:gd name="connsiteX3" fmla="*/ 482708 w 1960613"/>
                  <a:gd name="connsiteY3" fmla="*/ 965415 h 965416"/>
                  <a:gd name="connsiteX4" fmla="*/ 0 w 1960613"/>
                  <a:gd name="connsiteY4" fmla="*/ 482707 h 965416"/>
                  <a:gd name="connsiteX5" fmla="*/ 0 w 1960613"/>
                  <a:gd name="connsiteY5" fmla="*/ 482708 h 965416"/>
                  <a:gd name="connsiteX6" fmla="*/ 482708 w 1960613"/>
                  <a:gd name="connsiteY6" fmla="*/ 0 h 965416"/>
                  <a:gd name="connsiteX0" fmla="*/ 1960613 w 1960613"/>
                  <a:gd name="connsiteY0" fmla="*/ 482708 h 965416"/>
                  <a:gd name="connsiteX1" fmla="*/ 1477904 w 1960613"/>
                  <a:gd name="connsiteY1" fmla="*/ 965416 h 965416"/>
                  <a:gd name="connsiteX2" fmla="*/ 482708 w 1960613"/>
                  <a:gd name="connsiteY2" fmla="*/ 965415 h 965416"/>
                  <a:gd name="connsiteX3" fmla="*/ 0 w 1960613"/>
                  <a:gd name="connsiteY3" fmla="*/ 482707 h 965416"/>
                  <a:gd name="connsiteX4" fmla="*/ 0 w 1960613"/>
                  <a:gd name="connsiteY4" fmla="*/ 482708 h 965416"/>
                  <a:gd name="connsiteX5" fmla="*/ 482708 w 1960613"/>
                  <a:gd name="connsiteY5" fmla="*/ 0 h 965416"/>
                  <a:gd name="connsiteX0" fmla="*/ 1477904 w 1477904"/>
                  <a:gd name="connsiteY0" fmla="*/ 965416 h 965416"/>
                  <a:gd name="connsiteX1" fmla="*/ 482708 w 1477904"/>
                  <a:gd name="connsiteY1" fmla="*/ 965415 h 965416"/>
                  <a:gd name="connsiteX2" fmla="*/ 0 w 1477904"/>
                  <a:gd name="connsiteY2" fmla="*/ 482707 h 965416"/>
                  <a:gd name="connsiteX3" fmla="*/ 0 w 1477904"/>
                  <a:gd name="connsiteY3" fmla="*/ 482708 h 965416"/>
                  <a:gd name="connsiteX4" fmla="*/ 482708 w 1477904"/>
                  <a:gd name="connsiteY4" fmla="*/ 0 h 965416"/>
                  <a:gd name="connsiteX0" fmla="*/ 1477904 w 1477904"/>
                  <a:gd name="connsiteY0" fmla="*/ 482709 h 482709"/>
                  <a:gd name="connsiteX1" fmla="*/ 482708 w 1477904"/>
                  <a:gd name="connsiteY1" fmla="*/ 482708 h 482709"/>
                  <a:gd name="connsiteX2" fmla="*/ 0 w 1477904"/>
                  <a:gd name="connsiteY2" fmla="*/ 0 h 482709"/>
                  <a:gd name="connsiteX3" fmla="*/ 0 w 1477904"/>
                  <a:gd name="connsiteY3" fmla="*/ 1 h 482709"/>
                  <a:gd name="connsiteX0" fmla="*/ 1477904 w 1477904"/>
                  <a:gd name="connsiteY0" fmla="*/ 482709 h 482709"/>
                  <a:gd name="connsiteX1" fmla="*/ 763611 w 1477904"/>
                  <a:gd name="connsiteY1" fmla="*/ 481621 h 482709"/>
                  <a:gd name="connsiteX2" fmla="*/ 482708 w 1477904"/>
                  <a:gd name="connsiteY2" fmla="*/ 482708 h 482709"/>
                  <a:gd name="connsiteX3" fmla="*/ 0 w 1477904"/>
                  <a:gd name="connsiteY3" fmla="*/ 0 h 482709"/>
                  <a:gd name="connsiteX4" fmla="*/ 0 w 1477904"/>
                  <a:gd name="connsiteY4" fmla="*/ 1 h 482709"/>
                  <a:gd name="connsiteX0" fmla="*/ 763611 w 763611"/>
                  <a:gd name="connsiteY0" fmla="*/ 481621 h 482708"/>
                  <a:gd name="connsiteX1" fmla="*/ 482708 w 763611"/>
                  <a:gd name="connsiteY1" fmla="*/ 482708 h 482708"/>
                  <a:gd name="connsiteX2" fmla="*/ 0 w 763611"/>
                  <a:gd name="connsiteY2" fmla="*/ 0 h 482708"/>
                  <a:gd name="connsiteX3" fmla="*/ 0 w 763611"/>
                  <a:gd name="connsiteY3" fmla="*/ 1 h 482708"/>
                </a:gdLst>
                <a:ahLst/>
                <a:cxnLst>
                  <a:cxn ang="0">
                    <a:pos x="connsiteX0" y="connsiteY0"/>
                  </a:cxn>
                  <a:cxn ang="0">
                    <a:pos x="connsiteX1" y="connsiteY1"/>
                  </a:cxn>
                  <a:cxn ang="0">
                    <a:pos x="connsiteX2" y="connsiteY2"/>
                  </a:cxn>
                  <a:cxn ang="0">
                    <a:pos x="connsiteX3" y="connsiteY3"/>
                  </a:cxn>
                </a:cxnLst>
                <a:rect l="l" t="t" r="r" b="b"/>
                <a:pathLst>
                  <a:path w="763611" h="482708">
                    <a:moveTo>
                      <a:pt x="763611" y="481621"/>
                    </a:moveTo>
                    <a:lnTo>
                      <a:pt x="482708" y="482708"/>
                    </a:lnTo>
                    <a:cubicBezTo>
                      <a:pt x="216116" y="482708"/>
                      <a:pt x="0" y="266592"/>
                      <a:pt x="0" y="0"/>
                    </a:cubicBezTo>
                    <a:lnTo>
                      <a:pt x="0" y="1"/>
                    </a:lnTo>
                  </a:path>
                </a:pathLst>
              </a:custGeom>
              <a:noFill/>
              <a:ln w="12700" cap="flat" cmpd="sng" algn="ctr">
                <a:solidFill>
                  <a:srgbClr val="76622F"/>
                </a:solidFill>
                <a:prstDash val="solid"/>
                <a:headEnd w="lg" len="lg"/>
                <a:tailEnd type="oval" w="lg" len="lg"/>
              </a:ln>
              <a:effectLst/>
            </p:spPr>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white"/>
                  </a:solidFill>
                  <a:effectLst/>
                  <a:uLnTx/>
                  <a:uFillTx/>
                  <a:latin typeface="Segoe UI"/>
                  <a:ea typeface="+mn-ea"/>
                  <a:cs typeface="+mn-cs"/>
                </a:endParaRPr>
              </a:p>
            </p:txBody>
          </p:sp>
        </p:grpSp>
        <p:sp>
          <p:nvSpPr>
            <p:cNvPr id="47" name="TextBox 46">
              <a:extLst>
                <a:ext uri="{FF2B5EF4-FFF2-40B4-BE49-F238E27FC236}">
                  <a16:creationId xmlns:a16="http://schemas.microsoft.com/office/drawing/2014/main" id="{227D6A02-274F-DD4F-E9E7-698CCDE894EA}"/>
                </a:ext>
              </a:extLst>
            </p:cNvPr>
            <p:cNvSpPr txBox="1"/>
            <p:nvPr/>
          </p:nvSpPr>
          <p:spPr>
            <a:xfrm>
              <a:off x="6663579" y="3970536"/>
              <a:ext cx="4147305" cy="86177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المستوى الاستراتيجي</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6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 تحديد أنواع المحتوى وأهدافه العامة</a:t>
              </a:r>
              <a:endParaRPr kumimoji="0" lang="en-US" sz="1200" b="0" i="0" u="none" strike="noStrike" kern="0" cap="none" spc="0" normalizeH="0" baseline="0" noProof="0" dirty="0">
                <a:ln>
                  <a:noFill/>
                </a:ln>
                <a:solidFill>
                  <a:srgbClr val="000000"/>
                </a:solidFill>
                <a:effectLst/>
                <a:uLnTx/>
                <a:uFillTx/>
                <a:latin typeface="Calibri"/>
                <a:ea typeface="Calibri" panose="020F0502020204030204" pitchFamily="34" charset="0"/>
                <a:cs typeface="+mn-cs"/>
              </a:endParaRPr>
            </a:p>
          </p:txBody>
        </p:sp>
        <p:sp>
          <p:nvSpPr>
            <p:cNvPr id="48" name="TextBox 47">
              <a:extLst>
                <a:ext uri="{FF2B5EF4-FFF2-40B4-BE49-F238E27FC236}">
                  <a16:creationId xmlns:a16="http://schemas.microsoft.com/office/drawing/2014/main" id="{C9B1EA09-A3B9-DAD0-4DE5-5F39B3E1C398}"/>
                </a:ext>
              </a:extLst>
            </p:cNvPr>
            <p:cNvSpPr txBox="1"/>
            <p:nvPr/>
          </p:nvSpPr>
          <p:spPr>
            <a:xfrm>
              <a:off x="1267482" y="3970536"/>
              <a:ext cx="3985173" cy="100027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المستوى التفصيلي</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dirty="0">
                <a:ln>
                  <a:noFill/>
                </a:ln>
                <a:solidFill>
                  <a:srgbClr val="000000"/>
                </a:solidFill>
                <a:effectLst/>
                <a:uLnTx/>
                <a:uFillTx/>
                <a:latin typeface="Calibri"/>
                <a:ea typeface="Calibri" panose="020F0502020204030204" pitchFamily="34" charset="0"/>
                <a:cs typeface="+mn-cs"/>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تحديد عدد المنتجات، الموضوعات، الرسائل، والجدول الزمني للإنتاج والنشر</a:t>
              </a:r>
              <a:endParaRPr kumimoji="0" lang="en-US" sz="1600" b="0" i="0" u="none" strike="noStrike" kern="0" cap="none" spc="0" normalizeH="0" baseline="0" noProof="0" dirty="0">
                <a:ln>
                  <a:noFill/>
                </a:ln>
                <a:solidFill>
                  <a:srgbClr val="000000"/>
                </a:solidFill>
                <a:effectLst/>
                <a:uLnTx/>
                <a:uFillTx/>
                <a:latin typeface="Calibri"/>
                <a:ea typeface="Calibri" panose="020F0502020204030204" pitchFamily="34" charset="0"/>
                <a:cs typeface="+mn-cs"/>
              </a:endParaRPr>
            </a:p>
          </p:txBody>
        </p:sp>
      </p:grpSp>
    </p:spTree>
    <p:extLst>
      <p:ext uri="{BB962C8B-B14F-4D97-AF65-F5344CB8AC3E}">
        <p14:creationId xmlns:p14="http://schemas.microsoft.com/office/powerpoint/2010/main" val="24185775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B0DB2-9AF7-CEB1-F84F-12FA1528647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038F74B-0859-3ABE-E072-8879E09E36D8}"/>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510F3E6D-5243-3C8C-5E8A-668C36FE488D}"/>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81DE5F39-7CFD-4E6A-69BA-E457C28F495B}"/>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1B97664C-0876-E6AE-F4AC-436276FC4573}"/>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خطة الإنتاج الإعلامي والمحتوى المستهدف</a:t>
            </a:r>
          </a:p>
        </p:txBody>
      </p:sp>
      <p:sp>
        <p:nvSpPr>
          <p:cNvPr id="5" name="Slide Number Placeholder 4">
            <a:extLst>
              <a:ext uri="{FF2B5EF4-FFF2-40B4-BE49-F238E27FC236}">
                <a16:creationId xmlns:a16="http://schemas.microsoft.com/office/drawing/2014/main" id="{23CBB21E-9E52-F6C1-F4D3-BE22768A8C0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0902FA1B-DFC3-DC80-7B8B-25F32BFC52ED}"/>
              </a:ext>
            </a:extLst>
          </p:cNvPr>
          <p:cNvSpPr txBox="1"/>
          <p:nvPr/>
        </p:nvSpPr>
        <p:spPr>
          <a:xfrm>
            <a:off x="984660" y="1094172"/>
            <a:ext cx="10021796" cy="496996"/>
          </a:xfrm>
          <a:prstGeom prst="rect">
            <a:avLst/>
          </a:prstGeom>
          <a:noFill/>
        </p:spPr>
        <p:txBody>
          <a:bodyPr wrap="square">
            <a:spAutoFit/>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أنواع المحتوى وأهدافه</a:t>
            </a:r>
          </a:p>
        </p:txBody>
      </p:sp>
      <p:graphicFrame>
        <p:nvGraphicFramePr>
          <p:cNvPr id="6" name="Table 5">
            <a:extLst>
              <a:ext uri="{FF2B5EF4-FFF2-40B4-BE49-F238E27FC236}">
                <a16:creationId xmlns:a16="http://schemas.microsoft.com/office/drawing/2014/main" id="{3C625E28-E118-9986-FCC2-C82F3AD84AA7}"/>
              </a:ext>
            </a:extLst>
          </p:cNvPr>
          <p:cNvGraphicFramePr>
            <a:graphicFrameLocks noGrp="1"/>
          </p:cNvGraphicFramePr>
          <p:nvPr/>
        </p:nvGraphicFramePr>
        <p:xfrm>
          <a:off x="609601" y="1791760"/>
          <a:ext cx="10972800" cy="4801672"/>
        </p:xfrm>
        <a:graphic>
          <a:graphicData uri="http://schemas.openxmlformats.org/drawingml/2006/table">
            <a:tbl>
              <a:tblPr rtl="1" firstRow="1" firstCol="1" bandRow="1">
                <a:tableStyleId>{5C22544A-7EE6-4342-B048-85BDC9FD1C3A}</a:tableStyleId>
              </a:tblPr>
              <a:tblGrid>
                <a:gridCol w="1828800">
                  <a:extLst>
                    <a:ext uri="{9D8B030D-6E8A-4147-A177-3AD203B41FA5}">
                      <a16:colId xmlns:a16="http://schemas.microsoft.com/office/drawing/2014/main" val="1695404915"/>
                    </a:ext>
                  </a:extLst>
                </a:gridCol>
                <a:gridCol w="1828800">
                  <a:extLst>
                    <a:ext uri="{9D8B030D-6E8A-4147-A177-3AD203B41FA5}">
                      <a16:colId xmlns:a16="http://schemas.microsoft.com/office/drawing/2014/main" val="2748539218"/>
                    </a:ext>
                  </a:extLst>
                </a:gridCol>
                <a:gridCol w="1828800">
                  <a:extLst>
                    <a:ext uri="{9D8B030D-6E8A-4147-A177-3AD203B41FA5}">
                      <a16:colId xmlns:a16="http://schemas.microsoft.com/office/drawing/2014/main" val="2068584698"/>
                    </a:ext>
                  </a:extLst>
                </a:gridCol>
                <a:gridCol w="1828800">
                  <a:extLst>
                    <a:ext uri="{9D8B030D-6E8A-4147-A177-3AD203B41FA5}">
                      <a16:colId xmlns:a16="http://schemas.microsoft.com/office/drawing/2014/main" val="1115234534"/>
                    </a:ext>
                  </a:extLst>
                </a:gridCol>
                <a:gridCol w="1828800">
                  <a:extLst>
                    <a:ext uri="{9D8B030D-6E8A-4147-A177-3AD203B41FA5}">
                      <a16:colId xmlns:a16="http://schemas.microsoft.com/office/drawing/2014/main" val="4112360382"/>
                    </a:ext>
                  </a:extLst>
                </a:gridCol>
                <a:gridCol w="1828800">
                  <a:extLst>
                    <a:ext uri="{9D8B030D-6E8A-4147-A177-3AD203B41FA5}">
                      <a16:colId xmlns:a16="http://schemas.microsoft.com/office/drawing/2014/main" val="3284298935"/>
                    </a:ext>
                  </a:extLst>
                </a:gridCol>
              </a:tblGrid>
              <a:tr h="533997">
                <a:tc>
                  <a:txBody>
                    <a:bodyPr/>
                    <a:lstStyle/>
                    <a:p>
                      <a:pPr marL="0" marR="0" algn="ctr" rtl="1">
                        <a:lnSpc>
                          <a:spcPct val="115000"/>
                        </a:lnSpc>
                        <a:spcAft>
                          <a:spcPts val="800"/>
                        </a:spcAft>
                        <a:buNone/>
                      </a:pPr>
                      <a:r>
                        <a:rPr lang="ar-SA" sz="1600" kern="100" dirty="0">
                          <a:effectLst/>
                          <a:cs typeface="+mn-cs"/>
                        </a:rPr>
                        <a:t>نوع المحتوى</a:t>
                      </a: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600" kern="100" dirty="0">
                          <a:effectLst/>
                          <a:cs typeface="+mn-cs"/>
                        </a:rPr>
                        <a:t>الوصف العام</a:t>
                      </a: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600" kern="100" dirty="0">
                          <a:effectLst/>
                          <a:cs typeface="+mn-cs"/>
                        </a:rPr>
                        <a:t>الهدف التربوي</a:t>
                      </a: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600" kern="100" dirty="0">
                          <a:effectLst/>
                          <a:cs typeface="+mn-cs"/>
                        </a:rPr>
                        <a:t>الشكل الفني</a:t>
                      </a: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600" kern="100" dirty="0">
                          <a:effectLst/>
                          <a:cs typeface="+mn-cs"/>
                        </a:rPr>
                        <a:t>الفئة المستهدفة</a:t>
                      </a: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600" kern="100" dirty="0">
                          <a:effectLst/>
                          <a:cs typeface="+mn-cs"/>
                        </a:rPr>
                        <a:t>الرسائل الأساسية</a:t>
                      </a: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extLst>
                  <a:ext uri="{0D108BD9-81ED-4DB2-BD59-A6C34878D82A}">
                    <a16:rowId xmlns:a16="http://schemas.microsoft.com/office/drawing/2014/main" val="3998155131"/>
                  </a:ext>
                </a:extLst>
              </a:tr>
              <a:tr h="853535">
                <a:tc>
                  <a:txBody>
                    <a:bodyPr/>
                    <a:lstStyle/>
                    <a:p>
                      <a:pPr marL="0" marR="0" algn="ctr" rtl="1">
                        <a:lnSpc>
                          <a:spcPct val="115000"/>
                        </a:lnSpc>
                        <a:spcAft>
                          <a:spcPts val="800"/>
                        </a:spcAft>
                        <a:buNone/>
                      </a:pPr>
                      <a:r>
                        <a:rPr lang="ar-SA" sz="1300" kern="100" dirty="0">
                          <a:solidFill>
                            <a:schemeClr val="tx1">
                              <a:lumMod val="95000"/>
                              <a:lumOff val="5000"/>
                            </a:schemeClr>
                          </a:solidFill>
                          <a:effectLst/>
                          <a:cs typeface="+mn-cs"/>
                        </a:rPr>
                        <a:t>الفيديوهات الواقعية</a:t>
                      </a:r>
                    </a:p>
                    <a:p>
                      <a:pPr marL="0" marR="0" algn="ctr" rtl="1">
                        <a:lnSpc>
                          <a:spcPct val="115000"/>
                        </a:lnSpc>
                        <a:spcAft>
                          <a:spcPts val="800"/>
                        </a:spcAft>
                        <a:buNone/>
                      </a:pPr>
                      <a:r>
                        <a:rPr lang="en-US" sz="1300" kern="100" dirty="0">
                          <a:solidFill>
                            <a:schemeClr val="tx1">
                              <a:lumMod val="95000"/>
                              <a:lumOff val="5000"/>
                            </a:schemeClr>
                          </a:solidFill>
                          <a:effectLst/>
                          <a:cs typeface="+mn-cs"/>
                        </a:rPr>
                        <a:t> (Live Action)</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مشاهد تمثيلية يؤديها أطفال داخل بيئات منزلية ومدرسية واقعية</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a:solidFill>
                            <a:schemeClr val="tx1">
                              <a:lumMod val="95000"/>
                              <a:lumOff val="5000"/>
                            </a:schemeClr>
                          </a:solidFill>
                          <a:effectLst/>
                          <a:cs typeface="+mn-cs"/>
                        </a:rPr>
                        <a:t>تعزيز القدوة والممارسة اليومية للسلوكيات الصحيحة</a:t>
                      </a:r>
                      <a:endParaRPr lang="en-US" sz="1300" kern="10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تصوير واقعي بأسلوب قصصي بسيط ومباشر</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300" kern="100" dirty="0">
                          <a:solidFill>
                            <a:schemeClr val="tx1">
                              <a:lumMod val="95000"/>
                              <a:lumOff val="5000"/>
                            </a:schemeClr>
                          </a:solidFill>
                          <a:effectLst/>
                          <a:cs typeface="+mn-cs"/>
                        </a:rPr>
                        <a:t>9 الى 12 سنة</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ربط الترشيد بالمسؤولية والمواطنة، وإبراز أثر السلوك في الأسرة والمجتمع</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373214526"/>
                  </a:ext>
                </a:extLst>
              </a:tr>
              <a:tr h="853535">
                <a:tc>
                  <a:txBody>
                    <a:bodyPr/>
                    <a:lstStyle/>
                    <a:p>
                      <a:pPr marL="0" marR="0" algn="ctr" rtl="1">
                        <a:lnSpc>
                          <a:spcPct val="115000"/>
                        </a:lnSpc>
                        <a:spcAft>
                          <a:spcPts val="800"/>
                        </a:spcAft>
                        <a:buNone/>
                      </a:pPr>
                      <a:r>
                        <a:rPr lang="ar-SA" sz="1300" kern="100" dirty="0">
                          <a:solidFill>
                            <a:schemeClr val="tx1">
                              <a:lumMod val="95000"/>
                              <a:lumOff val="5000"/>
                            </a:schemeClr>
                          </a:solidFill>
                          <a:effectLst/>
                          <a:cs typeface="+mn-cs"/>
                        </a:rPr>
                        <a:t>الرسوم المتحركة</a:t>
                      </a:r>
                      <a:r>
                        <a:rPr lang="en-US" sz="1300" kern="100" dirty="0">
                          <a:solidFill>
                            <a:schemeClr val="tx1">
                              <a:lumMod val="95000"/>
                              <a:lumOff val="5000"/>
                            </a:schemeClr>
                          </a:solidFill>
                          <a:effectLst/>
                          <a:cs typeface="+mn-cs"/>
                        </a:rPr>
                        <a:t> (Animated Series)</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سلسلة مشوقة من الرسوم ثلاثية الأبعاد بشخصيات ثابتة تمثل ألوان بطاقة كفاءة الطاقة</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a:solidFill>
                            <a:schemeClr val="tx1">
                              <a:lumMod val="95000"/>
                              <a:lumOff val="5000"/>
                            </a:schemeClr>
                          </a:solidFill>
                          <a:effectLst/>
                          <a:cs typeface="+mn-cs"/>
                        </a:rPr>
                        <a:t>تبسيط المفاهيم العلمية وتعليم السلوكيات الصحيحة بطريقة قصصية مشوقة</a:t>
                      </a:r>
                      <a:endParaRPr lang="en-US" sz="1300" kern="10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ثنائية وثلاثية الأبعاد</a:t>
                      </a:r>
                      <a:r>
                        <a:rPr lang="en-US" sz="1300" kern="100" dirty="0">
                          <a:solidFill>
                            <a:schemeClr val="tx1">
                              <a:lumMod val="95000"/>
                              <a:lumOff val="5000"/>
                            </a:schemeClr>
                          </a:solidFill>
                          <a:effectLst/>
                          <a:cs typeface="+mn-cs"/>
                        </a:rPr>
                        <a:t> </a:t>
                      </a:r>
                      <a:r>
                        <a:rPr lang="ar-SA" sz="1300" kern="100" dirty="0">
                          <a:solidFill>
                            <a:schemeClr val="tx1">
                              <a:lumMod val="95000"/>
                              <a:lumOff val="5000"/>
                            </a:schemeClr>
                          </a:solidFill>
                          <a:effectLst/>
                          <a:cs typeface="+mn-cs"/>
                        </a:rPr>
                        <a:t>مع استخدام الذكاء الاصطناعي في التحريك</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300" kern="100" dirty="0">
                          <a:solidFill>
                            <a:schemeClr val="tx1">
                              <a:lumMod val="95000"/>
                              <a:lumOff val="5000"/>
                            </a:schemeClr>
                          </a:solidFill>
                          <a:effectLst/>
                          <a:cs typeface="+mn-cs"/>
                        </a:rPr>
                        <a:t>6 الى 8 سنة</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فهم مفهوم الطاقة والكفاءة بطريقة حسيّة </a:t>
                      </a:r>
                    </a:p>
                    <a:p>
                      <a:pPr marL="0" marR="0" algn="r" rtl="1">
                        <a:lnSpc>
                          <a:spcPct val="115000"/>
                        </a:lnSpc>
                        <a:spcAft>
                          <a:spcPts val="800"/>
                        </a:spcAft>
                        <a:buNone/>
                      </a:pPr>
                      <a:r>
                        <a:rPr lang="ar-SA" sz="1300" kern="100" dirty="0">
                          <a:solidFill>
                            <a:schemeClr val="tx1">
                              <a:lumMod val="95000"/>
                              <a:lumOff val="5000"/>
                            </a:schemeClr>
                          </a:solidFill>
                          <a:effectLst/>
                          <a:cs typeface="+mn-cs"/>
                        </a:rPr>
                        <a:t>(ضوء، مكيف، أجهزة منزلية)</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1357058400"/>
                  </a:ext>
                </a:extLst>
              </a:tr>
              <a:tr h="853535">
                <a:tc>
                  <a:txBody>
                    <a:bodyPr/>
                    <a:lstStyle/>
                    <a:p>
                      <a:pPr marL="0" marR="0" algn="ctr" rtl="1">
                        <a:lnSpc>
                          <a:spcPct val="100000"/>
                        </a:lnSpc>
                        <a:spcAft>
                          <a:spcPts val="800"/>
                        </a:spcAft>
                        <a:buNone/>
                      </a:pPr>
                      <a:r>
                        <a:rPr lang="ar-SA" sz="1300" kern="100" dirty="0">
                          <a:solidFill>
                            <a:schemeClr val="tx1">
                              <a:lumMod val="95000"/>
                              <a:lumOff val="5000"/>
                            </a:schemeClr>
                          </a:solidFill>
                          <a:effectLst/>
                          <a:cs typeface="+mn-cs"/>
                        </a:rPr>
                        <a:t>الأناشيد التعليمية</a:t>
                      </a:r>
                      <a:endParaRPr lang="ar-JO" sz="1300" kern="100" dirty="0">
                        <a:solidFill>
                          <a:schemeClr val="tx1">
                            <a:lumMod val="95000"/>
                            <a:lumOff val="5000"/>
                          </a:schemeClr>
                        </a:solidFill>
                        <a:effectLst/>
                        <a:cs typeface="+mn-cs"/>
                      </a:endParaRPr>
                    </a:p>
                    <a:p>
                      <a:pPr marL="0" marR="0" algn="ctr" rtl="1">
                        <a:lnSpc>
                          <a:spcPct val="100000"/>
                        </a:lnSpc>
                        <a:spcAft>
                          <a:spcPts val="800"/>
                        </a:spcAft>
                        <a:buNone/>
                      </a:pPr>
                      <a:r>
                        <a:rPr lang="en-US" sz="1300" kern="100" dirty="0">
                          <a:solidFill>
                            <a:schemeClr val="tx1">
                              <a:lumMod val="95000"/>
                              <a:lumOff val="5000"/>
                            </a:schemeClr>
                          </a:solidFill>
                          <a:effectLst/>
                          <a:cs typeface="+mn-cs"/>
                        </a:rPr>
                        <a:t> (Musical Clips)</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أناشيد قصيرة بإيقاع طفولي جذاب وكلمات تربوية بسيطة</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ترسيخ الرسائل التوعوية في الذاكرة السمعية للطفل</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a:solidFill>
                            <a:schemeClr val="tx1">
                              <a:lumMod val="95000"/>
                              <a:lumOff val="5000"/>
                            </a:schemeClr>
                          </a:solidFill>
                          <a:effectLst/>
                          <a:cs typeface="+mn-cs"/>
                        </a:rPr>
                        <a:t>إنتاج صوتي ومرئي احترافي بأصوات أطفال</a:t>
                      </a:r>
                      <a:endParaRPr lang="en-US" sz="1300" kern="10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300" kern="100" dirty="0">
                          <a:solidFill>
                            <a:schemeClr val="tx1">
                              <a:lumMod val="95000"/>
                              <a:lumOff val="5000"/>
                            </a:schemeClr>
                          </a:solidFill>
                          <a:effectLst/>
                          <a:cs typeface="+mn-cs"/>
                        </a:rPr>
                        <a:t>6 الى 12 سنة</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كلمات إيجابية قصيرة: “أطفئها لتبقى طاقتنا”، “بطاقة الطاقة ترشدنا</a:t>
                      </a:r>
                      <a:r>
                        <a:rPr lang="en-US" sz="1300" kern="100" dirty="0">
                          <a:solidFill>
                            <a:schemeClr val="tx1">
                              <a:lumMod val="95000"/>
                              <a:lumOff val="5000"/>
                            </a:schemeClr>
                          </a:solidFill>
                          <a:effectLst/>
                          <a:cs typeface="+mn-cs"/>
                        </a:rPr>
                        <a:t>”</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2474792248"/>
                  </a:ext>
                </a:extLst>
              </a:tr>
              <a:tr h="853535">
                <a:tc>
                  <a:txBody>
                    <a:bodyPr/>
                    <a:lstStyle/>
                    <a:p>
                      <a:pPr marL="0" marR="0" algn="ctr" rtl="1">
                        <a:lnSpc>
                          <a:spcPct val="115000"/>
                        </a:lnSpc>
                        <a:spcAft>
                          <a:spcPts val="800"/>
                        </a:spcAft>
                        <a:buNone/>
                      </a:pPr>
                      <a:r>
                        <a:rPr lang="ar-SA" sz="1300" kern="100" dirty="0">
                          <a:solidFill>
                            <a:schemeClr val="tx1">
                              <a:lumMod val="95000"/>
                              <a:lumOff val="5000"/>
                            </a:schemeClr>
                          </a:solidFill>
                          <a:effectLst/>
                          <a:cs typeface="+mn-cs"/>
                        </a:rPr>
                        <a:t>المحتوى التفاعلي الرقمي</a:t>
                      </a:r>
                      <a:r>
                        <a:rPr lang="en-US" sz="1300" kern="100" dirty="0">
                          <a:solidFill>
                            <a:schemeClr val="tx1">
                              <a:lumMod val="95000"/>
                              <a:lumOff val="5000"/>
                            </a:schemeClr>
                          </a:solidFill>
                          <a:effectLst/>
                          <a:cs typeface="+mn-cs"/>
                        </a:rPr>
                        <a:t> (Interactive Challenges)</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مسابقات وألعاب بسيطة عبر المنصات الرقمية (تحديات أسبوعية وسلوكيات منزلية)</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تحفيز المشاركة العملية وتكرار السلوك المرغوب</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تصميم رقمي – تطبيقات ومقاطع قصيرة</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300" kern="100" dirty="0">
                          <a:solidFill>
                            <a:schemeClr val="tx1">
                              <a:lumMod val="95000"/>
                              <a:lumOff val="5000"/>
                            </a:schemeClr>
                          </a:solidFill>
                          <a:effectLst/>
                          <a:cs typeface="+mn-cs"/>
                        </a:rPr>
                        <a:t>6 الى 12 سنة</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تحفيز السلوك باللعب والمنافسة بين الأطفال والأسر</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687892815"/>
                  </a:ext>
                </a:extLst>
              </a:tr>
              <a:tr h="853535">
                <a:tc>
                  <a:txBody>
                    <a:bodyPr/>
                    <a:lstStyle/>
                    <a:p>
                      <a:pPr marL="0" marR="0" algn="ctr" rtl="1">
                        <a:lnSpc>
                          <a:spcPct val="115000"/>
                        </a:lnSpc>
                        <a:spcAft>
                          <a:spcPts val="800"/>
                        </a:spcAft>
                        <a:buNone/>
                      </a:pPr>
                      <a:r>
                        <a:rPr lang="ar-SA" sz="1300" kern="100" dirty="0">
                          <a:solidFill>
                            <a:schemeClr val="tx1">
                              <a:lumMod val="95000"/>
                              <a:lumOff val="5000"/>
                            </a:schemeClr>
                          </a:solidFill>
                          <a:effectLst/>
                          <a:cs typeface="+mn-cs"/>
                        </a:rPr>
                        <a:t>المحتوى المدرسي</a:t>
                      </a:r>
                    </a:p>
                    <a:p>
                      <a:pPr marL="0" marR="0" algn="ctr" rtl="1">
                        <a:lnSpc>
                          <a:spcPct val="115000"/>
                        </a:lnSpc>
                        <a:spcAft>
                          <a:spcPts val="800"/>
                        </a:spcAft>
                        <a:buNone/>
                      </a:pPr>
                      <a:r>
                        <a:rPr lang="en-US" sz="1300" kern="100" dirty="0">
                          <a:solidFill>
                            <a:schemeClr val="tx1">
                              <a:lumMod val="95000"/>
                              <a:lumOff val="5000"/>
                            </a:schemeClr>
                          </a:solidFill>
                          <a:effectLst/>
                          <a:cs typeface="+mn-cs"/>
                        </a:rPr>
                        <a:t> (School Units)</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برامج تعليمية وأنشطة صفية تفاعلية تتضمن عروضًا وألعابًا تطبيقية</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دمج مفاهيم الترشيد في التعليم النظامي</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عروض </a:t>
                      </a:r>
                      <a:r>
                        <a:rPr lang="en-US" sz="1300" kern="100" dirty="0">
                          <a:solidFill>
                            <a:schemeClr val="tx1">
                              <a:lumMod val="95000"/>
                              <a:lumOff val="5000"/>
                            </a:schemeClr>
                          </a:solidFill>
                          <a:effectLst/>
                          <a:cs typeface="+mn-cs"/>
                        </a:rPr>
                        <a:t>PowerPoint</a:t>
                      </a:r>
                      <a:r>
                        <a:rPr lang="ar-SA" sz="1300" kern="100" dirty="0">
                          <a:solidFill>
                            <a:schemeClr val="tx1">
                              <a:lumMod val="95000"/>
                              <a:lumOff val="5000"/>
                            </a:schemeClr>
                          </a:solidFill>
                          <a:effectLst/>
                          <a:cs typeface="+mn-cs"/>
                        </a:rPr>
                        <a:t> </a:t>
                      </a:r>
                      <a:r>
                        <a:rPr lang="en-US" sz="1300" kern="100" dirty="0">
                          <a:solidFill>
                            <a:schemeClr val="tx1">
                              <a:lumMod val="95000"/>
                              <a:lumOff val="5000"/>
                            </a:schemeClr>
                          </a:solidFill>
                          <a:effectLst/>
                          <a:cs typeface="+mn-cs"/>
                        </a:rPr>
                        <a:t> </a:t>
                      </a:r>
                      <a:r>
                        <a:rPr lang="ar-SA" sz="1300" kern="100" dirty="0">
                          <a:solidFill>
                            <a:schemeClr val="tx1">
                              <a:lumMod val="95000"/>
                              <a:lumOff val="5000"/>
                            </a:schemeClr>
                          </a:solidFill>
                          <a:effectLst/>
                          <a:cs typeface="+mn-cs"/>
                        </a:rPr>
                        <a:t>تعليمية مرفقة بأنشطة جماعية تطبيقية</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300" kern="100" dirty="0">
                          <a:solidFill>
                            <a:schemeClr val="tx1">
                              <a:lumMod val="95000"/>
                              <a:lumOff val="5000"/>
                            </a:schemeClr>
                          </a:solidFill>
                          <a:effectLst/>
                          <a:cs typeface="+mn-cs"/>
                        </a:rPr>
                        <a:t>9 الى 12 سنة</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نقل مفهوم الترشيد من المدرسة إلى المنزل</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2677048306"/>
                  </a:ext>
                </a:extLst>
              </a:tr>
            </a:tbl>
          </a:graphicData>
        </a:graphic>
      </p:graphicFrame>
    </p:spTree>
    <p:extLst>
      <p:ext uri="{BB962C8B-B14F-4D97-AF65-F5344CB8AC3E}">
        <p14:creationId xmlns:p14="http://schemas.microsoft.com/office/powerpoint/2010/main" val="10620732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39EE5-05AF-14AE-EA24-4302AFEA2A5A}"/>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6A3AE67-09CE-C8EA-C6EE-CA8C3F637597}"/>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8B11A0DF-3E68-E90B-7FC6-1B58B6242737}"/>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9D105EE1-C8FC-1DFC-F976-4605622691A6}"/>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F362B820-8183-6A4D-C027-BC0E5EB63E96}"/>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خطة التنفيذ ومراحل المشروع</a:t>
            </a:r>
          </a:p>
        </p:txBody>
      </p:sp>
      <p:sp>
        <p:nvSpPr>
          <p:cNvPr id="5" name="Slide Number Placeholder 4">
            <a:extLst>
              <a:ext uri="{FF2B5EF4-FFF2-40B4-BE49-F238E27FC236}">
                <a16:creationId xmlns:a16="http://schemas.microsoft.com/office/drawing/2014/main" id="{1B8A7CF6-A796-3979-6082-45EAFB0B2B2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73" name="TextBox 72">
            <a:extLst>
              <a:ext uri="{FF2B5EF4-FFF2-40B4-BE49-F238E27FC236}">
                <a16:creationId xmlns:a16="http://schemas.microsoft.com/office/drawing/2014/main" id="{0F5CE902-A922-BBA1-865E-7C745F098382}"/>
              </a:ext>
            </a:extLst>
          </p:cNvPr>
          <p:cNvSpPr txBox="1"/>
          <p:nvPr/>
        </p:nvSpPr>
        <p:spPr>
          <a:xfrm>
            <a:off x="7396694" y="926532"/>
            <a:ext cx="3519404" cy="523220"/>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مرحلة الإعداد والتخطيط</a:t>
            </a:r>
          </a:p>
        </p:txBody>
      </p:sp>
      <p:grpSp>
        <p:nvGrpSpPr>
          <p:cNvPr id="49" name="Group 48">
            <a:extLst>
              <a:ext uri="{FF2B5EF4-FFF2-40B4-BE49-F238E27FC236}">
                <a16:creationId xmlns:a16="http://schemas.microsoft.com/office/drawing/2014/main" id="{FCCA6EBB-6FC1-741E-C550-F16701C81868}"/>
              </a:ext>
            </a:extLst>
          </p:cNvPr>
          <p:cNvGrpSpPr/>
          <p:nvPr/>
        </p:nvGrpSpPr>
        <p:grpSpPr>
          <a:xfrm>
            <a:off x="8528035" y="3042678"/>
            <a:ext cx="2547138" cy="1906974"/>
            <a:chOff x="6567622" y="4582675"/>
            <a:chExt cx="2446602" cy="1906974"/>
          </a:xfrm>
        </p:grpSpPr>
        <p:sp>
          <p:nvSpPr>
            <p:cNvPr id="50" name="Rectangle: Rounded Corners 49">
              <a:extLst>
                <a:ext uri="{FF2B5EF4-FFF2-40B4-BE49-F238E27FC236}">
                  <a16:creationId xmlns:a16="http://schemas.microsoft.com/office/drawing/2014/main" id="{4960A5E1-14D8-7A9F-40B9-22604444328C}"/>
                </a:ext>
              </a:extLst>
            </p:cNvPr>
            <p:cNvSpPr/>
            <p:nvPr/>
          </p:nvSpPr>
          <p:spPr>
            <a:xfrm>
              <a:off x="6567622" y="4582675"/>
              <a:ext cx="2446602" cy="1906974"/>
            </a:xfrm>
            <a:prstGeom prst="roundRect">
              <a:avLst>
                <a:gd name="adj" fmla="val 4860"/>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1" name="Oval 50">
              <a:extLst>
                <a:ext uri="{FF2B5EF4-FFF2-40B4-BE49-F238E27FC236}">
                  <a16:creationId xmlns:a16="http://schemas.microsoft.com/office/drawing/2014/main" id="{3CED1F7E-37F9-0068-3552-B65217F3EC8C}"/>
                </a:ext>
              </a:extLst>
            </p:cNvPr>
            <p:cNvSpPr/>
            <p:nvPr/>
          </p:nvSpPr>
          <p:spPr>
            <a:xfrm>
              <a:off x="8577580" y="4761617"/>
              <a:ext cx="304800" cy="304800"/>
            </a:xfrm>
            <a:prstGeom prst="ellipse">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52" name="Group 51">
              <a:extLst>
                <a:ext uri="{FF2B5EF4-FFF2-40B4-BE49-F238E27FC236}">
                  <a16:creationId xmlns:a16="http://schemas.microsoft.com/office/drawing/2014/main" id="{9C05E2B7-9C5E-020F-757B-6448F2DF29D0}"/>
                </a:ext>
              </a:extLst>
            </p:cNvPr>
            <p:cNvGrpSpPr/>
            <p:nvPr/>
          </p:nvGrpSpPr>
          <p:grpSpPr>
            <a:xfrm>
              <a:off x="8369983" y="4864953"/>
              <a:ext cx="399093" cy="98129"/>
              <a:chOff x="971210" y="1870511"/>
              <a:chExt cx="399093" cy="98129"/>
            </a:xfrm>
            <a:solidFill>
              <a:srgbClr val="FFC000"/>
            </a:solidFill>
          </p:grpSpPr>
          <p:sp>
            <p:nvSpPr>
              <p:cNvPr id="55" name="Oval 54">
                <a:extLst>
                  <a:ext uri="{FF2B5EF4-FFF2-40B4-BE49-F238E27FC236}">
                    <a16:creationId xmlns:a16="http://schemas.microsoft.com/office/drawing/2014/main" id="{E94741C2-2127-9D1D-EEA8-DFABFC5C7A66}"/>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6" name="Oval 55">
                <a:extLst>
                  <a:ext uri="{FF2B5EF4-FFF2-40B4-BE49-F238E27FC236}">
                    <a16:creationId xmlns:a16="http://schemas.microsoft.com/office/drawing/2014/main" id="{7F960770-EFDF-97C8-D6D0-579B51DFC01B}"/>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7" name="Oval 56">
                <a:extLst>
                  <a:ext uri="{FF2B5EF4-FFF2-40B4-BE49-F238E27FC236}">
                    <a16:creationId xmlns:a16="http://schemas.microsoft.com/office/drawing/2014/main" id="{75669125-CDB8-92D8-1549-DF574D33531F}"/>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53" name="TextBox 36">
              <a:extLst>
                <a:ext uri="{FF2B5EF4-FFF2-40B4-BE49-F238E27FC236}">
                  <a16:creationId xmlns:a16="http://schemas.microsoft.com/office/drawing/2014/main" id="{A421F6BD-CE29-D00D-0DC2-2DFEDB892983}"/>
                </a:ext>
              </a:extLst>
            </p:cNvPr>
            <p:cNvSpPr txBox="1"/>
            <p:nvPr/>
          </p:nvSpPr>
          <p:spPr>
            <a:xfrm>
              <a:off x="6567622" y="4785097"/>
              <a:ext cx="1720801"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إعداد خارطة الطريق</a:t>
              </a:r>
              <a:endParaRPr kumimoji="0" lang="en-US" sz="1800" b="1" i="0" u="none" strike="noStrike" kern="0" cap="none" spc="0" normalizeH="0" baseline="0" noProof="0" dirty="0">
                <a:ln>
                  <a:noFill/>
                </a:ln>
                <a:solidFill>
                  <a:prstClr val="black"/>
                </a:solidFill>
                <a:effectLst/>
                <a:uLnTx/>
                <a:uFillTx/>
                <a:latin typeface="Segoe UI" panose="020B0502040204020203" pitchFamily="34" charset="0"/>
                <a:ea typeface="+mj-ea"/>
                <a:cs typeface="Segoe UI" panose="020B0502040204020203" pitchFamily="34" charset="0"/>
                <a:sym typeface="Montserrat"/>
              </a:endParaRPr>
            </a:p>
          </p:txBody>
        </p:sp>
        <p:sp>
          <p:nvSpPr>
            <p:cNvPr id="54" name="TextBox 53">
              <a:extLst>
                <a:ext uri="{FF2B5EF4-FFF2-40B4-BE49-F238E27FC236}">
                  <a16:creationId xmlns:a16="http://schemas.microsoft.com/office/drawing/2014/main" id="{7CE950A3-5333-D1C7-1D41-88500125AF4D}"/>
                </a:ext>
              </a:extLst>
            </p:cNvPr>
            <p:cNvSpPr txBox="1"/>
            <p:nvPr/>
          </p:nvSpPr>
          <p:spPr>
            <a:xfrm>
              <a:off x="6717917" y="5226805"/>
              <a:ext cx="2164463" cy="400110"/>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300" b="0"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إعداد خارطة الطريق العلمية للحملة بالاستناد إلى:</a:t>
              </a:r>
            </a:p>
          </p:txBody>
        </p:sp>
        <p:sp>
          <p:nvSpPr>
            <p:cNvPr id="81" name="TextBox 80">
              <a:extLst>
                <a:ext uri="{FF2B5EF4-FFF2-40B4-BE49-F238E27FC236}">
                  <a16:creationId xmlns:a16="http://schemas.microsoft.com/office/drawing/2014/main" id="{43F09F43-4860-4405-1DD4-B6099004E90D}"/>
                </a:ext>
              </a:extLst>
            </p:cNvPr>
            <p:cNvSpPr txBox="1"/>
            <p:nvPr/>
          </p:nvSpPr>
          <p:spPr>
            <a:xfrm>
              <a:off x="6624453" y="5694093"/>
              <a:ext cx="2257929" cy="680186"/>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التقارير والدراسات الحالية</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تقييم الخبراء</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تقرير الأداء العام لحملة “أبطال لتبقى”</a:t>
              </a:r>
            </a:p>
          </p:txBody>
        </p:sp>
      </p:grpSp>
      <p:grpSp>
        <p:nvGrpSpPr>
          <p:cNvPr id="82" name="Group 81">
            <a:extLst>
              <a:ext uri="{FF2B5EF4-FFF2-40B4-BE49-F238E27FC236}">
                <a16:creationId xmlns:a16="http://schemas.microsoft.com/office/drawing/2014/main" id="{240FA785-9FFD-9251-CFE3-A9C1F4326CD3}"/>
              </a:ext>
            </a:extLst>
          </p:cNvPr>
          <p:cNvGrpSpPr/>
          <p:nvPr/>
        </p:nvGrpSpPr>
        <p:grpSpPr>
          <a:xfrm>
            <a:off x="4822431" y="3041598"/>
            <a:ext cx="2547138" cy="3585368"/>
            <a:chOff x="6567622" y="2596655"/>
            <a:chExt cx="2446602" cy="4426622"/>
          </a:xfrm>
        </p:grpSpPr>
        <p:sp>
          <p:nvSpPr>
            <p:cNvPr id="83" name="Rectangle: Rounded Corners 82">
              <a:extLst>
                <a:ext uri="{FF2B5EF4-FFF2-40B4-BE49-F238E27FC236}">
                  <a16:creationId xmlns:a16="http://schemas.microsoft.com/office/drawing/2014/main" id="{95178BD4-74F4-4AA7-F038-98CBA6AC6CED}"/>
                </a:ext>
              </a:extLst>
            </p:cNvPr>
            <p:cNvSpPr/>
            <p:nvPr/>
          </p:nvSpPr>
          <p:spPr>
            <a:xfrm>
              <a:off x="6567622" y="2596655"/>
              <a:ext cx="2446602" cy="4426622"/>
            </a:xfrm>
            <a:prstGeom prst="roundRect">
              <a:avLst>
                <a:gd name="adj" fmla="val 4860"/>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4" name="Oval 83">
              <a:extLst>
                <a:ext uri="{FF2B5EF4-FFF2-40B4-BE49-F238E27FC236}">
                  <a16:creationId xmlns:a16="http://schemas.microsoft.com/office/drawing/2014/main" id="{2E3FC42B-237A-9B2F-D40C-112D8A5D3C6E}"/>
                </a:ext>
              </a:extLst>
            </p:cNvPr>
            <p:cNvSpPr/>
            <p:nvPr/>
          </p:nvSpPr>
          <p:spPr>
            <a:xfrm>
              <a:off x="8577580" y="2766540"/>
              <a:ext cx="304800" cy="372554"/>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85" name="Group 84">
              <a:extLst>
                <a:ext uri="{FF2B5EF4-FFF2-40B4-BE49-F238E27FC236}">
                  <a16:creationId xmlns:a16="http://schemas.microsoft.com/office/drawing/2014/main" id="{8F80C680-92D3-C55C-A880-2E6FB64D9B3C}"/>
                </a:ext>
              </a:extLst>
            </p:cNvPr>
            <p:cNvGrpSpPr/>
            <p:nvPr/>
          </p:nvGrpSpPr>
          <p:grpSpPr>
            <a:xfrm>
              <a:off x="8369983" y="2920196"/>
              <a:ext cx="399093" cy="98129"/>
              <a:chOff x="971210" y="1870511"/>
              <a:chExt cx="399093" cy="98129"/>
            </a:xfrm>
            <a:solidFill>
              <a:srgbClr val="FFC000"/>
            </a:solidFill>
          </p:grpSpPr>
          <p:sp>
            <p:nvSpPr>
              <p:cNvPr id="89" name="Oval 88">
                <a:extLst>
                  <a:ext uri="{FF2B5EF4-FFF2-40B4-BE49-F238E27FC236}">
                    <a16:creationId xmlns:a16="http://schemas.microsoft.com/office/drawing/2014/main" id="{0B5DE8A5-84FD-3BA4-E651-ED06ED17EC3B}"/>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0" name="Oval 89">
                <a:extLst>
                  <a:ext uri="{FF2B5EF4-FFF2-40B4-BE49-F238E27FC236}">
                    <a16:creationId xmlns:a16="http://schemas.microsoft.com/office/drawing/2014/main" id="{6AD6DF20-9DF6-2E21-E8E5-8EF78A868EAA}"/>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91" name="Oval 90">
                <a:extLst>
                  <a:ext uri="{FF2B5EF4-FFF2-40B4-BE49-F238E27FC236}">
                    <a16:creationId xmlns:a16="http://schemas.microsoft.com/office/drawing/2014/main" id="{F1D2BAAC-1AEA-989C-4603-A0C08C0D6031}"/>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86" name="TextBox 36">
              <a:extLst>
                <a:ext uri="{FF2B5EF4-FFF2-40B4-BE49-F238E27FC236}">
                  <a16:creationId xmlns:a16="http://schemas.microsoft.com/office/drawing/2014/main" id="{A6573148-A5C3-C9A2-BED1-6CBD533E1690}"/>
                </a:ext>
              </a:extLst>
            </p:cNvPr>
            <p:cNvSpPr txBox="1"/>
            <p:nvPr/>
          </p:nvSpPr>
          <p:spPr>
            <a:xfrm>
              <a:off x="6567622" y="2830761"/>
              <a:ext cx="1720801" cy="341993"/>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تحديد السلوكيات </a:t>
              </a:r>
            </a:p>
          </p:txBody>
        </p:sp>
        <p:sp>
          <p:nvSpPr>
            <p:cNvPr id="87" name="TextBox 86">
              <a:extLst>
                <a:ext uri="{FF2B5EF4-FFF2-40B4-BE49-F238E27FC236}">
                  <a16:creationId xmlns:a16="http://schemas.microsoft.com/office/drawing/2014/main" id="{CC007570-67E1-8606-B849-CDEFA9E56050}"/>
                </a:ext>
              </a:extLst>
            </p:cNvPr>
            <p:cNvSpPr txBox="1"/>
            <p:nvPr/>
          </p:nvSpPr>
          <p:spPr>
            <a:xfrm>
              <a:off x="6685546" y="4066357"/>
              <a:ext cx="2196832" cy="2865138"/>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إطفاء الأنوار عند مغادرة الغرفة</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استخدام الأجهزة ذات كفاءة طاقة عالية</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الاستفادة من الضوء الطبيعي نهارًا</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ضبط المكيف على درجة معتدلة</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فصل الشاحن عند عدم الاستخدام</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صيانة الأجهزة بانتظام</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ترشيد استهلاك المياه والكهرباء</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الاعتماد على المشي أو النقل العام</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استخدام الطاقة المتجددة (الطاقة الشمسية)</a:t>
              </a:r>
            </a:p>
          </p:txBody>
        </p:sp>
        <p:sp>
          <p:nvSpPr>
            <p:cNvPr id="88" name="TextBox 87">
              <a:extLst>
                <a:ext uri="{FF2B5EF4-FFF2-40B4-BE49-F238E27FC236}">
                  <a16:creationId xmlns:a16="http://schemas.microsoft.com/office/drawing/2014/main" id="{B5C84454-130C-9CB7-AC7D-3B7663A5B6DA}"/>
                </a:ext>
              </a:extLst>
            </p:cNvPr>
            <p:cNvSpPr txBox="1"/>
            <p:nvPr/>
          </p:nvSpPr>
          <p:spPr>
            <a:xfrm>
              <a:off x="6720677" y="3326410"/>
              <a:ext cx="2161703" cy="493990"/>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just"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تحديد السلوكيات الإيجابية والهادرة للطاقة (استنادًا إلى القوائم المعتمدة من كفاءة):</a:t>
              </a:r>
            </a:p>
          </p:txBody>
        </p:sp>
      </p:grpSp>
      <p:grpSp>
        <p:nvGrpSpPr>
          <p:cNvPr id="92" name="Group 91">
            <a:extLst>
              <a:ext uri="{FF2B5EF4-FFF2-40B4-BE49-F238E27FC236}">
                <a16:creationId xmlns:a16="http://schemas.microsoft.com/office/drawing/2014/main" id="{E0B2B317-1F09-A39F-C7BF-44909C696A35}"/>
              </a:ext>
            </a:extLst>
          </p:cNvPr>
          <p:cNvGrpSpPr/>
          <p:nvPr/>
        </p:nvGrpSpPr>
        <p:grpSpPr>
          <a:xfrm>
            <a:off x="1254087" y="3044550"/>
            <a:ext cx="2583323" cy="2493189"/>
            <a:chOff x="6567622" y="2519119"/>
            <a:chExt cx="2481359" cy="3078179"/>
          </a:xfrm>
        </p:grpSpPr>
        <p:sp>
          <p:nvSpPr>
            <p:cNvPr id="93" name="Rectangle: Rounded Corners 92">
              <a:extLst>
                <a:ext uri="{FF2B5EF4-FFF2-40B4-BE49-F238E27FC236}">
                  <a16:creationId xmlns:a16="http://schemas.microsoft.com/office/drawing/2014/main" id="{6CD97B4A-E3B9-523B-A423-8CD579042C17}"/>
                </a:ext>
              </a:extLst>
            </p:cNvPr>
            <p:cNvSpPr/>
            <p:nvPr/>
          </p:nvSpPr>
          <p:spPr>
            <a:xfrm>
              <a:off x="6602379" y="2519119"/>
              <a:ext cx="2446602" cy="3078179"/>
            </a:xfrm>
            <a:prstGeom prst="roundRect">
              <a:avLst>
                <a:gd name="adj" fmla="val 4860"/>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94" name="Oval 93">
              <a:extLst>
                <a:ext uri="{FF2B5EF4-FFF2-40B4-BE49-F238E27FC236}">
                  <a16:creationId xmlns:a16="http://schemas.microsoft.com/office/drawing/2014/main" id="{BAC7AF37-AC01-5E93-E11B-2148021532B8}"/>
                </a:ext>
              </a:extLst>
            </p:cNvPr>
            <p:cNvSpPr/>
            <p:nvPr/>
          </p:nvSpPr>
          <p:spPr>
            <a:xfrm>
              <a:off x="8577580" y="2766540"/>
              <a:ext cx="304800" cy="372554"/>
            </a:xfrm>
            <a:prstGeom prst="ellipse">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95" name="Group 94">
              <a:extLst>
                <a:ext uri="{FF2B5EF4-FFF2-40B4-BE49-F238E27FC236}">
                  <a16:creationId xmlns:a16="http://schemas.microsoft.com/office/drawing/2014/main" id="{5287D2C1-6836-4403-5893-76F36B36C65E}"/>
                </a:ext>
              </a:extLst>
            </p:cNvPr>
            <p:cNvGrpSpPr/>
            <p:nvPr/>
          </p:nvGrpSpPr>
          <p:grpSpPr>
            <a:xfrm>
              <a:off x="8369983" y="2920196"/>
              <a:ext cx="399093" cy="98129"/>
              <a:chOff x="971210" y="1870511"/>
              <a:chExt cx="399093" cy="98129"/>
            </a:xfrm>
            <a:solidFill>
              <a:srgbClr val="FFC000"/>
            </a:solidFill>
          </p:grpSpPr>
          <p:sp>
            <p:nvSpPr>
              <p:cNvPr id="99" name="Oval 98">
                <a:extLst>
                  <a:ext uri="{FF2B5EF4-FFF2-40B4-BE49-F238E27FC236}">
                    <a16:creationId xmlns:a16="http://schemas.microsoft.com/office/drawing/2014/main" id="{BF16C823-B045-E324-8198-011A901DC386}"/>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0" name="Oval 99">
                <a:extLst>
                  <a:ext uri="{FF2B5EF4-FFF2-40B4-BE49-F238E27FC236}">
                    <a16:creationId xmlns:a16="http://schemas.microsoft.com/office/drawing/2014/main" id="{4F10BB37-B20A-D2D9-A346-4A837B4D8E62}"/>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01" name="Oval 100">
                <a:extLst>
                  <a:ext uri="{FF2B5EF4-FFF2-40B4-BE49-F238E27FC236}">
                    <a16:creationId xmlns:a16="http://schemas.microsoft.com/office/drawing/2014/main" id="{064A405F-FC26-3C69-4851-30A273C80E7A}"/>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96" name="TextBox 36">
              <a:extLst>
                <a:ext uri="{FF2B5EF4-FFF2-40B4-BE49-F238E27FC236}">
                  <a16:creationId xmlns:a16="http://schemas.microsoft.com/office/drawing/2014/main" id="{20CFECA6-18C7-BFDC-B5C9-359CA41B00DE}"/>
                </a:ext>
              </a:extLst>
            </p:cNvPr>
            <p:cNvSpPr txBox="1"/>
            <p:nvPr/>
          </p:nvSpPr>
          <p:spPr>
            <a:xfrm>
              <a:off x="6567622" y="2830761"/>
              <a:ext cx="1720801" cy="341993"/>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بناء إطار المحتوى</a:t>
              </a:r>
            </a:p>
          </p:txBody>
        </p:sp>
        <p:sp>
          <p:nvSpPr>
            <p:cNvPr id="97" name="TextBox 96">
              <a:extLst>
                <a:ext uri="{FF2B5EF4-FFF2-40B4-BE49-F238E27FC236}">
                  <a16:creationId xmlns:a16="http://schemas.microsoft.com/office/drawing/2014/main" id="{51655611-37C4-E66E-0C5F-B2DE321DA4B3}"/>
                </a:ext>
              </a:extLst>
            </p:cNvPr>
            <p:cNvSpPr txBox="1"/>
            <p:nvPr/>
          </p:nvSpPr>
          <p:spPr>
            <a:xfrm>
              <a:off x="6787377" y="3773345"/>
              <a:ext cx="2095003" cy="1679563"/>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إعداد دليل علمي يحدد معايير اللغة، الرسوم، والمضامين.</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تقسيم الفئات العمرية:</a:t>
              </a:r>
            </a:p>
            <a:p>
              <a:pPr marL="895218" marR="0" lvl="1" indent="-285750" algn="just" defTabSz="812699" rtl="1"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n-ea"/>
                  <a:cs typeface="Arial" panose="020B0604020202020204" pitchFamily="34" charset="0"/>
                  <a:sym typeface="Montserrat"/>
                </a:rPr>
                <a:t>فئة أولى: 4 - 5 سنوات</a:t>
              </a:r>
            </a:p>
            <a:p>
              <a:pPr marL="895218" marR="0" lvl="1" indent="-285750" algn="just" defTabSz="812699" rtl="1"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n-ea"/>
                  <a:cs typeface="Arial" panose="020B0604020202020204" pitchFamily="34" charset="0"/>
                  <a:sym typeface="Montserrat"/>
                </a:rPr>
                <a:t>فئة ثانية: 6 - 8 سنوات </a:t>
              </a:r>
            </a:p>
            <a:p>
              <a:pPr marL="895218" marR="0" lvl="1" indent="-285750" algn="just" defTabSz="812699" rtl="1"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n-ea"/>
                  <a:cs typeface="Arial" panose="020B0604020202020204" pitchFamily="34" charset="0"/>
                  <a:sym typeface="Montserrat"/>
                </a:rPr>
                <a:t>فئة ثالثة: 9 - 12 سنة</a:t>
              </a:r>
            </a:p>
          </p:txBody>
        </p:sp>
        <p:sp>
          <p:nvSpPr>
            <p:cNvPr id="98" name="TextBox 97">
              <a:extLst>
                <a:ext uri="{FF2B5EF4-FFF2-40B4-BE49-F238E27FC236}">
                  <a16:creationId xmlns:a16="http://schemas.microsoft.com/office/drawing/2014/main" id="{7411BA99-BBC4-F8BE-961D-556EB283E68D}"/>
                </a:ext>
              </a:extLst>
            </p:cNvPr>
            <p:cNvSpPr txBox="1"/>
            <p:nvPr/>
          </p:nvSpPr>
          <p:spPr>
            <a:xfrm>
              <a:off x="6782177" y="3326410"/>
              <a:ext cx="2100204" cy="246995"/>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just"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بناء الإطار التربوي والنفسي للمحتوى</a:t>
              </a:r>
            </a:p>
          </p:txBody>
        </p:sp>
      </p:grpSp>
      <p:sp>
        <p:nvSpPr>
          <p:cNvPr id="122" name="TextBox 121">
            <a:extLst>
              <a:ext uri="{FF2B5EF4-FFF2-40B4-BE49-F238E27FC236}">
                <a16:creationId xmlns:a16="http://schemas.microsoft.com/office/drawing/2014/main" id="{20F16E4A-2DB4-A692-D5CF-7C94332CDE25}"/>
              </a:ext>
            </a:extLst>
          </p:cNvPr>
          <p:cNvSpPr txBox="1"/>
          <p:nvPr/>
        </p:nvSpPr>
        <p:spPr>
          <a:xfrm>
            <a:off x="5212654" y="1555038"/>
            <a:ext cx="5415139" cy="830997"/>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76622F"/>
                </a:solidFill>
                <a:effectLst/>
                <a:uLnTx/>
                <a:uFillTx/>
                <a:latin typeface="Calibri"/>
                <a:ea typeface="+mn-ea"/>
                <a:cs typeface="Arial" panose="020B0604020202020204" pitchFamily="34" charset="0"/>
              </a:rPr>
              <a:t>تمثل هذه المرحلة الأساس الذي يُبنى عليه المشروع، حيث يتم وضع الإطار العلمي والتنظيمي. وهي خطوة محورية لضمان وضوح الرؤية وتكامل الأدوار قبل الانتقال إلى التنفيذ الميداني.</a:t>
            </a:r>
          </a:p>
        </p:txBody>
      </p:sp>
    </p:spTree>
    <p:extLst>
      <p:ext uri="{BB962C8B-B14F-4D97-AF65-F5344CB8AC3E}">
        <p14:creationId xmlns:p14="http://schemas.microsoft.com/office/powerpoint/2010/main" val="1321270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75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anim calcmode="lin" valueType="num">
                                      <p:cBhvr>
                                        <p:cTn id="8" dur="500" fill="hold"/>
                                        <p:tgtEl>
                                          <p:spTgt spid="49"/>
                                        </p:tgtEl>
                                        <p:attrNameLst>
                                          <p:attrName>ppt_x</p:attrName>
                                        </p:attrNameLst>
                                      </p:cBhvr>
                                      <p:tavLst>
                                        <p:tav tm="0">
                                          <p:val>
                                            <p:strVal val="#ppt_x"/>
                                          </p:val>
                                        </p:tav>
                                        <p:tav tm="100000">
                                          <p:val>
                                            <p:strVal val="#ppt_x"/>
                                          </p:val>
                                        </p:tav>
                                      </p:tavLst>
                                    </p:anim>
                                    <p:anim calcmode="lin" valueType="num">
                                      <p:cBhvr>
                                        <p:cTn id="9" dur="500" fill="hold"/>
                                        <p:tgtEl>
                                          <p:spTgt spid="4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750"/>
                                  </p:stCondLst>
                                  <p:childTnLst>
                                    <p:set>
                                      <p:cBhvr>
                                        <p:cTn id="11" dur="1" fill="hold">
                                          <p:stCondLst>
                                            <p:cond delay="0"/>
                                          </p:stCondLst>
                                        </p:cTn>
                                        <p:tgtEl>
                                          <p:spTgt spid="82"/>
                                        </p:tgtEl>
                                        <p:attrNameLst>
                                          <p:attrName>style.visibility</p:attrName>
                                        </p:attrNameLst>
                                      </p:cBhvr>
                                      <p:to>
                                        <p:strVal val="visible"/>
                                      </p:to>
                                    </p:set>
                                    <p:animEffect transition="in" filter="fade">
                                      <p:cBhvr>
                                        <p:cTn id="12" dur="500"/>
                                        <p:tgtEl>
                                          <p:spTgt spid="82"/>
                                        </p:tgtEl>
                                      </p:cBhvr>
                                    </p:animEffect>
                                    <p:anim calcmode="lin" valueType="num">
                                      <p:cBhvr>
                                        <p:cTn id="13" dur="500" fill="hold"/>
                                        <p:tgtEl>
                                          <p:spTgt spid="82"/>
                                        </p:tgtEl>
                                        <p:attrNameLst>
                                          <p:attrName>ppt_x</p:attrName>
                                        </p:attrNameLst>
                                      </p:cBhvr>
                                      <p:tavLst>
                                        <p:tav tm="0">
                                          <p:val>
                                            <p:strVal val="#ppt_x"/>
                                          </p:val>
                                        </p:tav>
                                        <p:tav tm="100000">
                                          <p:val>
                                            <p:strVal val="#ppt_x"/>
                                          </p:val>
                                        </p:tav>
                                      </p:tavLst>
                                    </p:anim>
                                    <p:anim calcmode="lin" valueType="num">
                                      <p:cBhvr>
                                        <p:cTn id="14" dur="500" fill="hold"/>
                                        <p:tgtEl>
                                          <p:spTgt spid="8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5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500"/>
                                        <p:tgtEl>
                                          <p:spTgt spid="92"/>
                                        </p:tgtEl>
                                      </p:cBhvr>
                                    </p:animEffect>
                                    <p:anim calcmode="lin" valueType="num">
                                      <p:cBhvr>
                                        <p:cTn id="18" dur="500" fill="hold"/>
                                        <p:tgtEl>
                                          <p:spTgt spid="92"/>
                                        </p:tgtEl>
                                        <p:attrNameLst>
                                          <p:attrName>ppt_x</p:attrName>
                                        </p:attrNameLst>
                                      </p:cBhvr>
                                      <p:tavLst>
                                        <p:tav tm="0">
                                          <p:val>
                                            <p:strVal val="#ppt_x"/>
                                          </p:val>
                                        </p:tav>
                                        <p:tav tm="100000">
                                          <p:val>
                                            <p:strVal val="#ppt_x"/>
                                          </p:val>
                                        </p:tav>
                                      </p:tavLst>
                                    </p:anim>
                                    <p:anim calcmode="lin" valueType="num">
                                      <p:cBhvr>
                                        <p:cTn id="19" dur="500" fill="hold"/>
                                        <p:tgtEl>
                                          <p:spTgt spid="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3B9A9-DC13-4F2C-7ACA-92C73F277744}"/>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5FF87BC4-2EF5-616B-10B7-3FC29142BD22}"/>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28FD4CCB-99A0-B02C-95DC-3F2EF4CFBF6A}"/>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7C3C85CE-9215-EDD6-CF5B-2A0427FE9FBF}"/>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BC938F2B-8B20-43E9-78D4-C087D410F83C}"/>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خطة التنفيذ ومراحل المشروع</a:t>
            </a:r>
          </a:p>
        </p:txBody>
      </p:sp>
      <p:sp>
        <p:nvSpPr>
          <p:cNvPr id="5" name="Slide Number Placeholder 4">
            <a:extLst>
              <a:ext uri="{FF2B5EF4-FFF2-40B4-BE49-F238E27FC236}">
                <a16:creationId xmlns:a16="http://schemas.microsoft.com/office/drawing/2014/main" id="{22B49C33-F075-DEC4-EC35-E4BEDB88165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73" name="TextBox 72">
            <a:extLst>
              <a:ext uri="{FF2B5EF4-FFF2-40B4-BE49-F238E27FC236}">
                <a16:creationId xmlns:a16="http://schemas.microsoft.com/office/drawing/2014/main" id="{CE257589-A24B-A921-CAFB-3DDEE4433D57}"/>
              </a:ext>
            </a:extLst>
          </p:cNvPr>
          <p:cNvSpPr txBox="1"/>
          <p:nvPr/>
        </p:nvSpPr>
        <p:spPr>
          <a:xfrm>
            <a:off x="6728791" y="1380565"/>
            <a:ext cx="4335611" cy="523220"/>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مرحلة تصميم وإنتاج المحتوى </a:t>
            </a:r>
          </a:p>
        </p:txBody>
      </p:sp>
      <p:grpSp>
        <p:nvGrpSpPr>
          <p:cNvPr id="92" name="Group 91">
            <a:extLst>
              <a:ext uri="{FF2B5EF4-FFF2-40B4-BE49-F238E27FC236}">
                <a16:creationId xmlns:a16="http://schemas.microsoft.com/office/drawing/2014/main" id="{54B288C5-A395-A60B-C005-D4F6F029623D}"/>
              </a:ext>
            </a:extLst>
          </p:cNvPr>
          <p:cNvGrpSpPr/>
          <p:nvPr/>
        </p:nvGrpSpPr>
        <p:grpSpPr>
          <a:xfrm>
            <a:off x="4562061" y="3896253"/>
            <a:ext cx="3329222" cy="2513140"/>
            <a:chOff x="5851164" y="2519120"/>
            <a:chExt cx="3197818" cy="3102811"/>
          </a:xfrm>
        </p:grpSpPr>
        <p:sp>
          <p:nvSpPr>
            <p:cNvPr id="93" name="Rectangle: Rounded Corners 92">
              <a:extLst>
                <a:ext uri="{FF2B5EF4-FFF2-40B4-BE49-F238E27FC236}">
                  <a16:creationId xmlns:a16="http://schemas.microsoft.com/office/drawing/2014/main" id="{BF421EED-3F3A-9CE4-0059-1AC111F6CD52}"/>
                </a:ext>
              </a:extLst>
            </p:cNvPr>
            <p:cNvSpPr/>
            <p:nvPr/>
          </p:nvSpPr>
          <p:spPr>
            <a:xfrm>
              <a:off x="5851164" y="2519120"/>
              <a:ext cx="3197818" cy="3102811"/>
            </a:xfrm>
            <a:prstGeom prst="roundRect">
              <a:avLst>
                <a:gd name="adj" fmla="val 4860"/>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94" name="Oval 93">
              <a:extLst>
                <a:ext uri="{FF2B5EF4-FFF2-40B4-BE49-F238E27FC236}">
                  <a16:creationId xmlns:a16="http://schemas.microsoft.com/office/drawing/2014/main" id="{3CBAA24D-CCAA-B74A-C593-3F5753042D1E}"/>
                </a:ext>
              </a:extLst>
            </p:cNvPr>
            <p:cNvSpPr/>
            <p:nvPr/>
          </p:nvSpPr>
          <p:spPr>
            <a:xfrm>
              <a:off x="8577580" y="2766540"/>
              <a:ext cx="304800" cy="372554"/>
            </a:xfrm>
            <a:prstGeom prst="ellipse">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95" name="Group 94">
              <a:extLst>
                <a:ext uri="{FF2B5EF4-FFF2-40B4-BE49-F238E27FC236}">
                  <a16:creationId xmlns:a16="http://schemas.microsoft.com/office/drawing/2014/main" id="{81977F3A-14BC-F51C-0CE0-37BA1B19FD94}"/>
                </a:ext>
              </a:extLst>
            </p:cNvPr>
            <p:cNvGrpSpPr/>
            <p:nvPr/>
          </p:nvGrpSpPr>
          <p:grpSpPr>
            <a:xfrm>
              <a:off x="8369983" y="2920196"/>
              <a:ext cx="399093" cy="98129"/>
              <a:chOff x="971210" y="1870511"/>
              <a:chExt cx="399093" cy="98129"/>
            </a:xfrm>
            <a:solidFill>
              <a:srgbClr val="FFC000"/>
            </a:solidFill>
          </p:grpSpPr>
          <p:sp>
            <p:nvSpPr>
              <p:cNvPr id="99" name="Oval 98">
                <a:extLst>
                  <a:ext uri="{FF2B5EF4-FFF2-40B4-BE49-F238E27FC236}">
                    <a16:creationId xmlns:a16="http://schemas.microsoft.com/office/drawing/2014/main" id="{246CC596-3E4D-A111-1041-43A58FE7B5B9}"/>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0" name="Oval 99">
                <a:extLst>
                  <a:ext uri="{FF2B5EF4-FFF2-40B4-BE49-F238E27FC236}">
                    <a16:creationId xmlns:a16="http://schemas.microsoft.com/office/drawing/2014/main" id="{8BA6C217-BE56-1CBA-AD63-C812E83D287A}"/>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01" name="Oval 100">
                <a:extLst>
                  <a:ext uri="{FF2B5EF4-FFF2-40B4-BE49-F238E27FC236}">
                    <a16:creationId xmlns:a16="http://schemas.microsoft.com/office/drawing/2014/main" id="{DF01FA5F-DD0F-1EBB-3F00-058773B4FCF7}"/>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96" name="TextBox 36">
              <a:extLst>
                <a:ext uri="{FF2B5EF4-FFF2-40B4-BE49-F238E27FC236}">
                  <a16:creationId xmlns:a16="http://schemas.microsoft.com/office/drawing/2014/main" id="{3105D4F1-CE19-5593-E163-55938EBD4939}"/>
                </a:ext>
              </a:extLst>
            </p:cNvPr>
            <p:cNvSpPr txBox="1"/>
            <p:nvPr/>
          </p:nvSpPr>
          <p:spPr>
            <a:xfrm>
              <a:off x="5956177" y="2830761"/>
              <a:ext cx="2332246" cy="341993"/>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إنتاج المواد المرئية والمسموعة </a:t>
              </a:r>
            </a:p>
          </p:txBody>
        </p:sp>
        <p:sp>
          <p:nvSpPr>
            <p:cNvPr id="97" name="TextBox 96">
              <a:extLst>
                <a:ext uri="{FF2B5EF4-FFF2-40B4-BE49-F238E27FC236}">
                  <a16:creationId xmlns:a16="http://schemas.microsoft.com/office/drawing/2014/main" id="{E3DC5BDE-24FB-D089-67CD-8A369AAA9508}"/>
                </a:ext>
              </a:extLst>
            </p:cNvPr>
            <p:cNvSpPr txBox="1"/>
            <p:nvPr/>
          </p:nvSpPr>
          <p:spPr>
            <a:xfrm>
              <a:off x="6080288" y="3994477"/>
              <a:ext cx="2802092" cy="1432569"/>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سلوكيات يومية في المنزل والمدرسة</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ترشيد الكهرباء والماء</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تعزيز القيم الوطنية والمسؤولية</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تحفيز التفاعل والمشاركة</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التطبيق العملي للسلوكيات</a:t>
              </a:r>
            </a:p>
          </p:txBody>
        </p:sp>
        <p:sp>
          <p:nvSpPr>
            <p:cNvPr id="98" name="TextBox 97">
              <a:extLst>
                <a:ext uri="{FF2B5EF4-FFF2-40B4-BE49-F238E27FC236}">
                  <a16:creationId xmlns:a16="http://schemas.microsoft.com/office/drawing/2014/main" id="{2EB24BEA-F438-F6CC-BC94-9F6427559E8C}"/>
                </a:ext>
              </a:extLst>
            </p:cNvPr>
            <p:cNvSpPr txBox="1"/>
            <p:nvPr/>
          </p:nvSpPr>
          <p:spPr>
            <a:xfrm>
              <a:off x="6252130" y="3361987"/>
              <a:ext cx="2630250" cy="493990"/>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just"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إنتاج المواد المرئية والمسموعة وفق المستويات التالية</a:t>
              </a:r>
            </a:p>
          </p:txBody>
        </p:sp>
      </p:grpSp>
      <p:grpSp>
        <p:nvGrpSpPr>
          <p:cNvPr id="112" name="Group 111">
            <a:extLst>
              <a:ext uri="{FF2B5EF4-FFF2-40B4-BE49-F238E27FC236}">
                <a16:creationId xmlns:a16="http://schemas.microsoft.com/office/drawing/2014/main" id="{465103D9-4F5F-0EE2-D37B-BB6656D6C458}"/>
              </a:ext>
            </a:extLst>
          </p:cNvPr>
          <p:cNvGrpSpPr/>
          <p:nvPr/>
        </p:nvGrpSpPr>
        <p:grpSpPr>
          <a:xfrm>
            <a:off x="8132862" y="4522423"/>
            <a:ext cx="2931539" cy="1886970"/>
            <a:chOff x="6198393" y="2596654"/>
            <a:chExt cx="2815831" cy="2329719"/>
          </a:xfrm>
        </p:grpSpPr>
        <p:sp>
          <p:nvSpPr>
            <p:cNvPr id="113" name="Rectangle: Rounded Corners 112">
              <a:extLst>
                <a:ext uri="{FF2B5EF4-FFF2-40B4-BE49-F238E27FC236}">
                  <a16:creationId xmlns:a16="http://schemas.microsoft.com/office/drawing/2014/main" id="{99C8E1A0-CB48-EEDB-FDA5-A117EB684600}"/>
                </a:ext>
              </a:extLst>
            </p:cNvPr>
            <p:cNvSpPr/>
            <p:nvPr/>
          </p:nvSpPr>
          <p:spPr>
            <a:xfrm>
              <a:off x="6198393" y="2596654"/>
              <a:ext cx="2815831" cy="2329719"/>
            </a:xfrm>
            <a:prstGeom prst="roundRect">
              <a:avLst>
                <a:gd name="adj" fmla="val 4860"/>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4" name="Oval 113">
              <a:extLst>
                <a:ext uri="{FF2B5EF4-FFF2-40B4-BE49-F238E27FC236}">
                  <a16:creationId xmlns:a16="http://schemas.microsoft.com/office/drawing/2014/main" id="{5A18A565-B143-DCD5-942E-C1CFCB172504}"/>
                </a:ext>
              </a:extLst>
            </p:cNvPr>
            <p:cNvSpPr/>
            <p:nvPr/>
          </p:nvSpPr>
          <p:spPr>
            <a:xfrm>
              <a:off x="8577580" y="2766540"/>
              <a:ext cx="304800" cy="372554"/>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115" name="Group 114">
              <a:extLst>
                <a:ext uri="{FF2B5EF4-FFF2-40B4-BE49-F238E27FC236}">
                  <a16:creationId xmlns:a16="http://schemas.microsoft.com/office/drawing/2014/main" id="{F7E69D38-1CE1-09BA-083F-796151BA0888}"/>
                </a:ext>
              </a:extLst>
            </p:cNvPr>
            <p:cNvGrpSpPr/>
            <p:nvPr/>
          </p:nvGrpSpPr>
          <p:grpSpPr>
            <a:xfrm>
              <a:off x="8369983" y="2920196"/>
              <a:ext cx="399093" cy="98129"/>
              <a:chOff x="971210" y="1870511"/>
              <a:chExt cx="399093" cy="98129"/>
            </a:xfrm>
            <a:solidFill>
              <a:srgbClr val="FFC000"/>
            </a:solidFill>
          </p:grpSpPr>
          <p:sp>
            <p:nvSpPr>
              <p:cNvPr id="119" name="Oval 118">
                <a:extLst>
                  <a:ext uri="{FF2B5EF4-FFF2-40B4-BE49-F238E27FC236}">
                    <a16:creationId xmlns:a16="http://schemas.microsoft.com/office/drawing/2014/main" id="{96656B4A-4DDB-2DFA-033D-C0D81A7E1E3D}"/>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0" name="Oval 119">
                <a:extLst>
                  <a:ext uri="{FF2B5EF4-FFF2-40B4-BE49-F238E27FC236}">
                    <a16:creationId xmlns:a16="http://schemas.microsoft.com/office/drawing/2014/main" id="{6F6C826E-A34B-3090-15EA-22C6C389D4C1}"/>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21" name="Oval 120">
                <a:extLst>
                  <a:ext uri="{FF2B5EF4-FFF2-40B4-BE49-F238E27FC236}">
                    <a16:creationId xmlns:a16="http://schemas.microsoft.com/office/drawing/2014/main" id="{DE7FFC4D-EE7E-CF42-26E2-D32AEC32CFD6}"/>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16" name="TextBox 36">
              <a:extLst>
                <a:ext uri="{FF2B5EF4-FFF2-40B4-BE49-F238E27FC236}">
                  <a16:creationId xmlns:a16="http://schemas.microsoft.com/office/drawing/2014/main" id="{7EBD6225-457C-1314-635F-484EE0DD8022}"/>
                </a:ext>
              </a:extLst>
            </p:cNvPr>
            <p:cNvSpPr txBox="1"/>
            <p:nvPr/>
          </p:nvSpPr>
          <p:spPr>
            <a:xfrm>
              <a:off x="6463155" y="2830761"/>
              <a:ext cx="1825267" cy="341993"/>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كتابة النصوص الإعلامية </a:t>
              </a:r>
            </a:p>
          </p:txBody>
        </p:sp>
        <p:sp>
          <p:nvSpPr>
            <p:cNvPr id="118" name="TextBox 117">
              <a:extLst>
                <a:ext uri="{FF2B5EF4-FFF2-40B4-BE49-F238E27FC236}">
                  <a16:creationId xmlns:a16="http://schemas.microsoft.com/office/drawing/2014/main" id="{5170542B-36F9-913F-3FD0-8008284CF21B}"/>
                </a:ext>
              </a:extLst>
            </p:cNvPr>
            <p:cNvSpPr txBox="1"/>
            <p:nvPr/>
          </p:nvSpPr>
          <p:spPr>
            <a:xfrm>
              <a:off x="6463155" y="3586103"/>
              <a:ext cx="2419224" cy="531988"/>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just"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4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كتابة النصوص الإعلامية لكل سلوك ترشيدي (بواقع نص على الأقل  لكل سلوك).</a:t>
              </a:r>
            </a:p>
          </p:txBody>
        </p:sp>
      </p:grpSp>
      <p:sp>
        <p:nvSpPr>
          <p:cNvPr id="122" name="TextBox 121">
            <a:extLst>
              <a:ext uri="{FF2B5EF4-FFF2-40B4-BE49-F238E27FC236}">
                <a16:creationId xmlns:a16="http://schemas.microsoft.com/office/drawing/2014/main" id="{49303548-EA20-7567-AE44-A1F3F86B1023}"/>
              </a:ext>
            </a:extLst>
          </p:cNvPr>
          <p:cNvSpPr txBox="1"/>
          <p:nvPr/>
        </p:nvSpPr>
        <p:spPr>
          <a:xfrm>
            <a:off x="6096000" y="2227905"/>
            <a:ext cx="4968402" cy="1077218"/>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76622F"/>
                </a:solidFill>
                <a:effectLst/>
                <a:uLnTx/>
                <a:uFillTx/>
                <a:latin typeface="Calibri"/>
                <a:ea typeface="+mn-ea"/>
                <a:cs typeface="Arial" panose="020B0604020202020204" pitchFamily="34" charset="0"/>
              </a:rPr>
              <a:t>تهدف هذه المرحلة إلى تحويل الرؤية والخطط إلى مواد عملية مؤثرة، عبر تصميم محتوى متكامل يجمع بين الجانب التربوي والأسلوب الإعلامي الجاذب. وهي خطوة أساسية لضمان جودة الرسائل وفعاليتها قبل النشر على نطاق واسع.</a:t>
            </a:r>
          </a:p>
        </p:txBody>
      </p:sp>
      <p:grpSp>
        <p:nvGrpSpPr>
          <p:cNvPr id="8" name="Group 7">
            <a:extLst>
              <a:ext uri="{FF2B5EF4-FFF2-40B4-BE49-F238E27FC236}">
                <a16:creationId xmlns:a16="http://schemas.microsoft.com/office/drawing/2014/main" id="{C735635C-CD17-C1A8-F059-F7C04AA2D0B8}"/>
              </a:ext>
            </a:extLst>
          </p:cNvPr>
          <p:cNvGrpSpPr/>
          <p:nvPr/>
        </p:nvGrpSpPr>
        <p:grpSpPr>
          <a:xfrm>
            <a:off x="1421801" y="2151329"/>
            <a:ext cx="2931539" cy="1970548"/>
            <a:chOff x="6198393" y="2596654"/>
            <a:chExt cx="2815831" cy="2432907"/>
          </a:xfrm>
        </p:grpSpPr>
        <p:sp>
          <p:nvSpPr>
            <p:cNvPr id="9" name="Rectangle: Rounded Corners 8">
              <a:extLst>
                <a:ext uri="{FF2B5EF4-FFF2-40B4-BE49-F238E27FC236}">
                  <a16:creationId xmlns:a16="http://schemas.microsoft.com/office/drawing/2014/main" id="{7B2AF4E7-8B50-2F3F-ECA1-3C6D8AC3E7A2}"/>
                </a:ext>
              </a:extLst>
            </p:cNvPr>
            <p:cNvSpPr/>
            <p:nvPr/>
          </p:nvSpPr>
          <p:spPr>
            <a:xfrm>
              <a:off x="6198393" y="2596654"/>
              <a:ext cx="2815831" cy="2432907"/>
            </a:xfrm>
            <a:prstGeom prst="roundRect">
              <a:avLst>
                <a:gd name="adj" fmla="val 4860"/>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3D8D16B6-456E-B039-C15A-A816CF5E6272}"/>
                </a:ext>
              </a:extLst>
            </p:cNvPr>
            <p:cNvSpPr/>
            <p:nvPr/>
          </p:nvSpPr>
          <p:spPr>
            <a:xfrm>
              <a:off x="8577580" y="2766540"/>
              <a:ext cx="304800" cy="372554"/>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F034AFBD-DF44-4870-ABD0-972E184E46C0}"/>
                </a:ext>
              </a:extLst>
            </p:cNvPr>
            <p:cNvGrpSpPr/>
            <p:nvPr/>
          </p:nvGrpSpPr>
          <p:grpSpPr>
            <a:xfrm>
              <a:off x="8369983" y="2920196"/>
              <a:ext cx="399093" cy="98129"/>
              <a:chOff x="971210" y="1870511"/>
              <a:chExt cx="399093" cy="98129"/>
            </a:xfrm>
            <a:solidFill>
              <a:srgbClr val="FFC000"/>
            </a:solidFill>
          </p:grpSpPr>
          <p:sp>
            <p:nvSpPr>
              <p:cNvPr id="15" name="Oval 14">
                <a:extLst>
                  <a:ext uri="{FF2B5EF4-FFF2-40B4-BE49-F238E27FC236}">
                    <a16:creationId xmlns:a16="http://schemas.microsoft.com/office/drawing/2014/main" id="{565FF099-7CE0-DC8A-48CF-645B486E0794}"/>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3C3514A1-B73D-A2A6-BD8D-DB08977DB581}"/>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38B46E1D-012F-0413-320D-B79C5F9ED3EB}"/>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3" name="TextBox 36">
              <a:extLst>
                <a:ext uri="{FF2B5EF4-FFF2-40B4-BE49-F238E27FC236}">
                  <a16:creationId xmlns:a16="http://schemas.microsoft.com/office/drawing/2014/main" id="{218E5C4B-1420-3A39-8D1E-C46D2AFF33D0}"/>
                </a:ext>
              </a:extLst>
            </p:cNvPr>
            <p:cNvSpPr txBox="1"/>
            <p:nvPr/>
          </p:nvSpPr>
          <p:spPr>
            <a:xfrm>
              <a:off x="6463155" y="2830761"/>
              <a:ext cx="1825267" cy="341993"/>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التحكيم التربوي والفني </a:t>
              </a:r>
            </a:p>
          </p:txBody>
        </p:sp>
        <p:sp>
          <p:nvSpPr>
            <p:cNvPr id="14" name="TextBox 13">
              <a:extLst>
                <a:ext uri="{FF2B5EF4-FFF2-40B4-BE49-F238E27FC236}">
                  <a16:creationId xmlns:a16="http://schemas.microsoft.com/office/drawing/2014/main" id="{AFA7C1B5-C2E8-D835-3EC1-AC3B3A2F4702}"/>
                </a:ext>
              </a:extLst>
            </p:cNvPr>
            <p:cNvSpPr txBox="1"/>
            <p:nvPr/>
          </p:nvSpPr>
          <p:spPr>
            <a:xfrm>
              <a:off x="6463155" y="3421027"/>
              <a:ext cx="2419224" cy="265995"/>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just"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4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التحكيم التربوي والفني للمحتوى قبل النشر </a:t>
              </a:r>
            </a:p>
          </p:txBody>
        </p:sp>
        <p:sp>
          <p:nvSpPr>
            <p:cNvPr id="27" name="TextBox 26">
              <a:extLst>
                <a:ext uri="{FF2B5EF4-FFF2-40B4-BE49-F238E27FC236}">
                  <a16:creationId xmlns:a16="http://schemas.microsoft.com/office/drawing/2014/main" id="{A654C2B6-2A99-0E0E-72B2-64F2C751730D}"/>
                </a:ext>
              </a:extLst>
            </p:cNvPr>
            <p:cNvSpPr txBox="1"/>
            <p:nvPr/>
          </p:nvSpPr>
          <p:spPr>
            <a:xfrm>
              <a:off x="6463155" y="3776849"/>
              <a:ext cx="2419224" cy="1170374"/>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خبراء الطفولة والتعليم</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مختصين بالإعلام التوعوي</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 “</a:t>
              </a:r>
              <a:r>
                <a:rPr kumimoji="0" lang="ar-JO" sz="14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المركز السعودي لكفاءة الطاقة</a:t>
              </a:r>
              <a:r>
                <a:rPr kumimoji="0" lang="ar-SA" sz="14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 مبادرة</a:t>
              </a:r>
              <a:r>
                <a:rPr kumimoji="0" lang="ar-JO" sz="14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 لتبقى</a:t>
              </a:r>
              <a:endParaRPr kumimoji="0" lang="ar-SA" sz="14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endParaRPr>
            </a:p>
          </p:txBody>
        </p:sp>
      </p:grpSp>
      <p:grpSp>
        <p:nvGrpSpPr>
          <p:cNvPr id="28" name="Group 27">
            <a:extLst>
              <a:ext uri="{FF2B5EF4-FFF2-40B4-BE49-F238E27FC236}">
                <a16:creationId xmlns:a16="http://schemas.microsoft.com/office/drawing/2014/main" id="{4A962A98-750C-A24E-4864-C39E3D70E764}"/>
              </a:ext>
            </a:extLst>
          </p:cNvPr>
          <p:cNvGrpSpPr/>
          <p:nvPr/>
        </p:nvGrpSpPr>
        <p:grpSpPr>
          <a:xfrm>
            <a:off x="1382820" y="4302411"/>
            <a:ext cx="2997773" cy="2106982"/>
            <a:chOff x="6169530" y="2519120"/>
            <a:chExt cx="2879451" cy="2601354"/>
          </a:xfrm>
        </p:grpSpPr>
        <p:sp>
          <p:nvSpPr>
            <p:cNvPr id="29" name="Rectangle: Rounded Corners 28">
              <a:extLst>
                <a:ext uri="{FF2B5EF4-FFF2-40B4-BE49-F238E27FC236}">
                  <a16:creationId xmlns:a16="http://schemas.microsoft.com/office/drawing/2014/main" id="{8C32413D-EC12-51A6-E615-AC51022EE9DB}"/>
                </a:ext>
              </a:extLst>
            </p:cNvPr>
            <p:cNvSpPr/>
            <p:nvPr/>
          </p:nvSpPr>
          <p:spPr>
            <a:xfrm>
              <a:off x="6169530" y="2519120"/>
              <a:ext cx="2879451" cy="2601354"/>
            </a:xfrm>
            <a:prstGeom prst="roundRect">
              <a:avLst>
                <a:gd name="adj" fmla="val 4860"/>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4C7E5EB6-9BB4-A0F3-D2F2-9D9BE5CD073B}"/>
                </a:ext>
              </a:extLst>
            </p:cNvPr>
            <p:cNvSpPr/>
            <p:nvPr/>
          </p:nvSpPr>
          <p:spPr>
            <a:xfrm>
              <a:off x="8577580" y="2766540"/>
              <a:ext cx="304800" cy="372554"/>
            </a:xfrm>
            <a:prstGeom prst="ellipse">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31" name="Group 30">
              <a:extLst>
                <a:ext uri="{FF2B5EF4-FFF2-40B4-BE49-F238E27FC236}">
                  <a16:creationId xmlns:a16="http://schemas.microsoft.com/office/drawing/2014/main" id="{E102C889-4DEE-96E3-DF0C-8D3CEC4175DE}"/>
                </a:ext>
              </a:extLst>
            </p:cNvPr>
            <p:cNvGrpSpPr/>
            <p:nvPr/>
          </p:nvGrpSpPr>
          <p:grpSpPr>
            <a:xfrm>
              <a:off x="8369983" y="2920196"/>
              <a:ext cx="399093" cy="98129"/>
              <a:chOff x="971210" y="1870511"/>
              <a:chExt cx="399093" cy="98129"/>
            </a:xfrm>
            <a:solidFill>
              <a:srgbClr val="FFC000"/>
            </a:solidFill>
          </p:grpSpPr>
          <p:sp>
            <p:nvSpPr>
              <p:cNvPr id="35" name="Oval 34">
                <a:extLst>
                  <a:ext uri="{FF2B5EF4-FFF2-40B4-BE49-F238E27FC236}">
                    <a16:creationId xmlns:a16="http://schemas.microsoft.com/office/drawing/2014/main" id="{1BF5359F-806B-71C6-1BA9-188FF522AE88}"/>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Oval 35">
                <a:extLst>
                  <a:ext uri="{FF2B5EF4-FFF2-40B4-BE49-F238E27FC236}">
                    <a16:creationId xmlns:a16="http://schemas.microsoft.com/office/drawing/2014/main" id="{797BB965-1CAE-2243-FEC4-DA6D9E749F24}"/>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7" name="Oval 36">
                <a:extLst>
                  <a:ext uri="{FF2B5EF4-FFF2-40B4-BE49-F238E27FC236}">
                    <a16:creationId xmlns:a16="http://schemas.microsoft.com/office/drawing/2014/main" id="{E0836D87-E65A-9526-FC17-3F1BB87412BC}"/>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2" name="TextBox 36">
              <a:extLst>
                <a:ext uri="{FF2B5EF4-FFF2-40B4-BE49-F238E27FC236}">
                  <a16:creationId xmlns:a16="http://schemas.microsoft.com/office/drawing/2014/main" id="{ED656EAA-BA41-DD78-C880-9FC24350CD2D}"/>
                </a:ext>
              </a:extLst>
            </p:cNvPr>
            <p:cNvSpPr txBox="1"/>
            <p:nvPr/>
          </p:nvSpPr>
          <p:spPr>
            <a:xfrm>
              <a:off x="6390175" y="2830762"/>
              <a:ext cx="1898248" cy="341993"/>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اختبار ميداني للمحتوى </a:t>
              </a:r>
            </a:p>
          </p:txBody>
        </p:sp>
        <p:sp>
          <p:nvSpPr>
            <p:cNvPr id="33" name="TextBox 32">
              <a:extLst>
                <a:ext uri="{FF2B5EF4-FFF2-40B4-BE49-F238E27FC236}">
                  <a16:creationId xmlns:a16="http://schemas.microsoft.com/office/drawing/2014/main" id="{79885B93-9C7E-A8A8-8515-B416708BC208}"/>
                </a:ext>
              </a:extLst>
            </p:cNvPr>
            <p:cNvSpPr txBox="1"/>
            <p:nvPr/>
          </p:nvSpPr>
          <p:spPr>
            <a:xfrm>
              <a:off x="6363153" y="3846039"/>
              <a:ext cx="2492205" cy="1037377"/>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مجموعات تركيز مع الأطفال </a:t>
              </a:r>
              <a:r>
                <a:rPr kumimoji="0" lang="en-US" sz="1300" b="0" i="0" u="none" strike="noStrike" kern="0" cap="none" spc="0" normalizeH="0" baseline="0" noProof="0" dirty="0">
                  <a:ln>
                    <a:noFill/>
                  </a:ln>
                  <a:solidFill>
                    <a:srgbClr val="000000"/>
                  </a:solidFill>
                  <a:effectLst/>
                  <a:uLnTx/>
                  <a:uFillTx/>
                  <a:latin typeface="Segoe UI" panose="020B0502040204020203" pitchFamily="34" charset="0"/>
                  <a:ea typeface="+mj-ea"/>
                  <a:cs typeface="Segoe UI" panose="020B0502040204020203" pitchFamily="34" charset="0"/>
                  <a:sym typeface="Montserrat"/>
                </a:rPr>
                <a:t>Focus Groups</a:t>
              </a: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 </a:t>
              </a:r>
              <a:r>
                <a:rPr kumimoji="0" lang="en-US" sz="1300" b="0" i="0" u="none" strike="noStrike" kern="0" cap="none" spc="0" normalizeH="0" baseline="0" noProof="0" dirty="0">
                  <a:ln>
                    <a:noFill/>
                  </a:ln>
                  <a:solidFill>
                    <a:srgbClr val="000000"/>
                  </a:solidFill>
                  <a:effectLst/>
                  <a:uLnTx/>
                  <a:uFillTx/>
                  <a:latin typeface="Segoe UI" panose="020B0502040204020203" pitchFamily="34" charset="0"/>
                  <a:ea typeface="+mj-ea"/>
                  <a:cs typeface="Segoe UI" panose="020B0502040204020203" pitchFamily="34" charset="0"/>
                  <a:sym typeface="Montserrat"/>
                </a:rPr>
                <a:t> </a:t>
              </a: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في المناطق المختلفة.</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تقييم الفهم، التفاعل، والرسالة عبر أدوات قياس مبسطة</a:t>
              </a:r>
            </a:p>
          </p:txBody>
        </p:sp>
        <p:sp>
          <p:nvSpPr>
            <p:cNvPr id="34" name="TextBox 33">
              <a:extLst>
                <a:ext uri="{FF2B5EF4-FFF2-40B4-BE49-F238E27FC236}">
                  <a16:creationId xmlns:a16="http://schemas.microsoft.com/office/drawing/2014/main" id="{EEDB0A97-D7B9-3C42-EB15-058936A6961E}"/>
                </a:ext>
              </a:extLst>
            </p:cNvPr>
            <p:cNvSpPr txBox="1"/>
            <p:nvPr/>
          </p:nvSpPr>
          <p:spPr>
            <a:xfrm>
              <a:off x="6470495" y="3361987"/>
              <a:ext cx="2411884" cy="246995"/>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just"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اختبار ميداني للمحتوى عبر</a:t>
              </a:r>
            </a:p>
          </p:txBody>
        </p:sp>
      </p:grpSp>
    </p:spTree>
    <p:extLst>
      <p:ext uri="{BB962C8B-B14F-4D97-AF65-F5344CB8AC3E}">
        <p14:creationId xmlns:p14="http://schemas.microsoft.com/office/powerpoint/2010/main" val="1789662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75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anim calcmode="lin" valueType="num">
                                      <p:cBhvr>
                                        <p:cTn id="8" dur="500" fill="hold"/>
                                        <p:tgtEl>
                                          <p:spTgt spid="92"/>
                                        </p:tgtEl>
                                        <p:attrNameLst>
                                          <p:attrName>ppt_x</p:attrName>
                                        </p:attrNameLst>
                                      </p:cBhvr>
                                      <p:tavLst>
                                        <p:tav tm="0">
                                          <p:val>
                                            <p:strVal val="#ppt_x"/>
                                          </p:val>
                                        </p:tav>
                                        <p:tav tm="100000">
                                          <p:val>
                                            <p:strVal val="#ppt_x"/>
                                          </p:val>
                                        </p:tav>
                                      </p:tavLst>
                                    </p:anim>
                                    <p:anim calcmode="lin" valueType="num">
                                      <p:cBhvr>
                                        <p:cTn id="9" dur="500" fill="hold"/>
                                        <p:tgtEl>
                                          <p:spTgt spid="9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750"/>
                                  </p:stCondLst>
                                  <p:childTnLst>
                                    <p:set>
                                      <p:cBhvr>
                                        <p:cTn id="11" dur="1" fill="hold">
                                          <p:stCondLst>
                                            <p:cond delay="0"/>
                                          </p:stCondLst>
                                        </p:cTn>
                                        <p:tgtEl>
                                          <p:spTgt spid="112"/>
                                        </p:tgtEl>
                                        <p:attrNameLst>
                                          <p:attrName>style.visibility</p:attrName>
                                        </p:attrNameLst>
                                      </p:cBhvr>
                                      <p:to>
                                        <p:strVal val="visible"/>
                                      </p:to>
                                    </p:set>
                                    <p:animEffect transition="in" filter="fade">
                                      <p:cBhvr>
                                        <p:cTn id="12" dur="500"/>
                                        <p:tgtEl>
                                          <p:spTgt spid="112"/>
                                        </p:tgtEl>
                                      </p:cBhvr>
                                    </p:animEffect>
                                    <p:anim calcmode="lin" valueType="num">
                                      <p:cBhvr>
                                        <p:cTn id="13" dur="500" fill="hold"/>
                                        <p:tgtEl>
                                          <p:spTgt spid="112"/>
                                        </p:tgtEl>
                                        <p:attrNameLst>
                                          <p:attrName>ppt_x</p:attrName>
                                        </p:attrNameLst>
                                      </p:cBhvr>
                                      <p:tavLst>
                                        <p:tav tm="0">
                                          <p:val>
                                            <p:strVal val="#ppt_x"/>
                                          </p:val>
                                        </p:tav>
                                        <p:tav tm="100000">
                                          <p:val>
                                            <p:strVal val="#ppt_x"/>
                                          </p:val>
                                        </p:tav>
                                      </p:tavLst>
                                    </p:anim>
                                    <p:anim calcmode="lin" valueType="num">
                                      <p:cBhvr>
                                        <p:cTn id="14" dur="500" fill="hold"/>
                                        <p:tgtEl>
                                          <p:spTgt spid="1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5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anim calcmode="lin" valueType="num">
                                      <p:cBhvr>
                                        <p:cTn id="23" dur="500" fill="hold"/>
                                        <p:tgtEl>
                                          <p:spTgt spid="28"/>
                                        </p:tgtEl>
                                        <p:attrNameLst>
                                          <p:attrName>ppt_x</p:attrName>
                                        </p:attrNameLst>
                                      </p:cBhvr>
                                      <p:tavLst>
                                        <p:tav tm="0">
                                          <p:val>
                                            <p:strVal val="#ppt_x"/>
                                          </p:val>
                                        </p:tav>
                                        <p:tav tm="100000">
                                          <p:val>
                                            <p:strVal val="#ppt_x"/>
                                          </p:val>
                                        </p:tav>
                                      </p:tavLst>
                                    </p:anim>
                                    <p:anim calcmode="lin" valueType="num">
                                      <p:cBhvr>
                                        <p:cTn id="24" dur="5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D8151-CFBD-FEB5-13C4-DF4241DD5954}"/>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C26D7D6-A93D-7AD8-F63F-B5248B7C7450}"/>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1920793A-469B-82FF-4D6D-87F06252756D}"/>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17D7EEF8-F97B-BCDD-52D2-79E7074A6D01}"/>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005C7794-593D-1F9C-80FB-CE386C6E8947}"/>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خطة التنفيذ ومراحل المشروع</a:t>
            </a:r>
          </a:p>
        </p:txBody>
      </p:sp>
      <p:sp>
        <p:nvSpPr>
          <p:cNvPr id="5" name="Slide Number Placeholder 4">
            <a:extLst>
              <a:ext uri="{FF2B5EF4-FFF2-40B4-BE49-F238E27FC236}">
                <a16:creationId xmlns:a16="http://schemas.microsoft.com/office/drawing/2014/main" id="{0E8D1D28-AB15-1055-464F-D3034AC80F8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73" name="TextBox 72">
            <a:extLst>
              <a:ext uri="{FF2B5EF4-FFF2-40B4-BE49-F238E27FC236}">
                <a16:creationId xmlns:a16="http://schemas.microsoft.com/office/drawing/2014/main" id="{0049EC6A-9E9E-7CD8-14B6-E758FD088E35}"/>
              </a:ext>
            </a:extLst>
          </p:cNvPr>
          <p:cNvSpPr txBox="1"/>
          <p:nvPr/>
        </p:nvSpPr>
        <p:spPr>
          <a:xfrm>
            <a:off x="2197308" y="1678824"/>
            <a:ext cx="3519404" cy="523220"/>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مرحلة النشر والترويج </a:t>
            </a:r>
          </a:p>
        </p:txBody>
      </p:sp>
      <p:grpSp>
        <p:nvGrpSpPr>
          <p:cNvPr id="49" name="Group 48">
            <a:extLst>
              <a:ext uri="{FF2B5EF4-FFF2-40B4-BE49-F238E27FC236}">
                <a16:creationId xmlns:a16="http://schemas.microsoft.com/office/drawing/2014/main" id="{E2927211-5140-96C2-D095-A9AFCC745020}"/>
              </a:ext>
            </a:extLst>
          </p:cNvPr>
          <p:cNvGrpSpPr/>
          <p:nvPr/>
        </p:nvGrpSpPr>
        <p:grpSpPr>
          <a:xfrm>
            <a:off x="8071299" y="4424449"/>
            <a:ext cx="2844800" cy="2065998"/>
            <a:chOff x="6281709" y="4582675"/>
            <a:chExt cx="2732515" cy="2065998"/>
          </a:xfrm>
        </p:grpSpPr>
        <p:sp>
          <p:nvSpPr>
            <p:cNvPr id="50" name="Rectangle: Rounded Corners 49">
              <a:extLst>
                <a:ext uri="{FF2B5EF4-FFF2-40B4-BE49-F238E27FC236}">
                  <a16:creationId xmlns:a16="http://schemas.microsoft.com/office/drawing/2014/main" id="{4158ED0A-DC6B-9AC8-3FCE-DBB66739CF11}"/>
                </a:ext>
              </a:extLst>
            </p:cNvPr>
            <p:cNvSpPr/>
            <p:nvPr/>
          </p:nvSpPr>
          <p:spPr>
            <a:xfrm>
              <a:off x="6281709" y="4582675"/>
              <a:ext cx="2732515" cy="2065998"/>
            </a:xfrm>
            <a:prstGeom prst="roundRect">
              <a:avLst>
                <a:gd name="adj" fmla="val 4860"/>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1" name="Oval 50">
              <a:extLst>
                <a:ext uri="{FF2B5EF4-FFF2-40B4-BE49-F238E27FC236}">
                  <a16:creationId xmlns:a16="http://schemas.microsoft.com/office/drawing/2014/main" id="{E4E3A0B3-A707-1531-1851-B31C43B6E694}"/>
                </a:ext>
              </a:extLst>
            </p:cNvPr>
            <p:cNvSpPr/>
            <p:nvPr/>
          </p:nvSpPr>
          <p:spPr>
            <a:xfrm>
              <a:off x="8577580" y="4761617"/>
              <a:ext cx="304800" cy="304800"/>
            </a:xfrm>
            <a:prstGeom prst="ellipse">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52" name="Group 51">
              <a:extLst>
                <a:ext uri="{FF2B5EF4-FFF2-40B4-BE49-F238E27FC236}">
                  <a16:creationId xmlns:a16="http://schemas.microsoft.com/office/drawing/2014/main" id="{BC653A3F-00EA-6A67-E54B-B9331F1018DA}"/>
                </a:ext>
              </a:extLst>
            </p:cNvPr>
            <p:cNvGrpSpPr/>
            <p:nvPr/>
          </p:nvGrpSpPr>
          <p:grpSpPr>
            <a:xfrm>
              <a:off x="8369983" y="4864953"/>
              <a:ext cx="399093" cy="98129"/>
              <a:chOff x="971210" y="1870511"/>
              <a:chExt cx="399093" cy="98129"/>
            </a:xfrm>
            <a:solidFill>
              <a:srgbClr val="FFC000"/>
            </a:solidFill>
          </p:grpSpPr>
          <p:sp>
            <p:nvSpPr>
              <p:cNvPr id="55" name="Oval 54">
                <a:extLst>
                  <a:ext uri="{FF2B5EF4-FFF2-40B4-BE49-F238E27FC236}">
                    <a16:creationId xmlns:a16="http://schemas.microsoft.com/office/drawing/2014/main" id="{B4E5859A-777B-00E2-070F-9B624F6499B6}"/>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6" name="Oval 55">
                <a:extLst>
                  <a:ext uri="{FF2B5EF4-FFF2-40B4-BE49-F238E27FC236}">
                    <a16:creationId xmlns:a16="http://schemas.microsoft.com/office/drawing/2014/main" id="{64F4EA7D-1D00-59C8-F474-0F77DE33FBE8}"/>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7" name="Oval 56">
                <a:extLst>
                  <a:ext uri="{FF2B5EF4-FFF2-40B4-BE49-F238E27FC236}">
                    <a16:creationId xmlns:a16="http://schemas.microsoft.com/office/drawing/2014/main" id="{E8C60D7A-14A7-6B2B-7357-A8A81BB57664}"/>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53" name="TextBox 36">
              <a:extLst>
                <a:ext uri="{FF2B5EF4-FFF2-40B4-BE49-F238E27FC236}">
                  <a16:creationId xmlns:a16="http://schemas.microsoft.com/office/drawing/2014/main" id="{DEA5F495-C3E1-F2A5-C623-CECB10DDA319}"/>
                </a:ext>
              </a:extLst>
            </p:cNvPr>
            <p:cNvSpPr txBox="1"/>
            <p:nvPr/>
          </p:nvSpPr>
          <p:spPr>
            <a:xfrm>
              <a:off x="6366934" y="4785097"/>
              <a:ext cx="1950696"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تنفيذ حملة مدرسية وطنية </a:t>
              </a:r>
              <a:endParaRPr kumimoji="0" lang="en-US" sz="1800" b="1" i="0" u="none" strike="noStrike" kern="0" cap="none" spc="0" normalizeH="0" baseline="0" noProof="0" dirty="0">
                <a:ln>
                  <a:noFill/>
                </a:ln>
                <a:solidFill>
                  <a:prstClr val="black"/>
                </a:solidFill>
                <a:effectLst/>
                <a:uLnTx/>
                <a:uFillTx/>
                <a:latin typeface="Segoe UI" panose="020B0502040204020203" pitchFamily="34" charset="0"/>
                <a:ea typeface="+mj-ea"/>
                <a:cs typeface="Segoe UI" panose="020B0502040204020203" pitchFamily="34" charset="0"/>
                <a:sym typeface="Montserrat"/>
              </a:endParaRPr>
            </a:p>
          </p:txBody>
        </p:sp>
        <p:sp>
          <p:nvSpPr>
            <p:cNvPr id="54" name="TextBox 53">
              <a:extLst>
                <a:ext uri="{FF2B5EF4-FFF2-40B4-BE49-F238E27FC236}">
                  <a16:creationId xmlns:a16="http://schemas.microsoft.com/office/drawing/2014/main" id="{CB1A2D76-ACAA-F253-E2E0-BF1792A3C517}"/>
                </a:ext>
              </a:extLst>
            </p:cNvPr>
            <p:cNvSpPr txBox="1"/>
            <p:nvPr/>
          </p:nvSpPr>
          <p:spPr>
            <a:xfrm>
              <a:off x="6481494" y="5165797"/>
              <a:ext cx="2400885" cy="400110"/>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300" b="0"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تنفيذ حملة مدرسية وطنية بالتعاون مع وزارة التعليم</a:t>
              </a:r>
            </a:p>
          </p:txBody>
        </p:sp>
        <p:sp>
          <p:nvSpPr>
            <p:cNvPr id="81" name="TextBox 80">
              <a:extLst>
                <a:ext uri="{FF2B5EF4-FFF2-40B4-BE49-F238E27FC236}">
                  <a16:creationId xmlns:a16="http://schemas.microsoft.com/office/drawing/2014/main" id="{2A1F1D45-C20B-CAF0-1288-D087D213B103}"/>
                </a:ext>
              </a:extLst>
            </p:cNvPr>
            <p:cNvSpPr txBox="1"/>
            <p:nvPr/>
          </p:nvSpPr>
          <p:spPr>
            <a:xfrm>
              <a:off x="6481496" y="5694093"/>
              <a:ext cx="2400885" cy="880241"/>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إطلاق مسابقة “مدرسة أطفال الطاقة”.</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توزيع مواد تعليمية مطبوعة ورقمية.</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تفعيل الأنشطة الصفية ضمن حصص النشاط</a:t>
              </a:r>
            </a:p>
          </p:txBody>
        </p:sp>
      </p:grpSp>
      <p:grpSp>
        <p:nvGrpSpPr>
          <p:cNvPr id="58" name="Group 57">
            <a:extLst>
              <a:ext uri="{FF2B5EF4-FFF2-40B4-BE49-F238E27FC236}">
                <a16:creationId xmlns:a16="http://schemas.microsoft.com/office/drawing/2014/main" id="{A6E73536-079E-69F3-974A-7897F3FCAD8F}"/>
              </a:ext>
            </a:extLst>
          </p:cNvPr>
          <p:cNvGrpSpPr/>
          <p:nvPr/>
        </p:nvGrpSpPr>
        <p:grpSpPr>
          <a:xfrm>
            <a:off x="8071300" y="1541533"/>
            <a:ext cx="2844800" cy="2754730"/>
            <a:chOff x="6281709" y="2596654"/>
            <a:chExt cx="2732515" cy="3401086"/>
          </a:xfrm>
        </p:grpSpPr>
        <p:sp>
          <p:nvSpPr>
            <p:cNvPr id="59" name="Rectangle: Rounded Corners 58">
              <a:extLst>
                <a:ext uri="{FF2B5EF4-FFF2-40B4-BE49-F238E27FC236}">
                  <a16:creationId xmlns:a16="http://schemas.microsoft.com/office/drawing/2014/main" id="{B5E21A4D-47A5-D3F9-CCD8-152815AAEC4E}"/>
                </a:ext>
              </a:extLst>
            </p:cNvPr>
            <p:cNvSpPr/>
            <p:nvPr/>
          </p:nvSpPr>
          <p:spPr>
            <a:xfrm>
              <a:off x="6281709" y="2596654"/>
              <a:ext cx="2732515" cy="3401086"/>
            </a:xfrm>
            <a:prstGeom prst="roundRect">
              <a:avLst>
                <a:gd name="adj" fmla="val 4860"/>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0" name="Oval 59">
              <a:extLst>
                <a:ext uri="{FF2B5EF4-FFF2-40B4-BE49-F238E27FC236}">
                  <a16:creationId xmlns:a16="http://schemas.microsoft.com/office/drawing/2014/main" id="{40F1054C-C93D-98AF-AAA3-45CF90181AC9}"/>
                </a:ext>
              </a:extLst>
            </p:cNvPr>
            <p:cNvSpPr/>
            <p:nvPr/>
          </p:nvSpPr>
          <p:spPr>
            <a:xfrm>
              <a:off x="8577580" y="2766540"/>
              <a:ext cx="304800" cy="372554"/>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61" name="Group 60">
              <a:extLst>
                <a:ext uri="{FF2B5EF4-FFF2-40B4-BE49-F238E27FC236}">
                  <a16:creationId xmlns:a16="http://schemas.microsoft.com/office/drawing/2014/main" id="{ECDE90E1-0ABD-62FB-7438-17006436E578}"/>
                </a:ext>
              </a:extLst>
            </p:cNvPr>
            <p:cNvGrpSpPr/>
            <p:nvPr/>
          </p:nvGrpSpPr>
          <p:grpSpPr>
            <a:xfrm>
              <a:off x="8369983" y="2920196"/>
              <a:ext cx="399093" cy="98129"/>
              <a:chOff x="971210" y="1870511"/>
              <a:chExt cx="399093" cy="98129"/>
            </a:xfrm>
            <a:solidFill>
              <a:srgbClr val="FFC000"/>
            </a:solidFill>
          </p:grpSpPr>
          <p:sp>
            <p:nvSpPr>
              <p:cNvPr id="64" name="Oval 63">
                <a:extLst>
                  <a:ext uri="{FF2B5EF4-FFF2-40B4-BE49-F238E27FC236}">
                    <a16:creationId xmlns:a16="http://schemas.microsoft.com/office/drawing/2014/main" id="{235FE7E0-59DA-FAA2-B2EF-D56A8679A5AD}"/>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5" name="Oval 64">
                <a:extLst>
                  <a:ext uri="{FF2B5EF4-FFF2-40B4-BE49-F238E27FC236}">
                    <a16:creationId xmlns:a16="http://schemas.microsoft.com/office/drawing/2014/main" id="{55F46E70-EE46-E3A4-3DA5-0A2D364BAAF2}"/>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6" name="Oval 65">
                <a:extLst>
                  <a:ext uri="{FF2B5EF4-FFF2-40B4-BE49-F238E27FC236}">
                    <a16:creationId xmlns:a16="http://schemas.microsoft.com/office/drawing/2014/main" id="{861023B5-2648-F895-4E1D-DA2015DBB2C8}"/>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62" name="TextBox 36">
              <a:extLst>
                <a:ext uri="{FF2B5EF4-FFF2-40B4-BE49-F238E27FC236}">
                  <a16:creationId xmlns:a16="http://schemas.microsoft.com/office/drawing/2014/main" id="{52336FA4-3EAA-096D-6F61-C43591BE3A1F}"/>
                </a:ext>
              </a:extLst>
            </p:cNvPr>
            <p:cNvSpPr txBox="1"/>
            <p:nvPr/>
          </p:nvSpPr>
          <p:spPr>
            <a:xfrm>
              <a:off x="6567622" y="2830761"/>
              <a:ext cx="1720801" cy="341993"/>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إطلاق الحملة</a:t>
              </a:r>
            </a:p>
          </p:txBody>
        </p:sp>
        <p:sp>
          <p:nvSpPr>
            <p:cNvPr id="63" name="TextBox 62">
              <a:extLst>
                <a:ext uri="{FF2B5EF4-FFF2-40B4-BE49-F238E27FC236}">
                  <a16:creationId xmlns:a16="http://schemas.microsoft.com/office/drawing/2014/main" id="{705FF2B7-BE16-F390-3F70-A5ECFE49322E}"/>
                </a:ext>
              </a:extLst>
            </p:cNvPr>
            <p:cNvSpPr txBox="1"/>
            <p:nvPr/>
          </p:nvSpPr>
          <p:spPr>
            <a:xfrm>
              <a:off x="6481495" y="3771425"/>
              <a:ext cx="2400883" cy="2124152"/>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بث المقاطع في قنوات الأطفال بهيئة الإذاعة والتلفزيون.</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إدراج المقاطع ضمن منصة “شاهد” ومنصات التعليم الرقمية (مدرستي).</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إنشاء صفحة رسمية على (منصات التواصل الاجتماعي).</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التعاون مع مؤثرين سعوديين للأطفال والأسر لنشر الرسائل الإيجابية</a:t>
              </a:r>
            </a:p>
          </p:txBody>
        </p:sp>
        <p:sp>
          <p:nvSpPr>
            <p:cNvPr id="67" name="TextBox 66">
              <a:extLst>
                <a:ext uri="{FF2B5EF4-FFF2-40B4-BE49-F238E27FC236}">
                  <a16:creationId xmlns:a16="http://schemas.microsoft.com/office/drawing/2014/main" id="{0ADFD997-93EF-2FB6-1F9E-551C99423110}"/>
                </a:ext>
              </a:extLst>
            </p:cNvPr>
            <p:cNvSpPr txBox="1"/>
            <p:nvPr/>
          </p:nvSpPr>
          <p:spPr>
            <a:xfrm>
              <a:off x="6717920" y="3326410"/>
              <a:ext cx="2164460" cy="246995"/>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just"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إطلاق الحملة عبر وسائل الإعلام</a:t>
              </a:r>
            </a:p>
          </p:txBody>
        </p:sp>
      </p:grpSp>
      <p:sp>
        <p:nvSpPr>
          <p:cNvPr id="122" name="TextBox 121">
            <a:extLst>
              <a:ext uri="{FF2B5EF4-FFF2-40B4-BE49-F238E27FC236}">
                <a16:creationId xmlns:a16="http://schemas.microsoft.com/office/drawing/2014/main" id="{E028CA15-A0AA-7E47-A8AB-87B1EA1424EF}"/>
              </a:ext>
            </a:extLst>
          </p:cNvPr>
          <p:cNvSpPr txBox="1"/>
          <p:nvPr/>
        </p:nvSpPr>
        <p:spPr>
          <a:xfrm>
            <a:off x="1472809" y="2458754"/>
            <a:ext cx="4968402" cy="830997"/>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76622F"/>
                </a:solidFill>
                <a:effectLst/>
                <a:uLnTx/>
                <a:uFillTx/>
                <a:latin typeface="Calibri"/>
                <a:ea typeface="+mn-ea"/>
                <a:cs typeface="Arial" panose="020B0604020202020204" pitchFamily="34" charset="0"/>
              </a:rPr>
              <a:t>تمثل هذه المرحلة الانتقال من التخطيط والإنتاج إلى التنفيذ الفعلي، حيث تُطلق الحملة ميدانيًا وإعلاميًا لضمان وصول الرسائل إلى الجمهور المستهدف بأوسع نطاق ممكن.</a:t>
            </a:r>
          </a:p>
        </p:txBody>
      </p:sp>
      <p:grpSp>
        <p:nvGrpSpPr>
          <p:cNvPr id="102" name="Group 101">
            <a:extLst>
              <a:ext uri="{FF2B5EF4-FFF2-40B4-BE49-F238E27FC236}">
                <a16:creationId xmlns:a16="http://schemas.microsoft.com/office/drawing/2014/main" id="{7DFA80F1-3587-FE2C-AB8C-BC6D3BA98848}"/>
              </a:ext>
            </a:extLst>
          </p:cNvPr>
          <p:cNvGrpSpPr/>
          <p:nvPr/>
        </p:nvGrpSpPr>
        <p:grpSpPr>
          <a:xfrm>
            <a:off x="4098211" y="4274376"/>
            <a:ext cx="3112905" cy="1498397"/>
            <a:chOff x="4098211" y="4274376"/>
            <a:chExt cx="3112905" cy="1498397"/>
          </a:xfrm>
        </p:grpSpPr>
        <p:cxnSp>
          <p:nvCxnSpPr>
            <p:cNvPr id="7" name="Straight Connector 6">
              <a:extLst>
                <a:ext uri="{FF2B5EF4-FFF2-40B4-BE49-F238E27FC236}">
                  <a16:creationId xmlns:a16="http://schemas.microsoft.com/office/drawing/2014/main" id="{E4E828C8-641E-4600-7691-4B7FF21473FC}"/>
                </a:ext>
              </a:extLst>
            </p:cNvPr>
            <p:cNvCxnSpPr>
              <a:cxnSpLocks/>
              <a:endCxn id="12" idx="0"/>
            </p:cNvCxnSpPr>
            <p:nvPr/>
          </p:nvCxnSpPr>
          <p:spPr>
            <a:xfrm flipV="1">
              <a:off x="7083977" y="4949833"/>
              <a:ext cx="0" cy="630461"/>
            </a:xfrm>
            <a:prstGeom prst="line">
              <a:avLst/>
            </a:prstGeom>
            <a:noFill/>
            <a:ln w="15875" cap="flat" cmpd="sng" algn="ctr">
              <a:solidFill>
                <a:srgbClr val="0F1212"/>
              </a:solidFill>
              <a:prstDash val="solid"/>
              <a:miter lim="800000"/>
            </a:ln>
            <a:effectLst/>
          </p:spPr>
        </p:cxnSp>
        <p:grpSp>
          <p:nvGrpSpPr>
            <p:cNvPr id="9" name="Group 8">
              <a:extLst>
                <a:ext uri="{FF2B5EF4-FFF2-40B4-BE49-F238E27FC236}">
                  <a16:creationId xmlns:a16="http://schemas.microsoft.com/office/drawing/2014/main" id="{56D62DCA-421C-885F-03DB-56E719AA83CB}"/>
                </a:ext>
              </a:extLst>
            </p:cNvPr>
            <p:cNvGrpSpPr/>
            <p:nvPr/>
          </p:nvGrpSpPr>
          <p:grpSpPr>
            <a:xfrm rot="10800000">
              <a:off x="6853619" y="5489400"/>
              <a:ext cx="357497" cy="254278"/>
              <a:chOff x="809326" y="4111441"/>
              <a:chExt cx="357497" cy="254278"/>
            </a:xfrm>
          </p:grpSpPr>
          <p:sp>
            <p:nvSpPr>
              <p:cNvPr id="17" name="Oval 16">
                <a:extLst>
                  <a:ext uri="{FF2B5EF4-FFF2-40B4-BE49-F238E27FC236}">
                    <a16:creationId xmlns:a16="http://schemas.microsoft.com/office/drawing/2014/main" id="{B9517FB4-B732-118A-E38F-C88647886EA5}"/>
                  </a:ext>
                </a:extLst>
              </p:cNvPr>
              <p:cNvSpPr/>
              <p:nvPr/>
            </p:nvSpPr>
            <p:spPr>
              <a:xfrm>
                <a:off x="809326" y="4111441"/>
                <a:ext cx="25427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26A44359-74FA-3F27-BAF0-BF865D02128B}"/>
                  </a:ext>
                </a:extLst>
              </p:cNvPr>
              <p:cNvGrpSpPr/>
              <p:nvPr/>
            </p:nvGrpSpPr>
            <p:grpSpPr>
              <a:xfrm>
                <a:off x="941335" y="4208704"/>
                <a:ext cx="225488" cy="59752"/>
                <a:chOff x="1038434" y="1886485"/>
                <a:chExt cx="249751" cy="66181"/>
              </a:xfrm>
              <a:solidFill>
                <a:srgbClr val="0B3D33"/>
              </a:solidFill>
            </p:grpSpPr>
            <p:sp>
              <p:nvSpPr>
                <p:cNvPr id="19" name="Oval 18">
                  <a:extLst>
                    <a:ext uri="{FF2B5EF4-FFF2-40B4-BE49-F238E27FC236}">
                      <a16:creationId xmlns:a16="http://schemas.microsoft.com/office/drawing/2014/main" id="{EDC57AC6-8FD9-CDC6-6DED-12E0D32CB510}"/>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339D2E99-BB42-DF0D-171A-64DEEC2A0050}"/>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DF981164-10F5-A8A2-2232-6253A5383B8A}"/>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11" name="Group 10">
              <a:extLst>
                <a:ext uri="{FF2B5EF4-FFF2-40B4-BE49-F238E27FC236}">
                  <a16:creationId xmlns:a16="http://schemas.microsoft.com/office/drawing/2014/main" id="{8CD4F36E-C6D6-173A-7518-BB8642BE838A}"/>
                </a:ext>
              </a:extLst>
            </p:cNvPr>
            <p:cNvGrpSpPr/>
            <p:nvPr/>
          </p:nvGrpSpPr>
          <p:grpSpPr>
            <a:xfrm rot="10800000">
              <a:off x="6853619" y="4695555"/>
              <a:ext cx="357497" cy="254278"/>
              <a:chOff x="809326" y="5401685"/>
              <a:chExt cx="357497" cy="254278"/>
            </a:xfrm>
          </p:grpSpPr>
          <p:sp>
            <p:nvSpPr>
              <p:cNvPr id="12" name="Oval 11">
                <a:extLst>
                  <a:ext uri="{FF2B5EF4-FFF2-40B4-BE49-F238E27FC236}">
                    <a16:creationId xmlns:a16="http://schemas.microsoft.com/office/drawing/2014/main" id="{3902084C-0A9A-FF38-F002-ED8B373A1384}"/>
                  </a:ext>
                </a:extLst>
              </p:cNvPr>
              <p:cNvSpPr/>
              <p:nvPr/>
            </p:nvSpPr>
            <p:spPr>
              <a:xfrm>
                <a:off x="809326" y="5401685"/>
                <a:ext cx="25427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0E6D124E-96F2-18B2-70EF-12BAF4B3CF3B}"/>
                  </a:ext>
                </a:extLst>
              </p:cNvPr>
              <p:cNvGrpSpPr/>
              <p:nvPr/>
            </p:nvGrpSpPr>
            <p:grpSpPr>
              <a:xfrm>
                <a:off x="941335" y="5498948"/>
                <a:ext cx="225488" cy="59752"/>
                <a:chOff x="1038434" y="1886485"/>
                <a:chExt cx="249751" cy="66181"/>
              </a:xfrm>
              <a:solidFill>
                <a:srgbClr val="0B3D33"/>
              </a:solidFill>
            </p:grpSpPr>
            <p:sp>
              <p:nvSpPr>
                <p:cNvPr id="14" name="Oval 13">
                  <a:extLst>
                    <a:ext uri="{FF2B5EF4-FFF2-40B4-BE49-F238E27FC236}">
                      <a16:creationId xmlns:a16="http://schemas.microsoft.com/office/drawing/2014/main" id="{3F079899-BC8B-6399-B579-0B3733BC1CF9}"/>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993BC96E-5C76-D920-A52B-13DD35246FFE}"/>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E63DE7E1-C767-058E-6E0D-4922431AA246}"/>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sp>
          <p:nvSpPr>
            <p:cNvPr id="28" name="Oval 27">
              <a:extLst>
                <a:ext uri="{FF2B5EF4-FFF2-40B4-BE49-F238E27FC236}">
                  <a16:creationId xmlns:a16="http://schemas.microsoft.com/office/drawing/2014/main" id="{947F436C-D9CC-3887-B49D-DEC4629B8403}"/>
                </a:ext>
              </a:extLst>
            </p:cNvPr>
            <p:cNvSpPr/>
            <p:nvPr/>
          </p:nvSpPr>
          <p:spPr>
            <a:xfrm>
              <a:off x="6884930" y="4274376"/>
              <a:ext cx="317325" cy="301752"/>
            </a:xfrm>
            <a:prstGeom prst="ellipse">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0840881A-CB9C-F420-52E1-841B49142BEB}"/>
                </a:ext>
              </a:extLst>
            </p:cNvPr>
            <p:cNvSpPr/>
            <p:nvPr/>
          </p:nvSpPr>
          <p:spPr>
            <a:xfrm>
              <a:off x="6668803" y="4398831"/>
              <a:ext cx="102161" cy="79480"/>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14745151-9262-335F-BB02-B871507D3823}"/>
                </a:ext>
              </a:extLst>
            </p:cNvPr>
            <p:cNvSpPr/>
            <p:nvPr/>
          </p:nvSpPr>
          <p:spPr>
            <a:xfrm>
              <a:off x="6825469" y="4398831"/>
              <a:ext cx="102161" cy="79480"/>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BC62744E-5757-8D21-7C9C-2B908EFC6820}"/>
                </a:ext>
              </a:extLst>
            </p:cNvPr>
            <p:cNvSpPr/>
            <p:nvPr/>
          </p:nvSpPr>
          <p:spPr>
            <a:xfrm>
              <a:off x="6982135" y="4398831"/>
              <a:ext cx="102161" cy="79480"/>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6">
              <a:extLst>
                <a:ext uri="{FF2B5EF4-FFF2-40B4-BE49-F238E27FC236}">
                  <a16:creationId xmlns:a16="http://schemas.microsoft.com/office/drawing/2014/main" id="{0CA79402-B0E5-AF4B-6A3B-8A8BB2848822}"/>
                </a:ext>
              </a:extLst>
            </p:cNvPr>
            <p:cNvSpPr txBox="1"/>
            <p:nvPr/>
          </p:nvSpPr>
          <p:spPr>
            <a:xfrm>
              <a:off x="4792379" y="4326392"/>
              <a:ext cx="1791512"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إطلاق مسابقات تفاعلية </a:t>
              </a:r>
            </a:p>
          </p:txBody>
        </p:sp>
        <p:sp>
          <p:nvSpPr>
            <p:cNvPr id="33" name="TextBox 32">
              <a:extLst>
                <a:ext uri="{FF2B5EF4-FFF2-40B4-BE49-F238E27FC236}">
                  <a16:creationId xmlns:a16="http://schemas.microsoft.com/office/drawing/2014/main" id="{8B76661A-F868-25A4-A078-4953F736CC33}"/>
                </a:ext>
              </a:extLst>
            </p:cNvPr>
            <p:cNvSpPr txBox="1"/>
            <p:nvPr/>
          </p:nvSpPr>
          <p:spPr>
            <a:xfrm>
              <a:off x="4098211" y="4695555"/>
              <a:ext cx="2721364" cy="1077218"/>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JO"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a:t>
              </a:r>
              <a:r>
                <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تحدي الأسبوع</a:t>
              </a:r>
              <a:r>
                <a:rPr kumimoji="0" lang="ar-JO"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a:t>
              </a:r>
              <a:r>
                <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 (سلوك محدد للتطبيق).</a:t>
              </a: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نشر أسماء الفائزين عبر حسابات لتبقى.</a:t>
              </a:r>
            </a:p>
          </p:txBody>
        </p:sp>
      </p:grpSp>
      <p:grpSp>
        <p:nvGrpSpPr>
          <p:cNvPr id="103" name="Group 102">
            <a:extLst>
              <a:ext uri="{FF2B5EF4-FFF2-40B4-BE49-F238E27FC236}">
                <a16:creationId xmlns:a16="http://schemas.microsoft.com/office/drawing/2014/main" id="{BD2212F2-2213-8FF5-1AA6-B23A0D8DEECA}"/>
              </a:ext>
            </a:extLst>
          </p:cNvPr>
          <p:cNvGrpSpPr/>
          <p:nvPr/>
        </p:nvGrpSpPr>
        <p:grpSpPr>
          <a:xfrm>
            <a:off x="445281" y="4274376"/>
            <a:ext cx="3151618" cy="1744618"/>
            <a:chOff x="445281" y="4274376"/>
            <a:chExt cx="3151618" cy="1744618"/>
          </a:xfrm>
        </p:grpSpPr>
        <p:cxnSp>
          <p:nvCxnSpPr>
            <p:cNvPr id="35" name="Straight Connector 34">
              <a:extLst>
                <a:ext uri="{FF2B5EF4-FFF2-40B4-BE49-F238E27FC236}">
                  <a16:creationId xmlns:a16="http://schemas.microsoft.com/office/drawing/2014/main" id="{4ADA3507-C81F-E98D-2364-8FB079A32EB3}"/>
                </a:ext>
              </a:extLst>
            </p:cNvPr>
            <p:cNvCxnSpPr>
              <a:cxnSpLocks/>
              <a:endCxn id="43" idx="0"/>
            </p:cNvCxnSpPr>
            <p:nvPr/>
          </p:nvCxnSpPr>
          <p:spPr>
            <a:xfrm flipV="1">
              <a:off x="3469760" y="4949833"/>
              <a:ext cx="0" cy="822940"/>
            </a:xfrm>
            <a:prstGeom prst="line">
              <a:avLst/>
            </a:prstGeom>
            <a:noFill/>
            <a:ln w="15875" cap="flat" cmpd="sng" algn="ctr">
              <a:solidFill>
                <a:srgbClr val="0F1212"/>
              </a:solidFill>
              <a:prstDash val="solid"/>
              <a:miter lim="800000"/>
            </a:ln>
            <a:effectLst/>
          </p:spPr>
        </p:cxnSp>
        <p:grpSp>
          <p:nvGrpSpPr>
            <p:cNvPr id="36" name="Group 35">
              <a:extLst>
                <a:ext uri="{FF2B5EF4-FFF2-40B4-BE49-F238E27FC236}">
                  <a16:creationId xmlns:a16="http://schemas.microsoft.com/office/drawing/2014/main" id="{8DD07FEB-D16C-01D9-0E65-03230EE0A1EA}"/>
                </a:ext>
              </a:extLst>
            </p:cNvPr>
            <p:cNvGrpSpPr/>
            <p:nvPr/>
          </p:nvGrpSpPr>
          <p:grpSpPr>
            <a:xfrm rot="10800000">
              <a:off x="3239402" y="5257885"/>
              <a:ext cx="357497" cy="254278"/>
              <a:chOff x="809326" y="4111441"/>
              <a:chExt cx="357497" cy="254278"/>
            </a:xfrm>
          </p:grpSpPr>
          <p:sp>
            <p:nvSpPr>
              <p:cNvPr id="37" name="Oval 36">
                <a:extLst>
                  <a:ext uri="{FF2B5EF4-FFF2-40B4-BE49-F238E27FC236}">
                    <a16:creationId xmlns:a16="http://schemas.microsoft.com/office/drawing/2014/main" id="{292A4C4D-C97B-2B65-3A1A-0B86E9E6079F}"/>
                  </a:ext>
                </a:extLst>
              </p:cNvPr>
              <p:cNvSpPr/>
              <p:nvPr/>
            </p:nvSpPr>
            <p:spPr>
              <a:xfrm>
                <a:off x="809326" y="4111441"/>
                <a:ext cx="25427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38" name="Group 37">
                <a:extLst>
                  <a:ext uri="{FF2B5EF4-FFF2-40B4-BE49-F238E27FC236}">
                    <a16:creationId xmlns:a16="http://schemas.microsoft.com/office/drawing/2014/main" id="{E52497B5-B1FD-46E8-2BE4-CC153AA600DE}"/>
                  </a:ext>
                </a:extLst>
              </p:cNvPr>
              <p:cNvGrpSpPr/>
              <p:nvPr/>
            </p:nvGrpSpPr>
            <p:grpSpPr>
              <a:xfrm>
                <a:off x="941335" y="4208704"/>
                <a:ext cx="225488" cy="59752"/>
                <a:chOff x="1038434" y="1886485"/>
                <a:chExt cx="249751" cy="66181"/>
              </a:xfrm>
              <a:solidFill>
                <a:srgbClr val="0B3D33"/>
              </a:solidFill>
            </p:grpSpPr>
            <p:sp>
              <p:nvSpPr>
                <p:cNvPr id="39" name="Oval 38">
                  <a:extLst>
                    <a:ext uri="{FF2B5EF4-FFF2-40B4-BE49-F238E27FC236}">
                      <a16:creationId xmlns:a16="http://schemas.microsoft.com/office/drawing/2014/main" id="{0F74FDCB-5005-5B1F-1F63-94E3AF472994}"/>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0" name="Oval 39">
                  <a:extLst>
                    <a:ext uri="{FF2B5EF4-FFF2-40B4-BE49-F238E27FC236}">
                      <a16:creationId xmlns:a16="http://schemas.microsoft.com/office/drawing/2014/main" id="{4442BF53-B4FA-05CB-5FC8-35A05806DA20}"/>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1" name="Oval 40">
                  <a:extLst>
                    <a:ext uri="{FF2B5EF4-FFF2-40B4-BE49-F238E27FC236}">
                      <a16:creationId xmlns:a16="http://schemas.microsoft.com/office/drawing/2014/main" id="{4D0DE690-D818-EBF9-5D74-3BD19DA11DFB}"/>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42" name="Group 41">
              <a:extLst>
                <a:ext uri="{FF2B5EF4-FFF2-40B4-BE49-F238E27FC236}">
                  <a16:creationId xmlns:a16="http://schemas.microsoft.com/office/drawing/2014/main" id="{AC52E0FB-51D6-DBA8-781A-50903B074557}"/>
                </a:ext>
              </a:extLst>
            </p:cNvPr>
            <p:cNvGrpSpPr/>
            <p:nvPr/>
          </p:nvGrpSpPr>
          <p:grpSpPr>
            <a:xfrm rot="10800000">
              <a:off x="3239402" y="4695555"/>
              <a:ext cx="357497" cy="254278"/>
              <a:chOff x="809326" y="5401685"/>
              <a:chExt cx="357497" cy="254278"/>
            </a:xfrm>
          </p:grpSpPr>
          <p:sp>
            <p:nvSpPr>
              <p:cNvPr id="43" name="Oval 42">
                <a:extLst>
                  <a:ext uri="{FF2B5EF4-FFF2-40B4-BE49-F238E27FC236}">
                    <a16:creationId xmlns:a16="http://schemas.microsoft.com/office/drawing/2014/main" id="{F2956697-828C-69F2-EF34-D4431C624F45}"/>
                  </a:ext>
                </a:extLst>
              </p:cNvPr>
              <p:cNvSpPr/>
              <p:nvPr/>
            </p:nvSpPr>
            <p:spPr>
              <a:xfrm>
                <a:off x="809326" y="5401685"/>
                <a:ext cx="25427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44" name="Group 43">
                <a:extLst>
                  <a:ext uri="{FF2B5EF4-FFF2-40B4-BE49-F238E27FC236}">
                    <a16:creationId xmlns:a16="http://schemas.microsoft.com/office/drawing/2014/main" id="{F7FB717F-80F2-89C4-64A3-87C19EED4CA2}"/>
                  </a:ext>
                </a:extLst>
              </p:cNvPr>
              <p:cNvGrpSpPr/>
              <p:nvPr/>
            </p:nvGrpSpPr>
            <p:grpSpPr>
              <a:xfrm>
                <a:off x="941335" y="5498948"/>
                <a:ext cx="225488" cy="59752"/>
                <a:chOff x="1038434" y="1886485"/>
                <a:chExt cx="249751" cy="66181"/>
              </a:xfrm>
              <a:solidFill>
                <a:srgbClr val="0B3D33"/>
              </a:solidFill>
            </p:grpSpPr>
            <p:sp>
              <p:nvSpPr>
                <p:cNvPr id="45" name="Oval 44">
                  <a:extLst>
                    <a:ext uri="{FF2B5EF4-FFF2-40B4-BE49-F238E27FC236}">
                      <a16:creationId xmlns:a16="http://schemas.microsoft.com/office/drawing/2014/main" id="{8D60002D-4D2A-F22B-BA2B-F07CAA3A40DC}"/>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6" name="Oval 45">
                  <a:extLst>
                    <a:ext uri="{FF2B5EF4-FFF2-40B4-BE49-F238E27FC236}">
                      <a16:creationId xmlns:a16="http://schemas.microsoft.com/office/drawing/2014/main" id="{C20CB41C-57DD-F7A9-E940-FE8926E0324B}"/>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7" name="Oval 46">
                  <a:extLst>
                    <a:ext uri="{FF2B5EF4-FFF2-40B4-BE49-F238E27FC236}">
                      <a16:creationId xmlns:a16="http://schemas.microsoft.com/office/drawing/2014/main" id="{8B7FCB1B-235F-2CCB-FE6D-FA88E9E71413}"/>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sp>
          <p:nvSpPr>
            <p:cNvPr id="48" name="Oval 47">
              <a:extLst>
                <a:ext uri="{FF2B5EF4-FFF2-40B4-BE49-F238E27FC236}">
                  <a16:creationId xmlns:a16="http://schemas.microsoft.com/office/drawing/2014/main" id="{A3D96B0A-553E-0EB6-2B21-0D741D37B329}"/>
                </a:ext>
              </a:extLst>
            </p:cNvPr>
            <p:cNvSpPr/>
            <p:nvPr/>
          </p:nvSpPr>
          <p:spPr>
            <a:xfrm>
              <a:off x="3270713" y="4274376"/>
              <a:ext cx="317325" cy="301752"/>
            </a:xfrm>
            <a:prstGeom prst="ellipse">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8" name="Oval 67">
              <a:extLst>
                <a:ext uri="{FF2B5EF4-FFF2-40B4-BE49-F238E27FC236}">
                  <a16:creationId xmlns:a16="http://schemas.microsoft.com/office/drawing/2014/main" id="{3DDDA4B9-015B-F963-93D8-6CDA03C1098E}"/>
                </a:ext>
              </a:extLst>
            </p:cNvPr>
            <p:cNvSpPr/>
            <p:nvPr/>
          </p:nvSpPr>
          <p:spPr>
            <a:xfrm>
              <a:off x="3054586" y="4398831"/>
              <a:ext cx="102161" cy="79480"/>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9" name="Oval 68">
              <a:extLst>
                <a:ext uri="{FF2B5EF4-FFF2-40B4-BE49-F238E27FC236}">
                  <a16:creationId xmlns:a16="http://schemas.microsoft.com/office/drawing/2014/main" id="{5A5FD997-8ACD-4545-A2AA-76B02C684EB6}"/>
                </a:ext>
              </a:extLst>
            </p:cNvPr>
            <p:cNvSpPr/>
            <p:nvPr/>
          </p:nvSpPr>
          <p:spPr>
            <a:xfrm>
              <a:off x="3211252" y="4398831"/>
              <a:ext cx="102161" cy="79480"/>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0" name="Oval 69">
              <a:extLst>
                <a:ext uri="{FF2B5EF4-FFF2-40B4-BE49-F238E27FC236}">
                  <a16:creationId xmlns:a16="http://schemas.microsoft.com/office/drawing/2014/main" id="{AA2D2CA3-BEEB-3088-0E98-BE998176F501}"/>
                </a:ext>
              </a:extLst>
            </p:cNvPr>
            <p:cNvSpPr/>
            <p:nvPr/>
          </p:nvSpPr>
          <p:spPr>
            <a:xfrm>
              <a:off x="3367918" y="4398831"/>
              <a:ext cx="102161" cy="79480"/>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1" name="TextBox 36">
              <a:extLst>
                <a:ext uri="{FF2B5EF4-FFF2-40B4-BE49-F238E27FC236}">
                  <a16:creationId xmlns:a16="http://schemas.microsoft.com/office/drawing/2014/main" id="{7C67822C-7055-4776-660A-3159CBD8116C}"/>
                </a:ext>
              </a:extLst>
            </p:cNvPr>
            <p:cNvSpPr txBox="1"/>
            <p:nvPr/>
          </p:nvSpPr>
          <p:spPr>
            <a:xfrm>
              <a:off x="1178162" y="4326392"/>
              <a:ext cx="1791512"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تعزيز التغطية الإعلامية</a:t>
              </a:r>
            </a:p>
          </p:txBody>
        </p:sp>
        <p:sp>
          <p:nvSpPr>
            <p:cNvPr id="72" name="TextBox 71">
              <a:extLst>
                <a:ext uri="{FF2B5EF4-FFF2-40B4-BE49-F238E27FC236}">
                  <a16:creationId xmlns:a16="http://schemas.microsoft.com/office/drawing/2014/main" id="{47863FDA-659F-9AE4-38CB-9CC47905F5A0}"/>
                </a:ext>
              </a:extLst>
            </p:cNvPr>
            <p:cNvSpPr txBox="1"/>
            <p:nvPr/>
          </p:nvSpPr>
          <p:spPr>
            <a:xfrm>
              <a:off x="445281" y="4695555"/>
              <a:ext cx="2721364" cy="1323439"/>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مقابلات مع الأطفال المشاركين.</a:t>
              </a: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قصص نجاح لأبطال الطاقة الصغار.</a:t>
              </a: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تقارير صحفية وتلفزيونية.</a:t>
              </a:r>
            </a:p>
          </p:txBody>
        </p:sp>
        <p:grpSp>
          <p:nvGrpSpPr>
            <p:cNvPr id="75" name="Group 74">
              <a:extLst>
                <a:ext uri="{FF2B5EF4-FFF2-40B4-BE49-F238E27FC236}">
                  <a16:creationId xmlns:a16="http://schemas.microsoft.com/office/drawing/2014/main" id="{2022820A-D633-00B9-5545-3F8DCACEBEC9}"/>
                </a:ext>
              </a:extLst>
            </p:cNvPr>
            <p:cNvGrpSpPr/>
            <p:nvPr/>
          </p:nvGrpSpPr>
          <p:grpSpPr>
            <a:xfrm rot="10800000">
              <a:off x="3239402" y="5745137"/>
              <a:ext cx="357497" cy="254278"/>
              <a:chOff x="809326" y="4111441"/>
              <a:chExt cx="357497" cy="254278"/>
            </a:xfrm>
          </p:grpSpPr>
          <p:sp>
            <p:nvSpPr>
              <p:cNvPr id="76" name="Oval 75">
                <a:extLst>
                  <a:ext uri="{FF2B5EF4-FFF2-40B4-BE49-F238E27FC236}">
                    <a16:creationId xmlns:a16="http://schemas.microsoft.com/office/drawing/2014/main" id="{D6811127-F7BA-93AF-6228-3D5B4183A116}"/>
                  </a:ext>
                </a:extLst>
              </p:cNvPr>
              <p:cNvSpPr/>
              <p:nvPr/>
            </p:nvSpPr>
            <p:spPr>
              <a:xfrm>
                <a:off x="809326" y="4111441"/>
                <a:ext cx="25427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77" name="Group 76">
                <a:extLst>
                  <a:ext uri="{FF2B5EF4-FFF2-40B4-BE49-F238E27FC236}">
                    <a16:creationId xmlns:a16="http://schemas.microsoft.com/office/drawing/2014/main" id="{8075A358-72E1-A748-FA55-6F55C45A09AE}"/>
                  </a:ext>
                </a:extLst>
              </p:cNvPr>
              <p:cNvGrpSpPr/>
              <p:nvPr/>
            </p:nvGrpSpPr>
            <p:grpSpPr>
              <a:xfrm>
                <a:off x="941335" y="4208704"/>
                <a:ext cx="225488" cy="59752"/>
                <a:chOff x="1038434" y="1886485"/>
                <a:chExt cx="249751" cy="66181"/>
              </a:xfrm>
              <a:solidFill>
                <a:srgbClr val="0B3D33"/>
              </a:solidFill>
            </p:grpSpPr>
            <p:sp>
              <p:nvSpPr>
                <p:cNvPr id="78" name="Oval 77">
                  <a:extLst>
                    <a:ext uri="{FF2B5EF4-FFF2-40B4-BE49-F238E27FC236}">
                      <a16:creationId xmlns:a16="http://schemas.microsoft.com/office/drawing/2014/main" id="{05A7EE4A-4B86-FA40-250D-9DF92E182C40}"/>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9" name="Oval 78">
                  <a:extLst>
                    <a:ext uri="{FF2B5EF4-FFF2-40B4-BE49-F238E27FC236}">
                      <a16:creationId xmlns:a16="http://schemas.microsoft.com/office/drawing/2014/main" id="{C25245C8-0272-DCDB-C1A9-10365C95907D}"/>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0" name="Oval 79">
                  <a:extLst>
                    <a:ext uri="{FF2B5EF4-FFF2-40B4-BE49-F238E27FC236}">
                      <a16:creationId xmlns:a16="http://schemas.microsoft.com/office/drawing/2014/main" id="{0B087C4C-B83E-6BFE-656D-CB1139C56FE5}"/>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grpSp>
    </p:spTree>
    <p:extLst>
      <p:ext uri="{BB962C8B-B14F-4D97-AF65-F5344CB8AC3E}">
        <p14:creationId xmlns:p14="http://schemas.microsoft.com/office/powerpoint/2010/main" val="1494839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75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anim calcmode="lin" valueType="num">
                                      <p:cBhvr>
                                        <p:cTn id="8" dur="500" fill="hold"/>
                                        <p:tgtEl>
                                          <p:spTgt spid="49"/>
                                        </p:tgtEl>
                                        <p:attrNameLst>
                                          <p:attrName>ppt_x</p:attrName>
                                        </p:attrNameLst>
                                      </p:cBhvr>
                                      <p:tavLst>
                                        <p:tav tm="0">
                                          <p:val>
                                            <p:strVal val="#ppt_x"/>
                                          </p:val>
                                        </p:tav>
                                        <p:tav tm="100000">
                                          <p:val>
                                            <p:strVal val="#ppt_x"/>
                                          </p:val>
                                        </p:tav>
                                      </p:tavLst>
                                    </p:anim>
                                    <p:anim calcmode="lin" valueType="num">
                                      <p:cBhvr>
                                        <p:cTn id="9" dur="500" fill="hold"/>
                                        <p:tgtEl>
                                          <p:spTgt spid="4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750"/>
                                  </p:stCondLst>
                                  <p:childTnLst>
                                    <p:set>
                                      <p:cBhvr>
                                        <p:cTn id="11" dur="1" fill="hold">
                                          <p:stCondLst>
                                            <p:cond delay="0"/>
                                          </p:stCondLst>
                                        </p:cTn>
                                        <p:tgtEl>
                                          <p:spTgt spid="58"/>
                                        </p:tgtEl>
                                        <p:attrNameLst>
                                          <p:attrName>style.visibility</p:attrName>
                                        </p:attrNameLst>
                                      </p:cBhvr>
                                      <p:to>
                                        <p:strVal val="visible"/>
                                      </p:to>
                                    </p:set>
                                    <p:animEffect transition="in" filter="fade">
                                      <p:cBhvr>
                                        <p:cTn id="12" dur="500"/>
                                        <p:tgtEl>
                                          <p:spTgt spid="58"/>
                                        </p:tgtEl>
                                      </p:cBhvr>
                                    </p:animEffect>
                                    <p:anim calcmode="lin" valueType="num">
                                      <p:cBhvr>
                                        <p:cTn id="13" dur="500" fill="hold"/>
                                        <p:tgtEl>
                                          <p:spTgt spid="58"/>
                                        </p:tgtEl>
                                        <p:attrNameLst>
                                          <p:attrName>ppt_x</p:attrName>
                                        </p:attrNameLst>
                                      </p:cBhvr>
                                      <p:tavLst>
                                        <p:tav tm="0">
                                          <p:val>
                                            <p:strVal val="#ppt_x"/>
                                          </p:val>
                                        </p:tav>
                                        <p:tav tm="100000">
                                          <p:val>
                                            <p:strVal val="#ppt_x"/>
                                          </p:val>
                                        </p:tav>
                                      </p:tavLst>
                                    </p:anim>
                                    <p:anim calcmode="lin" valueType="num">
                                      <p:cBhvr>
                                        <p:cTn id="14" dur="5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BE46E-2268-5C5B-B98B-6C7392F242CE}"/>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B849E3E5-D848-F43D-E2AD-BCADA0CBC6A7}"/>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6D8DBF79-0ADC-C4DE-E384-12D540E9D80E}"/>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97D9819E-8A93-4DD1-E495-E2A78BDCE7C7}"/>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011525F4-90AA-E027-C324-DBB84813541D}"/>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خطة التنفيذ ومراحل المشروع</a:t>
            </a:r>
          </a:p>
        </p:txBody>
      </p:sp>
      <p:sp>
        <p:nvSpPr>
          <p:cNvPr id="5" name="Slide Number Placeholder 4">
            <a:extLst>
              <a:ext uri="{FF2B5EF4-FFF2-40B4-BE49-F238E27FC236}">
                <a16:creationId xmlns:a16="http://schemas.microsoft.com/office/drawing/2014/main" id="{4F2FCA47-3D0D-D640-01E5-89F1AA5E607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73" name="TextBox 72">
            <a:extLst>
              <a:ext uri="{FF2B5EF4-FFF2-40B4-BE49-F238E27FC236}">
                <a16:creationId xmlns:a16="http://schemas.microsoft.com/office/drawing/2014/main" id="{8AB5F398-C5F5-7AE5-16AC-9BC6F475CB74}"/>
              </a:ext>
            </a:extLst>
          </p:cNvPr>
          <p:cNvSpPr txBox="1"/>
          <p:nvPr/>
        </p:nvSpPr>
        <p:spPr>
          <a:xfrm>
            <a:off x="7256217" y="2404685"/>
            <a:ext cx="4335611" cy="523220"/>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مرحلة المتابعة والتقييم </a:t>
            </a:r>
          </a:p>
        </p:txBody>
      </p:sp>
      <p:sp>
        <p:nvSpPr>
          <p:cNvPr id="122" name="TextBox 121">
            <a:extLst>
              <a:ext uri="{FF2B5EF4-FFF2-40B4-BE49-F238E27FC236}">
                <a16:creationId xmlns:a16="http://schemas.microsoft.com/office/drawing/2014/main" id="{AA34030F-276A-3A89-B5F9-41317702ED0B}"/>
              </a:ext>
            </a:extLst>
          </p:cNvPr>
          <p:cNvSpPr txBox="1"/>
          <p:nvPr/>
        </p:nvSpPr>
        <p:spPr>
          <a:xfrm>
            <a:off x="7599874" y="3252025"/>
            <a:ext cx="3464527" cy="1569660"/>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76622F"/>
                </a:solidFill>
                <a:effectLst/>
                <a:uLnTx/>
                <a:uFillTx/>
                <a:latin typeface="Calibri"/>
                <a:ea typeface="+mn-ea"/>
                <a:cs typeface="Arial" panose="020B0604020202020204" pitchFamily="34" charset="0"/>
              </a:rPr>
              <a:t>تهدف هذه المرحلة إلى التأكد من تحقيق الحملة لأهدافها من خلال التقييم المستمر لنتائجها.</a:t>
            </a:r>
            <a:endParaRPr kumimoji="0" lang="en-US" sz="1600" b="0" i="0" u="none" strike="noStrike" kern="1200" cap="none" spc="0" normalizeH="0" baseline="0" noProof="0" dirty="0">
              <a:ln>
                <a:noFill/>
              </a:ln>
              <a:solidFill>
                <a:srgbClr val="76622F"/>
              </a:solidFill>
              <a:effectLst/>
              <a:uLnTx/>
              <a:uFillTx/>
              <a:latin typeface="Calibri"/>
              <a:ea typeface="+mn-ea"/>
              <a:cs typeface="+mn-cs"/>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76622F"/>
                </a:solidFill>
                <a:effectLst/>
                <a:uLnTx/>
                <a:uFillTx/>
                <a:latin typeface="Calibri"/>
                <a:ea typeface="+mn-ea"/>
                <a:cs typeface="Arial" panose="020B0604020202020204" pitchFamily="34" charset="0"/>
              </a:rPr>
              <a:t>يتم التركيز على متابعة الأثر قصير وطويل المدى، مع رصد الجوانب القابلة للتطوير.</a:t>
            </a:r>
            <a:endParaRPr kumimoji="0" lang="en-US" sz="1600" b="0" i="0" u="none" strike="noStrike" kern="1200" cap="none" spc="0" normalizeH="0" baseline="0" noProof="0" dirty="0">
              <a:ln>
                <a:noFill/>
              </a:ln>
              <a:solidFill>
                <a:srgbClr val="76622F"/>
              </a:solidFill>
              <a:effectLst/>
              <a:uLnTx/>
              <a:uFillTx/>
              <a:latin typeface="Calibri"/>
              <a:ea typeface="+mn-ea"/>
              <a:cs typeface="+mn-cs"/>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76622F"/>
                </a:solidFill>
                <a:effectLst/>
                <a:uLnTx/>
                <a:uFillTx/>
                <a:latin typeface="Calibri"/>
                <a:ea typeface="+mn-ea"/>
                <a:cs typeface="Arial" panose="020B0604020202020204" pitchFamily="34" charset="0"/>
              </a:rPr>
              <a:t>وبذلك تُبنى قاعدة معرفية تدعم تحسين البرامج وضمان استدامتها في المستقبل.</a:t>
            </a:r>
          </a:p>
        </p:txBody>
      </p:sp>
      <p:grpSp>
        <p:nvGrpSpPr>
          <p:cNvPr id="62" name="Group 61">
            <a:extLst>
              <a:ext uri="{FF2B5EF4-FFF2-40B4-BE49-F238E27FC236}">
                <a16:creationId xmlns:a16="http://schemas.microsoft.com/office/drawing/2014/main" id="{1380674D-7959-9FB9-DCD7-5CFE4BB50D9A}"/>
              </a:ext>
            </a:extLst>
          </p:cNvPr>
          <p:cNvGrpSpPr/>
          <p:nvPr/>
        </p:nvGrpSpPr>
        <p:grpSpPr>
          <a:xfrm>
            <a:off x="888545" y="1751476"/>
            <a:ext cx="5896762" cy="3725959"/>
            <a:chOff x="888545" y="1285385"/>
            <a:chExt cx="5896762" cy="3725959"/>
          </a:xfrm>
        </p:grpSpPr>
        <p:cxnSp>
          <p:nvCxnSpPr>
            <p:cNvPr id="18" name="Straight Connector 17">
              <a:extLst>
                <a:ext uri="{FF2B5EF4-FFF2-40B4-BE49-F238E27FC236}">
                  <a16:creationId xmlns:a16="http://schemas.microsoft.com/office/drawing/2014/main" id="{0A75BC50-00D1-1A62-2069-6E2937EFB822}"/>
                </a:ext>
              </a:extLst>
            </p:cNvPr>
            <p:cNvCxnSpPr>
              <a:cxnSpLocks/>
            </p:cNvCxnSpPr>
            <p:nvPr/>
          </p:nvCxnSpPr>
          <p:spPr>
            <a:xfrm rot="10800000">
              <a:off x="6658168" y="1353744"/>
              <a:ext cx="0" cy="3657600"/>
            </a:xfrm>
            <a:prstGeom prst="line">
              <a:avLst/>
            </a:prstGeom>
            <a:noFill/>
            <a:ln w="15875" cap="flat" cmpd="sng" algn="ctr">
              <a:solidFill>
                <a:srgbClr val="0F1212"/>
              </a:solidFill>
              <a:prstDash val="solid"/>
              <a:miter lim="800000"/>
            </a:ln>
            <a:effectLst/>
          </p:spPr>
        </p:cxnSp>
        <p:sp>
          <p:nvSpPr>
            <p:cNvPr id="21" name="Oval 20">
              <a:extLst>
                <a:ext uri="{FF2B5EF4-FFF2-40B4-BE49-F238E27FC236}">
                  <a16:creationId xmlns:a16="http://schemas.microsoft.com/office/drawing/2014/main" id="{9C4396A2-AA9E-5E69-D640-6E6F386C2796}"/>
                </a:ext>
              </a:extLst>
            </p:cNvPr>
            <p:cNvSpPr/>
            <p:nvPr/>
          </p:nvSpPr>
          <p:spPr>
            <a:xfrm rot="10800000">
              <a:off x="6531029" y="4757065"/>
              <a:ext cx="25427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22" name="Group 21">
              <a:extLst>
                <a:ext uri="{FF2B5EF4-FFF2-40B4-BE49-F238E27FC236}">
                  <a16:creationId xmlns:a16="http://schemas.microsoft.com/office/drawing/2014/main" id="{1ECBCF7A-5584-A2AF-EBA5-6C24DC32DF72}"/>
                </a:ext>
              </a:extLst>
            </p:cNvPr>
            <p:cNvGrpSpPr/>
            <p:nvPr/>
          </p:nvGrpSpPr>
          <p:grpSpPr>
            <a:xfrm rot="10800000">
              <a:off x="6427810" y="4854328"/>
              <a:ext cx="225488" cy="59752"/>
              <a:chOff x="1038434" y="1886485"/>
              <a:chExt cx="249751" cy="66181"/>
            </a:xfrm>
            <a:solidFill>
              <a:srgbClr val="0B3D33"/>
            </a:solidFill>
          </p:grpSpPr>
          <p:sp>
            <p:nvSpPr>
              <p:cNvPr id="49" name="Oval 48">
                <a:extLst>
                  <a:ext uri="{FF2B5EF4-FFF2-40B4-BE49-F238E27FC236}">
                    <a16:creationId xmlns:a16="http://schemas.microsoft.com/office/drawing/2014/main" id="{3EB50B26-E39A-7AF1-51A0-D4B5C3CA33D0}"/>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0" name="Oval 49">
                <a:extLst>
                  <a:ext uri="{FF2B5EF4-FFF2-40B4-BE49-F238E27FC236}">
                    <a16:creationId xmlns:a16="http://schemas.microsoft.com/office/drawing/2014/main" id="{03E0D15F-6B49-91DC-9C6A-A724B2B2B591}"/>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1" name="Oval 50">
                <a:extLst>
                  <a:ext uri="{FF2B5EF4-FFF2-40B4-BE49-F238E27FC236}">
                    <a16:creationId xmlns:a16="http://schemas.microsoft.com/office/drawing/2014/main" id="{2814F20D-EE7F-2A81-F439-29ACFA10005C}"/>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23" name="Oval 22">
              <a:extLst>
                <a:ext uri="{FF2B5EF4-FFF2-40B4-BE49-F238E27FC236}">
                  <a16:creationId xmlns:a16="http://schemas.microsoft.com/office/drawing/2014/main" id="{1E7A18CE-CA14-6C85-D2F4-D1066FA3F6AA}"/>
                </a:ext>
              </a:extLst>
            </p:cNvPr>
            <p:cNvSpPr/>
            <p:nvPr/>
          </p:nvSpPr>
          <p:spPr>
            <a:xfrm rot="10800000">
              <a:off x="6531029" y="3599839"/>
              <a:ext cx="25427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24" name="Group 23">
              <a:extLst>
                <a:ext uri="{FF2B5EF4-FFF2-40B4-BE49-F238E27FC236}">
                  <a16:creationId xmlns:a16="http://schemas.microsoft.com/office/drawing/2014/main" id="{7531362F-97D3-0D53-CBD3-74FFC4EFA6C0}"/>
                </a:ext>
              </a:extLst>
            </p:cNvPr>
            <p:cNvGrpSpPr/>
            <p:nvPr/>
          </p:nvGrpSpPr>
          <p:grpSpPr>
            <a:xfrm rot="10800000">
              <a:off x="6427810" y="3697102"/>
              <a:ext cx="225488" cy="59752"/>
              <a:chOff x="1038434" y="1886485"/>
              <a:chExt cx="249751" cy="66181"/>
            </a:xfrm>
            <a:solidFill>
              <a:srgbClr val="0B3D33"/>
            </a:solidFill>
          </p:grpSpPr>
          <p:sp>
            <p:nvSpPr>
              <p:cNvPr id="46" name="Oval 45">
                <a:extLst>
                  <a:ext uri="{FF2B5EF4-FFF2-40B4-BE49-F238E27FC236}">
                    <a16:creationId xmlns:a16="http://schemas.microsoft.com/office/drawing/2014/main" id="{1325E338-B7E8-837C-8BEF-F0C35F3BD0A4}"/>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Oval 46">
                <a:extLst>
                  <a:ext uri="{FF2B5EF4-FFF2-40B4-BE49-F238E27FC236}">
                    <a16:creationId xmlns:a16="http://schemas.microsoft.com/office/drawing/2014/main" id="{8BD09E82-E6C5-8334-B6FE-D18F1DF9C30F}"/>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8" name="Oval 47">
                <a:extLst>
                  <a:ext uri="{FF2B5EF4-FFF2-40B4-BE49-F238E27FC236}">
                    <a16:creationId xmlns:a16="http://schemas.microsoft.com/office/drawing/2014/main" id="{1A80B9E5-E74B-AC99-E44F-858EB90938E0}"/>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25" name="Oval 24">
              <a:extLst>
                <a:ext uri="{FF2B5EF4-FFF2-40B4-BE49-F238E27FC236}">
                  <a16:creationId xmlns:a16="http://schemas.microsoft.com/office/drawing/2014/main" id="{2790A82F-5C53-C0D7-EDCA-046181496DB5}"/>
                </a:ext>
              </a:extLst>
            </p:cNvPr>
            <p:cNvSpPr/>
            <p:nvPr/>
          </p:nvSpPr>
          <p:spPr>
            <a:xfrm rot="10800000">
              <a:off x="6531029" y="2848879"/>
              <a:ext cx="25427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26" name="Group 25">
              <a:extLst>
                <a:ext uri="{FF2B5EF4-FFF2-40B4-BE49-F238E27FC236}">
                  <a16:creationId xmlns:a16="http://schemas.microsoft.com/office/drawing/2014/main" id="{3660AC79-3E9D-14BE-B06C-E1828AB22308}"/>
                </a:ext>
              </a:extLst>
            </p:cNvPr>
            <p:cNvGrpSpPr/>
            <p:nvPr/>
          </p:nvGrpSpPr>
          <p:grpSpPr>
            <a:xfrm rot="10800000">
              <a:off x="6427810" y="2946142"/>
              <a:ext cx="225488" cy="59752"/>
              <a:chOff x="1038434" y="1886485"/>
              <a:chExt cx="249751" cy="66181"/>
            </a:xfrm>
            <a:solidFill>
              <a:srgbClr val="0B3D33"/>
            </a:solidFill>
          </p:grpSpPr>
          <p:sp>
            <p:nvSpPr>
              <p:cNvPr id="43" name="Oval 42">
                <a:extLst>
                  <a:ext uri="{FF2B5EF4-FFF2-40B4-BE49-F238E27FC236}">
                    <a16:creationId xmlns:a16="http://schemas.microsoft.com/office/drawing/2014/main" id="{4F2C807E-9CC5-F07C-8AEF-689BA03FF9D0}"/>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4" name="Oval 43">
                <a:extLst>
                  <a:ext uri="{FF2B5EF4-FFF2-40B4-BE49-F238E27FC236}">
                    <a16:creationId xmlns:a16="http://schemas.microsoft.com/office/drawing/2014/main" id="{5A36857D-A017-3AF4-EBE6-6499F2420320}"/>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5" name="Oval 44">
                <a:extLst>
                  <a:ext uri="{FF2B5EF4-FFF2-40B4-BE49-F238E27FC236}">
                    <a16:creationId xmlns:a16="http://schemas.microsoft.com/office/drawing/2014/main" id="{924E52F0-B0E7-C854-17E6-9BB363811C24}"/>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8" name="Oval 37">
              <a:extLst>
                <a:ext uri="{FF2B5EF4-FFF2-40B4-BE49-F238E27FC236}">
                  <a16:creationId xmlns:a16="http://schemas.microsoft.com/office/drawing/2014/main" id="{43F1014A-F48F-FDDB-6D93-A340FFE575E0}"/>
                </a:ext>
              </a:extLst>
            </p:cNvPr>
            <p:cNvSpPr/>
            <p:nvPr/>
          </p:nvSpPr>
          <p:spPr>
            <a:xfrm rot="10800000">
              <a:off x="6531029" y="1285385"/>
              <a:ext cx="25427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39" name="Group 38">
              <a:extLst>
                <a:ext uri="{FF2B5EF4-FFF2-40B4-BE49-F238E27FC236}">
                  <a16:creationId xmlns:a16="http://schemas.microsoft.com/office/drawing/2014/main" id="{DAEE0733-7AEC-5243-7174-039822ABA494}"/>
                </a:ext>
              </a:extLst>
            </p:cNvPr>
            <p:cNvGrpSpPr/>
            <p:nvPr/>
          </p:nvGrpSpPr>
          <p:grpSpPr>
            <a:xfrm rot="10800000">
              <a:off x="6427810" y="1382648"/>
              <a:ext cx="225488" cy="59752"/>
              <a:chOff x="1038434" y="1886485"/>
              <a:chExt cx="249751" cy="66181"/>
            </a:xfrm>
            <a:solidFill>
              <a:srgbClr val="0B3D33"/>
            </a:solidFill>
          </p:grpSpPr>
          <p:sp>
            <p:nvSpPr>
              <p:cNvPr id="40" name="Oval 39">
                <a:extLst>
                  <a:ext uri="{FF2B5EF4-FFF2-40B4-BE49-F238E27FC236}">
                    <a16:creationId xmlns:a16="http://schemas.microsoft.com/office/drawing/2014/main" id="{0914F174-526E-48D8-FDD0-A33BAF98E4B5}"/>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1" name="Oval 40">
                <a:extLst>
                  <a:ext uri="{FF2B5EF4-FFF2-40B4-BE49-F238E27FC236}">
                    <a16:creationId xmlns:a16="http://schemas.microsoft.com/office/drawing/2014/main" id="{5C215B72-354F-65EB-5B29-88853641E56F}"/>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2" name="Oval 41">
                <a:extLst>
                  <a:ext uri="{FF2B5EF4-FFF2-40B4-BE49-F238E27FC236}">
                    <a16:creationId xmlns:a16="http://schemas.microsoft.com/office/drawing/2014/main" id="{D9AD3C65-FA9F-8B82-757B-FA418ABA8F1C}"/>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55" name="TextBox 36">
              <a:extLst>
                <a:ext uri="{FF2B5EF4-FFF2-40B4-BE49-F238E27FC236}">
                  <a16:creationId xmlns:a16="http://schemas.microsoft.com/office/drawing/2014/main" id="{03E23448-FD78-62FE-EE50-E5D0F77E9DB4}"/>
                </a:ext>
              </a:extLst>
            </p:cNvPr>
            <p:cNvSpPr txBox="1"/>
            <p:nvPr/>
          </p:nvSpPr>
          <p:spPr>
            <a:xfrm>
              <a:off x="888545" y="1296427"/>
              <a:ext cx="5298712"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إجراء دراسة تقييم أثر قصيرة المدى بعد شهرين من الإطلاق لقياس:</a:t>
              </a:r>
            </a:p>
          </p:txBody>
        </p:sp>
        <p:sp>
          <p:nvSpPr>
            <p:cNvPr id="56" name="TextBox 55">
              <a:extLst>
                <a:ext uri="{FF2B5EF4-FFF2-40B4-BE49-F238E27FC236}">
                  <a16:creationId xmlns:a16="http://schemas.microsoft.com/office/drawing/2014/main" id="{D42A1B56-EBE4-4893-4666-3432C5B063F0}"/>
                </a:ext>
              </a:extLst>
            </p:cNvPr>
            <p:cNvSpPr txBox="1"/>
            <p:nvPr/>
          </p:nvSpPr>
          <p:spPr>
            <a:xfrm>
              <a:off x="888545" y="1654609"/>
              <a:ext cx="5369393" cy="830997"/>
            </a:xfrm>
            <a:prstGeom prst="rect">
              <a:avLst/>
            </a:prstGeom>
            <a:noFill/>
          </p:spPr>
          <p:txBody>
            <a:bodyPr wrap="square">
              <a:spAutoFit/>
            </a:bodyPr>
            <a:lstStyle/>
            <a:p>
              <a:pPr marL="742950" marR="0" lvl="1" indent="-285750" algn="just"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مستوى الوعي بالسلوكيات.</a:t>
              </a:r>
            </a:p>
            <a:p>
              <a:pPr marL="742950" marR="0" lvl="1" indent="-285750" algn="just"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استيعاب الرسائل.</a:t>
              </a:r>
            </a:p>
            <a:p>
              <a:pPr marL="742950" marR="0" lvl="1" indent="-285750" algn="just"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التفاعل الرقمي والميداني.</a:t>
              </a:r>
            </a:p>
          </p:txBody>
        </p:sp>
        <p:sp>
          <p:nvSpPr>
            <p:cNvPr id="57" name="TextBox 36">
              <a:extLst>
                <a:ext uri="{FF2B5EF4-FFF2-40B4-BE49-F238E27FC236}">
                  <a16:creationId xmlns:a16="http://schemas.microsoft.com/office/drawing/2014/main" id="{33B20D50-B9FD-0A89-5596-F861E80B050D}"/>
                </a:ext>
              </a:extLst>
            </p:cNvPr>
            <p:cNvSpPr txBox="1"/>
            <p:nvPr/>
          </p:nvSpPr>
          <p:spPr>
            <a:xfrm>
              <a:off x="888545" y="2826158"/>
              <a:ext cx="5298712"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تنفيذ دراسة تقييم أثر طويلة المدى بعد انتهاء العام الأول</a:t>
              </a:r>
            </a:p>
          </p:txBody>
        </p:sp>
        <p:sp>
          <p:nvSpPr>
            <p:cNvPr id="59" name="TextBox 36">
              <a:extLst>
                <a:ext uri="{FF2B5EF4-FFF2-40B4-BE49-F238E27FC236}">
                  <a16:creationId xmlns:a16="http://schemas.microsoft.com/office/drawing/2014/main" id="{475090EA-86F6-6AFD-973C-D5AA2662B407}"/>
                </a:ext>
              </a:extLst>
            </p:cNvPr>
            <p:cNvSpPr txBox="1"/>
            <p:nvPr/>
          </p:nvSpPr>
          <p:spPr>
            <a:xfrm>
              <a:off x="888545" y="3599839"/>
              <a:ext cx="5298712"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إعداد التقرير النهائي للأثر المجتمعي</a:t>
              </a:r>
            </a:p>
          </p:txBody>
        </p:sp>
        <p:sp>
          <p:nvSpPr>
            <p:cNvPr id="60" name="TextBox 59">
              <a:extLst>
                <a:ext uri="{FF2B5EF4-FFF2-40B4-BE49-F238E27FC236}">
                  <a16:creationId xmlns:a16="http://schemas.microsoft.com/office/drawing/2014/main" id="{3FBA197F-84FD-0792-E1C4-244D710A3285}"/>
                </a:ext>
              </a:extLst>
            </p:cNvPr>
            <p:cNvSpPr txBox="1"/>
            <p:nvPr/>
          </p:nvSpPr>
          <p:spPr>
            <a:xfrm>
              <a:off x="888545" y="3958021"/>
              <a:ext cx="5369393" cy="584775"/>
            </a:xfrm>
            <a:prstGeom prst="rect">
              <a:avLst/>
            </a:prstGeom>
            <a:noFill/>
          </p:spPr>
          <p:txBody>
            <a:bodyPr wrap="square">
              <a:spAutoFit/>
            </a:bodyPr>
            <a:lstStyle/>
            <a:p>
              <a:pPr marL="742950" marR="0" lvl="1" indent="-285750" algn="just"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تحليل النتائج مقابل الأهداف.</a:t>
              </a:r>
            </a:p>
            <a:p>
              <a:pPr marL="742950" marR="0" lvl="1" indent="-285750" algn="just"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توصيات للتحسين والإصدار القادم.</a:t>
              </a:r>
            </a:p>
          </p:txBody>
        </p:sp>
        <p:sp>
          <p:nvSpPr>
            <p:cNvPr id="61" name="TextBox 36">
              <a:extLst>
                <a:ext uri="{FF2B5EF4-FFF2-40B4-BE49-F238E27FC236}">
                  <a16:creationId xmlns:a16="http://schemas.microsoft.com/office/drawing/2014/main" id="{AD12A7E7-C021-9F8C-1B55-3305E024FD3E}"/>
                </a:ext>
              </a:extLst>
            </p:cNvPr>
            <p:cNvSpPr txBox="1"/>
            <p:nvPr/>
          </p:nvSpPr>
          <p:spPr>
            <a:xfrm>
              <a:off x="888545" y="4734345"/>
              <a:ext cx="5298712"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تحديث خارطة الطريق للعام التالي لضمان استدامة البرنامج</a:t>
              </a:r>
            </a:p>
          </p:txBody>
        </p:sp>
      </p:grpSp>
    </p:spTree>
    <p:extLst>
      <p:ext uri="{BB962C8B-B14F-4D97-AF65-F5344CB8AC3E}">
        <p14:creationId xmlns:p14="http://schemas.microsoft.com/office/powerpoint/2010/main" val="320867580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DE07A-FFB9-3637-A03D-CF077AD1190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D95FA16F-CA48-86E4-436E-9743ED535A62}"/>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984089CF-8076-4E63-301C-D52EAB088B48}"/>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6608C82B-055B-D55D-44FE-C98BCE38B91A}"/>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B4B1CA1C-91F4-4D74-DE2C-B1E73E6BB036}"/>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خطة الإنتاج الإعلامي والمحتوى المستهدف</a:t>
            </a:r>
          </a:p>
        </p:txBody>
      </p:sp>
      <p:sp>
        <p:nvSpPr>
          <p:cNvPr id="5" name="Slide Number Placeholder 4">
            <a:extLst>
              <a:ext uri="{FF2B5EF4-FFF2-40B4-BE49-F238E27FC236}">
                <a16:creationId xmlns:a16="http://schemas.microsoft.com/office/drawing/2014/main" id="{F1826674-A028-4E7D-CA76-1DB130BC623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0E21E427-C250-B40B-3779-BF095106B85E}"/>
              </a:ext>
            </a:extLst>
          </p:cNvPr>
          <p:cNvSpPr txBox="1"/>
          <p:nvPr/>
        </p:nvSpPr>
        <p:spPr>
          <a:xfrm>
            <a:off x="984660" y="937511"/>
            <a:ext cx="10021796" cy="496996"/>
          </a:xfrm>
          <a:prstGeom prst="rect">
            <a:avLst/>
          </a:prstGeom>
          <a:noFill/>
        </p:spPr>
        <p:txBody>
          <a:bodyPr wrap="square" anchor="ctr">
            <a:spAutoFit/>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العناصر المعيارية الواجب الالتزام بها في جميع المواد</a:t>
            </a:r>
          </a:p>
        </p:txBody>
      </p:sp>
      <p:grpSp>
        <p:nvGrpSpPr>
          <p:cNvPr id="89" name="Group 88">
            <a:extLst>
              <a:ext uri="{FF2B5EF4-FFF2-40B4-BE49-F238E27FC236}">
                <a16:creationId xmlns:a16="http://schemas.microsoft.com/office/drawing/2014/main" id="{3DD67D20-068B-D8EB-F6F7-B52F3243ACBD}"/>
              </a:ext>
            </a:extLst>
          </p:cNvPr>
          <p:cNvGrpSpPr/>
          <p:nvPr/>
        </p:nvGrpSpPr>
        <p:grpSpPr>
          <a:xfrm>
            <a:off x="1620743" y="1597204"/>
            <a:ext cx="8950514" cy="5000541"/>
            <a:chOff x="2116131" y="1597204"/>
            <a:chExt cx="8950514" cy="5000541"/>
          </a:xfrm>
        </p:grpSpPr>
        <p:sp>
          <p:nvSpPr>
            <p:cNvPr id="7" name="Rectangle: Rounded Corners 6">
              <a:extLst>
                <a:ext uri="{FF2B5EF4-FFF2-40B4-BE49-F238E27FC236}">
                  <a16:creationId xmlns:a16="http://schemas.microsoft.com/office/drawing/2014/main" id="{463E4563-7ED2-6AF2-1F61-AC5CAFA9D3F7}"/>
                </a:ext>
              </a:extLst>
            </p:cNvPr>
            <p:cNvSpPr/>
            <p:nvPr/>
          </p:nvSpPr>
          <p:spPr>
            <a:xfrm>
              <a:off x="2116131" y="1597204"/>
              <a:ext cx="8799969" cy="867521"/>
            </a:xfrm>
            <a:prstGeom prst="roundRect">
              <a:avLst>
                <a:gd name="adj" fmla="val 6481"/>
              </a:avLst>
            </a:prstGeom>
            <a:solidFill>
              <a:srgbClr val="06201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Oval 7">
              <a:extLst>
                <a:ext uri="{FF2B5EF4-FFF2-40B4-BE49-F238E27FC236}">
                  <a16:creationId xmlns:a16="http://schemas.microsoft.com/office/drawing/2014/main" id="{440426F6-5FF3-E092-EA40-B9CE2FC1AD05}"/>
                </a:ext>
              </a:extLst>
            </p:cNvPr>
            <p:cNvSpPr/>
            <p:nvPr/>
          </p:nvSpPr>
          <p:spPr>
            <a:xfrm>
              <a:off x="10656765" y="1886744"/>
              <a:ext cx="409880" cy="409880"/>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9" name="Group 8">
              <a:extLst>
                <a:ext uri="{FF2B5EF4-FFF2-40B4-BE49-F238E27FC236}">
                  <a16:creationId xmlns:a16="http://schemas.microsoft.com/office/drawing/2014/main" id="{3726CA1F-9331-BF4A-6E4D-86F1E418448B}"/>
                </a:ext>
              </a:extLst>
            </p:cNvPr>
            <p:cNvGrpSpPr/>
            <p:nvPr/>
          </p:nvGrpSpPr>
          <p:grpSpPr>
            <a:xfrm>
              <a:off x="10424942" y="1771242"/>
              <a:ext cx="359842" cy="95354"/>
              <a:chOff x="1038434" y="1886485"/>
              <a:chExt cx="249751" cy="66181"/>
            </a:xfrm>
            <a:solidFill>
              <a:srgbClr val="0F1212"/>
            </a:solidFill>
          </p:grpSpPr>
          <p:sp>
            <p:nvSpPr>
              <p:cNvPr id="11" name="Oval 10">
                <a:extLst>
                  <a:ext uri="{FF2B5EF4-FFF2-40B4-BE49-F238E27FC236}">
                    <a16:creationId xmlns:a16="http://schemas.microsoft.com/office/drawing/2014/main" id="{9B453731-4D6A-6E93-A723-B521BBD1660F}"/>
                  </a:ext>
                </a:extLst>
              </p:cNvPr>
              <p:cNvSpPr/>
              <p:nvPr/>
            </p:nvSpPr>
            <p:spPr>
              <a:xfrm>
                <a:off x="1038434"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A952DCF9-8FDC-3FF3-F845-1EB250F90071}"/>
                  </a:ext>
                </a:extLst>
              </p:cNvPr>
              <p:cNvSpPr/>
              <p:nvPr/>
            </p:nvSpPr>
            <p:spPr>
              <a:xfrm>
                <a:off x="1130220"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3BAD8B8-365C-6C4C-29F8-1D5560D1C90A}"/>
                  </a:ext>
                </a:extLst>
              </p:cNvPr>
              <p:cNvSpPr/>
              <p:nvPr/>
            </p:nvSpPr>
            <p:spPr>
              <a:xfrm>
                <a:off x="1222005"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5" name="text box;127;p3">
              <a:extLst>
                <a:ext uri="{FF2B5EF4-FFF2-40B4-BE49-F238E27FC236}">
                  <a16:creationId xmlns:a16="http://schemas.microsoft.com/office/drawing/2014/main" id="{F56BF079-40DE-EA2E-6C42-A9DF875DA52F}"/>
                </a:ext>
              </a:extLst>
            </p:cNvPr>
            <p:cNvSpPr txBox="1"/>
            <p:nvPr/>
          </p:nvSpPr>
          <p:spPr>
            <a:xfrm>
              <a:off x="10722234" y="1968574"/>
              <a:ext cx="278943" cy="246221"/>
            </a:xfrm>
            <a:prstGeom prst="rect">
              <a:avLst/>
            </a:prstGeom>
            <a:noFill/>
            <a:ln>
              <a:noFill/>
            </a:ln>
          </p:spPr>
          <p:txBody>
            <a:bodyPr spcFirstLastPara="1" wrap="square" lIns="0" tIns="0" rIns="0" bIns="0" anchor="ctr" anchorCtr="0">
              <a:spAutoFit/>
            </a:bodyPr>
            <a:lstStyle/>
            <a:p>
              <a:pPr marL="0" marR="0" lvl="0" indent="0" algn="ctr" defTabSz="914400" rtl="0" eaLnBrk="1" fontAlgn="auto" latinLnBrk="0" hangingPunct="1">
                <a:lnSpc>
                  <a:spcPct val="100000"/>
                </a:lnSpc>
                <a:spcBef>
                  <a:spcPts val="0"/>
                </a:spcBef>
                <a:spcAft>
                  <a:spcPts val="0"/>
                </a:spcAft>
                <a:buClr>
                  <a:prstClr val="black"/>
                </a:buClr>
                <a:buSzPts val="1200"/>
                <a:buFont typeface="Manrope"/>
                <a:buNone/>
                <a:tabLst/>
                <a:defRPr/>
              </a:pPr>
              <a:r>
                <a:rPr kumimoji="0" lang="en-US" sz="1600" b="1" i="0" u="none" strike="noStrike" kern="1200" cap="none" spc="0" normalizeH="0" baseline="0" noProof="0" dirty="0">
                  <a:ln>
                    <a:noFill/>
                  </a:ln>
                  <a:solidFill>
                    <a:prstClr val="black"/>
                  </a:solidFill>
                  <a:effectLst/>
                  <a:uLnTx/>
                  <a:uFillTx/>
                  <a:latin typeface="Segoe UI" panose="020B0502040204020203" pitchFamily="34" charset="0"/>
                  <a:ea typeface="Manrope"/>
                  <a:cs typeface="Segoe UI" panose="020B0502040204020203" pitchFamily="34" charset="0"/>
                  <a:sym typeface="Manrope"/>
                </a:rPr>
                <a:t>01</a:t>
              </a:r>
            </a:p>
          </p:txBody>
        </p:sp>
        <p:sp>
          <p:nvSpPr>
            <p:cNvPr id="16" name="TextBox 36">
              <a:extLst>
                <a:ext uri="{FF2B5EF4-FFF2-40B4-BE49-F238E27FC236}">
                  <a16:creationId xmlns:a16="http://schemas.microsoft.com/office/drawing/2014/main" id="{FC58E770-4AE8-5545-0383-DC8250C65657}"/>
                </a:ext>
              </a:extLst>
            </p:cNvPr>
            <p:cNvSpPr txBox="1"/>
            <p:nvPr/>
          </p:nvSpPr>
          <p:spPr>
            <a:xfrm>
              <a:off x="8649874" y="1691575"/>
              <a:ext cx="1654953"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Montserrat"/>
                </a:rPr>
                <a:t>اللغة والمفردات</a:t>
              </a:r>
              <a:endParaRPr kumimoji="0" lang="en-US" sz="1800" b="1"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Montserrat"/>
              </a:endParaRPr>
            </a:p>
          </p:txBody>
        </p:sp>
        <p:sp>
          <p:nvSpPr>
            <p:cNvPr id="17" name="TextBox 16">
              <a:extLst>
                <a:ext uri="{FF2B5EF4-FFF2-40B4-BE49-F238E27FC236}">
                  <a16:creationId xmlns:a16="http://schemas.microsoft.com/office/drawing/2014/main" id="{50E73492-B911-8F8E-E8DF-C622947BE41C}"/>
                </a:ext>
              </a:extLst>
            </p:cNvPr>
            <p:cNvSpPr txBox="1"/>
            <p:nvPr/>
          </p:nvSpPr>
          <p:spPr>
            <a:xfrm>
              <a:off x="2304974" y="1792345"/>
              <a:ext cx="6047117" cy="473976"/>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Montserrat"/>
                </a:rPr>
                <a:t>استخدام العربية الفصحى المبسطة.</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Montserrat"/>
                </a:rPr>
                <a:t>إدخال اللهجة المحلية الخفيفة فقط في المواقف اليومية لتقريب المعنى.</a:t>
              </a:r>
            </a:p>
          </p:txBody>
        </p:sp>
        <p:sp>
          <p:nvSpPr>
            <p:cNvPr id="45" name="Rectangle: Rounded Corners 44">
              <a:extLst>
                <a:ext uri="{FF2B5EF4-FFF2-40B4-BE49-F238E27FC236}">
                  <a16:creationId xmlns:a16="http://schemas.microsoft.com/office/drawing/2014/main" id="{D444DD87-7055-6935-4AFD-4C4B34DFDFD0}"/>
                </a:ext>
              </a:extLst>
            </p:cNvPr>
            <p:cNvSpPr/>
            <p:nvPr/>
          </p:nvSpPr>
          <p:spPr>
            <a:xfrm>
              <a:off x="2116131" y="2627422"/>
              <a:ext cx="8799969" cy="867521"/>
            </a:xfrm>
            <a:prstGeom prst="roundRect">
              <a:avLst>
                <a:gd name="adj" fmla="val 6481"/>
              </a:avLst>
            </a:prstGeom>
            <a:solidFill>
              <a:srgbClr val="D9D9D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D9D9D9"/>
                </a:solidFill>
                <a:effectLst/>
                <a:uLnTx/>
                <a:uFillTx/>
                <a:latin typeface="Calibri" panose="020F0502020204030204"/>
                <a:ea typeface="+mn-ea"/>
                <a:cs typeface="+mn-cs"/>
              </a:endParaRPr>
            </a:p>
          </p:txBody>
        </p:sp>
        <p:sp>
          <p:nvSpPr>
            <p:cNvPr id="46" name="Oval 45">
              <a:extLst>
                <a:ext uri="{FF2B5EF4-FFF2-40B4-BE49-F238E27FC236}">
                  <a16:creationId xmlns:a16="http://schemas.microsoft.com/office/drawing/2014/main" id="{B9AAD639-455B-D338-3CF8-8BE54362C8F7}"/>
                </a:ext>
              </a:extLst>
            </p:cNvPr>
            <p:cNvSpPr/>
            <p:nvPr/>
          </p:nvSpPr>
          <p:spPr>
            <a:xfrm>
              <a:off x="10656765" y="2916962"/>
              <a:ext cx="409880" cy="409880"/>
            </a:xfrm>
            <a:prstGeom prst="ellipse">
              <a:avLst/>
            </a:prstGeom>
            <a:solidFill>
              <a:srgbClr val="06201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47" name="Group 46">
              <a:extLst>
                <a:ext uri="{FF2B5EF4-FFF2-40B4-BE49-F238E27FC236}">
                  <a16:creationId xmlns:a16="http://schemas.microsoft.com/office/drawing/2014/main" id="{5AE2D4F3-0302-298D-5A33-6B399F58AE44}"/>
                </a:ext>
              </a:extLst>
            </p:cNvPr>
            <p:cNvGrpSpPr/>
            <p:nvPr/>
          </p:nvGrpSpPr>
          <p:grpSpPr>
            <a:xfrm>
              <a:off x="10424942" y="2801460"/>
              <a:ext cx="359842" cy="95354"/>
              <a:chOff x="1038434" y="1886485"/>
              <a:chExt cx="249751" cy="66181"/>
            </a:xfrm>
            <a:solidFill>
              <a:srgbClr val="0F1212"/>
            </a:solidFill>
          </p:grpSpPr>
          <p:sp>
            <p:nvSpPr>
              <p:cNvPr id="48" name="Oval 47">
                <a:extLst>
                  <a:ext uri="{FF2B5EF4-FFF2-40B4-BE49-F238E27FC236}">
                    <a16:creationId xmlns:a16="http://schemas.microsoft.com/office/drawing/2014/main" id="{23CFA120-73C5-B9AB-2C91-77A5DC0206FD}"/>
                  </a:ext>
                </a:extLst>
              </p:cNvPr>
              <p:cNvSpPr/>
              <p:nvPr/>
            </p:nvSpPr>
            <p:spPr>
              <a:xfrm>
                <a:off x="1038434"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9" name="Oval 48">
                <a:extLst>
                  <a:ext uri="{FF2B5EF4-FFF2-40B4-BE49-F238E27FC236}">
                    <a16:creationId xmlns:a16="http://schemas.microsoft.com/office/drawing/2014/main" id="{4EF7B81A-E1E9-495E-BED3-F76890DCDEAA}"/>
                  </a:ext>
                </a:extLst>
              </p:cNvPr>
              <p:cNvSpPr/>
              <p:nvPr/>
            </p:nvSpPr>
            <p:spPr>
              <a:xfrm>
                <a:off x="1130220"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0" name="Oval 49">
                <a:extLst>
                  <a:ext uri="{FF2B5EF4-FFF2-40B4-BE49-F238E27FC236}">
                    <a16:creationId xmlns:a16="http://schemas.microsoft.com/office/drawing/2014/main" id="{6FE6E03B-6DDA-3A02-CF48-DAF2B4039FD1}"/>
                  </a:ext>
                </a:extLst>
              </p:cNvPr>
              <p:cNvSpPr/>
              <p:nvPr/>
            </p:nvSpPr>
            <p:spPr>
              <a:xfrm>
                <a:off x="1222005"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51" name="text box;127;p3">
              <a:extLst>
                <a:ext uri="{FF2B5EF4-FFF2-40B4-BE49-F238E27FC236}">
                  <a16:creationId xmlns:a16="http://schemas.microsoft.com/office/drawing/2014/main" id="{31226391-F088-D64D-3838-1C35DF7B1072}"/>
                </a:ext>
              </a:extLst>
            </p:cNvPr>
            <p:cNvSpPr txBox="1"/>
            <p:nvPr/>
          </p:nvSpPr>
          <p:spPr>
            <a:xfrm>
              <a:off x="10722234" y="2998792"/>
              <a:ext cx="278943" cy="246221"/>
            </a:xfrm>
            <a:prstGeom prst="rect">
              <a:avLst/>
            </a:prstGeom>
            <a:noFill/>
            <a:ln>
              <a:noFill/>
            </a:ln>
          </p:spPr>
          <p:txBody>
            <a:bodyPr spcFirstLastPara="1" wrap="square" lIns="0" tIns="0" rIns="0" bIns="0" anchor="ctr" anchorCtr="0">
              <a:spAutoFit/>
            </a:bodyPr>
            <a:lstStyle/>
            <a:p>
              <a:pPr marL="0" marR="0" lvl="0" indent="0" algn="ctr" defTabSz="914400" rtl="0" eaLnBrk="1" fontAlgn="auto" latinLnBrk="0" hangingPunct="1">
                <a:lnSpc>
                  <a:spcPct val="100000"/>
                </a:lnSpc>
                <a:spcBef>
                  <a:spcPts val="0"/>
                </a:spcBef>
                <a:spcAft>
                  <a:spcPts val="0"/>
                </a:spcAft>
                <a:buClr>
                  <a:prstClr val="black"/>
                </a:buClr>
                <a:buSzPts val="1200"/>
                <a:buFont typeface="Manrope"/>
                <a:buNone/>
                <a:tabLst/>
                <a:defRPr/>
              </a:pPr>
              <a:r>
                <a:rPr kumimoji="0" lang="ar-SA" sz="1600" b="1" i="0" u="none" strike="noStrike" kern="1200" cap="none" spc="0" normalizeH="0" baseline="0" noProof="0" dirty="0">
                  <a:ln>
                    <a:noFill/>
                  </a:ln>
                  <a:solidFill>
                    <a:srgbClr val="D9D9D9"/>
                  </a:solidFill>
                  <a:effectLst/>
                  <a:uLnTx/>
                  <a:uFillTx/>
                  <a:latin typeface="Segoe UI" panose="020B0502040204020203" pitchFamily="34" charset="0"/>
                  <a:ea typeface="Manrope"/>
                  <a:cs typeface="Segoe UI" panose="020B0502040204020203" pitchFamily="34" charset="0"/>
                  <a:sym typeface="Manrope"/>
                </a:rPr>
                <a:t>02</a:t>
              </a:r>
              <a:endParaRPr kumimoji="0" lang="en-US" sz="1600" b="1" i="0" u="none" strike="noStrike" kern="1200" cap="none" spc="0" normalizeH="0" baseline="0" noProof="0" dirty="0">
                <a:ln>
                  <a:noFill/>
                </a:ln>
                <a:solidFill>
                  <a:srgbClr val="D9D9D9"/>
                </a:solidFill>
                <a:effectLst/>
                <a:uLnTx/>
                <a:uFillTx/>
                <a:latin typeface="Segoe UI" panose="020B0502040204020203" pitchFamily="34" charset="0"/>
                <a:ea typeface="Manrope"/>
                <a:cs typeface="Segoe UI" panose="020B0502040204020203" pitchFamily="34" charset="0"/>
                <a:sym typeface="Manrope"/>
              </a:endParaRPr>
            </a:p>
          </p:txBody>
        </p:sp>
        <p:sp>
          <p:nvSpPr>
            <p:cNvPr id="54" name="Rectangle: Rounded Corners 53">
              <a:extLst>
                <a:ext uri="{FF2B5EF4-FFF2-40B4-BE49-F238E27FC236}">
                  <a16:creationId xmlns:a16="http://schemas.microsoft.com/office/drawing/2014/main" id="{77AAED87-25F6-75E4-001A-0B1BF3988C79}"/>
                </a:ext>
              </a:extLst>
            </p:cNvPr>
            <p:cNvSpPr/>
            <p:nvPr/>
          </p:nvSpPr>
          <p:spPr>
            <a:xfrm>
              <a:off x="2116131" y="3657640"/>
              <a:ext cx="8799969" cy="867521"/>
            </a:xfrm>
            <a:prstGeom prst="roundRect">
              <a:avLst>
                <a:gd name="adj" fmla="val 6481"/>
              </a:avLst>
            </a:prstGeom>
            <a:solidFill>
              <a:srgbClr val="06201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5" name="Oval 54">
              <a:extLst>
                <a:ext uri="{FF2B5EF4-FFF2-40B4-BE49-F238E27FC236}">
                  <a16:creationId xmlns:a16="http://schemas.microsoft.com/office/drawing/2014/main" id="{869ABEAA-8651-9403-86D5-5AB036D8024F}"/>
                </a:ext>
              </a:extLst>
            </p:cNvPr>
            <p:cNvSpPr/>
            <p:nvPr/>
          </p:nvSpPr>
          <p:spPr>
            <a:xfrm>
              <a:off x="10656765" y="3947180"/>
              <a:ext cx="409880" cy="409880"/>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56" name="Group 55">
              <a:extLst>
                <a:ext uri="{FF2B5EF4-FFF2-40B4-BE49-F238E27FC236}">
                  <a16:creationId xmlns:a16="http://schemas.microsoft.com/office/drawing/2014/main" id="{B1937911-8236-0061-80B3-D0AAEF6607DB}"/>
                </a:ext>
              </a:extLst>
            </p:cNvPr>
            <p:cNvGrpSpPr/>
            <p:nvPr/>
          </p:nvGrpSpPr>
          <p:grpSpPr>
            <a:xfrm>
              <a:off x="10424942" y="3831678"/>
              <a:ext cx="359842" cy="95354"/>
              <a:chOff x="1038434" y="1886485"/>
              <a:chExt cx="249751" cy="66181"/>
            </a:xfrm>
            <a:solidFill>
              <a:srgbClr val="0F1212"/>
            </a:solidFill>
          </p:grpSpPr>
          <p:sp>
            <p:nvSpPr>
              <p:cNvPr id="57" name="Oval 56">
                <a:extLst>
                  <a:ext uri="{FF2B5EF4-FFF2-40B4-BE49-F238E27FC236}">
                    <a16:creationId xmlns:a16="http://schemas.microsoft.com/office/drawing/2014/main" id="{27091016-BCF5-6EC6-7797-B662599D29A0}"/>
                  </a:ext>
                </a:extLst>
              </p:cNvPr>
              <p:cNvSpPr/>
              <p:nvPr/>
            </p:nvSpPr>
            <p:spPr>
              <a:xfrm>
                <a:off x="1038434"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8" name="Oval 57">
                <a:extLst>
                  <a:ext uri="{FF2B5EF4-FFF2-40B4-BE49-F238E27FC236}">
                    <a16:creationId xmlns:a16="http://schemas.microsoft.com/office/drawing/2014/main" id="{7387EFD4-8C3B-4454-F30D-72E5481D8315}"/>
                  </a:ext>
                </a:extLst>
              </p:cNvPr>
              <p:cNvSpPr/>
              <p:nvPr/>
            </p:nvSpPr>
            <p:spPr>
              <a:xfrm>
                <a:off x="1130220"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1931DC8F-A203-F19C-0573-8F7124013A40}"/>
                  </a:ext>
                </a:extLst>
              </p:cNvPr>
              <p:cNvSpPr/>
              <p:nvPr/>
            </p:nvSpPr>
            <p:spPr>
              <a:xfrm>
                <a:off x="1222005"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60" name="text box;127;p3">
              <a:extLst>
                <a:ext uri="{FF2B5EF4-FFF2-40B4-BE49-F238E27FC236}">
                  <a16:creationId xmlns:a16="http://schemas.microsoft.com/office/drawing/2014/main" id="{7AD12579-6D4D-E064-21B7-1358356BC63D}"/>
                </a:ext>
              </a:extLst>
            </p:cNvPr>
            <p:cNvSpPr txBox="1"/>
            <p:nvPr/>
          </p:nvSpPr>
          <p:spPr>
            <a:xfrm>
              <a:off x="10722234" y="4029010"/>
              <a:ext cx="278943" cy="246221"/>
            </a:xfrm>
            <a:prstGeom prst="rect">
              <a:avLst/>
            </a:prstGeom>
            <a:noFill/>
            <a:ln>
              <a:noFill/>
            </a:ln>
          </p:spPr>
          <p:txBody>
            <a:bodyPr spcFirstLastPara="1" wrap="square" lIns="0" tIns="0" rIns="0" bIns="0" anchor="ctr" anchorCtr="0">
              <a:spAutoFit/>
            </a:bodyPr>
            <a:lstStyle/>
            <a:p>
              <a:pPr marL="0" marR="0" lvl="0" indent="0" algn="ctr" defTabSz="914400" rtl="0" eaLnBrk="1" fontAlgn="auto" latinLnBrk="0" hangingPunct="1">
                <a:lnSpc>
                  <a:spcPct val="100000"/>
                </a:lnSpc>
                <a:spcBef>
                  <a:spcPts val="0"/>
                </a:spcBef>
                <a:spcAft>
                  <a:spcPts val="0"/>
                </a:spcAft>
                <a:buClr>
                  <a:prstClr val="black"/>
                </a:buClr>
                <a:buSzPts val="1200"/>
                <a:buFont typeface="Manrope"/>
                <a:buNone/>
                <a:tabLst/>
                <a:defRPr/>
              </a:pPr>
              <a:r>
                <a:rPr kumimoji="0" lang="ar-SA" sz="1600" b="1" i="0" u="none" strike="noStrike" kern="1200" cap="none" spc="0" normalizeH="0" baseline="0" noProof="0" dirty="0">
                  <a:ln>
                    <a:noFill/>
                  </a:ln>
                  <a:solidFill>
                    <a:prstClr val="black"/>
                  </a:solidFill>
                  <a:effectLst/>
                  <a:uLnTx/>
                  <a:uFillTx/>
                  <a:latin typeface="Segoe UI" panose="020B0502040204020203" pitchFamily="34" charset="0"/>
                  <a:ea typeface="Manrope"/>
                  <a:cs typeface="Segoe UI" panose="020B0502040204020203" pitchFamily="34" charset="0"/>
                  <a:sym typeface="Manrope"/>
                </a:rPr>
                <a:t>03</a:t>
              </a:r>
              <a:endParaRPr kumimoji="0" lang="en-US" sz="1600" b="1" i="0" u="none" strike="noStrike" kern="1200" cap="none" spc="0" normalizeH="0" baseline="0" noProof="0" dirty="0">
                <a:ln>
                  <a:noFill/>
                </a:ln>
                <a:solidFill>
                  <a:prstClr val="black"/>
                </a:solidFill>
                <a:effectLst/>
                <a:uLnTx/>
                <a:uFillTx/>
                <a:latin typeface="Segoe UI" panose="020B0502040204020203" pitchFamily="34" charset="0"/>
                <a:ea typeface="Manrope"/>
                <a:cs typeface="Segoe UI" panose="020B0502040204020203" pitchFamily="34" charset="0"/>
                <a:sym typeface="Manrope"/>
              </a:endParaRPr>
            </a:p>
          </p:txBody>
        </p:sp>
        <p:sp>
          <p:nvSpPr>
            <p:cNvPr id="63" name="Rectangle: Rounded Corners 62">
              <a:extLst>
                <a:ext uri="{FF2B5EF4-FFF2-40B4-BE49-F238E27FC236}">
                  <a16:creationId xmlns:a16="http://schemas.microsoft.com/office/drawing/2014/main" id="{FA8140A2-8A9A-7974-D366-FCBE33ACF036}"/>
                </a:ext>
              </a:extLst>
            </p:cNvPr>
            <p:cNvSpPr/>
            <p:nvPr/>
          </p:nvSpPr>
          <p:spPr>
            <a:xfrm>
              <a:off x="2116131" y="4687858"/>
              <a:ext cx="8799969" cy="867521"/>
            </a:xfrm>
            <a:prstGeom prst="roundRect">
              <a:avLst>
                <a:gd name="adj" fmla="val 6481"/>
              </a:avLst>
            </a:prstGeom>
            <a:solidFill>
              <a:srgbClr val="D9D9D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D9D9D9"/>
                </a:solidFill>
                <a:effectLst/>
                <a:uLnTx/>
                <a:uFillTx/>
                <a:latin typeface="Calibri" panose="020F0502020204030204"/>
                <a:ea typeface="+mn-ea"/>
                <a:cs typeface="+mn-cs"/>
              </a:endParaRPr>
            </a:p>
          </p:txBody>
        </p:sp>
        <p:sp>
          <p:nvSpPr>
            <p:cNvPr id="64" name="Oval 63">
              <a:extLst>
                <a:ext uri="{FF2B5EF4-FFF2-40B4-BE49-F238E27FC236}">
                  <a16:creationId xmlns:a16="http://schemas.microsoft.com/office/drawing/2014/main" id="{6167C19B-6CFC-5D23-15FE-51719DC0246D}"/>
                </a:ext>
              </a:extLst>
            </p:cNvPr>
            <p:cNvSpPr/>
            <p:nvPr/>
          </p:nvSpPr>
          <p:spPr>
            <a:xfrm>
              <a:off x="10656765" y="4977398"/>
              <a:ext cx="409880" cy="409880"/>
            </a:xfrm>
            <a:prstGeom prst="ellipse">
              <a:avLst/>
            </a:prstGeom>
            <a:solidFill>
              <a:srgbClr val="06201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65" name="Group 64">
              <a:extLst>
                <a:ext uri="{FF2B5EF4-FFF2-40B4-BE49-F238E27FC236}">
                  <a16:creationId xmlns:a16="http://schemas.microsoft.com/office/drawing/2014/main" id="{874BE124-E732-87F6-C98C-2D26FEF83BC5}"/>
                </a:ext>
              </a:extLst>
            </p:cNvPr>
            <p:cNvGrpSpPr/>
            <p:nvPr/>
          </p:nvGrpSpPr>
          <p:grpSpPr>
            <a:xfrm>
              <a:off x="10424942" y="4861896"/>
              <a:ext cx="359842" cy="95354"/>
              <a:chOff x="1038434" y="1886485"/>
              <a:chExt cx="249751" cy="66181"/>
            </a:xfrm>
            <a:solidFill>
              <a:srgbClr val="0F1212"/>
            </a:solidFill>
          </p:grpSpPr>
          <p:sp>
            <p:nvSpPr>
              <p:cNvPr id="66" name="Oval 65">
                <a:extLst>
                  <a:ext uri="{FF2B5EF4-FFF2-40B4-BE49-F238E27FC236}">
                    <a16:creationId xmlns:a16="http://schemas.microsoft.com/office/drawing/2014/main" id="{F0B1C37D-CD8A-1767-E1B1-12D04D0D3EE1}"/>
                  </a:ext>
                </a:extLst>
              </p:cNvPr>
              <p:cNvSpPr/>
              <p:nvPr/>
            </p:nvSpPr>
            <p:spPr>
              <a:xfrm>
                <a:off x="1038434"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7" name="Oval 66">
                <a:extLst>
                  <a:ext uri="{FF2B5EF4-FFF2-40B4-BE49-F238E27FC236}">
                    <a16:creationId xmlns:a16="http://schemas.microsoft.com/office/drawing/2014/main" id="{DB869AD1-A08C-D65D-1597-F8DF09B38C32}"/>
                  </a:ext>
                </a:extLst>
              </p:cNvPr>
              <p:cNvSpPr/>
              <p:nvPr/>
            </p:nvSpPr>
            <p:spPr>
              <a:xfrm>
                <a:off x="1130220"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8" name="Oval 67">
                <a:extLst>
                  <a:ext uri="{FF2B5EF4-FFF2-40B4-BE49-F238E27FC236}">
                    <a16:creationId xmlns:a16="http://schemas.microsoft.com/office/drawing/2014/main" id="{85A032B3-6011-184D-ECBD-FA8986D8AD34}"/>
                  </a:ext>
                </a:extLst>
              </p:cNvPr>
              <p:cNvSpPr/>
              <p:nvPr/>
            </p:nvSpPr>
            <p:spPr>
              <a:xfrm>
                <a:off x="1222005"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69" name="text box;127;p3">
              <a:extLst>
                <a:ext uri="{FF2B5EF4-FFF2-40B4-BE49-F238E27FC236}">
                  <a16:creationId xmlns:a16="http://schemas.microsoft.com/office/drawing/2014/main" id="{2882FF27-CFB8-CA07-8F20-9EB69A5481F5}"/>
                </a:ext>
              </a:extLst>
            </p:cNvPr>
            <p:cNvSpPr txBox="1"/>
            <p:nvPr/>
          </p:nvSpPr>
          <p:spPr>
            <a:xfrm>
              <a:off x="10722234" y="5059228"/>
              <a:ext cx="278943" cy="246221"/>
            </a:xfrm>
            <a:prstGeom prst="rect">
              <a:avLst/>
            </a:prstGeom>
            <a:noFill/>
            <a:ln>
              <a:noFill/>
            </a:ln>
          </p:spPr>
          <p:txBody>
            <a:bodyPr spcFirstLastPara="1" wrap="square" lIns="0" tIns="0" rIns="0" bIns="0" anchor="ctr" anchorCtr="0">
              <a:spAutoFit/>
            </a:bodyPr>
            <a:lstStyle/>
            <a:p>
              <a:pPr marL="0" marR="0" lvl="0" indent="0" algn="ctr" defTabSz="914400" rtl="0" eaLnBrk="1" fontAlgn="auto" latinLnBrk="0" hangingPunct="1">
                <a:lnSpc>
                  <a:spcPct val="100000"/>
                </a:lnSpc>
                <a:spcBef>
                  <a:spcPts val="0"/>
                </a:spcBef>
                <a:spcAft>
                  <a:spcPts val="0"/>
                </a:spcAft>
                <a:buClr>
                  <a:prstClr val="black"/>
                </a:buClr>
                <a:buSzPts val="1200"/>
                <a:buFont typeface="Manrope"/>
                <a:buNone/>
                <a:tabLst/>
                <a:defRPr/>
              </a:pPr>
              <a:r>
                <a:rPr kumimoji="0" lang="ar-SA" sz="1600" b="1" i="0" u="none" strike="noStrike" kern="1200" cap="none" spc="0" normalizeH="0" baseline="0" noProof="0" dirty="0">
                  <a:ln>
                    <a:noFill/>
                  </a:ln>
                  <a:solidFill>
                    <a:srgbClr val="D9D9D9"/>
                  </a:solidFill>
                  <a:effectLst/>
                  <a:uLnTx/>
                  <a:uFillTx/>
                  <a:latin typeface="Segoe UI" panose="020B0502040204020203" pitchFamily="34" charset="0"/>
                  <a:ea typeface="Manrope"/>
                  <a:cs typeface="Segoe UI" panose="020B0502040204020203" pitchFamily="34" charset="0"/>
                  <a:sym typeface="Manrope"/>
                </a:rPr>
                <a:t>04</a:t>
              </a:r>
              <a:endParaRPr kumimoji="0" lang="en-US" sz="1600" b="1" i="0" u="none" strike="noStrike" kern="1200" cap="none" spc="0" normalizeH="0" baseline="0" noProof="0" dirty="0">
                <a:ln>
                  <a:noFill/>
                </a:ln>
                <a:solidFill>
                  <a:srgbClr val="D9D9D9"/>
                </a:solidFill>
                <a:effectLst/>
                <a:uLnTx/>
                <a:uFillTx/>
                <a:latin typeface="Segoe UI" panose="020B0502040204020203" pitchFamily="34" charset="0"/>
                <a:ea typeface="Manrope"/>
                <a:cs typeface="Segoe UI" panose="020B0502040204020203" pitchFamily="34" charset="0"/>
                <a:sym typeface="Manrope"/>
              </a:endParaRPr>
            </a:p>
          </p:txBody>
        </p:sp>
        <p:sp>
          <p:nvSpPr>
            <p:cNvPr id="72" name="Rectangle: Rounded Corners 71">
              <a:extLst>
                <a:ext uri="{FF2B5EF4-FFF2-40B4-BE49-F238E27FC236}">
                  <a16:creationId xmlns:a16="http://schemas.microsoft.com/office/drawing/2014/main" id="{1073F047-FD75-670F-9BFD-C4B05899494E}"/>
                </a:ext>
              </a:extLst>
            </p:cNvPr>
            <p:cNvSpPr/>
            <p:nvPr/>
          </p:nvSpPr>
          <p:spPr>
            <a:xfrm>
              <a:off x="2116131" y="5730224"/>
              <a:ext cx="8799969" cy="867521"/>
            </a:xfrm>
            <a:prstGeom prst="roundRect">
              <a:avLst>
                <a:gd name="adj" fmla="val 6481"/>
              </a:avLst>
            </a:prstGeom>
            <a:solidFill>
              <a:srgbClr val="06201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3" name="Oval 72">
              <a:extLst>
                <a:ext uri="{FF2B5EF4-FFF2-40B4-BE49-F238E27FC236}">
                  <a16:creationId xmlns:a16="http://schemas.microsoft.com/office/drawing/2014/main" id="{9F51FF90-FD73-3D58-9F4A-A0CB287D576E}"/>
                </a:ext>
              </a:extLst>
            </p:cNvPr>
            <p:cNvSpPr/>
            <p:nvPr/>
          </p:nvSpPr>
          <p:spPr>
            <a:xfrm>
              <a:off x="10656765" y="6019764"/>
              <a:ext cx="409880" cy="409880"/>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74" name="Group 73">
              <a:extLst>
                <a:ext uri="{FF2B5EF4-FFF2-40B4-BE49-F238E27FC236}">
                  <a16:creationId xmlns:a16="http://schemas.microsoft.com/office/drawing/2014/main" id="{109B22D5-92B1-7058-6769-FBA46A3A5725}"/>
                </a:ext>
              </a:extLst>
            </p:cNvPr>
            <p:cNvGrpSpPr/>
            <p:nvPr/>
          </p:nvGrpSpPr>
          <p:grpSpPr>
            <a:xfrm>
              <a:off x="10424942" y="5904262"/>
              <a:ext cx="359842" cy="95354"/>
              <a:chOff x="1038434" y="1886485"/>
              <a:chExt cx="249751" cy="66181"/>
            </a:xfrm>
            <a:solidFill>
              <a:srgbClr val="0F1212"/>
            </a:solidFill>
          </p:grpSpPr>
          <p:sp>
            <p:nvSpPr>
              <p:cNvPr id="75" name="Oval 74">
                <a:extLst>
                  <a:ext uri="{FF2B5EF4-FFF2-40B4-BE49-F238E27FC236}">
                    <a16:creationId xmlns:a16="http://schemas.microsoft.com/office/drawing/2014/main" id="{7A3C2A45-94D3-EEB9-8C14-CB64EC675970}"/>
                  </a:ext>
                </a:extLst>
              </p:cNvPr>
              <p:cNvSpPr/>
              <p:nvPr/>
            </p:nvSpPr>
            <p:spPr>
              <a:xfrm>
                <a:off x="1038434"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6" name="Oval 75">
                <a:extLst>
                  <a:ext uri="{FF2B5EF4-FFF2-40B4-BE49-F238E27FC236}">
                    <a16:creationId xmlns:a16="http://schemas.microsoft.com/office/drawing/2014/main" id="{A11278D5-F334-38D3-4742-12C1F946D88F}"/>
                  </a:ext>
                </a:extLst>
              </p:cNvPr>
              <p:cNvSpPr/>
              <p:nvPr/>
            </p:nvSpPr>
            <p:spPr>
              <a:xfrm>
                <a:off x="1130220"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7" name="Oval 76">
                <a:extLst>
                  <a:ext uri="{FF2B5EF4-FFF2-40B4-BE49-F238E27FC236}">
                    <a16:creationId xmlns:a16="http://schemas.microsoft.com/office/drawing/2014/main" id="{6CCD30C1-2DE2-5A73-58E0-0F094ED81774}"/>
                  </a:ext>
                </a:extLst>
              </p:cNvPr>
              <p:cNvSpPr/>
              <p:nvPr/>
            </p:nvSpPr>
            <p:spPr>
              <a:xfrm>
                <a:off x="1222005"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78" name="text box;127;p3">
              <a:extLst>
                <a:ext uri="{FF2B5EF4-FFF2-40B4-BE49-F238E27FC236}">
                  <a16:creationId xmlns:a16="http://schemas.microsoft.com/office/drawing/2014/main" id="{2B223025-CA12-50ED-2459-47C9F8A15A7D}"/>
                </a:ext>
              </a:extLst>
            </p:cNvPr>
            <p:cNvSpPr txBox="1"/>
            <p:nvPr/>
          </p:nvSpPr>
          <p:spPr>
            <a:xfrm>
              <a:off x="10722234" y="6101594"/>
              <a:ext cx="278943" cy="246221"/>
            </a:xfrm>
            <a:prstGeom prst="rect">
              <a:avLst/>
            </a:prstGeom>
            <a:noFill/>
            <a:ln>
              <a:noFill/>
            </a:ln>
          </p:spPr>
          <p:txBody>
            <a:bodyPr spcFirstLastPara="1" wrap="square" lIns="0" tIns="0" rIns="0" bIns="0" anchor="ctr" anchorCtr="0">
              <a:spAutoFit/>
            </a:bodyPr>
            <a:lstStyle/>
            <a:p>
              <a:pPr marL="0" marR="0" lvl="0" indent="0" algn="ctr" defTabSz="914400" rtl="0" eaLnBrk="1" fontAlgn="auto" latinLnBrk="0" hangingPunct="1">
                <a:lnSpc>
                  <a:spcPct val="100000"/>
                </a:lnSpc>
                <a:spcBef>
                  <a:spcPts val="0"/>
                </a:spcBef>
                <a:spcAft>
                  <a:spcPts val="0"/>
                </a:spcAft>
                <a:buClr>
                  <a:prstClr val="black"/>
                </a:buClr>
                <a:buSzPts val="1200"/>
                <a:buFont typeface="Manrope"/>
                <a:buNone/>
                <a:tabLst/>
                <a:defRPr/>
              </a:pPr>
              <a:r>
                <a:rPr kumimoji="0" lang="ar-SA" sz="1600" b="1" i="0" u="none" strike="noStrike" kern="1200" cap="none" spc="0" normalizeH="0" baseline="0" noProof="0" dirty="0">
                  <a:ln>
                    <a:noFill/>
                  </a:ln>
                  <a:solidFill>
                    <a:prstClr val="black"/>
                  </a:solidFill>
                  <a:effectLst/>
                  <a:uLnTx/>
                  <a:uFillTx/>
                  <a:latin typeface="Segoe UI" panose="020B0502040204020203" pitchFamily="34" charset="0"/>
                  <a:ea typeface="Manrope"/>
                  <a:cs typeface="Segoe UI" panose="020B0502040204020203" pitchFamily="34" charset="0"/>
                  <a:sym typeface="Manrope"/>
                </a:rPr>
                <a:t>05</a:t>
              </a:r>
              <a:endParaRPr kumimoji="0" lang="en-US" sz="1600" b="1" i="0" u="none" strike="noStrike" kern="1200" cap="none" spc="0" normalizeH="0" baseline="0" noProof="0" dirty="0">
                <a:ln>
                  <a:noFill/>
                </a:ln>
                <a:solidFill>
                  <a:prstClr val="black"/>
                </a:solidFill>
                <a:effectLst/>
                <a:uLnTx/>
                <a:uFillTx/>
                <a:latin typeface="Segoe UI" panose="020B0502040204020203" pitchFamily="34" charset="0"/>
                <a:ea typeface="Manrope"/>
                <a:cs typeface="Segoe UI" panose="020B0502040204020203" pitchFamily="34" charset="0"/>
                <a:sym typeface="Manrope"/>
              </a:endParaRPr>
            </a:p>
          </p:txBody>
        </p:sp>
        <p:sp>
          <p:nvSpPr>
            <p:cNvPr id="81" name="TextBox 36">
              <a:extLst>
                <a:ext uri="{FF2B5EF4-FFF2-40B4-BE49-F238E27FC236}">
                  <a16:creationId xmlns:a16="http://schemas.microsoft.com/office/drawing/2014/main" id="{70AB2E3C-136E-1190-5327-229BFF64339C}"/>
                </a:ext>
              </a:extLst>
            </p:cNvPr>
            <p:cNvSpPr txBox="1"/>
            <p:nvPr/>
          </p:nvSpPr>
          <p:spPr>
            <a:xfrm>
              <a:off x="8649874" y="2708099"/>
              <a:ext cx="1654953"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j-ea"/>
                  <a:cs typeface="Arial" panose="020B0604020202020204" pitchFamily="34" charset="0"/>
                  <a:sym typeface="Montserrat"/>
                </a:rPr>
                <a:t>الهوية البصرية</a:t>
              </a:r>
              <a:endParaRPr kumimoji="0" lang="en-US" sz="1800" b="1"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j-ea"/>
                <a:cs typeface="Arial" panose="020B0604020202020204" pitchFamily="34" charset="0"/>
                <a:sym typeface="Montserrat"/>
              </a:endParaRPr>
            </a:p>
          </p:txBody>
        </p:sp>
        <p:sp>
          <p:nvSpPr>
            <p:cNvPr id="82" name="TextBox 81">
              <a:extLst>
                <a:ext uri="{FF2B5EF4-FFF2-40B4-BE49-F238E27FC236}">
                  <a16:creationId xmlns:a16="http://schemas.microsoft.com/office/drawing/2014/main" id="{9AE87A62-AC6E-6428-3887-C1F357F31E35}"/>
                </a:ext>
              </a:extLst>
            </p:cNvPr>
            <p:cNvSpPr txBox="1"/>
            <p:nvPr/>
          </p:nvSpPr>
          <p:spPr>
            <a:xfrm>
              <a:off x="2304974" y="2808869"/>
              <a:ext cx="6047117" cy="473976"/>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j-ea"/>
                  <a:cs typeface="Arial" panose="020B0604020202020204" pitchFamily="34" charset="0"/>
                  <a:sym typeface="Montserrat"/>
                </a:rPr>
                <a:t>استخدام ألوان بطاقة كفاءة الطاقة (الأخضر – الأصفر – الأحمر) في التصميم.</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j-ea"/>
                  <a:cs typeface="Arial" panose="020B0604020202020204" pitchFamily="34" charset="0"/>
                  <a:sym typeface="Montserrat"/>
                </a:rPr>
                <a:t>الحفاظ على رموز موحدة للشخصيات الرئيسة.</a:t>
              </a:r>
            </a:p>
          </p:txBody>
        </p:sp>
        <p:sp>
          <p:nvSpPr>
            <p:cNvPr id="83" name="TextBox 36">
              <a:extLst>
                <a:ext uri="{FF2B5EF4-FFF2-40B4-BE49-F238E27FC236}">
                  <a16:creationId xmlns:a16="http://schemas.microsoft.com/office/drawing/2014/main" id="{E5DC461D-0361-2304-5C12-D7268A187407}"/>
                </a:ext>
              </a:extLst>
            </p:cNvPr>
            <p:cNvSpPr txBox="1"/>
            <p:nvPr/>
          </p:nvSpPr>
          <p:spPr>
            <a:xfrm>
              <a:off x="8649874" y="4803920"/>
              <a:ext cx="1654953"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j-ea"/>
                  <a:cs typeface="Arial" panose="020B0604020202020204" pitchFamily="34" charset="0"/>
                  <a:sym typeface="Montserrat"/>
                </a:rPr>
                <a:t>القيمة التربوية</a:t>
              </a:r>
              <a:endParaRPr kumimoji="0" lang="en-US" sz="1800" b="1"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j-ea"/>
                <a:cs typeface="Arial" panose="020B0604020202020204" pitchFamily="34" charset="0"/>
                <a:sym typeface="Montserrat"/>
              </a:endParaRPr>
            </a:p>
          </p:txBody>
        </p:sp>
        <p:sp>
          <p:nvSpPr>
            <p:cNvPr id="84" name="TextBox 83">
              <a:extLst>
                <a:ext uri="{FF2B5EF4-FFF2-40B4-BE49-F238E27FC236}">
                  <a16:creationId xmlns:a16="http://schemas.microsoft.com/office/drawing/2014/main" id="{F1E44BCE-8E28-EB60-B12F-E73B41E3574F}"/>
                </a:ext>
              </a:extLst>
            </p:cNvPr>
            <p:cNvSpPr txBox="1"/>
            <p:nvPr/>
          </p:nvSpPr>
          <p:spPr>
            <a:xfrm>
              <a:off x="2304974" y="4904690"/>
              <a:ext cx="6047117" cy="473976"/>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j-ea"/>
                  <a:cs typeface="Arial" panose="020B0604020202020204" pitchFamily="34" charset="0"/>
                  <a:sym typeface="Montserrat"/>
                </a:rPr>
                <a:t>إظهار القدوة الإيجابية داخل القصة.</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j-ea"/>
                  <a:cs typeface="Arial" panose="020B0604020202020204" pitchFamily="34" charset="0"/>
                  <a:sym typeface="Montserrat"/>
                </a:rPr>
                <a:t>عرض السلوك السلبي فقط بشكل تصحيحي وليس نموذجيًا.</a:t>
              </a:r>
            </a:p>
          </p:txBody>
        </p:sp>
        <p:sp>
          <p:nvSpPr>
            <p:cNvPr id="85" name="TextBox 36">
              <a:extLst>
                <a:ext uri="{FF2B5EF4-FFF2-40B4-BE49-F238E27FC236}">
                  <a16:creationId xmlns:a16="http://schemas.microsoft.com/office/drawing/2014/main" id="{259AA244-31FA-F936-CA82-AD0520882227}"/>
                </a:ext>
              </a:extLst>
            </p:cNvPr>
            <p:cNvSpPr txBox="1"/>
            <p:nvPr/>
          </p:nvSpPr>
          <p:spPr>
            <a:xfrm>
              <a:off x="8649874" y="3770473"/>
              <a:ext cx="1654953"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Montserrat"/>
                </a:rPr>
                <a:t>الإخراج الفني</a:t>
              </a:r>
              <a:endParaRPr kumimoji="0" lang="en-US" sz="1800" b="1"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Montserrat"/>
              </a:endParaRPr>
            </a:p>
          </p:txBody>
        </p:sp>
        <p:sp>
          <p:nvSpPr>
            <p:cNvPr id="86" name="TextBox 85">
              <a:extLst>
                <a:ext uri="{FF2B5EF4-FFF2-40B4-BE49-F238E27FC236}">
                  <a16:creationId xmlns:a16="http://schemas.microsoft.com/office/drawing/2014/main" id="{BA8DA80E-C49E-A32E-9994-E26FFD405CF3}"/>
                </a:ext>
              </a:extLst>
            </p:cNvPr>
            <p:cNvSpPr txBox="1"/>
            <p:nvPr/>
          </p:nvSpPr>
          <p:spPr>
            <a:xfrm>
              <a:off x="2304974" y="3871243"/>
              <a:ext cx="6047117" cy="473976"/>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Montserrat"/>
                </a:rPr>
                <a:t>تجنّب المشاهد المشتتة أو الرمزية غير المفهومة.</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Montserrat"/>
                </a:rPr>
                <a:t>التركيز على المشهد النهائي الذي يربط الفعل بنتيجته (“أطفأ المصباح ⇒ حافظ على الطاقة”).</a:t>
              </a:r>
            </a:p>
          </p:txBody>
        </p:sp>
        <p:sp>
          <p:nvSpPr>
            <p:cNvPr id="87" name="TextBox 36">
              <a:extLst>
                <a:ext uri="{FF2B5EF4-FFF2-40B4-BE49-F238E27FC236}">
                  <a16:creationId xmlns:a16="http://schemas.microsoft.com/office/drawing/2014/main" id="{4B58D667-E94C-2B25-6DC7-BE0A7A29E19D}"/>
                </a:ext>
              </a:extLst>
            </p:cNvPr>
            <p:cNvSpPr txBox="1"/>
            <p:nvPr/>
          </p:nvSpPr>
          <p:spPr>
            <a:xfrm>
              <a:off x="8649874" y="5837266"/>
              <a:ext cx="1654953" cy="553998"/>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Montserrat"/>
                </a:rPr>
                <a:t>الشعار الصوتي والختامي</a:t>
              </a:r>
              <a:endParaRPr kumimoji="0" lang="en-US" sz="1800" b="1"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Montserrat"/>
              </a:endParaRPr>
            </a:p>
          </p:txBody>
        </p:sp>
        <p:sp>
          <p:nvSpPr>
            <p:cNvPr id="88" name="TextBox 87">
              <a:extLst>
                <a:ext uri="{FF2B5EF4-FFF2-40B4-BE49-F238E27FC236}">
                  <a16:creationId xmlns:a16="http://schemas.microsoft.com/office/drawing/2014/main" id="{7AB6977E-66C9-8D9E-3468-33F6C31F4115}"/>
                </a:ext>
              </a:extLst>
            </p:cNvPr>
            <p:cNvSpPr txBox="1"/>
            <p:nvPr/>
          </p:nvSpPr>
          <p:spPr>
            <a:xfrm>
              <a:off x="2304974" y="5797730"/>
              <a:ext cx="6047117" cy="732508"/>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400" b="0"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Montserrat"/>
                </a:rPr>
                <a:t>مثال:</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Montserrat"/>
                </a:rPr>
                <a:t>تفتتح جميع المقاطع بعبارة: “أبطال لتبقى... طاقتنا مسؤوليتنا!”</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Montserrat"/>
                </a:rPr>
                <a:t>وتنتهي بالعبارة الموحدة: “أطفئها لتبقى طاقتنا.”</a:t>
              </a:r>
            </a:p>
          </p:txBody>
        </p:sp>
      </p:grpSp>
    </p:spTree>
    <p:extLst>
      <p:ext uri="{BB962C8B-B14F-4D97-AF65-F5344CB8AC3E}">
        <p14:creationId xmlns:p14="http://schemas.microsoft.com/office/powerpoint/2010/main" val="15434987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30B215FE-E0BE-84D0-5320-31F37D4CED6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C92805D-E302-A1DC-A042-E8A2A704D6E2}"/>
              </a:ext>
            </a:extLst>
          </p:cNvPr>
          <p:cNvSpPr txBox="1"/>
          <p:nvPr/>
        </p:nvSpPr>
        <p:spPr>
          <a:xfrm>
            <a:off x="1676398" y="2046238"/>
            <a:ext cx="6382872" cy="769441"/>
          </a:xfrm>
          <a:prstGeom prst="rect">
            <a:avLst/>
          </a:prstGeom>
          <a:noFill/>
        </p:spPr>
        <p:txBody>
          <a:bodyPr wrap="square" rtlCol="0">
            <a:spAutoFit/>
          </a:bodyPr>
          <a:lstStyle/>
          <a:p>
            <a:pPr marL="627063" marR="0" lvl="0" indent="-627063" algn="r" defTabSz="914400" rtl="1" eaLnBrk="1" fontAlgn="auto" latinLnBrk="0" hangingPunct="1">
              <a:lnSpc>
                <a:spcPct val="100000"/>
              </a:lnSpc>
              <a:spcBef>
                <a:spcPts val="0"/>
              </a:spcBef>
              <a:spcAft>
                <a:spcPts val="0"/>
              </a:spcAft>
              <a:buClrTx/>
              <a:buSzTx/>
              <a:buFontTx/>
              <a:buNone/>
              <a:tabLst/>
              <a:defRPr/>
            </a:pPr>
            <a:r>
              <a:rPr kumimoji="0" lang="ar-SA" sz="4400" b="0" i="0" u="none" strike="noStrike" kern="1200" cap="none" spc="0" normalizeH="0" baseline="0" noProof="0" dirty="0">
                <a:ln>
                  <a:noFill/>
                </a:ln>
                <a:solidFill>
                  <a:prstClr val="white"/>
                </a:solidFill>
                <a:effectLst/>
                <a:uLnTx/>
                <a:uFillTx/>
                <a:latin typeface="Aptos" panose="02110004020202020204"/>
                <a:ea typeface="+mn-ea"/>
                <a:cs typeface="IBM Plex Sans Arabic Medium" panose="020B0603050203000203" pitchFamily="34" charset="-78"/>
              </a:rPr>
              <a:t>بناء التوجه الاستراتيجي للحملة</a:t>
            </a:r>
          </a:p>
        </p:txBody>
      </p:sp>
      <p:sp>
        <p:nvSpPr>
          <p:cNvPr id="3" name="TextBox 2">
            <a:extLst>
              <a:ext uri="{FF2B5EF4-FFF2-40B4-BE49-F238E27FC236}">
                <a16:creationId xmlns:a16="http://schemas.microsoft.com/office/drawing/2014/main" id="{B6989EFB-E3DE-D8C8-46C2-4052FFD6DE67}"/>
              </a:ext>
            </a:extLst>
          </p:cNvPr>
          <p:cNvSpPr txBox="1"/>
          <p:nvPr/>
        </p:nvSpPr>
        <p:spPr>
          <a:xfrm>
            <a:off x="1676398" y="3199177"/>
            <a:ext cx="6382872" cy="1323439"/>
          </a:xfrm>
          <a:prstGeom prst="rect">
            <a:avLst/>
          </a:prstGeom>
          <a:noFill/>
        </p:spPr>
        <p:txBody>
          <a:bodyPr wrap="square" rtlCol="0">
            <a:spAutoFit/>
          </a:bodyPr>
          <a:lstStyle/>
          <a:p>
            <a:pPr marL="627063" marR="0" lvl="0" indent="-627063" algn="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white"/>
                </a:solidFill>
                <a:effectLst/>
                <a:uLnTx/>
                <a:uFillTx/>
                <a:latin typeface="Aptos" panose="02110004020202020204"/>
                <a:ea typeface="+mn-ea"/>
                <a:cs typeface="IBM Plex Sans Arabic Medium" panose="020B0603050203000203" pitchFamily="34" charset="-78"/>
              </a:rPr>
              <a:t>خطة قياس ومتابعة لمشروع </a:t>
            </a:r>
          </a:p>
          <a:p>
            <a:pPr marL="627063" marR="0" lvl="0" indent="-627063" algn="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white"/>
                </a:solidFill>
                <a:effectLst/>
                <a:uLnTx/>
                <a:uFillTx/>
                <a:latin typeface="Aptos" panose="02110004020202020204"/>
                <a:ea typeface="+mn-ea"/>
                <a:cs typeface="IBM Plex Sans Arabic Medium" panose="020B0603050203000203" pitchFamily="34" charset="-78"/>
              </a:rPr>
              <a:t>(أبطال لتبقى)</a:t>
            </a:r>
          </a:p>
        </p:txBody>
      </p:sp>
    </p:spTree>
    <p:extLst>
      <p:ext uri="{BB962C8B-B14F-4D97-AF65-F5344CB8AC3E}">
        <p14:creationId xmlns:p14="http://schemas.microsoft.com/office/powerpoint/2010/main" val="9577834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C7387-1303-8DB7-C2F0-7AF2F2AC10D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EFC5E8EF-AAA8-2B06-10BF-094C4FDF1713}"/>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16DACC45-3BEE-7563-6205-CB82B6A85CC7}"/>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69B1FF15-F2EE-A96F-8BA1-6D8EB5ECAC2D}"/>
              </a:ext>
            </a:extLst>
          </p:cNvPr>
          <p:cNvGrpSpPr/>
          <p:nvPr/>
        </p:nvGrpSpPr>
        <p:grpSpPr>
          <a:xfrm>
            <a:off x="1297543" y="3582157"/>
            <a:ext cx="8063425" cy="696319"/>
            <a:chOff x="810520" y="2879312"/>
            <a:chExt cx="8063425" cy="696319"/>
          </a:xfrm>
        </p:grpSpPr>
        <p:sp>
          <p:nvSpPr>
            <p:cNvPr id="24" name="TextBox 23">
              <a:extLst>
                <a:ext uri="{FF2B5EF4-FFF2-40B4-BE49-F238E27FC236}">
                  <a16:creationId xmlns:a16="http://schemas.microsoft.com/office/drawing/2014/main" id="{E14D87C7-F8BD-6E1F-5239-E1A6450B2A9C}"/>
                </a:ext>
              </a:extLst>
            </p:cNvPr>
            <p:cNvSpPr txBox="1"/>
            <p:nvPr/>
          </p:nvSpPr>
          <p:spPr>
            <a:xfrm>
              <a:off x="810520" y="2879312"/>
              <a:ext cx="8063425" cy="553998"/>
            </a:xfrm>
            <a:prstGeom prst="rect">
              <a:avLst/>
            </a:prstGeom>
            <a:noFill/>
          </p:spPr>
          <p:txBody>
            <a:bodyPr wrap="square" lIns="0" tIns="0" rIns="0" bIns="0" rtlCol="0" anchor="b">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sysClr val="windowText" lastClr="000000"/>
                  </a:solidFill>
                  <a:effectLst/>
                  <a:uLnTx/>
                  <a:uFillTx/>
                  <a:latin typeface="Calibri"/>
                  <a:ea typeface="+mn-ea"/>
                  <a:cs typeface="Arial" panose="020B0604020202020204" pitchFamily="34" charset="0"/>
                </a:rPr>
                <a:t>أهداف خطة القياس والمتابعة</a:t>
              </a:r>
            </a:p>
          </p:txBody>
        </p:sp>
        <p:cxnSp>
          <p:nvCxnSpPr>
            <p:cNvPr id="26" name="Straight Connector 25">
              <a:extLst>
                <a:ext uri="{FF2B5EF4-FFF2-40B4-BE49-F238E27FC236}">
                  <a16:creationId xmlns:a16="http://schemas.microsoft.com/office/drawing/2014/main" id="{06840C95-78C6-3AD5-3C30-91A70BECD414}"/>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1202C648-C90D-88AD-C94E-99C6EA060C01}"/>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86051D0C-A50E-A9C5-EE2A-DB1D66FDB67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380292661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0D3E8-A1A0-5668-CF78-FE41B45253C1}"/>
            </a:ext>
          </a:extLst>
        </p:cNvPr>
        <p:cNvGrpSpPr/>
        <p:nvPr/>
      </p:nvGrpSpPr>
      <p:grpSpPr>
        <a:xfrm>
          <a:off x="0" y="0"/>
          <a:ext cx="0" cy="0"/>
          <a:chOff x="0" y="0"/>
          <a:chExt cx="0" cy="0"/>
        </a:xfrm>
      </p:grpSpPr>
      <p:sp>
        <p:nvSpPr>
          <p:cNvPr id="74" name="Rectangle: Rounded Corners 73">
            <a:extLst>
              <a:ext uri="{FF2B5EF4-FFF2-40B4-BE49-F238E27FC236}">
                <a16:creationId xmlns:a16="http://schemas.microsoft.com/office/drawing/2014/main" id="{055C4A08-B4E5-C19D-0823-72942104B910}"/>
              </a:ext>
            </a:extLst>
          </p:cNvPr>
          <p:cNvSpPr/>
          <p:nvPr/>
        </p:nvSpPr>
        <p:spPr>
          <a:xfrm>
            <a:off x="2603738" y="4888125"/>
            <a:ext cx="1678794" cy="1323439"/>
          </a:xfrm>
          <a:prstGeom prst="roundRect">
            <a:avLst>
              <a:gd name="adj" fmla="val 4860"/>
            </a:avLst>
          </a:prstGeom>
          <a:solidFill>
            <a:srgbClr val="E5E6DC"/>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6" name="Rectangle: Rounded Corners 75">
            <a:extLst>
              <a:ext uri="{FF2B5EF4-FFF2-40B4-BE49-F238E27FC236}">
                <a16:creationId xmlns:a16="http://schemas.microsoft.com/office/drawing/2014/main" id="{8E9A0720-F2BA-91A4-1C64-3DE19A47729E}"/>
              </a:ext>
            </a:extLst>
          </p:cNvPr>
          <p:cNvSpPr/>
          <p:nvPr/>
        </p:nvSpPr>
        <p:spPr>
          <a:xfrm>
            <a:off x="555591" y="4888125"/>
            <a:ext cx="1678794" cy="1323439"/>
          </a:xfrm>
          <a:prstGeom prst="roundRect">
            <a:avLst>
              <a:gd name="adj" fmla="val 4860"/>
            </a:avLst>
          </a:prstGeom>
          <a:solidFill>
            <a:srgbClr val="E5E6DC"/>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3" name="Rectangle: Rounded Corners 72">
            <a:extLst>
              <a:ext uri="{FF2B5EF4-FFF2-40B4-BE49-F238E27FC236}">
                <a16:creationId xmlns:a16="http://schemas.microsoft.com/office/drawing/2014/main" id="{716AB272-FAEE-EC2D-8D00-9925738CF782}"/>
              </a:ext>
            </a:extLst>
          </p:cNvPr>
          <p:cNvSpPr/>
          <p:nvPr/>
        </p:nvSpPr>
        <p:spPr>
          <a:xfrm>
            <a:off x="4632844" y="4888125"/>
            <a:ext cx="1678794" cy="1323439"/>
          </a:xfrm>
          <a:prstGeom prst="roundRect">
            <a:avLst>
              <a:gd name="adj" fmla="val 4860"/>
            </a:avLst>
          </a:prstGeom>
          <a:solidFill>
            <a:srgbClr val="E5E6DC"/>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D8682E98-9CA7-AEB6-37DC-92384C75FA4C}"/>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0804634D-AC5D-B1BC-C475-024A4B1BC446}"/>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8DBB1988-F049-81CE-563F-55EEE2AD5613}"/>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4" name="TextBox 13">
            <a:extLst>
              <a:ext uri="{FF2B5EF4-FFF2-40B4-BE49-F238E27FC236}">
                <a16:creationId xmlns:a16="http://schemas.microsoft.com/office/drawing/2014/main" id="{DDFFE811-833F-6423-3216-565E0E81DF3F}"/>
              </a:ext>
            </a:extLst>
          </p:cNvPr>
          <p:cNvSpPr txBox="1"/>
          <p:nvPr/>
        </p:nvSpPr>
        <p:spPr>
          <a:xfrm>
            <a:off x="6731101" y="1508333"/>
            <a:ext cx="4676489" cy="2862322"/>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JO"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تُعد خطة القياس والمتابعة أداة محورية لضمان نجاح مشروع «أبطال لتبقى»، إذ تمثل الجسر الذي يربط بين التخطيط والتنفيذ والنتائج. فهي لا تقتصر على رصد الأداء فحسب، بل تعمل أيضًا على توفير مؤشرات كمية ونوعية تساعد في تقييم مدى تحقيق الأهداف، وتوجيه الجهود نحو التحسين المستمر. ومن خلال هذه المنهجية، يمكن تعزيز موثوقية مخرجات الحملة، وضمان استدامة أثرها على المدى الطويل بما ينسجم مع مستهدفات التنمية الوطنية.</a:t>
            </a:r>
            <a:endParaRPr kumimoji="0" lang="en-US" sz="20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0" name="Title 1">
            <a:extLst>
              <a:ext uri="{FF2B5EF4-FFF2-40B4-BE49-F238E27FC236}">
                <a16:creationId xmlns:a16="http://schemas.microsoft.com/office/drawing/2014/main" id="{86B1473A-4CE9-4CD3-1DFF-D7DFBE162390}"/>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أهداف خطة القياس والمتابعة</a:t>
            </a:r>
          </a:p>
        </p:txBody>
      </p:sp>
      <p:sp>
        <p:nvSpPr>
          <p:cNvPr id="5" name="Slide Number Placeholder 4">
            <a:extLst>
              <a:ext uri="{FF2B5EF4-FFF2-40B4-BE49-F238E27FC236}">
                <a16:creationId xmlns:a16="http://schemas.microsoft.com/office/drawing/2014/main" id="{41808444-BAFA-124A-EF37-F1A483276DE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
        <p:nvSpPr>
          <p:cNvPr id="6" name="TextBox 5">
            <a:extLst>
              <a:ext uri="{FF2B5EF4-FFF2-40B4-BE49-F238E27FC236}">
                <a16:creationId xmlns:a16="http://schemas.microsoft.com/office/drawing/2014/main" id="{88C4F976-0317-D91C-32F5-53C23B86EFA0}"/>
              </a:ext>
            </a:extLst>
          </p:cNvPr>
          <p:cNvSpPr txBox="1"/>
          <p:nvPr/>
        </p:nvSpPr>
        <p:spPr>
          <a:xfrm>
            <a:off x="6831106" y="4726633"/>
            <a:ext cx="4576484" cy="1200329"/>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JO" sz="2400" b="1" i="0" u="none" strike="noStrike" kern="1200" cap="none" spc="0" normalizeH="0" baseline="0" noProof="0" dirty="0">
                <a:ln>
                  <a:noFill/>
                </a:ln>
                <a:solidFill>
                  <a:srgbClr val="7C6938"/>
                </a:solidFill>
                <a:effectLst/>
                <a:uLnTx/>
                <a:uFillTx/>
                <a:latin typeface="Calibri"/>
                <a:ea typeface="+mn-ea"/>
                <a:cs typeface="Arial" panose="020B0604020202020204" pitchFamily="34" charset="0"/>
              </a:rPr>
              <a:t> تهدف خطة القياس والمتابعة إلى التأكد من أن مشروع «أبطال لتبقى» يحقق أهدافه الاستراتيجية</a:t>
            </a:r>
            <a:endParaRPr kumimoji="0" lang="ar-SA" sz="15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grpSp>
        <p:nvGrpSpPr>
          <p:cNvPr id="40" name="Group 39">
            <a:extLst>
              <a:ext uri="{FF2B5EF4-FFF2-40B4-BE49-F238E27FC236}">
                <a16:creationId xmlns:a16="http://schemas.microsoft.com/office/drawing/2014/main" id="{FA7AC08B-293C-12B0-FAD6-963C2896B193}"/>
              </a:ext>
            </a:extLst>
          </p:cNvPr>
          <p:cNvGrpSpPr/>
          <p:nvPr/>
        </p:nvGrpSpPr>
        <p:grpSpPr>
          <a:xfrm>
            <a:off x="609599" y="1015648"/>
            <a:ext cx="5556268" cy="2207461"/>
            <a:chOff x="6331458" y="4582675"/>
            <a:chExt cx="5556268" cy="2207461"/>
          </a:xfrm>
        </p:grpSpPr>
        <p:sp>
          <p:nvSpPr>
            <p:cNvPr id="41" name="Rectangle: Rounded Corners 40">
              <a:extLst>
                <a:ext uri="{FF2B5EF4-FFF2-40B4-BE49-F238E27FC236}">
                  <a16:creationId xmlns:a16="http://schemas.microsoft.com/office/drawing/2014/main" id="{EB5BB8E3-45BD-A5E2-11D6-44868533A414}"/>
                </a:ext>
              </a:extLst>
            </p:cNvPr>
            <p:cNvSpPr/>
            <p:nvPr/>
          </p:nvSpPr>
          <p:spPr>
            <a:xfrm>
              <a:off x="6331458" y="4582675"/>
              <a:ext cx="5556268" cy="2207461"/>
            </a:xfrm>
            <a:prstGeom prst="roundRect">
              <a:avLst>
                <a:gd name="adj" fmla="val 4860"/>
              </a:avLst>
            </a:prstGeom>
            <a:solidFill>
              <a:srgbClr val="76622F"/>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2" name="Oval 41">
              <a:extLst>
                <a:ext uri="{FF2B5EF4-FFF2-40B4-BE49-F238E27FC236}">
                  <a16:creationId xmlns:a16="http://schemas.microsoft.com/office/drawing/2014/main" id="{3BFBECBC-BD0C-4E62-C4AD-4880B0577574}"/>
                </a:ext>
              </a:extLst>
            </p:cNvPr>
            <p:cNvSpPr/>
            <p:nvPr/>
          </p:nvSpPr>
          <p:spPr>
            <a:xfrm>
              <a:off x="11449769" y="4761617"/>
              <a:ext cx="304800" cy="304800"/>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43" name="Group 42">
              <a:extLst>
                <a:ext uri="{FF2B5EF4-FFF2-40B4-BE49-F238E27FC236}">
                  <a16:creationId xmlns:a16="http://schemas.microsoft.com/office/drawing/2014/main" id="{E0F45929-02E3-3B4A-F209-0DA05FB027DF}"/>
                </a:ext>
              </a:extLst>
            </p:cNvPr>
            <p:cNvGrpSpPr/>
            <p:nvPr/>
          </p:nvGrpSpPr>
          <p:grpSpPr>
            <a:xfrm>
              <a:off x="11259033" y="4864953"/>
              <a:ext cx="399093" cy="98129"/>
              <a:chOff x="971210" y="1870511"/>
              <a:chExt cx="399093" cy="98129"/>
            </a:xfrm>
            <a:solidFill>
              <a:srgbClr val="FFC000"/>
            </a:solidFill>
          </p:grpSpPr>
          <p:sp>
            <p:nvSpPr>
              <p:cNvPr id="46" name="Oval 45">
                <a:extLst>
                  <a:ext uri="{FF2B5EF4-FFF2-40B4-BE49-F238E27FC236}">
                    <a16:creationId xmlns:a16="http://schemas.microsoft.com/office/drawing/2014/main" id="{106AD40A-E86C-0F01-DD2C-24F726ECCCF0}"/>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Oval 46">
                <a:extLst>
                  <a:ext uri="{FF2B5EF4-FFF2-40B4-BE49-F238E27FC236}">
                    <a16:creationId xmlns:a16="http://schemas.microsoft.com/office/drawing/2014/main" id="{F7D7BCA4-0636-F3FC-C548-0EBB97F1CFEF}"/>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8" name="Oval 47">
                <a:extLst>
                  <a:ext uri="{FF2B5EF4-FFF2-40B4-BE49-F238E27FC236}">
                    <a16:creationId xmlns:a16="http://schemas.microsoft.com/office/drawing/2014/main" id="{A48B611A-2733-C008-E4B4-74D54E1BFFE8}"/>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44" name="TextBox 36">
              <a:extLst>
                <a:ext uri="{FF2B5EF4-FFF2-40B4-BE49-F238E27FC236}">
                  <a16:creationId xmlns:a16="http://schemas.microsoft.com/office/drawing/2014/main" id="{852B8E1A-FDB8-0FE6-F6BE-28EE04771BC2}"/>
                </a:ext>
              </a:extLst>
            </p:cNvPr>
            <p:cNvSpPr txBox="1"/>
            <p:nvPr/>
          </p:nvSpPr>
          <p:spPr>
            <a:xfrm>
              <a:off x="7540721" y="4785097"/>
              <a:ext cx="3619892"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الأهداف الاستراتيجية</a:t>
              </a:r>
              <a:endParaRPr kumimoji="0" lang="en-US" sz="1800" b="1" i="0" u="none" strike="noStrike" kern="0" cap="none" spc="0" normalizeH="0" baseline="0" noProof="0" dirty="0">
                <a:ln>
                  <a:noFill/>
                </a:ln>
                <a:solidFill>
                  <a:prstClr val="white"/>
                </a:solidFill>
                <a:effectLst/>
                <a:uLnTx/>
                <a:uFillTx/>
                <a:latin typeface="Segoe UI" panose="020B0502040204020203" pitchFamily="34" charset="0"/>
                <a:ea typeface="+mj-ea"/>
                <a:cs typeface="Segoe UI" panose="020B0502040204020203" pitchFamily="34" charset="0"/>
                <a:sym typeface="Montserrat"/>
              </a:endParaRPr>
            </a:p>
          </p:txBody>
        </p:sp>
        <p:sp>
          <p:nvSpPr>
            <p:cNvPr id="45" name="TextBox 44">
              <a:extLst>
                <a:ext uri="{FF2B5EF4-FFF2-40B4-BE49-F238E27FC236}">
                  <a16:creationId xmlns:a16="http://schemas.microsoft.com/office/drawing/2014/main" id="{68074F76-5967-D774-CF30-FF5D88651679}"/>
                </a:ext>
              </a:extLst>
            </p:cNvPr>
            <p:cNvSpPr txBox="1"/>
            <p:nvPr/>
          </p:nvSpPr>
          <p:spPr>
            <a:xfrm>
              <a:off x="6516118" y="5231126"/>
              <a:ext cx="5186947" cy="1338828"/>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رفع مستوى الوعي والسلوك الإيجابي لدى الأطفال حول ترشيد الطاقة.</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ضمان جودة التنفيذ الإعلامي والتربوي للبرامج.</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قياس الأثر السلوكي والمعرفي الفعلي للحملة على الأطفال والأسر والمدارس.</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رصد ردود الفعل والتفاعل العام مع المواد الإعلامية والأنشطة التعليمية.</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تقديم تغذية راجعة مستمرة لتطوير المرحلة الثانية من المبادرة</a:t>
              </a:r>
            </a:p>
          </p:txBody>
        </p:sp>
      </p:grpSp>
      <p:grpSp>
        <p:nvGrpSpPr>
          <p:cNvPr id="7" name="Group 6">
            <a:extLst>
              <a:ext uri="{FF2B5EF4-FFF2-40B4-BE49-F238E27FC236}">
                <a16:creationId xmlns:a16="http://schemas.microsoft.com/office/drawing/2014/main" id="{1AB9C57A-4288-83DB-D40C-A18750E2D952}"/>
              </a:ext>
            </a:extLst>
          </p:cNvPr>
          <p:cNvGrpSpPr/>
          <p:nvPr/>
        </p:nvGrpSpPr>
        <p:grpSpPr>
          <a:xfrm>
            <a:off x="401219" y="3985054"/>
            <a:ext cx="5906609" cy="1091499"/>
            <a:chOff x="2231299" y="5751376"/>
            <a:chExt cx="7794404" cy="1091499"/>
          </a:xfrm>
        </p:grpSpPr>
        <p:sp>
          <p:nvSpPr>
            <p:cNvPr id="8" name="Rectangle: Rounded Corners 129">
              <a:extLst>
                <a:ext uri="{FF2B5EF4-FFF2-40B4-BE49-F238E27FC236}">
                  <a16:creationId xmlns:a16="http://schemas.microsoft.com/office/drawing/2014/main" id="{FF322E9C-488A-4D79-24EB-78EE148507E1}"/>
                </a:ext>
              </a:extLst>
            </p:cNvPr>
            <p:cNvSpPr/>
            <p:nvPr/>
          </p:nvSpPr>
          <p:spPr>
            <a:xfrm>
              <a:off x="4921609" y="5823777"/>
              <a:ext cx="2277436" cy="1019098"/>
            </a:xfrm>
            <a:prstGeom prst="roundRect">
              <a:avLst>
                <a:gd name="adj" fmla="val 8323"/>
              </a:avLst>
            </a:prstGeom>
            <a:solidFill>
              <a:sysClr val="windowText" lastClr="000000">
                <a:alpha val="16000"/>
              </a:sysClr>
            </a:solidFill>
            <a:ln w="12700" cap="flat" cmpd="sng" algn="ctr">
              <a:noFill/>
              <a:prstDash val="solid"/>
              <a:miter lim="800000"/>
            </a:ln>
            <a:effectLst>
              <a:softEdge rad="584200"/>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a:ea typeface="+mn-ea"/>
                <a:cs typeface="+mn-cs"/>
              </a:endParaRPr>
            </a:p>
          </p:txBody>
        </p:sp>
        <p:sp>
          <p:nvSpPr>
            <p:cNvPr id="9" name="Rectangle: Rounded Corners 130">
              <a:extLst>
                <a:ext uri="{FF2B5EF4-FFF2-40B4-BE49-F238E27FC236}">
                  <a16:creationId xmlns:a16="http://schemas.microsoft.com/office/drawing/2014/main" id="{16CD97B2-F04F-EBD4-A27D-6EE1620B9797}"/>
                </a:ext>
              </a:extLst>
            </p:cNvPr>
            <p:cNvSpPr/>
            <p:nvPr/>
          </p:nvSpPr>
          <p:spPr>
            <a:xfrm>
              <a:off x="7594783" y="5823777"/>
              <a:ext cx="2277436" cy="1019098"/>
            </a:xfrm>
            <a:prstGeom prst="roundRect">
              <a:avLst>
                <a:gd name="adj" fmla="val 8323"/>
              </a:avLst>
            </a:prstGeom>
            <a:solidFill>
              <a:sysClr val="windowText" lastClr="000000">
                <a:alpha val="16000"/>
              </a:sysClr>
            </a:solidFill>
            <a:ln w="12700" cap="flat" cmpd="sng" algn="ctr">
              <a:noFill/>
              <a:prstDash val="solid"/>
              <a:miter lim="800000"/>
            </a:ln>
            <a:effectLst>
              <a:softEdge rad="584200"/>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a:ea typeface="+mn-ea"/>
                <a:cs typeface="+mn-cs"/>
              </a:endParaRPr>
            </a:p>
          </p:txBody>
        </p:sp>
        <p:sp>
          <p:nvSpPr>
            <p:cNvPr id="11" name="Rectangle: Rounded Corners 128">
              <a:extLst>
                <a:ext uri="{FF2B5EF4-FFF2-40B4-BE49-F238E27FC236}">
                  <a16:creationId xmlns:a16="http://schemas.microsoft.com/office/drawing/2014/main" id="{1B7D64CA-7D01-2153-21F1-9091AB55985D}"/>
                </a:ext>
              </a:extLst>
            </p:cNvPr>
            <p:cNvSpPr/>
            <p:nvPr/>
          </p:nvSpPr>
          <p:spPr>
            <a:xfrm>
              <a:off x="2231299" y="5823777"/>
              <a:ext cx="2277436" cy="1019098"/>
            </a:xfrm>
            <a:prstGeom prst="roundRect">
              <a:avLst>
                <a:gd name="adj" fmla="val 8323"/>
              </a:avLst>
            </a:prstGeom>
            <a:solidFill>
              <a:sysClr val="windowText" lastClr="000000">
                <a:alpha val="16000"/>
              </a:sysClr>
            </a:solidFill>
            <a:ln w="12700" cap="flat" cmpd="sng" algn="ctr">
              <a:noFill/>
              <a:prstDash val="solid"/>
              <a:miter lim="800000"/>
            </a:ln>
            <a:effectLst>
              <a:softEdge rad="584200"/>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Freeform: Shape 103">
              <a:extLst>
                <a:ext uri="{FF2B5EF4-FFF2-40B4-BE49-F238E27FC236}">
                  <a16:creationId xmlns:a16="http://schemas.microsoft.com/office/drawing/2014/main" id="{49094755-1644-03DA-4452-80BC0F312ACB}"/>
                </a:ext>
              </a:extLst>
            </p:cNvPr>
            <p:cNvSpPr/>
            <p:nvPr/>
          </p:nvSpPr>
          <p:spPr>
            <a:xfrm>
              <a:off x="2436114" y="6284234"/>
              <a:ext cx="2236554" cy="469576"/>
            </a:xfrm>
            <a:custGeom>
              <a:avLst/>
              <a:gdLst>
                <a:gd name="connsiteX0" fmla="*/ 0 w 3350780"/>
                <a:gd name="connsiteY0" fmla="*/ 0 h 1675390"/>
                <a:gd name="connsiteX1" fmla="*/ 3350780 w 3350780"/>
                <a:gd name="connsiteY1" fmla="*/ 0 h 1675390"/>
                <a:gd name="connsiteX2" fmla="*/ 3350780 w 3350780"/>
                <a:gd name="connsiteY2" fmla="*/ 1317862 h 1675390"/>
                <a:gd name="connsiteX3" fmla="*/ 2993252 w 3350780"/>
                <a:gd name="connsiteY3" fmla="*/ 1675390 h 1675390"/>
                <a:gd name="connsiteX4" fmla="*/ 357528 w 3350780"/>
                <a:gd name="connsiteY4" fmla="*/ 1675390 h 1675390"/>
                <a:gd name="connsiteX5" fmla="*/ 0 w 3350780"/>
                <a:gd name="connsiteY5" fmla="*/ 1317862 h 1675390"/>
                <a:gd name="connsiteX6" fmla="*/ 0 w 3350780"/>
                <a:gd name="connsiteY6" fmla="*/ 0 h 1675390"/>
                <a:gd name="connsiteX0" fmla="*/ 0 w 3350780"/>
                <a:gd name="connsiteY0" fmla="*/ 3906 h 1679296"/>
                <a:gd name="connsiteX1" fmla="*/ 1590854 w 3350780"/>
                <a:gd name="connsiteY1" fmla="*/ 0 h 1679296"/>
                <a:gd name="connsiteX2" fmla="*/ 3350780 w 3350780"/>
                <a:gd name="connsiteY2" fmla="*/ 3906 h 1679296"/>
                <a:gd name="connsiteX3" fmla="*/ 3350780 w 3350780"/>
                <a:gd name="connsiteY3" fmla="*/ 1321768 h 1679296"/>
                <a:gd name="connsiteX4" fmla="*/ 2993252 w 3350780"/>
                <a:gd name="connsiteY4" fmla="*/ 1679296 h 1679296"/>
                <a:gd name="connsiteX5" fmla="*/ 357528 w 3350780"/>
                <a:gd name="connsiteY5" fmla="*/ 1679296 h 1679296"/>
                <a:gd name="connsiteX6" fmla="*/ 0 w 3350780"/>
                <a:gd name="connsiteY6" fmla="*/ 1321768 h 1679296"/>
                <a:gd name="connsiteX7" fmla="*/ 0 w 3350780"/>
                <a:gd name="connsiteY7" fmla="*/ 3906 h 1679296"/>
                <a:gd name="connsiteX0" fmla="*/ 1590854 w 3350780"/>
                <a:gd name="connsiteY0" fmla="*/ 0 h 1679296"/>
                <a:gd name="connsiteX1" fmla="*/ 3350780 w 3350780"/>
                <a:gd name="connsiteY1" fmla="*/ 3906 h 1679296"/>
                <a:gd name="connsiteX2" fmla="*/ 3350780 w 3350780"/>
                <a:gd name="connsiteY2" fmla="*/ 1321768 h 1679296"/>
                <a:gd name="connsiteX3" fmla="*/ 2993252 w 3350780"/>
                <a:gd name="connsiteY3" fmla="*/ 1679296 h 1679296"/>
                <a:gd name="connsiteX4" fmla="*/ 357528 w 3350780"/>
                <a:gd name="connsiteY4" fmla="*/ 1679296 h 1679296"/>
                <a:gd name="connsiteX5" fmla="*/ 0 w 3350780"/>
                <a:gd name="connsiteY5" fmla="*/ 1321768 h 1679296"/>
                <a:gd name="connsiteX6" fmla="*/ 0 w 3350780"/>
                <a:gd name="connsiteY6" fmla="*/ 3906 h 1679296"/>
                <a:gd name="connsiteX7" fmla="*/ 1682294 w 3350780"/>
                <a:gd name="connsiteY7" fmla="*/ 91440 h 1679296"/>
                <a:gd name="connsiteX0" fmla="*/ 1590854 w 3350780"/>
                <a:gd name="connsiteY0" fmla="*/ 0 h 1679296"/>
                <a:gd name="connsiteX1" fmla="*/ 3350780 w 3350780"/>
                <a:gd name="connsiteY1" fmla="*/ 3906 h 1679296"/>
                <a:gd name="connsiteX2" fmla="*/ 3350780 w 3350780"/>
                <a:gd name="connsiteY2" fmla="*/ 1321768 h 1679296"/>
                <a:gd name="connsiteX3" fmla="*/ 2993252 w 3350780"/>
                <a:gd name="connsiteY3" fmla="*/ 1679296 h 1679296"/>
                <a:gd name="connsiteX4" fmla="*/ 357528 w 3350780"/>
                <a:gd name="connsiteY4" fmla="*/ 1679296 h 1679296"/>
                <a:gd name="connsiteX5" fmla="*/ 0 w 3350780"/>
                <a:gd name="connsiteY5" fmla="*/ 1321768 h 1679296"/>
                <a:gd name="connsiteX6" fmla="*/ 0 w 3350780"/>
                <a:gd name="connsiteY6" fmla="*/ 3906 h 1679296"/>
                <a:gd name="connsiteX0" fmla="*/ 3350780 w 3350780"/>
                <a:gd name="connsiteY0" fmla="*/ 0 h 1675390"/>
                <a:gd name="connsiteX1" fmla="*/ 3350780 w 3350780"/>
                <a:gd name="connsiteY1" fmla="*/ 1317862 h 1675390"/>
                <a:gd name="connsiteX2" fmla="*/ 2993252 w 3350780"/>
                <a:gd name="connsiteY2" fmla="*/ 1675390 h 1675390"/>
                <a:gd name="connsiteX3" fmla="*/ 357528 w 3350780"/>
                <a:gd name="connsiteY3" fmla="*/ 1675390 h 1675390"/>
                <a:gd name="connsiteX4" fmla="*/ 0 w 3350780"/>
                <a:gd name="connsiteY4" fmla="*/ 1317862 h 1675390"/>
                <a:gd name="connsiteX5" fmla="*/ 0 w 3350780"/>
                <a:gd name="connsiteY5" fmla="*/ 0 h 1675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50780" h="1675390">
                  <a:moveTo>
                    <a:pt x="3350780" y="0"/>
                  </a:moveTo>
                  <a:lnTo>
                    <a:pt x="3350780" y="1317862"/>
                  </a:lnTo>
                  <a:cubicBezTo>
                    <a:pt x="3350780" y="1515319"/>
                    <a:pt x="3190709" y="1675390"/>
                    <a:pt x="2993252" y="1675390"/>
                  </a:cubicBezTo>
                  <a:lnTo>
                    <a:pt x="357528" y="1675390"/>
                  </a:lnTo>
                  <a:cubicBezTo>
                    <a:pt x="160071" y="1675390"/>
                    <a:pt x="0" y="1515319"/>
                    <a:pt x="0" y="1317862"/>
                  </a:cubicBezTo>
                  <a:lnTo>
                    <a:pt x="0" y="0"/>
                  </a:lnTo>
                </a:path>
              </a:pathLst>
            </a:custGeom>
            <a:noFill/>
            <a:ln w="38100" cap="rnd" cmpd="sng" algn="ctr">
              <a:solidFill>
                <a:srgbClr val="9FA762"/>
              </a:solidFill>
              <a:prstDash val="dash"/>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Freeform: Shape 111">
              <a:extLst>
                <a:ext uri="{FF2B5EF4-FFF2-40B4-BE49-F238E27FC236}">
                  <a16:creationId xmlns:a16="http://schemas.microsoft.com/office/drawing/2014/main" id="{0BD77ECC-17B7-A045-C413-53344E56CC84}"/>
                </a:ext>
              </a:extLst>
            </p:cNvPr>
            <p:cNvSpPr/>
            <p:nvPr/>
          </p:nvSpPr>
          <p:spPr>
            <a:xfrm>
              <a:off x="5112632" y="6284234"/>
              <a:ext cx="2236554" cy="469576"/>
            </a:xfrm>
            <a:custGeom>
              <a:avLst/>
              <a:gdLst>
                <a:gd name="connsiteX0" fmla="*/ 0 w 3350780"/>
                <a:gd name="connsiteY0" fmla="*/ 0 h 1675390"/>
                <a:gd name="connsiteX1" fmla="*/ 3350780 w 3350780"/>
                <a:gd name="connsiteY1" fmla="*/ 0 h 1675390"/>
                <a:gd name="connsiteX2" fmla="*/ 3350780 w 3350780"/>
                <a:gd name="connsiteY2" fmla="*/ 1317862 h 1675390"/>
                <a:gd name="connsiteX3" fmla="*/ 2993252 w 3350780"/>
                <a:gd name="connsiteY3" fmla="*/ 1675390 h 1675390"/>
                <a:gd name="connsiteX4" fmla="*/ 357528 w 3350780"/>
                <a:gd name="connsiteY4" fmla="*/ 1675390 h 1675390"/>
                <a:gd name="connsiteX5" fmla="*/ 0 w 3350780"/>
                <a:gd name="connsiteY5" fmla="*/ 1317862 h 1675390"/>
                <a:gd name="connsiteX6" fmla="*/ 0 w 3350780"/>
                <a:gd name="connsiteY6" fmla="*/ 0 h 1675390"/>
                <a:gd name="connsiteX0" fmla="*/ 0 w 3350780"/>
                <a:gd name="connsiteY0" fmla="*/ 3906 h 1679296"/>
                <a:gd name="connsiteX1" fmla="*/ 1590854 w 3350780"/>
                <a:gd name="connsiteY1" fmla="*/ 0 h 1679296"/>
                <a:gd name="connsiteX2" fmla="*/ 3350780 w 3350780"/>
                <a:gd name="connsiteY2" fmla="*/ 3906 h 1679296"/>
                <a:gd name="connsiteX3" fmla="*/ 3350780 w 3350780"/>
                <a:gd name="connsiteY3" fmla="*/ 1321768 h 1679296"/>
                <a:gd name="connsiteX4" fmla="*/ 2993252 w 3350780"/>
                <a:gd name="connsiteY4" fmla="*/ 1679296 h 1679296"/>
                <a:gd name="connsiteX5" fmla="*/ 357528 w 3350780"/>
                <a:gd name="connsiteY5" fmla="*/ 1679296 h 1679296"/>
                <a:gd name="connsiteX6" fmla="*/ 0 w 3350780"/>
                <a:gd name="connsiteY6" fmla="*/ 1321768 h 1679296"/>
                <a:gd name="connsiteX7" fmla="*/ 0 w 3350780"/>
                <a:gd name="connsiteY7" fmla="*/ 3906 h 1679296"/>
                <a:gd name="connsiteX0" fmla="*/ 1590854 w 3350780"/>
                <a:gd name="connsiteY0" fmla="*/ 0 h 1679296"/>
                <a:gd name="connsiteX1" fmla="*/ 3350780 w 3350780"/>
                <a:gd name="connsiteY1" fmla="*/ 3906 h 1679296"/>
                <a:gd name="connsiteX2" fmla="*/ 3350780 w 3350780"/>
                <a:gd name="connsiteY2" fmla="*/ 1321768 h 1679296"/>
                <a:gd name="connsiteX3" fmla="*/ 2993252 w 3350780"/>
                <a:gd name="connsiteY3" fmla="*/ 1679296 h 1679296"/>
                <a:gd name="connsiteX4" fmla="*/ 357528 w 3350780"/>
                <a:gd name="connsiteY4" fmla="*/ 1679296 h 1679296"/>
                <a:gd name="connsiteX5" fmla="*/ 0 w 3350780"/>
                <a:gd name="connsiteY5" fmla="*/ 1321768 h 1679296"/>
                <a:gd name="connsiteX6" fmla="*/ 0 w 3350780"/>
                <a:gd name="connsiteY6" fmla="*/ 3906 h 1679296"/>
                <a:gd name="connsiteX7" fmla="*/ 1682294 w 3350780"/>
                <a:gd name="connsiteY7" fmla="*/ 91440 h 1679296"/>
                <a:gd name="connsiteX0" fmla="*/ 1590854 w 3350780"/>
                <a:gd name="connsiteY0" fmla="*/ 0 h 1679296"/>
                <a:gd name="connsiteX1" fmla="*/ 3350780 w 3350780"/>
                <a:gd name="connsiteY1" fmla="*/ 3906 h 1679296"/>
                <a:gd name="connsiteX2" fmla="*/ 3350780 w 3350780"/>
                <a:gd name="connsiteY2" fmla="*/ 1321768 h 1679296"/>
                <a:gd name="connsiteX3" fmla="*/ 2993252 w 3350780"/>
                <a:gd name="connsiteY3" fmla="*/ 1679296 h 1679296"/>
                <a:gd name="connsiteX4" fmla="*/ 357528 w 3350780"/>
                <a:gd name="connsiteY4" fmla="*/ 1679296 h 1679296"/>
                <a:gd name="connsiteX5" fmla="*/ 0 w 3350780"/>
                <a:gd name="connsiteY5" fmla="*/ 1321768 h 1679296"/>
                <a:gd name="connsiteX6" fmla="*/ 0 w 3350780"/>
                <a:gd name="connsiteY6" fmla="*/ 3906 h 1679296"/>
                <a:gd name="connsiteX0" fmla="*/ 3350780 w 3350780"/>
                <a:gd name="connsiteY0" fmla="*/ 0 h 1675390"/>
                <a:gd name="connsiteX1" fmla="*/ 3350780 w 3350780"/>
                <a:gd name="connsiteY1" fmla="*/ 1317862 h 1675390"/>
                <a:gd name="connsiteX2" fmla="*/ 2993252 w 3350780"/>
                <a:gd name="connsiteY2" fmla="*/ 1675390 h 1675390"/>
                <a:gd name="connsiteX3" fmla="*/ 357528 w 3350780"/>
                <a:gd name="connsiteY3" fmla="*/ 1675390 h 1675390"/>
                <a:gd name="connsiteX4" fmla="*/ 0 w 3350780"/>
                <a:gd name="connsiteY4" fmla="*/ 1317862 h 1675390"/>
                <a:gd name="connsiteX5" fmla="*/ 0 w 3350780"/>
                <a:gd name="connsiteY5" fmla="*/ 0 h 1675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50780" h="1675390">
                  <a:moveTo>
                    <a:pt x="3350780" y="0"/>
                  </a:moveTo>
                  <a:lnTo>
                    <a:pt x="3350780" y="1317862"/>
                  </a:lnTo>
                  <a:cubicBezTo>
                    <a:pt x="3350780" y="1515319"/>
                    <a:pt x="3190709" y="1675390"/>
                    <a:pt x="2993252" y="1675390"/>
                  </a:cubicBezTo>
                  <a:lnTo>
                    <a:pt x="357528" y="1675390"/>
                  </a:lnTo>
                  <a:cubicBezTo>
                    <a:pt x="160071" y="1675390"/>
                    <a:pt x="0" y="1515319"/>
                    <a:pt x="0" y="1317862"/>
                  </a:cubicBezTo>
                  <a:lnTo>
                    <a:pt x="0" y="0"/>
                  </a:lnTo>
                </a:path>
              </a:pathLst>
            </a:custGeom>
            <a:noFill/>
            <a:ln w="38100" cap="rnd" cmpd="sng" algn="ctr">
              <a:solidFill>
                <a:srgbClr val="9FA762"/>
              </a:solidFill>
              <a:prstDash val="dash"/>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a:ea typeface="+mn-ea"/>
                <a:cs typeface="+mn-cs"/>
              </a:endParaRPr>
            </a:p>
          </p:txBody>
        </p:sp>
        <p:sp>
          <p:nvSpPr>
            <p:cNvPr id="60" name="Freeform: Shape 112">
              <a:extLst>
                <a:ext uri="{FF2B5EF4-FFF2-40B4-BE49-F238E27FC236}">
                  <a16:creationId xmlns:a16="http://schemas.microsoft.com/office/drawing/2014/main" id="{9B35AACB-AB56-F7EB-87C7-E523F12CA78A}"/>
                </a:ext>
              </a:extLst>
            </p:cNvPr>
            <p:cNvSpPr/>
            <p:nvPr/>
          </p:nvSpPr>
          <p:spPr>
            <a:xfrm flipH="1">
              <a:off x="7500677" y="5751376"/>
              <a:ext cx="2525025" cy="500421"/>
            </a:xfrm>
            <a:custGeom>
              <a:avLst/>
              <a:gdLst>
                <a:gd name="connsiteX0" fmla="*/ 357528 w 3350780"/>
                <a:gd name="connsiteY0" fmla="*/ 0 h 1675390"/>
                <a:gd name="connsiteX1" fmla="*/ 2993252 w 3350780"/>
                <a:gd name="connsiteY1" fmla="*/ 0 h 1675390"/>
                <a:gd name="connsiteX2" fmla="*/ 3350780 w 3350780"/>
                <a:gd name="connsiteY2" fmla="*/ 357528 h 1675390"/>
                <a:gd name="connsiteX3" fmla="*/ 3350780 w 3350780"/>
                <a:gd name="connsiteY3" fmla="*/ 1675390 h 1675390"/>
                <a:gd name="connsiteX4" fmla="*/ 0 w 3350780"/>
                <a:gd name="connsiteY4" fmla="*/ 1675390 h 1675390"/>
                <a:gd name="connsiteX5" fmla="*/ 0 w 3350780"/>
                <a:gd name="connsiteY5" fmla="*/ 357528 h 1675390"/>
                <a:gd name="connsiteX6" fmla="*/ 357528 w 3350780"/>
                <a:gd name="connsiteY6" fmla="*/ 0 h 1675390"/>
                <a:gd name="connsiteX0" fmla="*/ 357528 w 3350780"/>
                <a:gd name="connsiteY0" fmla="*/ 0 h 1675390"/>
                <a:gd name="connsiteX1" fmla="*/ 2993252 w 3350780"/>
                <a:gd name="connsiteY1" fmla="*/ 0 h 1675390"/>
                <a:gd name="connsiteX2" fmla="*/ 3350780 w 3350780"/>
                <a:gd name="connsiteY2" fmla="*/ 357528 h 1675390"/>
                <a:gd name="connsiteX3" fmla="*/ 3350780 w 3350780"/>
                <a:gd name="connsiteY3" fmla="*/ 1675390 h 1675390"/>
                <a:gd name="connsiteX4" fmla="*/ 1679345 w 3350780"/>
                <a:gd name="connsiteY4" fmla="*/ 1671484 h 1675390"/>
                <a:gd name="connsiteX5" fmla="*/ 0 w 3350780"/>
                <a:gd name="connsiteY5" fmla="*/ 1675390 h 1675390"/>
                <a:gd name="connsiteX6" fmla="*/ 0 w 3350780"/>
                <a:gd name="connsiteY6" fmla="*/ 357528 h 1675390"/>
                <a:gd name="connsiteX7" fmla="*/ 357528 w 3350780"/>
                <a:gd name="connsiteY7" fmla="*/ 0 h 1675390"/>
                <a:gd name="connsiteX0" fmla="*/ 1679345 w 3350780"/>
                <a:gd name="connsiteY0" fmla="*/ 1671484 h 1762924"/>
                <a:gd name="connsiteX1" fmla="*/ 0 w 3350780"/>
                <a:gd name="connsiteY1" fmla="*/ 1675390 h 1762924"/>
                <a:gd name="connsiteX2" fmla="*/ 0 w 3350780"/>
                <a:gd name="connsiteY2" fmla="*/ 357528 h 1762924"/>
                <a:gd name="connsiteX3" fmla="*/ 357528 w 3350780"/>
                <a:gd name="connsiteY3" fmla="*/ 0 h 1762924"/>
                <a:gd name="connsiteX4" fmla="*/ 2993252 w 3350780"/>
                <a:gd name="connsiteY4" fmla="*/ 0 h 1762924"/>
                <a:gd name="connsiteX5" fmla="*/ 3350780 w 3350780"/>
                <a:gd name="connsiteY5" fmla="*/ 357528 h 1762924"/>
                <a:gd name="connsiteX6" fmla="*/ 3350780 w 3350780"/>
                <a:gd name="connsiteY6" fmla="*/ 1675390 h 1762924"/>
                <a:gd name="connsiteX7" fmla="*/ 1770785 w 3350780"/>
                <a:gd name="connsiteY7" fmla="*/ 1762924 h 1762924"/>
                <a:gd name="connsiteX0" fmla="*/ 1679345 w 3350780"/>
                <a:gd name="connsiteY0" fmla="*/ 1671484 h 1675390"/>
                <a:gd name="connsiteX1" fmla="*/ 0 w 3350780"/>
                <a:gd name="connsiteY1" fmla="*/ 1675390 h 1675390"/>
                <a:gd name="connsiteX2" fmla="*/ 0 w 3350780"/>
                <a:gd name="connsiteY2" fmla="*/ 357528 h 1675390"/>
                <a:gd name="connsiteX3" fmla="*/ 357528 w 3350780"/>
                <a:gd name="connsiteY3" fmla="*/ 0 h 1675390"/>
                <a:gd name="connsiteX4" fmla="*/ 2993252 w 3350780"/>
                <a:gd name="connsiteY4" fmla="*/ 0 h 1675390"/>
                <a:gd name="connsiteX5" fmla="*/ 3350780 w 3350780"/>
                <a:gd name="connsiteY5" fmla="*/ 357528 h 1675390"/>
                <a:gd name="connsiteX6" fmla="*/ 3350780 w 3350780"/>
                <a:gd name="connsiteY6" fmla="*/ 1675390 h 1675390"/>
                <a:gd name="connsiteX0" fmla="*/ 0 w 3350780"/>
                <a:gd name="connsiteY0" fmla="*/ 1675390 h 1675390"/>
                <a:gd name="connsiteX1" fmla="*/ 0 w 3350780"/>
                <a:gd name="connsiteY1" fmla="*/ 357528 h 1675390"/>
                <a:gd name="connsiteX2" fmla="*/ 357528 w 3350780"/>
                <a:gd name="connsiteY2" fmla="*/ 0 h 1675390"/>
                <a:gd name="connsiteX3" fmla="*/ 2993252 w 3350780"/>
                <a:gd name="connsiteY3" fmla="*/ 0 h 1675390"/>
                <a:gd name="connsiteX4" fmla="*/ 3350780 w 3350780"/>
                <a:gd name="connsiteY4" fmla="*/ 357528 h 1675390"/>
                <a:gd name="connsiteX5" fmla="*/ 3350780 w 3350780"/>
                <a:gd name="connsiteY5" fmla="*/ 1675390 h 1675390"/>
                <a:gd name="connsiteX0" fmla="*/ 0 w 3350780"/>
                <a:gd name="connsiteY0" fmla="*/ 1675390 h 1783816"/>
                <a:gd name="connsiteX1" fmla="*/ 0 w 3350780"/>
                <a:gd name="connsiteY1" fmla="*/ 357528 h 1783816"/>
                <a:gd name="connsiteX2" fmla="*/ 357528 w 3350780"/>
                <a:gd name="connsiteY2" fmla="*/ 0 h 1783816"/>
                <a:gd name="connsiteX3" fmla="*/ 2993252 w 3350780"/>
                <a:gd name="connsiteY3" fmla="*/ 0 h 1783816"/>
                <a:gd name="connsiteX4" fmla="*/ 3350780 w 3350780"/>
                <a:gd name="connsiteY4" fmla="*/ 357528 h 1783816"/>
                <a:gd name="connsiteX5" fmla="*/ 3350780 w 3350780"/>
                <a:gd name="connsiteY5" fmla="*/ 1675390 h 1783816"/>
                <a:gd name="connsiteX6" fmla="*/ 3340996 w 3350780"/>
                <a:gd name="connsiteY6" fmla="*/ 1710813 h 1783816"/>
                <a:gd name="connsiteX0" fmla="*/ 0 w 4373386"/>
                <a:gd name="connsiteY0" fmla="*/ 1675390 h 1783816"/>
                <a:gd name="connsiteX1" fmla="*/ 0 w 4373386"/>
                <a:gd name="connsiteY1" fmla="*/ 357528 h 1783816"/>
                <a:gd name="connsiteX2" fmla="*/ 357528 w 4373386"/>
                <a:gd name="connsiteY2" fmla="*/ 0 h 1783816"/>
                <a:gd name="connsiteX3" fmla="*/ 2993252 w 4373386"/>
                <a:gd name="connsiteY3" fmla="*/ 0 h 1783816"/>
                <a:gd name="connsiteX4" fmla="*/ 3350780 w 4373386"/>
                <a:gd name="connsiteY4" fmla="*/ 357528 h 1783816"/>
                <a:gd name="connsiteX5" fmla="*/ 3350780 w 4373386"/>
                <a:gd name="connsiteY5" fmla="*/ 1675390 h 1783816"/>
                <a:gd name="connsiteX6" fmla="*/ 4373383 w 4373386"/>
                <a:gd name="connsiteY6" fmla="*/ 1710813 h 1783816"/>
                <a:gd name="connsiteX0" fmla="*/ 0 w 4373383"/>
                <a:gd name="connsiteY0" fmla="*/ 1675390 h 1710813"/>
                <a:gd name="connsiteX1" fmla="*/ 0 w 4373383"/>
                <a:gd name="connsiteY1" fmla="*/ 357528 h 1710813"/>
                <a:gd name="connsiteX2" fmla="*/ 357528 w 4373383"/>
                <a:gd name="connsiteY2" fmla="*/ 0 h 1710813"/>
                <a:gd name="connsiteX3" fmla="*/ 2993252 w 4373383"/>
                <a:gd name="connsiteY3" fmla="*/ 0 h 1710813"/>
                <a:gd name="connsiteX4" fmla="*/ 3350780 w 4373383"/>
                <a:gd name="connsiteY4" fmla="*/ 357528 h 1710813"/>
                <a:gd name="connsiteX5" fmla="*/ 3350780 w 4373383"/>
                <a:gd name="connsiteY5" fmla="*/ 1675390 h 1710813"/>
                <a:gd name="connsiteX6" fmla="*/ 4373383 w 4373383"/>
                <a:gd name="connsiteY6" fmla="*/ 1710813 h 1710813"/>
                <a:gd name="connsiteX0" fmla="*/ 0 w 4097852"/>
                <a:gd name="connsiteY0" fmla="*/ 1675390 h 1680535"/>
                <a:gd name="connsiteX1" fmla="*/ 0 w 4097852"/>
                <a:gd name="connsiteY1" fmla="*/ 357528 h 1680535"/>
                <a:gd name="connsiteX2" fmla="*/ 357528 w 4097852"/>
                <a:gd name="connsiteY2" fmla="*/ 0 h 1680535"/>
                <a:gd name="connsiteX3" fmla="*/ 2993252 w 4097852"/>
                <a:gd name="connsiteY3" fmla="*/ 0 h 1680535"/>
                <a:gd name="connsiteX4" fmla="*/ 3350780 w 4097852"/>
                <a:gd name="connsiteY4" fmla="*/ 357528 h 1680535"/>
                <a:gd name="connsiteX5" fmla="*/ 3350780 w 4097852"/>
                <a:gd name="connsiteY5" fmla="*/ 1675390 h 1680535"/>
                <a:gd name="connsiteX6" fmla="*/ 4097852 w 4097852"/>
                <a:gd name="connsiteY6" fmla="*/ 1680535 h 1680535"/>
                <a:gd name="connsiteX0" fmla="*/ 0 w 3762572"/>
                <a:gd name="connsiteY0" fmla="*/ 1675390 h 1675390"/>
                <a:gd name="connsiteX1" fmla="*/ 0 w 3762572"/>
                <a:gd name="connsiteY1" fmla="*/ 357528 h 1675390"/>
                <a:gd name="connsiteX2" fmla="*/ 357528 w 3762572"/>
                <a:gd name="connsiteY2" fmla="*/ 0 h 1675390"/>
                <a:gd name="connsiteX3" fmla="*/ 2993252 w 3762572"/>
                <a:gd name="connsiteY3" fmla="*/ 0 h 1675390"/>
                <a:gd name="connsiteX4" fmla="*/ 3350780 w 3762572"/>
                <a:gd name="connsiteY4" fmla="*/ 357528 h 1675390"/>
                <a:gd name="connsiteX5" fmla="*/ 3350780 w 3762572"/>
                <a:gd name="connsiteY5" fmla="*/ 1675390 h 1675390"/>
                <a:gd name="connsiteX6" fmla="*/ 3762572 w 3762572"/>
                <a:gd name="connsiteY6" fmla="*/ 1660215 h 1675390"/>
                <a:gd name="connsiteX0" fmla="*/ 0 w 3762572"/>
                <a:gd name="connsiteY0" fmla="*/ 1675390 h 1675455"/>
                <a:gd name="connsiteX1" fmla="*/ 0 w 3762572"/>
                <a:gd name="connsiteY1" fmla="*/ 357528 h 1675455"/>
                <a:gd name="connsiteX2" fmla="*/ 357528 w 3762572"/>
                <a:gd name="connsiteY2" fmla="*/ 0 h 1675455"/>
                <a:gd name="connsiteX3" fmla="*/ 2993252 w 3762572"/>
                <a:gd name="connsiteY3" fmla="*/ 0 h 1675455"/>
                <a:gd name="connsiteX4" fmla="*/ 3350780 w 3762572"/>
                <a:gd name="connsiteY4" fmla="*/ 357528 h 1675455"/>
                <a:gd name="connsiteX5" fmla="*/ 3350780 w 3762572"/>
                <a:gd name="connsiteY5" fmla="*/ 1675390 h 1675455"/>
                <a:gd name="connsiteX6" fmla="*/ 3762572 w 3762572"/>
                <a:gd name="connsiteY6" fmla="*/ 1675455 h 1675455"/>
                <a:gd name="connsiteX0" fmla="*/ 0 w 3762572"/>
                <a:gd name="connsiteY0" fmla="*/ 1675390 h 1716073"/>
                <a:gd name="connsiteX1" fmla="*/ 0 w 3762572"/>
                <a:gd name="connsiteY1" fmla="*/ 357528 h 1716073"/>
                <a:gd name="connsiteX2" fmla="*/ 357528 w 3762572"/>
                <a:gd name="connsiteY2" fmla="*/ 0 h 1716073"/>
                <a:gd name="connsiteX3" fmla="*/ 2993252 w 3762572"/>
                <a:gd name="connsiteY3" fmla="*/ 0 h 1716073"/>
                <a:gd name="connsiteX4" fmla="*/ 3350780 w 3762572"/>
                <a:gd name="connsiteY4" fmla="*/ 357528 h 1716073"/>
                <a:gd name="connsiteX5" fmla="*/ 3350780 w 3762572"/>
                <a:gd name="connsiteY5" fmla="*/ 1675390 h 1716073"/>
                <a:gd name="connsiteX6" fmla="*/ 3762572 w 3762572"/>
                <a:gd name="connsiteY6" fmla="*/ 1675455 h 1716073"/>
                <a:gd name="connsiteX0" fmla="*/ 0 w 3762572"/>
                <a:gd name="connsiteY0" fmla="*/ 1675390 h 1675455"/>
                <a:gd name="connsiteX1" fmla="*/ 0 w 3762572"/>
                <a:gd name="connsiteY1" fmla="*/ 357528 h 1675455"/>
                <a:gd name="connsiteX2" fmla="*/ 357528 w 3762572"/>
                <a:gd name="connsiteY2" fmla="*/ 0 h 1675455"/>
                <a:gd name="connsiteX3" fmla="*/ 2993252 w 3762572"/>
                <a:gd name="connsiteY3" fmla="*/ 0 h 1675455"/>
                <a:gd name="connsiteX4" fmla="*/ 3350780 w 3762572"/>
                <a:gd name="connsiteY4" fmla="*/ 357528 h 1675455"/>
                <a:gd name="connsiteX5" fmla="*/ 3350780 w 3762572"/>
                <a:gd name="connsiteY5" fmla="*/ 1675390 h 1675455"/>
                <a:gd name="connsiteX6" fmla="*/ 3762572 w 3762572"/>
                <a:gd name="connsiteY6" fmla="*/ 1675455 h 1675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2572" h="1675455">
                  <a:moveTo>
                    <a:pt x="0" y="1675390"/>
                  </a:moveTo>
                  <a:lnTo>
                    <a:pt x="0" y="357528"/>
                  </a:lnTo>
                  <a:cubicBezTo>
                    <a:pt x="0" y="160071"/>
                    <a:pt x="160071" y="0"/>
                    <a:pt x="357528" y="0"/>
                  </a:cubicBezTo>
                  <a:lnTo>
                    <a:pt x="2993252" y="0"/>
                  </a:lnTo>
                  <a:cubicBezTo>
                    <a:pt x="3190709" y="0"/>
                    <a:pt x="3350780" y="160071"/>
                    <a:pt x="3350780" y="357528"/>
                  </a:cubicBezTo>
                  <a:lnTo>
                    <a:pt x="3350780" y="1675390"/>
                  </a:lnTo>
                  <a:lnTo>
                    <a:pt x="3762572" y="1675455"/>
                  </a:lnTo>
                </a:path>
              </a:pathLst>
            </a:custGeom>
            <a:noFill/>
            <a:ln w="38100" cap="rnd" cmpd="sng" algn="ctr">
              <a:solidFill>
                <a:srgbClr val="9FA762"/>
              </a:solidFill>
              <a:prstDash val="solid"/>
              <a:miter lim="800000"/>
              <a:tailEnd type="arrow" w="lg" len="sm"/>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1" name="Freeform: Shape 114">
              <a:extLst>
                <a:ext uri="{FF2B5EF4-FFF2-40B4-BE49-F238E27FC236}">
                  <a16:creationId xmlns:a16="http://schemas.microsoft.com/office/drawing/2014/main" id="{17CD7A61-F3C4-C9FB-6961-A1818EB526A3}"/>
                </a:ext>
              </a:extLst>
            </p:cNvPr>
            <p:cNvSpPr/>
            <p:nvPr/>
          </p:nvSpPr>
          <p:spPr>
            <a:xfrm>
              <a:off x="7789149" y="6284234"/>
              <a:ext cx="2236554" cy="469576"/>
            </a:xfrm>
            <a:custGeom>
              <a:avLst/>
              <a:gdLst>
                <a:gd name="connsiteX0" fmla="*/ 0 w 3350780"/>
                <a:gd name="connsiteY0" fmla="*/ 0 h 1675390"/>
                <a:gd name="connsiteX1" fmla="*/ 3350780 w 3350780"/>
                <a:gd name="connsiteY1" fmla="*/ 0 h 1675390"/>
                <a:gd name="connsiteX2" fmla="*/ 3350780 w 3350780"/>
                <a:gd name="connsiteY2" fmla="*/ 1317862 h 1675390"/>
                <a:gd name="connsiteX3" fmla="*/ 2993252 w 3350780"/>
                <a:gd name="connsiteY3" fmla="*/ 1675390 h 1675390"/>
                <a:gd name="connsiteX4" fmla="*/ 357528 w 3350780"/>
                <a:gd name="connsiteY4" fmla="*/ 1675390 h 1675390"/>
                <a:gd name="connsiteX5" fmla="*/ 0 w 3350780"/>
                <a:gd name="connsiteY5" fmla="*/ 1317862 h 1675390"/>
                <a:gd name="connsiteX6" fmla="*/ 0 w 3350780"/>
                <a:gd name="connsiteY6" fmla="*/ 0 h 1675390"/>
                <a:gd name="connsiteX0" fmla="*/ 0 w 3350780"/>
                <a:gd name="connsiteY0" fmla="*/ 3906 h 1679296"/>
                <a:gd name="connsiteX1" fmla="*/ 1590854 w 3350780"/>
                <a:gd name="connsiteY1" fmla="*/ 0 h 1679296"/>
                <a:gd name="connsiteX2" fmla="*/ 3350780 w 3350780"/>
                <a:gd name="connsiteY2" fmla="*/ 3906 h 1679296"/>
                <a:gd name="connsiteX3" fmla="*/ 3350780 w 3350780"/>
                <a:gd name="connsiteY3" fmla="*/ 1321768 h 1679296"/>
                <a:gd name="connsiteX4" fmla="*/ 2993252 w 3350780"/>
                <a:gd name="connsiteY4" fmla="*/ 1679296 h 1679296"/>
                <a:gd name="connsiteX5" fmla="*/ 357528 w 3350780"/>
                <a:gd name="connsiteY5" fmla="*/ 1679296 h 1679296"/>
                <a:gd name="connsiteX6" fmla="*/ 0 w 3350780"/>
                <a:gd name="connsiteY6" fmla="*/ 1321768 h 1679296"/>
                <a:gd name="connsiteX7" fmla="*/ 0 w 3350780"/>
                <a:gd name="connsiteY7" fmla="*/ 3906 h 1679296"/>
                <a:gd name="connsiteX0" fmla="*/ 1590854 w 3350780"/>
                <a:gd name="connsiteY0" fmla="*/ 0 h 1679296"/>
                <a:gd name="connsiteX1" fmla="*/ 3350780 w 3350780"/>
                <a:gd name="connsiteY1" fmla="*/ 3906 h 1679296"/>
                <a:gd name="connsiteX2" fmla="*/ 3350780 w 3350780"/>
                <a:gd name="connsiteY2" fmla="*/ 1321768 h 1679296"/>
                <a:gd name="connsiteX3" fmla="*/ 2993252 w 3350780"/>
                <a:gd name="connsiteY3" fmla="*/ 1679296 h 1679296"/>
                <a:gd name="connsiteX4" fmla="*/ 357528 w 3350780"/>
                <a:gd name="connsiteY4" fmla="*/ 1679296 h 1679296"/>
                <a:gd name="connsiteX5" fmla="*/ 0 w 3350780"/>
                <a:gd name="connsiteY5" fmla="*/ 1321768 h 1679296"/>
                <a:gd name="connsiteX6" fmla="*/ 0 w 3350780"/>
                <a:gd name="connsiteY6" fmla="*/ 3906 h 1679296"/>
                <a:gd name="connsiteX7" fmla="*/ 1682294 w 3350780"/>
                <a:gd name="connsiteY7" fmla="*/ 91440 h 1679296"/>
                <a:gd name="connsiteX0" fmla="*/ 1590854 w 3350780"/>
                <a:gd name="connsiteY0" fmla="*/ 0 h 1679296"/>
                <a:gd name="connsiteX1" fmla="*/ 3350780 w 3350780"/>
                <a:gd name="connsiteY1" fmla="*/ 3906 h 1679296"/>
                <a:gd name="connsiteX2" fmla="*/ 3350780 w 3350780"/>
                <a:gd name="connsiteY2" fmla="*/ 1321768 h 1679296"/>
                <a:gd name="connsiteX3" fmla="*/ 2993252 w 3350780"/>
                <a:gd name="connsiteY3" fmla="*/ 1679296 h 1679296"/>
                <a:gd name="connsiteX4" fmla="*/ 357528 w 3350780"/>
                <a:gd name="connsiteY4" fmla="*/ 1679296 h 1679296"/>
                <a:gd name="connsiteX5" fmla="*/ 0 w 3350780"/>
                <a:gd name="connsiteY5" fmla="*/ 1321768 h 1679296"/>
                <a:gd name="connsiteX6" fmla="*/ 0 w 3350780"/>
                <a:gd name="connsiteY6" fmla="*/ 3906 h 1679296"/>
                <a:gd name="connsiteX0" fmla="*/ 3350780 w 3350780"/>
                <a:gd name="connsiteY0" fmla="*/ 0 h 1675390"/>
                <a:gd name="connsiteX1" fmla="*/ 3350780 w 3350780"/>
                <a:gd name="connsiteY1" fmla="*/ 1317862 h 1675390"/>
                <a:gd name="connsiteX2" fmla="*/ 2993252 w 3350780"/>
                <a:gd name="connsiteY2" fmla="*/ 1675390 h 1675390"/>
                <a:gd name="connsiteX3" fmla="*/ 357528 w 3350780"/>
                <a:gd name="connsiteY3" fmla="*/ 1675390 h 1675390"/>
                <a:gd name="connsiteX4" fmla="*/ 0 w 3350780"/>
                <a:gd name="connsiteY4" fmla="*/ 1317862 h 1675390"/>
                <a:gd name="connsiteX5" fmla="*/ 0 w 3350780"/>
                <a:gd name="connsiteY5" fmla="*/ 0 h 1675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50780" h="1675390">
                  <a:moveTo>
                    <a:pt x="3350780" y="0"/>
                  </a:moveTo>
                  <a:lnTo>
                    <a:pt x="3350780" y="1317862"/>
                  </a:lnTo>
                  <a:cubicBezTo>
                    <a:pt x="3350780" y="1515319"/>
                    <a:pt x="3190709" y="1675390"/>
                    <a:pt x="2993252" y="1675390"/>
                  </a:cubicBezTo>
                  <a:lnTo>
                    <a:pt x="357528" y="1675390"/>
                  </a:lnTo>
                  <a:cubicBezTo>
                    <a:pt x="160071" y="1675390"/>
                    <a:pt x="0" y="1515319"/>
                    <a:pt x="0" y="1317862"/>
                  </a:cubicBezTo>
                  <a:lnTo>
                    <a:pt x="0" y="0"/>
                  </a:lnTo>
                </a:path>
              </a:pathLst>
            </a:custGeom>
            <a:noFill/>
            <a:ln w="38100" cap="rnd" cmpd="sng" algn="ctr">
              <a:solidFill>
                <a:srgbClr val="9FA762"/>
              </a:solidFill>
              <a:prstDash val="dash"/>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a:ea typeface="+mn-ea"/>
                <a:cs typeface="+mn-cs"/>
              </a:endParaRPr>
            </a:p>
          </p:txBody>
        </p:sp>
        <p:sp>
          <p:nvSpPr>
            <p:cNvPr id="62" name="Freeform: Shape 115">
              <a:extLst>
                <a:ext uri="{FF2B5EF4-FFF2-40B4-BE49-F238E27FC236}">
                  <a16:creationId xmlns:a16="http://schemas.microsoft.com/office/drawing/2014/main" id="{4BBAA0B2-4A33-97DF-44DA-DB90335D6FF3}"/>
                </a:ext>
              </a:extLst>
            </p:cNvPr>
            <p:cNvSpPr/>
            <p:nvPr/>
          </p:nvSpPr>
          <p:spPr>
            <a:xfrm>
              <a:off x="2436114" y="5753006"/>
              <a:ext cx="2236554" cy="500402"/>
            </a:xfrm>
            <a:custGeom>
              <a:avLst/>
              <a:gdLst>
                <a:gd name="connsiteX0" fmla="*/ 357528 w 3350780"/>
                <a:gd name="connsiteY0" fmla="*/ 0 h 1675390"/>
                <a:gd name="connsiteX1" fmla="*/ 2993252 w 3350780"/>
                <a:gd name="connsiteY1" fmla="*/ 0 h 1675390"/>
                <a:gd name="connsiteX2" fmla="*/ 3350780 w 3350780"/>
                <a:gd name="connsiteY2" fmla="*/ 357528 h 1675390"/>
                <a:gd name="connsiteX3" fmla="*/ 3350780 w 3350780"/>
                <a:gd name="connsiteY3" fmla="*/ 1675390 h 1675390"/>
                <a:gd name="connsiteX4" fmla="*/ 0 w 3350780"/>
                <a:gd name="connsiteY4" fmla="*/ 1675390 h 1675390"/>
                <a:gd name="connsiteX5" fmla="*/ 0 w 3350780"/>
                <a:gd name="connsiteY5" fmla="*/ 357528 h 1675390"/>
                <a:gd name="connsiteX6" fmla="*/ 357528 w 3350780"/>
                <a:gd name="connsiteY6" fmla="*/ 0 h 1675390"/>
                <a:gd name="connsiteX0" fmla="*/ 357528 w 3350780"/>
                <a:gd name="connsiteY0" fmla="*/ 0 h 1675390"/>
                <a:gd name="connsiteX1" fmla="*/ 2993252 w 3350780"/>
                <a:gd name="connsiteY1" fmla="*/ 0 h 1675390"/>
                <a:gd name="connsiteX2" fmla="*/ 3350780 w 3350780"/>
                <a:gd name="connsiteY2" fmla="*/ 357528 h 1675390"/>
                <a:gd name="connsiteX3" fmla="*/ 3350780 w 3350780"/>
                <a:gd name="connsiteY3" fmla="*/ 1675390 h 1675390"/>
                <a:gd name="connsiteX4" fmla="*/ 1679345 w 3350780"/>
                <a:gd name="connsiteY4" fmla="*/ 1671484 h 1675390"/>
                <a:gd name="connsiteX5" fmla="*/ 0 w 3350780"/>
                <a:gd name="connsiteY5" fmla="*/ 1675390 h 1675390"/>
                <a:gd name="connsiteX6" fmla="*/ 0 w 3350780"/>
                <a:gd name="connsiteY6" fmla="*/ 357528 h 1675390"/>
                <a:gd name="connsiteX7" fmla="*/ 357528 w 3350780"/>
                <a:gd name="connsiteY7" fmla="*/ 0 h 1675390"/>
                <a:gd name="connsiteX0" fmla="*/ 1679345 w 3350780"/>
                <a:gd name="connsiteY0" fmla="*/ 1671484 h 1762924"/>
                <a:gd name="connsiteX1" fmla="*/ 0 w 3350780"/>
                <a:gd name="connsiteY1" fmla="*/ 1675390 h 1762924"/>
                <a:gd name="connsiteX2" fmla="*/ 0 w 3350780"/>
                <a:gd name="connsiteY2" fmla="*/ 357528 h 1762924"/>
                <a:gd name="connsiteX3" fmla="*/ 357528 w 3350780"/>
                <a:gd name="connsiteY3" fmla="*/ 0 h 1762924"/>
                <a:gd name="connsiteX4" fmla="*/ 2993252 w 3350780"/>
                <a:gd name="connsiteY4" fmla="*/ 0 h 1762924"/>
                <a:gd name="connsiteX5" fmla="*/ 3350780 w 3350780"/>
                <a:gd name="connsiteY5" fmla="*/ 357528 h 1762924"/>
                <a:gd name="connsiteX6" fmla="*/ 3350780 w 3350780"/>
                <a:gd name="connsiteY6" fmla="*/ 1675390 h 1762924"/>
                <a:gd name="connsiteX7" fmla="*/ 1770785 w 3350780"/>
                <a:gd name="connsiteY7" fmla="*/ 1762924 h 1762924"/>
                <a:gd name="connsiteX0" fmla="*/ 1679345 w 3350780"/>
                <a:gd name="connsiteY0" fmla="*/ 1671484 h 1675390"/>
                <a:gd name="connsiteX1" fmla="*/ 0 w 3350780"/>
                <a:gd name="connsiteY1" fmla="*/ 1675390 h 1675390"/>
                <a:gd name="connsiteX2" fmla="*/ 0 w 3350780"/>
                <a:gd name="connsiteY2" fmla="*/ 357528 h 1675390"/>
                <a:gd name="connsiteX3" fmla="*/ 357528 w 3350780"/>
                <a:gd name="connsiteY3" fmla="*/ 0 h 1675390"/>
                <a:gd name="connsiteX4" fmla="*/ 2993252 w 3350780"/>
                <a:gd name="connsiteY4" fmla="*/ 0 h 1675390"/>
                <a:gd name="connsiteX5" fmla="*/ 3350780 w 3350780"/>
                <a:gd name="connsiteY5" fmla="*/ 357528 h 1675390"/>
                <a:gd name="connsiteX6" fmla="*/ 3350780 w 3350780"/>
                <a:gd name="connsiteY6" fmla="*/ 1675390 h 1675390"/>
                <a:gd name="connsiteX0" fmla="*/ 0 w 3350780"/>
                <a:gd name="connsiteY0" fmla="*/ 1675390 h 1675390"/>
                <a:gd name="connsiteX1" fmla="*/ 0 w 3350780"/>
                <a:gd name="connsiteY1" fmla="*/ 357528 h 1675390"/>
                <a:gd name="connsiteX2" fmla="*/ 357528 w 3350780"/>
                <a:gd name="connsiteY2" fmla="*/ 0 h 1675390"/>
                <a:gd name="connsiteX3" fmla="*/ 2993252 w 3350780"/>
                <a:gd name="connsiteY3" fmla="*/ 0 h 1675390"/>
                <a:gd name="connsiteX4" fmla="*/ 3350780 w 3350780"/>
                <a:gd name="connsiteY4" fmla="*/ 357528 h 1675390"/>
                <a:gd name="connsiteX5" fmla="*/ 3350780 w 3350780"/>
                <a:gd name="connsiteY5" fmla="*/ 1675390 h 1675390"/>
                <a:gd name="connsiteX0" fmla="*/ 0 w 3350780"/>
                <a:gd name="connsiteY0" fmla="*/ 1675390 h 1783816"/>
                <a:gd name="connsiteX1" fmla="*/ 0 w 3350780"/>
                <a:gd name="connsiteY1" fmla="*/ 357528 h 1783816"/>
                <a:gd name="connsiteX2" fmla="*/ 357528 w 3350780"/>
                <a:gd name="connsiteY2" fmla="*/ 0 h 1783816"/>
                <a:gd name="connsiteX3" fmla="*/ 2993252 w 3350780"/>
                <a:gd name="connsiteY3" fmla="*/ 0 h 1783816"/>
                <a:gd name="connsiteX4" fmla="*/ 3350780 w 3350780"/>
                <a:gd name="connsiteY4" fmla="*/ 357528 h 1783816"/>
                <a:gd name="connsiteX5" fmla="*/ 3350780 w 3350780"/>
                <a:gd name="connsiteY5" fmla="*/ 1675390 h 1783816"/>
                <a:gd name="connsiteX6" fmla="*/ 3340996 w 3350780"/>
                <a:gd name="connsiteY6" fmla="*/ 1710813 h 1783816"/>
                <a:gd name="connsiteX0" fmla="*/ 0 w 4373386"/>
                <a:gd name="connsiteY0" fmla="*/ 1675390 h 1783816"/>
                <a:gd name="connsiteX1" fmla="*/ 0 w 4373386"/>
                <a:gd name="connsiteY1" fmla="*/ 357528 h 1783816"/>
                <a:gd name="connsiteX2" fmla="*/ 357528 w 4373386"/>
                <a:gd name="connsiteY2" fmla="*/ 0 h 1783816"/>
                <a:gd name="connsiteX3" fmla="*/ 2993252 w 4373386"/>
                <a:gd name="connsiteY3" fmla="*/ 0 h 1783816"/>
                <a:gd name="connsiteX4" fmla="*/ 3350780 w 4373386"/>
                <a:gd name="connsiteY4" fmla="*/ 357528 h 1783816"/>
                <a:gd name="connsiteX5" fmla="*/ 3350780 w 4373386"/>
                <a:gd name="connsiteY5" fmla="*/ 1675390 h 1783816"/>
                <a:gd name="connsiteX6" fmla="*/ 4373383 w 4373386"/>
                <a:gd name="connsiteY6" fmla="*/ 1710813 h 1783816"/>
                <a:gd name="connsiteX0" fmla="*/ 0 w 4373383"/>
                <a:gd name="connsiteY0" fmla="*/ 1675390 h 1710813"/>
                <a:gd name="connsiteX1" fmla="*/ 0 w 4373383"/>
                <a:gd name="connsiteY1" fmla="*/ 357528 h 1710813"/>
                <a:gd name="connsiteX2" fmla="*/ 357528 w 4373383"/>
                <a:gd name="connsiteY2" fmla="*/ 0 h 1710813"/>
                <a:gd name="connsiteX3" fmla="*/ 2993252 w 4373383"/>
                <a:gd name="connsiteY3" fmla="*/ 0 h 1710813"/>
                <a:gd name="connsiteX4" fmla="*/ 3350780 w 4373383"/>
                <a:gd name="connsiteY4" fmla="*/ 357528 h 1710813"/>
                <a:gd name="connsiteX5" fmla="*/ 3350780 w 4373383"/>
                <a:gd name="connsiteY5" fmla="*/ 1675390 h 1710813"/>
                <a:gd name="connsiteX6" fmla="*/ 4373383 w 4373383"/>
                <a:gd name="connsiteY6" fmla="*/ 1710813 h 1710813"/>
                <a:gd name="connsiteX0" fmla="*/ 0 w 4097852"/>
                <a:gd name="connsiteY0" fmla="*/ 1675390 h 1680535"/>
                <a:gd name="connsiteX1" fmla="*/ 0 w 4097852"/>
                <a:gd name="connsiteY1" fmla="*/ 357528 h 1680535"/>
                <a:gd name="connsiteX2" fmla="*/ 357528 w 4097852"/>
                <a:gd name="connsiteY2" fmla="*/ 0 h 1680535"/>
                <a:gd name="connsiteX3" fmla="*/ 2993252 w 4097852"/>
                <a:gd name="connsiteY3" fmla="*/ 0 h 1680535"/>
                <a:gd name="connsiteX4" fmla="*/ 3350780 w 4097852"/>
                <a:gd name="connsiteY4" fmla="*/ 357528 h 1680535"/>
                <a:gd name="connsiteX5" fmla="*/ 3350780 w 4097852"/>
                <a:gd name="connsiteY5" fmla="*/ 1675390 h 1680535"/>
                <a:gd name="connsiteX6" fmla="*/ 4097852 w 4097852"/>
                <a:gd name="connsiteY6" fmla="*/ 1680535 h 1680535"/>
                <a:gd name="connsiteX0" fmla="*/ 0 w 3762572"/>
                <a:gd name="connsiteY0" fmla="*/ 1675390 h 1675390"/>
                <a:gd name="connsiteX1" fmla="*/ 0 w 3762572"/>
                <a:gd name="connsiteY1" fmla="*/ 357528 h 1675390"/>
                <a:gd name="connsiteX2" fmla="*/ 357528 w 3762572"/>
                <a:gd name="connsiteY2" fmla="*/ 0 h 1675390"/>
                <a:gd name="connsiteX3" fmla="*/ 2993252 w 3762572"/>
                <a:gd name="connsiteY3" fmla="*/ 0 h 1675390"/>
                <a:gd name="connsiteX4" fmla="*/ 3350780 w 3762572"/>
                <a:gd name="connsiteY4" fmla="*/ 357528 h 1675390"/>
                <a:gd name="connsiteX5" fmla="*/ 3350780 w 3762572"/>
                <a:gd name="connsiteY5" fmla="*/ 1675390 h 1675390"/>
                <a:gd name="connsiteX6" fmla="*/ 3762572 w 3762572"/>
                <a:gd name="connsiteY6" fmla="*/ 1660215 h 1675390"/>
                <a:gd name="connsiteX0" fmla="*/ 0 w 3762572"/>
                <a:gd name="connsiteY0" fmla="*/ 1675390 h 1675455"/>
                <a:gd name="connsiteX1" fmla="*/ 0 w 3762572"/>
                <a:gd name="connsiteY1" fmla="*/ 357528 h 1675455"/>
                <a:gd name="connsiteX2" fmla="*/ 357528 w 3762572"/>
                <a:gd name="connsiteY2" fmla="*/ 0 h 1675455"/>
                <a:gd name="connsiteX3" fmla="*/ 2993252 w 3762572"/>
                <a:gd name="connsiteY3" fmla="*/ 0 h 1675455"/>
                <a:gd name="connsiteX4" fmla="*/ 3350780 w 3762572"/>
                <a:gd name="connsiteY4" fmla="*/ 357528 h 1675455"/>
                <a:gd name="connsiteX5" fmla="*/ 3350780 w 3762572"/>
                <a:gd name="connsiteY5" fmla="*/ 1675390 h 1675455"/>
                <a:gd name="connsiteX6" fmla="*/ 3762572 w 3762572"/>
                <a:gd name="connsiteY6" fmla="*/ 1675455 h 1675455"/>
                <a:gd name="connsiteX0" fmla="*/ 0 w 3762572"/>
                <a:gd name="connsiteY0" fmla="*/ 1675390 h 1716073"/>
                <a:gd name="connsiteX1" fmla="*/ 0 w 3762572"/>
                <a:gd name="connsiteY1" fmla="*/ 357528 h 1716073"/>
                <a:gd name="connsiteX2" fmla="*/ 357528 w 3762572"/>
                <a:gd name="connsiteY2" fmla="*/ 0 h 1716073"/>
                <a:gd name="connsiteX3" fmla="*/ 2993252 w 3762572"/>
                <a:gd name="connsiteY3" fmla="*/ 0 h 1716073"/>
                <a:gd name="connsiteX4" fmla="*/ 3350780 w 3762572"/>
                <a:gd name="connsiteY4" fmla="*/ 357528 h 1716073"/>
                <a:gd name="connsiteX5" fmla="*/ 3350780 w 3762572"/>
                <a:gd name="connsiteY5" fmla="*/ 1675390 h 1716073"/>
                <a:gd name="connsiteX6" fmla="*/ 3762572 w 3762572"/>
                <a:gd name="connsiteY6" fmla="*/ 1675455 h 1716073"/>
                <a:gd name="connsiteX0" fmla="*/ 0 w 3762572"/>
                <a:gd name="connsiteY0" fmla="*/ 1675390 h 1675455"/>
                <a:gd name="connsiteX1" fmla="*/ 0 w 3762572"/>
                <a:gd name="connsiteY1" fmla="*/ 357528 h 1675455"/>
                <a:gd name="connsiteX2" fmla="*/ 357528 w 3762572"/>
                <a:gd name="connsiteY2" fmla="*/ 0 h 1675455"/>
                <a:gd name="connsiteX3" fmla="*/ 2993252 w 3762572"/>
                <a:gd name="connsiteY3" fmla="*/ 0 h 1675455"/>
                <a:gd name="connsiteX4" fmla="*/ 3350780 w 3762572"/>
                <a:gd name="connsiteY4" fmla="*/ 357528 h 1675455"/>
                <a:gd name="connsiteX5" fmla="*/ 3350780 w 3762572"/>
                <a:gd name="connsiteY5" fmla="*/ 1675390 h 1675455"/>
                <a:gd name="connsiteX6" fmla="*/ 3762572 w 3762572"/>
                <a:gd name="connsiteY6" fmla="*/ 1675455 h 1675455"/>
                <a:gd name="connsiteX0" fmla="*/ 0 w 3350780"/>
                <a:gd name="connsiteY0" fmla="*/ 1675390 h 1675390"/>
                <a:gd name="connsiteX1" fmla="*/ 0 w 3350780"/>
                <a:gd name="connsiteY1" fmla="*/ 357528 h 1675390"/>
                <a:gd name="connsiteX2" fmla="*/ 357528 w 3350780"/>
                <a:gd name="connsiteY2" fmla="*/ 0 h 1675390"/>
                <a:gd name="connsiteX3" fmla="*/ 2993252 w 3350780"/>
                <a:gd name="connsiteY3" fmla="*/ 0 h 1675390"/>
                <a:gd name="connsiteX4" fmla="*/ 3350780 w 3350780"/>
                <a:gd name="connsiteY4" fmla="*/ 357528 h 1675390"/>
                <a:gd name="connsiteX5" fmla="*/ 3350780 w 3350780"/>
                <a:gd name="connsiteY5" fmla="*/ 1675390 h 1675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50780" h="1675390">
                  <a:moveTo>
                    <a:pt x="0" y="1675390"/>
                  </a:moveTo>
                  <a:lnTo>
                    <a:pt x="0" y="357528"/>
                  </a:lnTo>
                  <a:cubicBezTo>
                    <a:pt x="0" y="160071"/>
                    <a:pt x="160071" y="0"/>
                    <a:pt x="357528" y="0"/>
                  </a:cubicBezTo>
                  <a:lnTo>
                    <a:pt x="2993252" y="0"/>
                  </a:lnTo>
                  <a:cubicBezTo>
                    <a:pt x="3190709" y="0"/>
                    <a:pt x="3350780" y="160071"/>
                    <a:pt x="3350780" y="357528"/>
                  </a:cubicBezTo>
                  <a:lnTo>
                    <a:pt x="3350780" y="1675390"/>
                  </a:lnTo>
                </a:path>
              </a:pathLst>
            </a:custGeom>
            <a:noFill/>
            <a:ln w="38100" cap="rnd" cmpd="sng" algn="ctr">
              <a:solidFill>
                <a:srgbClr val="9FA762"/>
              </a:solid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a:ea typeface="+mn-ea"/>
                <a:cs typeface="+mn-cs"/>
              </a:endParaRPr>
            </a:p>
          </p:txBody>
        </p:sp>
        <p:sp>
          <p:nvSpPr>
            <p:cNvPr id="63" name="Rectangle: Rounded Corners 1">
              <a:extLst>
                <a:ext uri="{FF2B5EF4-FFF2-40B4-BE49-F238E27FC236}">
                  <a16:creationId xmlns:a16="http://schemas.microsoft.com/office/drawing/2014/main" id="{FFEA775E-46F5-030C-DC7A-BC751370C83E}"/>
                </a:ext>
              </a:extLst>
            </p:cNvPr>
            <p:cNvSpPr/>
            <p:nvPr/>
          </p:nvSpPr>
          <p:spPr>
            <a:xfrm>
              <a:off x="2689250" y="5862496"/>
              <a:ext cx="1730281" cy="774259"/>
            </a:xfrm>
            <a:prstGeom prst="roundRect">
              <a:avLst>
                <a:gd name="adj" fmla="val 8323"/>
              </a:avLst>
            </a:prstGeom>
            <a:solidFill>
              <a:srgbClr val="9FA762"/>
            </a:solidFill>
            <a:ln w="12700" cap="flat" cmpd="sng" algn="ctr">
              <a:solidFill>
                <a:srgbClr val="9FA76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4" name="Rectangle: Rounded Corners 105">
              <a:extLst>
                <a:ext uri="{FF2B5EF4-FFF2-40B4-BE49-F238E27FC236}">
                  <a16:creationId xmlns:a16="http://schemas.microsoft.com/office/drawing/2014/main" id="{319252DF-36E9-53BC-BB20-1511F5CB38BC}"/>
                </a:ext>
              </a:extLst>
            </p:cNvPr>
            <p:cNvSpPr/>
            <p:nvPr/>
          </p:nvSpPr>
          <p:spPr>
            <a:xfrm>
              <a:off x="5365768" y="5862496"/>
              <a:ext cx="1730281" cy="774259"/>
            </a:xfrm>
            <a:prstGeom prst="roundRect">
              <a:avLst>
                <a:gd name="adj" fmla="val 8323"/>
              </a:avLst>
            </a:prstGeom>
            <a:solidFill>
              <a:srgbClr val="9FA762"/>
            </a:solidFill>
            <a:ln w="12700" cap="flat" cmpd="sng" algn="ctr">
              <a:solidFill>
                <a:srgbClr val="9FA76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a:ea typeface="+mn-ea"/>
                <a:cs typeface="+mn-cs"/>
              </a:endParaRPr>
            </a:p>
          </p:txBody>
        </p:sp>
        <p:sp>
          <p:nvSpPr>
            <p:cNvPr id="65" name="Rectangle: Rounded Corners 113">
              <a:extLst>
                <a:ext uri="{FF2B5EF4-FFF2-40B4-BE49-F238E27FC236}">
                  <a16:creationId xmlns:a16="http://schemas.microsoft.com/office/drawing/2014/main" id="{8B56E56C-3B7E-BFE9-3658-8B06228C28AA}"/>
                </a:ext>
              </a:extLst>
            </p:cNvPr>
            <p:cNvSpPr/>
            <p:nvPr/>
          </p:nvSpPr>
          <p:spPr>
            <a:xfrm>
              <a:off x="8042285" y="5862496"/>
              <a:ext cx="1730281" cy="774259"/>
            </a:xfrm>
            <a:prstGeom prst="roundRect">
              <a:avLst>
                <a:gd name="adj" fmla="val 8323"/>
              </a:avLst>
            </a:prstGeom>
            <a:solidFill>
              <a:srgbClr val="9FA762"/>
            </a:solidFill>
            <a:ln w="12700" cap="flat" cmpd="sng" algn="ctr">
              <a:solidFill>
                <a:srgbClr val="9FA76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6" name="Freeform: Shape 112">
              <a:extLst>
                <a:ext uri="{FF2B5EF4-FFF2-40B4-BE49-F238E27FC236}">
                  <a16:creationId xmlns:a16="http://schemas.microsoft.com/office/drawing/2014/main" id="{7CCBBF54-77A3-0C01-C4EC-653A466311BD}"/>
                </a:ext>
              </a:extLst>
            </p:cNvPr>
            <p:cNvSpPr/>
            <p:nvPr/>
          </p:nvSpPr>
          <p:spPr>
            <a:xfrm flipH="1">
              <a:off x="4822168" y="5751376"/>
              <a:ext cx="2525025" cy="500421"/>
            </a:xfrm>
            <a:custGeom>
              <a:avLst/>
              <a:gdLst>
                <a:gd name="connsiteX0" fmla="*/ 357528 w 3350780"/>
                <a:gd name="connsiteY0" fmla="*/ 0 h 1675390"/>
                <a:gd name="connsiteX1" fmla="*/ 2993252 w 3350780"/>
                <a:gd name="connsiteY1" fmla="*/ 0 h 1675390"/>
                <a:gd name="connsiteX2" fmla="*/ 3350780 w 3350780"/>
                <a:gd name="connsiteY2" fmla="*/ 357528 h 1675390"/>
                <a:gd name="connsiteX3" fmla="*/ 3350780 w 3350780"/>
                <a:gd name="connsiteY3" fmla="*/ 1675390 h 1675390"/>
                <a:gd name="connsiteX4" fmla="*/ 0 w 3350780"/>
                <a:gd name="connsiteY4" fmla="*/ 1675390 h 1675390"/>
                <a:gd name="connsiteX5" fmla="*/ 0 w 3350780"/>
                <a:gd name="connsiteY5" fmla="*/ 357528 h 1675390"/>
                <a:gd name="connsiteX6" fmla="*/ 357528 w 3350780"/>
                <a:gd name="connsiteY6" fmla="*/ 0 h 1675390"/>
                <a:gd name="connsiteX0" fmla="*/ 357528 w 3350780"/>
                <a:gd name="connsiteY0" fmla="*/ 0 h 1675390"/>
                <a:gd name="connsiteX1" fmla="*/ 2993252 w 3350780"/>
                <a:gd name="connsiteY1" fmla="*/ 0 h 1675390"/>
                <a:gd name="connsiteX2" fmla="*/ 3350780 w 3350780"/>
                <a:gd name="connsiteY2" fmla="*/ 357528 h 1675390"/>
                <a:gd name="connsiteX3" fmla="*/ 3350780 w 3350780"/>
                <a:gd name="connsiteY3" fmla="*/ 1675390 h 1675390"/>
                <a:gd name="connsiteX4" fmla="*/ 1679345 w 3350780"/>
                <a:gd name="connsiteY4" fmla="*/ 1671484 h 1675390"/>
                <a:gd name="connsiteX5" fmla="*/ 0 w 3350780"/>
                <a:gd name="connsiteY5" fmla="*/ 1675390 h 1675390"/>
                <a:gd name="connsiteX6" fmla="*/ 0 w 3350780"/>
                <a:gd name="connsiteY6" fmla="*/ 357528 h 1675390"/>
                <a:gd name="connsiteX7" fmla="*/ 357528 w 3350780"/>
                <a:gd name="connsiteY7" fmla="*/ 0 h 1675390"/>
                <a:gd name="connsiteX0" fmla="*/ 1679345 w 3350780"/>
                <a:gd name="connsiteY0" fmla="*/ 1671484 h 1762924"/>
                <a:gd name="connsiteX1" fmla="*/ 0 w 3350780"/>
                <a:gd name="connsiteY1" fmla="*/ 1675390 h 1762924"/>
                <a:gd name="connsiteX2" fmla="*/ 0 w 3350780"/>
                <a:gd name="connsiteY2" fmla="*/ 357528 h 1762924"/>
                <a:gd name="connsiteX3" fmla="*/ 357528 w 3350780"/>
                <a:gd name="connsiteY3" fmla="*/ 0 h 1762924"/>
                <a:gd name="connsiteX4" fmla="*/ 2993252 w 3350780"/>
                <a:gd name="connsiteY4" fmla="*/ 0 h 1762924"/>
                <a:gd name="connsiteX5" fmla="*/ 3350780 w 3350780"/>
                <a:gd name="connsiteY5" fmla="*/ 357528 h 1762924"/>
                <a:gd name="connsiteX6" fmla="*/ 3350780 w 3350780"/>
                <a:gd name="connsiteY6" fmla="*/ 1675390 h 1762924"/>
                <a:gd name="connsiteX7" fmla="*/ 1770785 w 3350780"/>
                <a:gd name="connsiteY7" fmla="*/ 1762924 h 1762924"/>
                <a:gd name="connsiteX0" fmla="*/ 1679345 w 3350780"/>
                <a:gd name="connsiteY0" fmla="*/ 1671484 h 1675390"/>
                <a:gd name="connsiteX1" fmla="*/ 0 w 3350780"/>
                <a:gd name="connsiteY1" fmla="*/ 1675390 h 1675390"/>
                <a:gd name="connsiteX2" fmla="*/ 0 w 3350780"/>
                <a:gd name="connsiteY2" fmla="*/ 357528 h 1675390"/>
                <a:gd name="connsiteX3" fmla="*/ 357528 w 3350780"/>
                <a:gd name="connsiteY3" fmla="*/ 0 h 1675390"/>
                <a:gd name="connsiteX4" fmla="*/ 2993252 w 3350780"/>
                <a:gd name="connsiteY4" fmla="*/ 0 h 1675390"/>
                <a:gd name="connsiteX5" fmla="*/ 3350780 w 3350780"/>
                <a:gd name="connsiteY5" fmla="*/ 357528 h 1675390"/>
                <a:gd name="connsiteX6" fmla="*/ 3350780 w 3350780"/>
                <a:gd name="connsiteY6" fmla="*/ 1675390 h 1675390"/>
                <a:gd name="connsiteX0" fmla="*/ 0 w 3350780"/>
                <a:gd name="connsiteY0" fmla="*/ 1675390 h 1675390"/>
                <a:gd name="connsiteX1" fmla="*/ 0 w 3350780"/>
                <a:gd name="connsiteY1" fmla="*/ 357528 h 1675390"/>
                <a:gd name="connsiteX2" fmla="*/ 357528 w 3350780"/>
                <a:gd name="connsiteY2" fmla="*/ 0 h 1675390"/>
                <a:gd name="connsiteX3" fmla="*/ 2993252 w 3350780"/>
                <a:gd name="connsiteY3" fmla="*/ 0 h 1675390"/>
                <a:gd name="connsiteX4" fmla="*/ 3350780 w 3350780"/>
                <a:gd name="connsiteY4" fmla="*/ 357528 h 1675390"/>
                <a:gd name="connsiteX5" fmla="*/ 3350780 w 3350780"/>
                <a:gd name="connsiteY5" fmla="*/ 1675390 h 1675390"/>
                <a:gd name="connsiteX0" fmla="*/ 0 w 3350780"/>
                <a:gd name="connsiteY0" fmla="*/ 1675390 h 1783816"/>
                <a:gd name="connsiteX1" fmla="*/ 0 w 3350780"/>
                <a:gd name="connsiteY1" fmla="*/ 357528 h 1783816"/>
                <a:gd name="connsiteX2" fmla="*/ 357528 w 3350780"/>
                <a:gd name="connsiteY2" fmla="*/ 0 h 1783816"/>
                <a:gd name="connsiteX3" fmla="*/ 2993252 w 3350780"/>
                <a:gd name="connsiteY3" fmla="*/ 0 h 1783816"/>
                <a:gd name="connsiteX4" fmla="*/ 3350780 w 3350780"/>
                <a:gd name="connsiteY4" fmla="*/ 357528 h 1783816"/>
                <a:gd name="connsiteX5" fmla="*/ 3350780 w 3350780"/>
                <a:gd name="connsiteY5" fmla="*/ 1675390 h 1783816"/>
                <a:gd name="connsiteX6" fmla="*/ 3340996 w 3350780"/>
                <a:gd name="connsiteY6" fmla="*/ 1710813 h 1783816"/>
                <a:gd name="connsiteX0" fmla="*/ 0 w 4373386"/>
                <a:gd name="connsiteY0" fmla="*/ 1675390 h 1783816"/>
                <a:gd name="connsiteX1" fmla="*/ 0 w 4373386"/>
                <a:gd name="connsiteY1" fmla="*/ 357528 h 1783816"/>
                <a:gd name="connsiteX2" fmla="*/ 357528 w 4373386"/>
                <a:gd name="connsiteY2" fmla="*/ 0 h 1783816"/>
                <a:gd name="connsiteX3" fmla="*/ 2993252 w 4373386"/>
                <a:gd name="connsiteY3" fmla="*/ 0 h 1783816"/>
                <a:gd name="connsiteX4" fmla="*/ 3350780 w 4373386"/>
                <a:gd name="connsiteY4" fmla="*/ 357528 h 1783816"/>
                <a:gd name="connsiteX5" fmla="*/ 3350780 w 4373386"/>
                <a:gd name="connsiteY5" fmla="*/ 1675390 h 1783816"/>
                <a:gd name="connsiteX6" fmla="*/ 4373383 w 4373386"/>
                <a:gd name="connsiteY6" fmla="*/ 1710813 h 1783816"/>
                <a:gd name="connsiteX0" fmla="*/ 0 w 4373383"/>
                <a:gd name="connsiteY0" fmla="*/ 1675390 h 1710813"/>
                <a:gd name="connsiteX1" fmla="*/ 0 w 4373383"/>
                <a:gd name="connsiteY1" fmla="*/ 357528 h 1710813"/>
                <a:gd name="connsiteX2" fmla="*/ 357528 w 4373383"/>
                <a:gd name="connsiteY2" fmla="*/ 0 h 1710813"/>
                <a:gd name="connsiteX3" fmla="*/ 2993252 w 4373383"/>
                <a:gd name="connsiteY3" fmla="*/ 0 h 1710813"/>
                <a:gd name="connsiteX4" fmla="*/ 3350780 w 4373383"/>
                <a:gd name="connsiteY4" fmla="*/ 357528 h 1710813"/>
                <a:gd name="connsiteX5" fmla="*/ 3350780 w 4373383"/>
                <a:gd name="connsiteY5" fmla="*/ 1675390 h 1710813"/>
                <a:gd name="connsiteX6" fmla="*/ 4373383 w 4373383"/>
                <a:gd name="connsiteY6" fmla="*/ 1710813 h 1710813"/>
                <a:gd name="connsiteX0" fmla="*/ 0 w 4097852"/>
                <a:gd name="connsiteY0" fmla="*/ 1675390 h 1680535"/>
                <a:gd name="connsiteX1" fmla="*/ 0 w 4097852"/>
                <a:gd name="connsiteY1" fmla="*/ 357528 h 1680535"/>
                <a:gd name="connsiteX2" fmla="*/ 357528 w 4097852"/>
                <a:gd name="connsiteY2" fmla="*/ 0 h 1680535"/>
                <a:gd name="connsiteX3" fmla="*/ 2993252 w 4097852"/>
                <a:gd name="connsiteY3" fmla="*/ 0 h 1680535"/>
                <a:gd name="connsiteX4" fmla="*/ 3350780 w 4097852"/>
                <a:gd name="connsiteY4" fmla="*/ 357528 h 1680535"/>
                <a:gd name="connsiteX5" fmla="*/ 3350780 w 4097852"/>
                <a:gd name="connsiteY5" fmla="*/ 1675390 h 1680535"/>
                <a:gd name="connsiteX6" fmla="*/ 4097852 w 4097852"/>
                <a:gd name="connsiteY6" fmla="*/ 1680535 h 1680535"/>
                <a:gd name="connsiteX0" fmla="*/ 0 w 3762572"/>
                <a:gd name="connsiteY0" fmla="*/ 1675390 h 1675390"/>
                <a:gd name="connsiteX1" fmla="*/ 0 w 3762572"/>
                <a:gd name="connsiteY1" fmla="*/ 357528 h 1675390"/>
                <a:gd name="connsiteX2" fmla="*/ 357528 w 3762572"/>
                <a:gd name="connsiteY2" fmla="*/ 0 h 1675390"/>
                <a:gd name="connsiteX3" fmla="*/ 2993252 w 3762572"/>
                <a:gd name="connsiteY3" fmla="*/ 0 h 1675390"/>
                <a:gd name="connsiteX4" fmla="*/ 3350780 w 3762572"/>
                <a:gd name="connsiteY4" fmla="*/ 357528 h 1675390"/>
                <a:gd name="connsiteX5" fmla="*/ 3350780 w 3762572"/>
                <a:gd name="connsiteY5" fmla="*/ 1675390 h 1675390"/>
                <a:gd name="connsiteX6" fmla="*/ 3762572 w 3762572"/>
                <a:gd name="connsiteY6" fmla="*/ 1660215 h 1675390"/>
                <a:gd name="connsiteX0" fmla="*/ 0 w 3762572"/>
                <a:gd name="connsiteY0" fmla="*/ 1675390 h 1675455"/>
                <a:gd name="connsiteX1" fmla="*/ 0 w 3762572"/>
                <a:gd name="connsiteY1" fmla="*/ 357528 h 1675455"/>
                <a:gd name="connsiteX2" fmla="*/ 357528 w 3762572"/>
                <a:gd name="connsiteY2" fmla="*/ 0 h 1675455"/>
                <a:gd name="connsiteX3" fmla="*/ 2993252 w 3762572"/>
                <a:gd name="connsiteY3" fmla="*/ 0 h 1675455"/>
                <a:gd name="connsiteX4" fmla="*/ 3350780 w 3762572"/>
                <a:gd name="connsiteY4" fmla="*/ 357528 h 1675455"/>
                <a:gd name="connsiteX5" fmla="*/ 3350780 w 3762572"/>
                <a:gd name="connsiteY5" fmla="*/ 1675390 h 1675455"/>
                <a:gd name="connsiteX6" fmla="*/ 3762572 w 3762572"/>
                <a:gd name="connsiteY6" fmla="*/ 1675455 h 1675455"/>
                <a:gd name="connsiteX0" fmla="*/ 0 w 3762572"/>
                <a:gd name="connsiteY0" fmla="*/ 1675390 h 1716073"/>
                <a:gd name="connsiteX1" fmla="*/ 0 w 3762572"/>
                <a:gd name="connsiteY1" fmla="*/ 357528 h 1716073"/>
                <a:gd name="connsiteX2" fmla="*/ 357528 w 3762572"/>
                <a:gd name="connsiteY2" fmla="*/ 0 h 1716073"/>
                <a:gd name="connsiteX3" fmla="*/ 2993252 w 3762572"/>
                <a:gd name="connsiteY3" fmla="*/ 0 h 1716073"/>
                <a:gd name="connsiteX4" fmla="*/ 3350780 w 3762572"/>
                <a:gd name="connsiteY4" fmla="*/ 357528 h 1716073"/>
                <a:gd name="connsiteX5" fmla="*/ 3350780 w 3762572"/>
                <a:gd name="connsiteY5" fmla="*/ 1675390 h 1716073"/>
                <a:gd name="connsiteX6" fmla="*/ 3762572 w 3762572"/>
                <a:gd name="connsiteY6" fmla="*/ 1675455 h 1716073"/>
                <a:gd name="connsiteX0" fmla="*/ 0 w 3762572"/>
                <a:gd name="connsiteY0" fmla="*/ 1675390 h 1675455"/>
                <a:gd name="connsiteX1" fmla="*/ 0 w 3762572"/>
                <a:gd name="connsiteY1" fmla="*/ 357528 h 1675455"/>
                <a:gd name="connsiteX2" fmla="*/ 357528 w 3762572"/>
                <a:gd name="connsiteY2" fmla="*/ 0 h 1675455"/>
                <a:gd name="connsiteX3" fmla="*/ 2993252 w 3762572"/>
                <a:gd name="connsiteY3" fmla="*/ 0 h 1675455"/>
                <a:gd name="connsiteX4" fmla="*/ 3350780 w 3762572"/>
                <a:gd name="connsiteY4" fmla="*/ 357528 h 1675455"/>
                <a:gd name="connsiteX5" fmla="*/ 3350780 w 3762572"/>
                <a:gd name="connsiteY5" fmla="*/ 1675390 h 1675455"/>
                <a:gd name="connsiteX6" fmla="*/ 3762572 w 3762572"/>
                <a:gd name="connsiteY6" fmla="*/ 1675455 h 1675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2572" h="1675455">
                  <a:moveTo>
                    <a:pt x="0" y="1675390"/>
                  </a:moveTo>
                  <a:lnTo>
                    <a:pt x="0" y="357528"/>
                  </a:lnTo>
                  <a:cubicBezTo>
                    <a:pt x="0" y="160071"/>
                    <a:pt x="160071" y="0"/>
                    <a:pt x="357528" y="0"/>
                  </a:cubicBezTo>
                  <a:lnTo>
                    <a:pt x="2993252" y="0"/>
                  </a:lnTo>
                  <a:cubicBezTo>
                    <a:pt x="3190709" y="0"/>
                    <a:pt x="3350780" y="160071"/>
                    <a:pt x="3350780" y="357528"/>
                  </a:cubicBezTo>
                  <a:lnTo>
                    <a:pt x="3350780" y="1675390"/>
                  </a:lnTo>
                  <a:lnTo>
                    <a:pt x="3762572" y="1675455"/>
                  </a:lnTo>
                </a:path>
              </a:pathLst>
            </a:custGeom>
            <a:noFill/>
            <a:ln w="38100" cap="rnd" cmpd="sng" algn="ctr">
              <a:solidFill>
                <a:srgbClr val="9FA762"/>
              </a:solidFill>
              <a:prstDash val="solid"/>
              <a:miter lim="800000"/>
              <a:tailEnd type="arrow" w="lg" len="sm"/>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7" name="TextBox 66">
              <a:extLst>
                <a:ext uri="{FF2B5EF4-FFF2-40B4-BE49-F238E27FC236}">
                  <a16:creationId xmlns:a16="http://schemas.microsoft.com/office/drawing/2014/main" id="{D29942F1-40CF-891F-5B1A-44D4EE42828F}"/>
                </a:ext>
              </a:extLst>
            </p:cNvPr>
            <p:cNvSpPr txBox="1"/>
            <p:nvPr/>
          </p:nvSpPr>
          <p:spPr>
            <a:xfrm>
              <a:off x="8222681" y="6005575"/>
              <a:ext cx="1396781" cy="492443"/>
            </a:xfrm>
            <a:prstGeom prst="rect">
              <a:avLst/>
            </a:prstGeom>
            <a:noFill/>
          </p:spPr>
          <p:txBody>
            <a:bodyPr wrap="square" lIns="0" tIns="0" rIns="0" bIns="0" rtlCol="0" anchor="b" anchorCtr="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0" cap="none" spc="0" normalizeH="0" baseline="0" noProof="0" dirty="0">
                  <a:ln>
                    <a:noFill/>
                  </a:ln>
                  <a:solidFill>
                    <a:prstClr val="white"/>
                  </a:solidFill>
                  <a:effectLst/>
                  <a:uLnTx/>
                  <a:uFillTx/>
                  <a:latin typeface="Calibri"/>
                  <a:ea typeface="Calibri" panose="020F0502020204030204" pitchFamily="34" charset="0"/>
                  <a:cs typeface="Arial" panose="020B0604020202020204" pitchFamily="34" charset="0"/>
                </a:rPr>
                <a:t>المدى القصير </a:t>
              </a:r>
              <a:r>
                <a:rPr kumimoji="0" lang="en-US" sz="1600" b="1" i="0" u="none" strike="noStrike" kern="0" cap="none" spc="0" normalizeH="0" baseline="0" noProof="0" dirty="0">
                  <a:ln>
                    <a:noFill/>
                  </a:ln>
                  <a:solidFill>
                    <a:prstClr val="white"/>
                  </a:solidFill>
                  <a:effectLst/>
                  <a:uLnTx/>
                  <a:uFillTx/>
                  <a:latin typeface="Calibri"/>
                  <a:ea typeface="Calibri" panose="020F0502020204030204" pitchFamily="34" charset="0"/>
                  <a:cs typeface="+mn-cs"/>
                </a:rPr>
                <a:t>Short-term</a:t>
              </a:r>
              <a:endParaRPr kumimoji="0" lang="ar-SA" sz="1600" b="1" i="0" u="none" strike="noStrike" kern="0" cap="none" spc="0" normalizeH="0" baseline="0" noProof="0" dirty="0">
                <a:ln>
                  <a:noFill/>
                </a:ln>
                <a:solidFill>
                  <a:prstClr val="white"/>
                </a:solidFill>
                <a:effectLst/>
                <a:uLnTx/>
                <a:uFillTx/>
                <a:latin typeface="Calibri"/>
                <a:ea typeface="Calibri" panose="020F0502020204030204" pitchFamily="34" charset="0"/>
                <a:cs typeface="Arial" panose="020B0604020202020204" pitchFamily="34" charset="0"/>
              </a:endParaRPr>
            </a:p>
          </p:txBody>
        </p:sp>
        <p:sp>
          <p:nvSpPr>
            <p:cNvPr id="68" name="TextBox 67">
              <a:extLst>
                <a:ext uri="{FF2B5EF4-FFF2-40B4-BE49-F238E27FC236}">
                  <a16:creationId xmlns:a16="http://schemas.microsoft.com/office/drawing/2014/main" id="{413AF231-54BE-6302-D799-FCB5E2608B75}"/>
                </a:ext>
              </a:extLst>
            </p:cNvPr>
            <p:cNvSpPr txBox="1"/>
            <p:nvPr/>
          </p:nvSpPr>
          <p:spPr>
            <a:xfrm>
              <a:off x="5455382" y="6038013"/>
              <a:ext cx="1563531" cy="492443"/>
            </a:xfrm>
            <a:prstGeom prst="rect">
              <a:avLst/>
            </a:prstGeom>
            <a:noFill/>
          </p:spPr>
          <p:txBody>
            <a:bodyPr wrap="square" lIns="0" tIns="0" rIns="0" bIns="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1" i="0" u="none" strike="noStrike" kern="0" cap="none" spc="0" normalizeH="0" baseline="0" noProof="0" dirty="0">
                  <a:ln>
                    <a:noFill/>
                  </a:ln>
                  <a:solidFill>
                    <a:prstClr val="white"/>
                  </a:solidFill>
                  <a:effectLst/>
                  <a:uLnTx/>
                  <a:uFillTx/>
                  <a:latin typeface="Calibri"/>
                  <a:ea typeface="Calibri" panose="020F0502020204030204" pitchFamily="34" charset="0"/>
                  <a:cs typeface="Arial" panose="020B0604020202020204" pitchFamily="34" charset="0"/>
                </a:rPr>
                <a:t>المدى المتوسط </a:t>
              </a:r>
              <a:r>
                <a:rPr kumimoji="0" lang="en-US" sz="1600" b="1" i="0" u="none" strike="noStrike" kern="0" cap="none" spc="0" normalizeH="0" baseline="0" noProof="0" dirty="0">
                  <a:ln>
                    <a:noFill/>
                  </a:ln>
                  <a:solidFill>
                    <a:prstClr val="white"/>
                  </a:solidFill>
                  <a:effectLst/>
                  <a:uLnTx/>
                  <a:uFillTx/>
                  <a:latin typeface="Calibri"/>
                  <a:ea typeface="Calibri" panose="020F0502020204030204" pitchFamily="34" charset="0"/>
                  <a:cs typeface="+mn-cs"/>
                </a:rPr>
                <a:t>Mid-term</a:t>
              </a:r>
            </a:p>
          </p:txBody>
        </p:sp>
        <p:sp>
          <p:nvSpPr>
            <p:cNvPr id="69" name="TextBox 68">
              <a:extLst>
                <a:ext uri="{FF2B5EF4-FFF2-40B4-BE49-F238E27FC236}">
                  <a16:creationId xmlns:a16="http://schemas.microsoft.com/office/drawing/2014/main" id="{136E9F9D-EF92-29A8-EFDE-F9D9F07BAFA0}"/>
                </a:ext>
              </a:extLst>
            </p:cNvPr>
            <p:cNvSpPr txBox="1"/>
            <p:nvPr/>
          </p:nvSpPr>
          <p:spPr>
            <a:xfrm>
              <a:off x="2802979" y="6001587"/>
              <a:ext cx="1502822" cy="492443"/>
            </a:xfrm>
            <a:prstGeom prst="rect">
              <a:avLst/>
            </a:prstGeom>
            <a:noFill/>
          </p:spPr>
          <p:txBody>
            <a:bodyPr wrap="square" lIns="0" tIns="0" rIns="0" bIns="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1" i="0" u="none" strike="noStrike" kern="0" cap="none" spc="0" normalizeH="0" baseline="0" noProof="0" dirty="0">
                  <a:ln>
                    <a:noFill/>
                  </a:ln>
                  <a:solidFill>
                    <a:prstClr val="white"/>
                  </a:solidFill>
                  <a:effectLst/>
                  <a:uLnTx/>
                  <a:uFillTx/>
                  <a:latin typeface="Calibri"/>
                  <a:ea typeface="Calibri" panose="020F0502020204030204" pitchFamily="34" charset="0"/>
                  <a:cs typeface="Arial" panose="020B0604020202020204" pitchFamily="34" charset="0"/>
                </a:rPr>
                <a:t>المدى الطويل</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1" i="0" u="none" strike="noStrike" kern="0" cap="none" spc="0" normalizeH="0" baseline="0" noProof="0" dirty="0">
                  <a:ln>
                    <a:noFill/>
                  </a:ln>
                  <a:solidFill>
                    <a:prstClr val="white"/>
                  </a:solidFill>
                  <a:effectLst/>
                  <a:uLnTx/>
                  <a:uFillTx/>
                  <a:latin typeface="Calibri"/>
                  <a:ea typeface="Calibri" panose="020F0502020204030204" pitchFamily="34" charset="0"/>
                  <a:cs typeface="Arial" panose="020B0604020202020204" pitchFamily="34" charset="0"/>
                </a:rPr>
                <a:t> </a:t>
              </a:r>
              <a:r>
                <a:rPr kumimoji="0" lang="en-US" sz="1600" b="1" i="0" u="none" strike="noStrike" kern="0" cap="none" spc="0" normalizeH="0" baseline="0" noProof="0" dirty="0">
                  <a:ln>
                    <a:noFill/>
                  </a:ln>
                  <a:solidFill>
                    <a:prstClr val="white"/>
                  </a:solidFill>
                  <a:effectLst/>
                  <a:uLnTx/>
                  <a:uFillTx/>
                  <a:latin typeface="Calibri"/>
                  <a:ea typeface="Calibri" panose="020F0502020204030204" pitchFamily="34" charset="0"/>
                  <a:cs typeface="+mn-cs"/>
                </a:rPr>
                <a:t>long-term</a:t>
              </a:r>
            </a:p>
          </p:txBody>
        </p:sp>
      </p:grpSp>
      <p:sp>
        <p:nvSpPr>
          <p:cNvPr id="70" name="TextBox 69">
            <a:extLst>
              <a:ext uri="{FF2B5EF4-FFF2-40B4-BE49-F238E27FC236}">
                <a16:creationId xmlns:a16="http://schemas.microsoft.com/office/drawing/2014/main" id="{33D47A2C-1921-563D-C988-F0870ACDE1C7}"/>
              </a:ext>
            </a:extLst>
          </p:cNvPr>
          <p:cNvSpPr txBox="1"/>
          <p:nvPr/>
        </p:nvSpPr>
        <p:spPr>
          <a:xfrm>
            <a:off x="1066282" y="3466712"/>
            <a:ext cx="4576484" cy="369332"/>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JO" sz="1800" b="1"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نطاق الخطة الزمنية</a:t>
            </a:r>
            <a:endParaRPr kumimoji="0" lang="ar-SA" sz="12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endParaRPr>
          </a:p>
        </p:txBody>
      </p:sp>
      <p:sp>
        <p:nvSpPr>
          <p:cNvPr id="72" name="TextBox 71">
            <a:extLst>
              <a:ext uri="{FF2B5EF4-FFF2-40B4-BE49-F238E27FC236}">
                <a16:creationId xmlns:a16="http://schemas.microsoft.com/office/drawing/2014/main" id="{3CC65A26-8006-03A8-7DAB-C7743F52129C}"/>
              </a:ext>
            </a:extLst>
          </p:cNvPr>
          <p:cNvSpPr txBox="1"/>
          <p:nvPr/>
        </p:nvSpPr>
        <p:spPr>
          <a:xfrm>
            <a:off x="4804791" y="5134346"/>
            <a:ext cx="1361076"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Arial" panose="020B0604020202020204" pitchFamily="34" charset="0"/>
              </a:rPr>
              <a:t>قياس مدى وصول الحملة وانتشارها وتفاعل الجمهور مع </a:t>
            </a:r>
            <a:r>
              <a:rPr kumimoji="0" lang="ar-SA" sz="1600" b="1" i="0" u="none" strike="noStrike" kern="12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Arial" panose="020B0604020202020204" pitchFamily="34" charset="0"/>
              </a:rPr>
              <a:t>الرسائل</a:t>
            </a: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p:txBody>
      </p:sp>
      <p:sp>
        <p:nvSpPr>
          <p:cNvPr id="75" name="TextBox 74">
            <a:extLst>
              <a:ext uri="{FF2B5EF4-FFF2-40B4-BE49-F238E27FC236}">
                <a16:creationId xmlns:a16="http://schemas.microsoft.com/office/drawing/2014/main" id="{22E2BFB3-4352-82DF-617F-996222FBC1B1}"/>
              </a:ext>
            </a:extLst>
          </p:cNvPr>
          <p:cNvSpPr txBox="1"/>
          <p:nvPr/>
        </p:nvSpPr>
        <p:spPr>
          <a:xfrm>
            <a:off x="2775685" y="5134346"/>
            <a:ext cx="1361076"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Arial" panose="020B0604020202020204" pitchFamily="34" charset="0"/>
              </a:rPr>
              <a:t>قياس مستوى استيعاب الرسائل وتغيير الاتجاهات </a:t>
            </a: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p:txBody>
      </p:sp>
      <p:sp>
        <p:nvSpPr>
          <p:cNvPr id="77" name="TextBox 76">
            <a:extLst>
              <a:ext uri="{FF2B5EF4-FFF2-40B4-BE49-F238E27FC236}">
                <a16:creationId xmlns:a16="http://schemas.microsoft.com/office/drawing/2014/main" id="{4D18B1CC-C524-9BB1-F278-36C3DB1A9E09}"/>
              </a:ext>
            </a:extLst>
          </p:cNvPr>
          <p:cNvSpPr txBox="1"/>
          <p:nvPr/>
        </p:nvSpPr>
        <p:spPr>
          <a:xfrm>
            <a:off x="609599" y="5134346"/>
            <a:ext cx="1517463"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Arial" panose="020B0604020202020204" pitchFamily="34" charset="0"/>
              </a:rPr>
              <a:t>قياس التغير السلوكي الفعلي لدى الأطفال والأسر واستدامة الممارسات</a:t>
            </a: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636895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75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anim calcmode="lin" valueType="num">
                                      <p:cBhvr>
                                        <p:cTn id="8" dur="500" fill="hold"/>
                                        <p:tgtEl>
                                          <p:spTgt spid="40"/>
                                        </p:tgtEl>
                                        <p:attrNameLst>
                                          <p:attrName>ppt_x</p:attrName>
                                        </p:attrNameLst>
                                      </p:cBhvr>
                                      <p:tavLst>
                                        <p:tav tm="0">
                                          <p:val>
                                            <p:strVal val="#ppt_x"/>
                                          </p:val>
                                        </p:tav>
                                        <p:tav tm="100000">
                                          <p:val>
                                            <p:strVal val="#ppt_x"/>
                                          </p:val>
                                        </p:tav>
                                      </p:tavLst>
                                    </p:anim>
                                    <p:anim calcmode="lin" valueType="num">
                                      <p:cBhvr>
                                        <p:cTn id="9"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DB397-68B8-6E2D-6532-96B8BA17994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3C7AEC77-AF76-BD63-8E16-9FA3FC4A9443}"/>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8B5FD4D5-C93F-3884-91BF-9F1A0D38678F}"/>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3DA35A1E-576A-D515-A3B2-2D4A1A6F7434}"/>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B4CFBBBB-9B27-58D5-E14E-479A94EC5298}"/>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أهداف خطة القياس والمتابعة</a:t>
            </a:r>
          </a:p>
        </p:txBody>
      </p:sp>
      <p:sp>
        <p:nvSpPr>
          <p:cNvPr id="5" name="Slide Number Placeholder 4">
            <a:extLst>
              <a:ext uri="{FF2B5EF4-FFF2-40B4-BE49-F238E27FC236}">
                <a16:creationId xmlns:a16="http://schemas.microsoft.com/office/drawing/2014/main" id="{F772D69D-8155-950B-C19D-DBCFA24B9EF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
        <p:nvSpPr>
          <p:cNvPr id="34" name="TextBox 33">
            <a:extLst>
              <a:ext uri="{FF2B5EF4-FFF2-40B4-BE49-F238E27FC236}">
                <a16:creationId xmlns:a16="http://schemas.microsoft.com/office/drawing/2014/main" id="{29C3B2E1-ED96-F505-83C1-73DDCEBC7D7D}"/>
              </a:ext>
            </a:extLst>
          </p:cNvPr>
          <p:cNvSpPr txBox="1"/>
          <p:nvPr/>
        </p:nvSpPr>
        <p:spPr>
          <a:xfrm>
            <a:off x="590129" y="1891028"/>
            <a:ext cx="4572854" cy="276999"/>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قياس الكفاءة التنفيذية </a:t>
            </a:r>
            <a:endParaRPr kumimoji="0" lang="en-US" sz="1800" b="1"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grpSp>
        <p:nvGrpSpPr>
          <p:cNvPr id="30" name="Group 29">
            <a:extLst>
              <a:ext uri="{FF2B5EF4-FFF2-40B4-BE49-F238E27FC236}">
                <a16:creationId xmlns:a16="http://schemas.microsoft.com/office/drawing/2014/main" id="{C2AD9BCB-DC72-B9CB-B6AD-0AB5A25E9BDA}"/>
              </a:ext>
            </a:extLst>
          </p:cNvPr>
          <p:cNvGrpSpPr/>
          <p:nvPr/>
        </p:nvGrpSpPr>
        <p:grpSpPr>
          <a:xfrm>
            <a:off x="5293541" y="1871071"/>
            <a:ext cx="640080" cy="640080"/>
            <a:chOff x="9485100" y="1890606"/>
            <a:chExt cx="640080" cy="640080"/>
          </a:xfrm>
          <a:gradFill>
            <a:gsLst>
              <a:gs pos="0">
                <a:srgbClr val="8D9742"/>
              </a:gs>
              <a:gs pos="100000">
                <a:srgbClr val="57485A"/>
              </a:gs>
            </a:gsLst>
            <a:lin ang="5400000" scaled="1"/>
          </a:gradFill>
        </p:grpSpPr>
        <p:sp>
          <p:nvSpPr>
            <p:cNvPr id="31" name="Freeform: Shape 30">
              <a:extLst>
                <a:ext uri="{FF2B5EF4-FFF2-40B4-BE49-F238E27FC236}">
                  <a16:creationId xmlns:a16="http://schemas.microsoft.com/office/drawing/2014/main" id="{E6F8BA32-1ABB-DE18-FC03-9967DEB45128}"/>
                </a:ext>
              </a:extLst>
            </p:cNvPr>
            <p:cNvSpPr/>
            <p:nvPr/>
          </p:nvSpPr>
          <p:spPr>
            <a:xfrm>
              <a:off x="9485100" y="1890606"/>
              <a:ext cx="640080" cy="640080"/>
            </a:xfrm>
            <a:custGeom>
              <a:avLst/>
              <a:gdLst>
                <a:gd name="connsiteX0" fmla="*/ 1013672 w 1013671"/>
                <a:gd name="connsiteY0" fmla="*/ 506836 h 1013671"/>
                <a:gd name="connsiteX1" fmla="*/ 506836 w 1013671"/>
                <a:gd name="connsiteY1" fmla="*/ 1013672 h 1013671"/>
                <a:gd name="connsiteX2" fmla="*/ 0 w 1013671"/>
                <a:gd name="connsiteY2" fmla="*/ 506836 h 1013671"/>
                <a:gd name="connsiteX3" fmla="*/ 506836 w 1013671"/>
                <a:gd name="connsiteY3" fmla="*/ 0 h 1013671"/>
                <a:gd name="connsiteX4" fmla="*/ 1013672 w 1013671"/>
                <a:gd name="connsiteY4" fmla="*/ 506836 h 1013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3671" h="1013671">
                  <a:moveTo>
                    <a:pt x="1013672" y="506836"/>
                  </a:moveTo>
                  <a:cubicBezTo>
                    <a:pt x="1013672" y="786754"/>
                    <a:pt x="786753" y="1013672"/>
                    <a:pt x="506836" y="1013672"/>
                  </a:cubicBezTo>
                  <a:cubicBezTo>
                    <a:pt x="226918" y="1013672"/>
                    <a:pt x="0" y="786754"/>
                    <a:pt x="0" y="506836"/>
                  </a:cubicBezTo>
                  <a:cubicBezTo>
                    <a:pt x="0" y="226918"/>
                    <a:pt x="226918" y="0"/>
                    <a:pt x="506836" y="0"/>
                  </a:cubicBezTo>
                  <a:cubicBezTo>
                    <a:pt x="786753" y="0"/>
                    <a:pt x="1013672" y="226918"/>
                    <a:pt x="1013672" y="506836"/>
                  </a:cubicBezTo>
                  <a:close/>
                </a:path>
              </a:pathLst>
            </a:custGeom>
            <a:grpFill/>
            <a:ln w="1058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2" name="TextBox 31">
              <a:extLst>
                <a:ext uri="{FF2B5EF4-FFF2-40B4-BE49-F238E27FC236}">
                  <a16:creationId xmlns:a16="http://schemas.microsoft.com/office/drawing/2014/main" id="{8A54E8C6-B414-48D5-ECE6-FE8777B3DA28}"/>
                </a:ext>
              </a:extLst>
            </p:cNvPr>
            <p:cNvSpPr txBox="1"/>
            <p:nvPr/>
          </p:nvSpPr>
          <p:spPr>
            <a:xfrm>
              <a:off x="9664921" y="2056757"/>
              <a:ext cx="285335" cy="307777"/>
            </a:xfrm>
            <a:prstGeom prst="rect">
              <a:avLst/>
            </a:prstGeom>
            <a:grp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000" b="1" i="0" u="none" strike="noStrike" kern="0" cap="none" spc="0" normalizeH="0" baseline="0" noProof="0" dirty="0">
                  <a:ln/>
                  <a:solidFill>
                    <a:srgbClr val="FFFFFF"/>
                  </a:solidFill>
                  <a:effectLst/>
                  <a:uLnTx/>
                  <a:uFillTx/>
                  <a:latin typeface="Arial" panose="020B0604020202020204" pitchFamily="34" charset="0"/>
                  <a:ea typeface="+mn-ea"/>
                  <a:cs typeface="Arial" panose="020B0604020202020204" pitchFamily="34" charset="0"/>
                  <a:sym typeface="Arial"/>
                  <a:rtl val="0"/>
                </a:rPr>
                <a:t>01</a:t>
              </a:r>
              <a:endParaRPr kumimoji="0" lang="en-US" sz="2000" b="1" i="0" u="none" strike="noStrike" kern="0" cap="none" spc="0" normalizeH="0" baseline="0" noProof="0" dirty="0">
                <a:ln/>
                <a:solidFill>
                  <a:srgbClr val="FFFFFF"/>
                </a:solidFill>
                <a:effectLst/>
                <a:uLnTx/>
                <a:uFillTx/>
                <a:latin typeface="Arial" panose="020B0604020202020204" pitchFamily="34" charset="0"/>
                <a:ea typeface="+mn-ea"/>
                <a:cs typeface="+mn-cs"/>
                <a:sym typeface="Arial"/>
                <a:rtl val="0"/>
              </a:endParaRPr>
            </a:p>
          </p:txBody>
        </p:sp>
      </p:grpSp>
      <p:sp>
        <p:nvSpPr>
          <p:cNvPr id="38" name="TextBox 37">
            <a:extLst>
              <a:ext uri="{FF2B5EF4-FFF2-40B4-BE49-F238E27FC236}">
                <a16:creationId xmlns:a16="http://schemas.microsoft.com/office/drawing/2014/main" id="{DAB90B8D-71FB-190B-B931-7A1D3025892C}"/>
              </a:ext>
            </a:extLst>
          </p:cNvPr>
          <p:cNvSpPr txBox="1"/>
          <p:nvPr/>
        </p:nvSpPr>
        <p:spPr>
          <a:xfrm>
            <a:off x="590129" y="2201638"/>
            <a:ext cx="4572854" cy="246221"/>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مدى الالتزام بالجدول الزمني والأنشطة المخططة في الخطة التنفيذية</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sp>
        <p:nvSpPr>
          <p:cNvPr id="50" name="TextBox 49">
            <a:extLst>
              <a:ext uri="{FF2B5EF4-FFF2-40B4-BE49-F238E27FC236}">
                <a16:creationId xmlns:a16="http://schemas.microsoft.com/office/drawing/2014/main" id="{575EFB27-1957-CFC0-EE8C-1B086FE90AB7}"/>
              </a:ext>
            </a:extLst>
          </p:cNvPr>
          <p:cNvSpPr txBox="1"/>
          <p:nvPr/>
        </p:nvSpPr>
        <p:spPr>
          <a:xfrm>
            <a:off x="590129" y="2793507"/>
            <a:ext cx="4572854" cy="276999"/>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قياس الوصول </a:t>
            </a:r>
            <a:endParaRPr kumimoji="0" lang="en-US" sz="1800" b="1"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grpSp>
        <p:nvGrpSpPr>
          <p:cNvPr id="51" name="Group 50">
            <a:extLst>
              <a:ext uri="{FF2B5EF4-FFF2-40B4-BE49-F238E27FC236}">
                <a16:creationId xmlns:a16="http://schemas.microsoft.com/office/drawing/2014/main" id="{B6C99969-466F-97F9-915C-9C4B1583AD97}"/>
              </a:ext>
            </a:extLst>
          </p:cNvPr>
          <p:cNvGrpSpPr/>
          <p:nvPr/>
        </p:nvGrpSpPr>
        <p:grpSpPr>
          <a:xfrm>
            <a:off x="5293541" y="2773550"/>
            <a:ext cx="640080" cy="640080"/>
            <a:chOff x="9485100" y="1890606"/>
            <a:chExt cx="640080" cy="640080"/>
          </a:xfrm>
          <a:gradFill>
            <a:gsLst>
              <a:gs pos="0">
                <a:srgbClr val="8D9742"/>
              </a:gs>
              <a:gs pos="100000">
                <a:srgbClr val="57485A"/>
              </a:gs>
            </a:gsLst>
            <a:lin ang="5400000" scaled="1"/>
          </a:gradFill>
        </p:grpSpPr>
        <p:sp>
          <p:nvSpPr>
            <p:cNvPr id="53" name="Freeform: Shape 52">
              <a:extLst>
                <a:ext uri="{FF2B5EF4-FFF2-40B4-BE49-F238E27FC236}">
                  <a16:creationId xmlns:a16="http://schemas.microsoft.com/office/drawing/2014/main" id="{18796C3B-6D97-5773-6D06-B0DD5CDD2A0E}"/>
                </a:ext>
              </a:extLst>
            </p:cNvPr>
            <p:cNvSpPr/>
            <p:nvPr/>
          </p:nvSpPr>
          <p:spPr>
            <a:xfrm>
              <a:off x="9485100" y="1890606"/>
              <a:ext cx="640080" cy="640080"/>
            </a:xfrm>
            <a:custGeom>
              <a:avLst/>
              <a:gdLst>
                <a:gd name="connsiteX0" fmla="*/ 1013672 w 1013671"/>
                <a:gd name="connsiteY0" fmla="*/ 506836 h 1013671"/>
                <a:gd name="connsiteX1" fmla="*/ 506836 w 1013671"/>
                <a:gd name="connsiteY1" fmla="*/ 1013672 h 1013671"/>
                <a:gd name="connsiteX2" fmla="*/ 0 w 1013671"/>
                <a:gd name="connsiteY2" fmla="*/ 506836 h 1013671"/>
                <a:gd name="connsiteX3" fmla="*/ 506836 w 1013671"/>
                <a:gd name="connsiteY3" fmla="*/ 0 h 1013671"/>
                <a:gd name="connsiteX4" fmla="*/ 1013672 w 1013671"/>
                <a:gd name="connsiteY4" fmla="*/ 506836 h 1013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3671" h="1013671">
                  <a:moveTo>
                    <a:pt x="1013672" y="506836"/>
                  </a:moveTo>
                  <a:cubicBezTo>
                    <a:pt x="1013672" y="786754"/>
                    <a:pt x="786753" y="1013672"/>
                    <a:pt x="506836" y="1013672"/>
                  </a:cubicBezTo>
                  <a:cubicBezTo>
                    <a:pt x="226918" y="1013672"/>
                    <a:pt x="0" y="786754"/>
                    <a:pt x="0" y="506836"/>
                  </a:cubicBezTo>
                  <a:cubicBezTo>
                    <a:pt x="0" y="226918"/>
                    <a:pt x="226918" y="0"/>
                    <a:pt x="506836" y="0"/>
                  </a:cubicBezTo>
                  <a:cubicBezTo>
                    <a:pt x="786753" y="0"/>
                    <a:pt x="1013672" y="226918"/>
                    <a:pt x="1013672" y="506836"/>
                  </a:cubicBezTo>
                  <a:close/>
                </a:path>
              </a:pathLst>
            </a:custGeom>
            <a:grpFill/>
            <a:ln w="1058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4" name="TextBox 53">
              <a:extLst>
                <a:ext uri="{FF2B5EF4-FFF2-40B4-BE49-F238E27FC236}">
                  <a16:creationId xmlns:a16="http://schemas.microsoft.com/office/drawing/2014/main" id="{BFE8DD4E-D7CD-C6A4-80D7-2E5343B8DF3A}"/>
                </a:ext>
              </a:extLst>
            </p:cNvPr>
            <p:cNvSpPr txBox="1"/>
            <p:nvPr/>
          </p:nvSpPr>
          <p:spPr>
            <a:xfrm>
              <a:off x="9664921" y="2056757"/>
              <a:ext cx="285335" cy="307777"/>
            </a:xfrm>
            <a:prstGeom prst="rect">
              <a:avLst/>
            </a:prstGeom>
            <a:grp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solidFill>
                    <a:srgbClr val="FFFFFF"/>
                  </a:solidFill>
                  <a:effectLst/>
                  <a:uLnTx/>
                  <a:uFillTx/>
                  <a:latin typeface="Arial" panose="020B0604020202020204" pitchFamily="34" charset="0"/>
                  <a:ea typeface="+mn-ea"/>
                  <a:cs typeface="+mn-cs"/>
                  <a:sym typeface="Arial"/>
                  <a:rtl val="0"/>
                </a:rPr>
                <a:t>02</a:t>
              </a:r>
            </a:p>
          </p:txBody>
        </p:sp>
      </p:grpSp>
      <p:sp>
        <p:nvSpPr>
          <p:cNvPr id="52" name="TextBox 51">
            <a:extLst>
              <a:ext uri="{FF2B5EF4-FFF2-40B4-BE49-F238E27FC236}">
                <a16:creationId xmlns:a16="http://schemas.microsoft.com/office/drawing/2014/main" id="{353524AF-1CE8-85F2-C4CC-62422F5DD195}"/>
              </a:ext>
            </a:extLst>
          </p:cNvPr>
          <p:cNvSpPr txBox="1"/>
          <p:nvPr/>
        </p:nvSpPr>
        <p:spPr>
          <a:xfrm>
            <a:off x="590129" y="3104117"/>
            <a:ext cx="4572854" cy="246221"/>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عدد المشاهدات، المدارس المشاركة، والأنشطة المنفذة</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sp>
        <p:nvSpPr>
          <p:cNvPr id="56" name="TextBox 55">
            <a:extLst>
              <a:ext uri="{FF2B5EF4-FFF2-40B4-BE49-F238E27FC236}">
                <a16:creationId xmlns:a16="http://schemas.microsoft.com/office/drawing/2014/main" id="{900C1D2A-7677-1EC9-8179-77DCBFB78037}"/>
              </a:ext>
            </a:extLst>
          </p:cNvPr>
          <p:cNvSpPr txBox="1"/>
          <p:nvPr/>
        </p:nvSpPr>
        <p:spPr>
          <a:xfrm>
            <a:off x="590129" y="3695986"/>
            <a:ext cx="4572854" cy="276999"/>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قياس الفاعلية </a:t>
            </a:r>
            <a:endParaRPr kumimoji="0" lang="en-US" sz="1800" b="1"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grpSp>
        <p:nvGrpSpPr>
          <p:cNvPr id="57" name="Group 56">
            <a:extLst>
              <a:ext uri="{FF2B5EF4-FFF2-40B4-BE49-F238E27FC236}">
                <a16:creationId xmlns:a16="http://schemas.microsoft.com/office/drawing/2014/main" id="{F222BDB3-D7D8-8067-058E-6EEF3B0BBAB9}"/>
              </a:ext>
            </a:extLst>
          </p:cNvPr>
          <p:cNvGrpSpPr/>
          <p:nvPr/>
        </p:nvGrpSpPr>
        <p:grpSpPr>
          <a:xfrm>
            <a:off x="5293541" y="3676029"/>
            <a:ext cx="640080" cy="640080"/>
            <a:chOff x="9485100" y="1890606"/>
            <a:chExt cx="640080" cy="640080"/>
          </a:xfrm>
          <a:gradFill>
            <a:gsLst>
              <a:gs pos="0">
                <a:srgbClr val="8D9742"/>
              </a:gs>
              <a:gs pos="100000">
                <a:srgbClr val="57485A"/>
              </a:gs>
            </a:gsLst>
            <a:lin ang="5400000" scaled="1"/>
          </a:gradFill>
        </p:grpSpPr>
        <p:sp>
          <p:nvSpPr>
            <p:cNvPr id="78" name="Freeform: Shape 77">
              <a:extLst>
                <a:ext uri="{FF2B5EF4-FFF2-40B4-BE49-F238E27FC236}">
                  <a16:creationId xmlns:a16="http://schemas.microsoft.com/office/drawing/2014/main" id="{4CFFA957-F297-CB9E-C87D-E546BB4C789B}"/>
                </a:ext>
              </a:extLst>
            </p:cNvPr>
            <p:cNvSpPr/>
            <p:nvPr/>
          </p:nvSpPr>
          <p:spPr>
            <a:xfrm>
              <a:off x="9485100" y="1890606"/>
              <a:ext cx="640080" cy="640080"/>
            </a:xfrm>
            <a:custGeom>
              <a:avLst/>
              <a:gdLst>
                <a:gd name="connsiteX0" fmla="*/ 1013672 w 1013671"/>
                <a:gd name="connsiteY0" fmla="*/ 506836 h 1013671"/>
                <a:gd name="connsiteX1" fmla="*/ 506836 w 1013671"/>
                <a:gd name="connsiteY1" fmla="*/ 1013672 h 1013671"/>
                <a:gd name="connsiteX2" fmla="*/ 0 w 1013671"/>
                <a:gd name="connsiteY2" fmla="*/ 506836 h 1013671"/>
                <a:gd name="connsiteX3" fmla="*/ 506836 w 1013671"/>
                <a:gd name="connsiteY3" fmla="*/ 0 h 1013671"/>
                <a:gd name="connsiteX4" fmla="*/ 1013672 w 1013671"/>
                <a:gd name="connsiteY4" fmla="*/ 506836 h 1013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3671" h="1013671">
                  <a:moveTo>
                    <a:pt x="1013672" y="506836"/>
                  </a:moveTo>
                  <a:cubicBezTo>
                    <a:pt x="1013672" y="786754"/>
                    <a:pt x="786753" y="1013672"/>
                    <a:pt x="506836" y="1013672"/>
                  </a:cubicBezTo>
                  <a:cubicBezTo>
                    <a:pt x="226918" y="1013672"/>
                    <a:pt x="0" y="786754"/>
                    <a:pt x="0" y="506836"/>
                  </a:cubicBezTo>
                  <a:cubicBezTo>
                    <a:pt x="0" y="226918"/>
                    <a:pt x="226918" y="0"/>
                    <a:pt x="506836" y="0"/>
                  </a:cubicBezTo>
                  <a:cubicBezTo>
                    <a:pt x="786753" y="0"/>
                    <a:pt x="1013672" y="226918"/>
                    <a:pt x="1013672" y="506836"/>
                  </a:cubicBezTo>
                  <a:close/>
                </a:path>
              </a:pathLst>
            </a:custGeom>
            <a:grpFill/>
            <a:ln w="1058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9" name="TextBox 78">
              <a:extLst>
                <a:ext uri="{FF2B5EF4-FFF2-40B4-BE49-F238E27FC236}">
                  <a16:creationId xmlns:a16="http://schemas.microsoft.com/office/drawing/2014/main" id="{F5C9DF8D-558E-728F-DC81-AED6A531539C}"/>
                </a:ext>
              </a:extLst>
            </p:cNvPr>
            <p:cNvSpPr txBox="1"/>
            <p:nvPr/>
          </p:nvSpPr>
          <p:spPr>
            <a:xfrm>
              <a:off x="9664921" y="2056757"/>
              <a:ext cx="285335" cy="307777"/>
            </a:xfrm>
            <a:prstGeom prst="rect">
              <a:avLst/>
            </a:prstGeom>
            <a:grp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solidFill>
                    <a:srgbClr val="FFFFFF"/>
                  </a:solidFill>
                  <a:effectLst/>
                  <a:uLnTx/>
                  <a:uFillTx/>
                  <a:latin typeface="Arial" panose="020B0604020202020204" pitchFamily="34" charset="0"/>
                  <a:ea typeface="+mn-ea"/>
                  <a:cs typeface="+mn-cs"/>
                  <a:sym typeface="Arial"/>
                  <a:rtl val="0"/>
                </a:rPr>
                <a:t>03</a:t>
              </a:r>
            </a:p>
          </p:txBody>
        </p:sp>
      </p:grpSp>
      <p:sp>
        <p:nvSpPr>
          <p:cNvPr id="71" name="TextBox 70">
            <a:extLst>
              <a:ext uri="{FF2B5EF4-FFF2-40B4-BE49-F238E27FC236}">
                <a16:creationId xmlns:a16="http://schemas.microsoft.com/office/drawing/2014/main" id="{88E57A0F-5F7A-8FC8-7C8F-ACE112D5ADC8}"/>
              </a:ext>
            </a:extLst>
          </p:cNvPr>
          <p:cNvSpPr txBox="1"/>
          <p:nvPr/>
        </p:nvSpPr>
        <p:spPr>
          <a:xfrm>
            <a:off x="590129" y="4006596"/>
            <a:ext cx="4572854" cy="246221"/>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مدى تحقيق الرسائل للأهداف التربوية والمعرفية المحددة</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sp>
        <p:nvSpPr>
          <p:cNvPr id="81" name="TextBox 80">
            <a:extLst>
              <a:ext uri="{FF2B5EF4-FFF2-40B4-BE49-F238E27FC236}">
                <a16:creationId xmlns:a16="http://schemas.microsoft.com/office/drawing/2014/main" id="{00661232-3936-D14A-D259-7DA370BB9B80}"/>
              </a:ext>
            </a:extLst>
          </p:cNvPr>
          <p:cNvSpPr txBox="1"/>
          <p:nvPr/>
        </p:nvSpPr>
        <p:spPr>
          <a:xfrm>
            <a:off x="590129" y="4598465"/>
            <a:ext cx="4572854" cy="276999"/>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قياس الأثر </a:t>
            </a:r>
            <a:endParaRPr kumimoji="0" lang="en-US" sz="1800" b="1"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grpSp>
        <p:nvGrpSpPr>
          <p:cNvPr id="82" name="Group 81">
            <a:extLst>
              <a:ext uri="{FF2B5EF4-FFF2-40B4-BE49-F238E27FC236}">
                <a16:creationId xmlns:a16="http://schemas.microsoft.com/office/drawing/2014/main" id="{301B5B65-1346-33EE-CD5F-76D58D92A96A}"/>
              </a:ext>
            </a:extLst>
          </p:cNvPr>
          <p:cNvGrpSpPr/>
          <p:nvPr/>
        </p:nvGrpSpPr>
        <p:grpSpPr>
          <a:xfrm>
            <a:off x="5293541" y="4578508"/>
            <a:ext cx="640080" cy="640080"/>
            <a:chOff x="9485100" y="1890606"/>
            <a:chExt cx="640080" cy="640080"/>
          </a:xfrm>
          <a:gradFill>
            <a:gsLst>
              <a:gs pos="0">
                <a:srgbClr val="8D9742"/>
              </a:gs>
              <a:gs pos="100000">
                <a:srgbClr val="57485A"/>
              </a:gs>
            </a:gsLst>
            <a:lin ang="5400000" scaled="1"/>
          </a:gradFill>
        </p:grpSpPr>
        <p:sp>
          <p:nvSpPr>
            <p:cNvPr id="84" name="Freeform: Shape 83">
              <a:extLst>
                <a:ext uri="{FF2B5EF4-FFF2-40B4-BE49-F238E27FC236}">
                  <a16:creationId xmlns:a16="http://schemas.microsoft.com/office/drawing/2014/main" id="{806543C4-2815-5A25-A559-085B67D63638}"/>
                </a:ext>
              </a:extLst>
            </p:cNvPr>
            <p:cNvSpPr/>
            <p:nvPr/>
          </p:nvSpPr>
          <p:spPr>
            <a:xfrm>
              <a:off x="9485100" y="1890606"/>
              <a:ext cx="640080" cy="640080"/>
            </a:xfrm>
            <a:custGeom>
              <a:avLst/>
              <a:gdLst>
                <a:gd name="connsiteX0" fmla="*/ 1013672 w 1013671"/>
                <a:gd name="connsiteY0" fmla="*/ 506836 h 1013671"/>
                <a:gd name="connsiteX1" fmla="*/ 506836 w 1013671"/>
                <a:gd name="connsiteY1" fmla="*/ 1013672 h 1013671"/>
                <a:gd name="connsiteX2" fmla="*/ 0 w 1013671"/>
                <a:gd name="connsiteY2" fmla="*/ 506836 h 1013671"/>
                <a:gd name="connsiteX3" fmla="*/ 506836 w 1013671"/>
                <a:gd name="connsiteY3" fmla="*/ 0 h 1013671"/>
                <a:gd name="connsiteX4" fmla="*/ 1013672 w 1013671"/>
                <a:gd name="connsiteY4" fmla="*/ 506836 h 1013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3671" h="1013671">
                  <a:moveTo>
                    <a:pt x="1013672" y="506836"/>
                  </a:moveTo>
                  <a:cubicBezTo>
                    <a:pt x="1013672" y="786754"/>
                    <a:pt x="786753" y="1013672"/>
                    <a:pt x="506836" y="1013672"/>
                  </a:cubicBezTo>
                  <a:cubicBezTo>
                    <a:pt x="226918" y="1013672"/>
                    <a:pt x="0" y="786754"/>
                    <a:pt x="0" y="506836"/>
                  </a:cubicBezTo>
                  <a:cubicBezTo>
                    <a:pt x="0" y="226918"/>
                    <a:pt x="226918" y="0"/>
                    <a:pt x="506836" y="0"/>
                  </a:cubicBezTo>
                  <a:cubicBezTo>
                    <a:pt x="786753" y="0"/>
                    <a:pt x="1013672" y="226918"/>
                    <a:pt x="1013672" y="506836"/>
                  </a:cubicBezTo>
                  <a:close/>
                </a:path>
              </a:pathLst>
            </a:custGeom>
            <a:grpFill/>
            <a:ln w="1058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5" name="TextBox 84">
              <a:extLst>
                <a:ext uri="{FF2B5EF4-FFF2-40B4-BE49-F238E27FC236}">
                  <a16:creationId xmlns:a16="http://schemas.microsoft.com/office/drawing/2014/main" id="{647372FA-A11F-2D13-972B-7D4B36931F9A}"/>
                </a:ext>
              </a:extLst>
            </p:cNvPr>
            <p:cNvSpPr txBox="1"/>
            <p:nvPr/>
          </p:nvSpPr>
          <p:spPr>
            <a:xfrm>
              <a:off x="9664921" y="2056757"/>
              <a:ext cx="285335" cy="307777"/>
            </a:xfrm>
            <a:prstGeom prst="rect">
              <a:avLst/>
            </a:prstGeom>
            <a:grp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solidFill>
                    <a:srgbClr val="FFFFFF"/>
                  </a:solidFill>
                  <a:effectLst/>
                  <a:uLnTx/>
                  <a:uFillTx/>
                  <a:latin typeface="Arial" panose="020B0604020202020204" pitchFamily="34" charset="0"/>
                  <a:ea typeface="+mn-ea"/>
                  <a:cs typeface="+mn-cs"/>
                  <a:sym typeface="Arial"/>
                  <a:rtl val="0"/>
                </a:rPr>
                <a:t>04</a:t>
              </a:r>
            </a:p>
          </p:txBody>
        </p:sp>
      </p:grpSp>
      <p:sp>
        <p:nvSpPr>
          <p:cNvPr id="83" name="TextBox 82">
            <a:extLst>
              <a:ext uri="{FF2B5EF4-FFF2-40B4-BE49-F238E27FC236}">
                <a16:creationId xmlns:a16="http://schemas.microsoft.com/office/drawing/2014/main" id="{F3593A2D-9AEA-44EE-C53F-93AADB58DCF3}"/>
              </a:ext>
            </a:extLst>
          </p:cNvPr>
          <p:cNvSpPr txBox="1"/>
          <p:nvPr/>
        </p:nvSpPr>
        <p:spPr>
          <a:xfrm>
            <a:off x="590129" y="4909075"/>
            <a:ext cx="4572854" cy="246221"/>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التغير في سلوكيات الأطفال والأسر بعد التعرض للرسائل الإعلامية</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sp>
        <p:nvSpPr>
          <p:cNvPr id="87" name="TextBox 86">
            <a:extLst>
              <a:ext uri="{FF2B5EF4-FFF2-40B4-BE49-F238E27FC236}">
                <a16:creationId xmlns:a16="http://schemas.microsoft.com/office/drawing/2014/main" id="{6F1B9D09-BEBF-3E77-C5EF-4A2714D3F6DD}"/>
              </a:ext>
            </a:extLst>
          </p:cNvPr>
          <p:cNvSpPr txBox="1"/>
          <p:nvPr/>
        </p:nvSpPr>
        <p:spPr>
          <a:xfrm>
            <a:off x="590129" y="5500943"/>
            <a:ext cx="4572854" cy="276999"/>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رصد التفاعل والقبول المجتمعي </a:t>
            </a:r>
            <a:endParaRPr kumimoji="0" lang="en-US" sz="1800" b="1"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grpSp>
        <p:nvGrpSpPr>
          <p:cNvPr id="88" name="Group 87">
            <a:extLst>
              <a:ext uri="{FF2B5EF4-FFF2-40B4-BE49-F238E27FC236}">
                <a16:creationId xmlns:a16="http://schemas.microsoft.com/office/drawing/2014/main" id="{5B4E071C-0B84-4C09-0D3A-8CD8462A88D8}"/>
              </a:ext>
            </a:extLst>
          </p:cNvPr>
          <p:cNvGrpSpPr/>
          <p:nvPr/>
        </p:nvGrpSpPr>
        <p:grpSpPr>
          <a:xfrm>
            <a:off x="5293541" y="5480986"/>
            <a:ext cx="640080" cy="640080"/>
            <a:chOff x="9485100" y="1890606"/>
            <a:chExt cx="640080" cy="640080"/>
          </a:xfrm>
          <a:gradFill>
            <a:gsLst>
              <a:gs pos="0">
                <a:srgbClr val="8D9742"/>
              </a:gs>
              <a:gs pos="100000">
                <a:srgbClr val="57485A"/>
              </a:gs>
            </a:gsLst>
            <a:lin ang="5400000" scaled="1"/>
          </a:gradFill>
        </p:grpSpPr>
        <p:sp>
          <p:nvSpPr>
            <p:cNvPr id="90" name="Freeform: Shape 89">
              <a:extLst>
                <a:ext uri="{FF2B5EF4-FFF2-40B4-BE49-F238E27FC236}">
                  <a16:creationId xmlns:a16="http://schemas.microsoft.com/office/drawing/2014/main" id="{9FFCAA88-D089-BAD4-5979-BED232B6136C}"/>
                </a:ext>
              </a:extLst>
            </p:cNvPr>
            <p:cNvSpPr/>
            <p:nvPr/>
          </p:nvSpPr>
          <p:spPr>
            <a:xfrm>
              <a:off x="9485100" y="1890606"/>
              <a:ext cx="640080" cy="640080"/>
            </a:xfrm>
            <a:custGeom>
              <a:avLst/>
              <a:gdLst>
                <a:gd name="connsiteX0" fmla="*/ 1013672 w 1013671"/>
                <a:gd name="connsiteY0" fmla="*/ 506836 h 1013671"/>
                <a:gd name="connsiteX1" fmla="*/ 506836 w 1013671"/>
                <a:gd name="connsiteY1" fmla="*/ 1013672 h 1013671"/>
                <a:gd name="connsiteX2" fmla="*/ 0 w 1013671"/>
                <a:gd name="connsiteY2" fmla="*/ 506836 h 1013671"/>
                <a:gd name="connsiteX3" fmla="*/ 506836 w 1013671"/>
                <a:gd name="connsiteY3" fmla="*/ 0 h 1013671"/>
                <a:gd name="connsiteX4" fmla="*/ 1013672 w 1013671"/>
                <a:gd name="connsiteY4" fmla="*/ 506836 h 1013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3671" h="1013671">
                  <a:moveTo>
                    <a:pt x="1013672" y="506836"/>
                  </a:moveTo>
                  <a:cubicBezTo>
                    <a:pt x="1013672" y="786754"/>
                    <a:pt x="786753" y="1013672"/>
                    <a:pt x="506836" y="1013672"/>
                  </a:cubicBezTo>
                  <a:cubicBezTo>
                    <a:pt x="226918" y="1013672"/>
                    <a:pt x="0" y="786754"/>
                    <a:pt x="0" y="506836"/>
                  </a:cubicBezTo>
                  <a:cubicBezTo>
                    <a:pt x="0" y="226918"/>
                    <a:pt x="226918" y="0"/>
                    <a:pt x="506836" y="0"/>
                  </a:cubicBezTo>
                  <a:cubicBezTo>
                    <a:pt x="786753" y="0"/>
                    <a:pt x="1013672" y="226918"/>
                    <a:pt x="1013672" y="506836"/>
                  </a:cubicBezTo>
                  <a:close/>
                </a:path>
              </a:pathLst>
            </a:custGeom>
            <a:grpFill/>
            <a:ln w="1058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1" name="TextBox 90">
              <a:extLst>
                <a:ext uri="{FF2B5EF4-FFF2-40B4-BE49-F238E27FC236}">
                  <a16:creationId xmlns:a16="http://schemas.microsoft.com/office/drawing/2014/main" id="{D6C22A7D-025A-304A-75A2-9FAC995C4EE7}"/>
                </a:ext>
              </a:extLst>
            </p:cNvPr>
            <p:cNvSpPr txBox="1"/>
            <p:nvPr/>
          </p:nvSpPr>
          <p:spPr>
            <a:xfrm>
              <a:off x="9664921" y="2056757"/>
              <a:ext cx="285335" cy="307777"/>
            </a:xfrm>
            <a:prstGeom prst="rect">
              <a:avLst/>
            </a:prstGeom>
            <a:grp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solidFill>
                    <a:srgbClr val="FFFFFF"/>
                  </a:solidFill>
                  <a:effectLst/>
                  <a:uLnTx/>
                  <a:uFillTx/>
                  <a:latin typeface="Arial" panose="020B0604020202020204" pitchFamily="34" charset="0"/>
                  <a:ea typeface="+mn-ea"/>
                  <a:cs typeface="+mn-cs"/>
                  <a:sym typeface="Arial"/>
                  <a:rtl val="0"/>
                </a:rPr>
                <a:t>05</a:t>
              </a:r>
            </a:p>
          </p:txBody>
        </p:sp>
      </p:grpSp>
      <p:sp>
        <p:nvSpPr>
          <p:cNvPr id="89" name="TextBox 88">
            <a:extLst>
              <a:ext uri="{FF2B5EF4-FFF2-40B4-BE49-F238E27FC236}">
                <a16:creationId xmlns:a16="http://schemas.microsoft.com/office/drawing/2014/main" id="{663953A6-9A4B-9E46-99EC-918A85CE3B7D}"/>
              </a:ext>
            </a:extLst>
          </p:cNvPr>
          <p:cNvSpPr txBox="1"/>
          <p:nvPr/>
        </p:nvSpPr>
        <p:spPr>
          <a:xfrm>
            <a:off x="590129" y="5811553"/>
            <a:ext cx="4572854" cy="246221"/>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تحليل التعليقات، المشاركات، والملاحظات عبر المنصات المختلفة</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sp>
        <p:nvSpPr>
          <p:cNvPr id="92" name="Rectangle: Top Corners Rounded 91">
            <a:extLst>
              <a:ext uri="{FF2B5EF4-FFF2-40B4-BE49-F238E27FC236}">
                <a16:creationId xmlns:a16="http://schemas.microsoft.com/office/drawing/2014/main" id="{BD4D4B56-64AB-BAFD-6353-EEDD4EEA1A68}"/>
              </a:ext>
            </a:extLst>
          </p:cNvPr>
          <p:cNvSpPr/>
          <p:nvPr/>
        </p:nvSpPr>
        <p:spPr>
          <a:xfrm>
            <a:off x="7202110" y="1952831"/>
            <a:ext cx="4488405" cy="3811620"/>
          </a:xfrm>
          <a:prstGeom prst="round2SameRect">
            <a:avLst>
              <a:gd name="adj1" fmla="val 7534"/>
              <a:gd name="adj2" fmla="val 0"/>
            </a:avLst>
          </a:prstGeom>
          <a:noFill/>
          <a:ln w="50800" cap="flat" cmpd="sng" algn="ctr">
            <a:gradFill flip="none" rotWithShape="1">
              <a:gsLst>
                <a:gs pos="0">
                  <a:srgbClr val="869037"/>
                </a:gs>
                <a:gs pos="100000">
                  <a:srgbClr val="8F8691"/>
                </a:gs>
              </a:gsLst>
              <a:lin ang="16200000" scaled="1"/>
              <a:tileRect/>
            </a:gradFill>
            <a:prstDash val="solid"/>
          </a:ln>
          <a:effectLst/>
        </p:spPr>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PH" sz="2400" b="0" i="0" u="none" strike="noStrike" kern="0" cap="none" spc="0" normalizeH="0" baseline="0" noProof="0">
              <a:ln>
                <a:noFill/>
              </a:ln>
              <a:solidFill>
                <a:prstClr val="white"/>
              </a:solidFill>
              <a:effectLst/>
              <a:uLnTx/>
              <a:uFillTx/>
              <a:latin typeface="Segoe UI"/>
              <a:ea typeface="+mn-ea"/>
              <a:cs typeface="+mn-cs"/>
            </a:endParaRPr>
          </a:p>
        </p:txBody>
      </p:sp>
      <p:sp>
        <p:nvSpPr>
          <p:cNvPr id="93" name="Rectangle: Rounded Corners 92">
            <a:extLst>
              <a:ext uri="{FF2B5EF4-FFF2-40B4-BE49-F238E27FC236}">
                <a16:creationId xmlns:a16="http://schemas.microsoft.com/office/drawing/2014/main" id="{199AD147-1A38-AFF8-13C8-5CC9E7857532}"/>
              </a:ext>
            </a:extLst>
          </p:cNvPr>
          <p:cNvSpPr/>
          <p:nvPr/>
        </p:nvSpPr>
        <p:spPr>
          <a:xfrm>
            <a:off x="7775888" y="1665267"/>
            <a:ext cx="3140212" cy="585216"/>
          </a:xfrm>
          <a:prstGeom prst="roundRect">
            <a:avLst>
              <a:gd name="adj" fmla="val 50000"/>
            </a:avLst>
          </a:prstGeom>
          <a:solidFill>
            <a:srgbClr val="D9D9D9"/>
          </a:solidFill>
          <a:ln w="38100" cap="flat" cmpd="sng" algn="ctr">
            <a:solidFill>
              <a:srgbClr val="695C6C"/>
            </a:solidFill>
            <a:prstDash val="solid"/>
          </a:ln>
          <a:effectLst/>
        </p:spPr>
        <p:txBody>
          <a:bodyPr rtlCol="0" anchor="ctr"/>
          <a:lstStyle/>
          <a:p>
            <a:pPr marL="0" marR="0" lvl="0" indent="0" algn="ctr" defTabSz="1218987" rtl="1"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أهداف خطة القياس </a:t>
            </a:r>
          </a:p>
        </p:txBody>
      </p:sp>
      <p:sp>
        <p:nvSpPr>
          <p:cNvPr id="94" name="Rectangle 93">
            <a:extLst>
              <a:ext uri="{FF2B5EF4-FFF2-40B4-BE49-F238E27FC236}">
                <a16:creationId xmlns:a16="http://schemas.microsoft.com/office/drawing/2014/main" id="{4827D806-CE5F-1C86-AD64-2366EB7EA193}"/>
              </a:ext>
            </a:extLst>
          </p:cNvPr>
          <p:cNvSpPr/>
          <p:nvPr/>
        </p:nvSpPr>
        <p:spPr>
          <a:xfrm>
            <a:off x="7324167" y="2415856"/>
            <a:ext cx="4181654" cy="3286125"/>
          </a:xfrm>
          <a:prstGeom prst="rect">
            <a:avLst/>
          </a:prstGeom>
          <a:noFill/>
          <a:ln w="9525" cap="flat" cmpd="sng" algn="ctr">
            <a:noFill/>
            <a:prstDash val="solid"/>
            <a:miter lim="800000"/>
          </a:ln>
          <a:effectLst/>
        </p:spPr>
        <p:txBody>
          <a:bodyPr rtlCol="0" anchor="t"/>
          <a:lstStyle/>
          <a:p>
            <a:pPr marL="0" marR="0" lvl="0" indent="0" algn="just" defTabSz="914400" rtl="1" eaLnBrk="1" fontAlgn="auto" latinLnBrk="0" hangingPunct="1">
              <a:lnSpc>
                <a:spcPct val="100000"/>
              </a:lnSpc>
              <a:spcBef>
                <a:spcPts val="0"/>
              </a:spcBef>
              <a:spcAft>
                <a:spcPts val="0"/>
              </a:spcAft>
              <a:buClr>
                <a:srgbClr val="006891"/>
              </a:buClr>
              <a:buSzTx/>
              <a:buFontTx/>
              <a:buNone/>
              <a:tabLst/>
              <a:defRPr/>
            </a:pPr>
            <a:r>
              <a:rPr kumimoji="0" lang="ar-SA" sz="1800" b="0"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تشكل منظومة التقييم أداة استراتيجية لقياس نجاح الحملة على مختلف المستويات، بدءًا من متابعة التنفيذ وصولًا إلى رصد الأثر المجتمعي. فهي لا تقتصر على متابعة الأنشطة المنجزة، بل تتعمق في تحليل مستويات التفاعل، وتقييم جودة الرسائل، واستخلاص الدروس المستفادة. ومن خلال هذا النهج الشمولي، يمكن ضمان الشفافية في عرض النتائج، وتعزيز الموثوقية، وتوفير قاعدة معرفية تسهم في تحسين وتطوير المبادرات المستقبلية بشكل مستدام.</a:t>
            </a:r>
          </a:p>
          <a:p>
            <a:pPr marL="0" marR="0" lvl="0" indent="0" algn="just" defTabSz="914400" rtl="1" eaLnBrk="1" fontAlgn="auto" latinLnBrk="0" hangingPunct="1">
              <a:lnSpc>
                <a:spcPct val="100000"/>
              </a:lnSpc>
              <a:spcBef>
                <a:spcPts val="0"/>
              </a:spcBef>
              <a:spcAft>
                <a:spcPts val="0"/>
              </a:spcAft>
              <a:buClr>
                <a:srgbClr val="006891"/>
              </a:buClr>
              <a:buSzTx/>
              <a:buFontTx/>
              <a:buNone/>
              <a:tabLst/>
              <a:defRPr/>
            </a:pPr>
            <a:r>
              <a:rPr kumimoji="0" lang="ar-SA" sz="1800" b="0"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حيث ستحقق الأهداف التالية:</a:t>
            </a:r>
          </a:p>
        </p:txBody>
      </p:sp>
    </p:spTree>
    <p:extLst>
      <p:ext uri="{BB962C8B-B14F-4D97-AF65-F5344CB8AC3E}">
        <p14:creationId xmlns:p14="http://schemas.microsoft.com/office/powerpoint/2010/main" val="182997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80000" fill="hold" grpId="0" nodeType="withEffect">
                                  <p:stCondLst>
                                    <p:cond delay="350"/>
                                  </p:stCondLst>
                                  <p:childTnLst>
                                    <p:set>
                                      <p:cBhvr>
                                        <p:cTn id="6" dur="1" fill="hold">
                                          <p:stCondLst>
                                            <p:cond delay="0"/>
                                          </p:stCondLst>
                                        </p:cTn>
                                        <p:tgtEl>
                                          <p:spTgt spid="93"/>
                                        </p:tgtEl>
                                        <p:attrNameLst>
                                          <p:attrName>style.visibility</p:attrName>
                                        </p:attrNameLst>
                                      </p:cBhvr>
                                      <p:to>
                                        <p:strVal val="visible"/>
                                      </p:to>
                                    </p:set>
                                    <p:anim calcmode="lin" valueType="num">
                                      <p:cBhvr additive="base">
                                        <p:cTn id="7" dur="500" fill="hold"/>
                                        <p:tgtEl>
                                          <p:spTgt spid="93"/>
                                        </p:tgtEl>
                                        <p:attrNameLst>
                                          <p:attrName>ppt_x</p:attrName>
                                        </p:attrNameLst>
                                      </p:cBhvr>
                                      <p:tavLst>
                                        <p:tav tm="0">
                                          <p:val>
                                            <p:strVal val="#ppt_x"/>
                                          </p:val>
                                        </p:tav>
                                        <p:tav tm="100000">
                                          <p:val>
                                            <p:strVal val="#ppt_x"/>
                                          </p:val>
                                        </p:tav>
                                      </p:tavLst>
                                    </p:anim>
                                    <p:anim calcmode="lin" valueType="num">
                                      <p:cBhvr additive="base">
                                        <p:cTn id="8" dur="500" fill="hold"/>
                                        <p:tgtEl>
                                          <p:spTgt spid="93"/>
                                        </p:tgtEl>
                                        <p:attrNameLst>
                                          <p:attrName>ppt_y</p:attrName>
                                        </p:attrNameLst>
                                      </p:cBhvr>
                                      <p:tavLst>
                                        <p:tav tm="0">
                                          <p:val>
                                            <p:strVal val="0-#ppt_h/2"/>
                                          </p:val>
                                        </p:tav>
                                        <p:tav tm="100000">
                                          <p:val>
                                            <p:strVal val="#ppt_y"/>
                                          </p:val>
                                        </p:tav>
                                      </p:tavLst>
                                    </p:anim>
                                  </p:childTnLst>
                                </p:cTn>
                              </p:par>
                              <p:par>
                                <p:cTn id="9" presetID="22" presetClass="entr" presetSubtype="1" fill="hold" grpId="0" nodeType="withEffect">
                                  <p:stCondLst>
                                    <p:cond delay="650"/>
                                  </p:stCondLst>
                                  <p:childTnLst>
                                    <p:set>
                                      <p:cBhvr>
                                        <p:cTn id="10" dur="1" fill="hold">
                                          <p:stCondLst>
                                            <p:cond delay="0"/>
                                          </p:stCondLst>
                                        </p:cTn>
                                        <p:tgtEl>
                                          <p:spTgt spid="92"/>
                                        </p:tgtEl>
                                        <p:attrNameLst>
                                          <p:attrName>style.visibility</p:attrName>
                                        </p:attrNameLst>
                                      </p:cBhvr>
                                      <p:to>
                                        <p:strVal val="visible"/>
                                      </p:to>
                                    </p:set>
                                    <p:animEffect transition="in" filter="wipe(up)">
                                      <p:cBhvr>
                                        <p:cTn id="11"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93"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644E5-D3D7-EBEB-AF1E-F0644FA738E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F00E42B6-E0F6-705F-72B2-26BA38EE5AE9}"/>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44216F6D-2D1D-4C87-1E81-0313D13B1361}"/>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BD6EABFB-2826-F23B-F07D-0C3F35907AE6}"/>
              </a:ext>
            </a:extLst>
          </p:cNvPr>
          <p:cNvGrpSpPr/>
          <p:nvPr/>
        </p:nvGrpSpPr>
        <p:grpSpPr>
          <a:xfrm>
            <a:off x="1297543" y="3582157"/>
            <a:ext cx="8063425" cy="696319"/>
            <a:chOff x="810520" y="2879312"/>
            <a:chExt cx="8063425" cy="696319"/>
          </a:xfrm>
        </p:grpSpPr>
        <p:sp>
          <p:nvSpPr>
            <p:cNvPr id="24" name="TextBox 23">
              <a:extLst>
                <a:ext uri="{FF2B5EF4-FFF2-40B4-BE49-F238E27FC236}">
                  <a16:creationId xmlns:a16="http://schemas.microsoft.com/office/drawing/2014/main" id="{343A067C-F2EB-66B7-884C-34F7DF2DBD64}"/>
                </a:ext>
              </a:extLst>
            </p:cNvPr>
            <p:cNvSpPr txBox="1"/>
            <p:nvPr/>
          </p:nvSpPr>
          <p:spPr>
            <a:xfrm>
              <a:off x="810520" y="2879312"/>
              <a:ext cx="8063425" cy="553998"/>
            </a:xfrm>
            <a:prstGeom prst="rect">
              <a:avLst/>
            </a:prstGeom>
            <a:noFill/>
          </p:spPr>
          <p:txBody>
            <a:bodyPr wrap="square" lIns="0" tIns="0" rIns="0" bIns="0" rtlCol="0" anchor="b">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sysClr val="windowText" lastClr="000000"/>
                  </a:solidFill>
                  <a:effectLst/>
                  <a:uLnTx/>
                  <a:uFillTx/>
                  <a:latin typeface="Calibri"/>
                  <a:ea typeface="+mn-ea"/>
                  <a:cs typeface="Arial" panose="020B0604020202020204" pitchFamily="34" charset="0"/>
                </a:rPr>
                <a:t>تصميم الدراسات والمنهجيات</a:t>
              </a:r>
            </a:p>
          </p:txBody>
        </p:sp>
        <p:cxnSp>
          <p:nvCxnSpPr>
            <p:cNvPr id="26" name="Straight Connector 25">
              <a:extLst>
                <a:ext uri="{FF2B5EF4-FFF2-40B4-BE49-F238E27FC236}">
                  <a16:creationId xmlns:a16="http://schemas.microsoft.com/office/drawing/2014/main" id="{199C6D3B-736C-A601-B837-1215D62BDD41}"/>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50D31F3D-B715-92EE-94A7-306F88DDF24E}"/>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FF4A5F2F-0787-0777-525F-B6066D5E603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5824687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327BA-E746-1F86-82F9-6700DE4CB912}"/>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0360A375-5C58-8F51-D6F9-33F83275F000}"/>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1ED75C72-3E8B-AB89-6A50-EC098FE782FB}"/>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E467F4DF-E4B3-1E8D-6E36-F2196DFDD2EF}"/>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4" name="TextBox 13">
            <a:extLst>
              <a:ext uri="{FF2B5EF4-FFF2-40B4-BE49-F238E27FC236}">
                <a16:creationId xmlns:a16="http://schemas.microsoft.com/office/drawing/2014/main" id="{BCB57FF6-D061-4F17-787D-10FAAE588EC3}"/>
              </a:ext>
            </a:extLst>
          </p:cNvPr>
          <p:cNvSpPr txBox="1"/>
          <p:nvPr/>
        </p:nvSpPr>
        <p:spPr>
          <a:xfrm>
            <a:off x="477078" y="987780"/>
            <a:ext cx="10614455" cy="707886"/>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JO"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تعتمد الخطة على منهجية التقييم المزدوج </a:t>
            </a:r>
            <a:r>
              <a:rPr kumimoji="0" lang="en-US"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Pre/Post Evaluation Approach</a:t>
            </a:r>
            <a:r>
              <a:rPr kumimoji="0" lang="ar-SA"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a:t>
            </a:r>
            <a:r>
              <a:rPr kumimoji="0" lang="ar-JO"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وهي مزيج من الدراسات الكمية والنوعية لقياس الأثر السلوكي والمعرفي قبل وبعد تنفيذ الحملة.</a:t>
            </a:r>
          </a:p>
        </p:txBody>
      </p:sp>
      <p:sp>
        <p:nvSpPr>
          <p:cNvPr id="10" name="Title 1">
            <a:extLst>
              <a:ext uri="{FF2B5EF4-FFF2-40B4-BE49-F238E27FC236}">
                <a16:creationId xmlns:a16="http://schemas.microsoft.com/office/drawing/2014/main" id="{2D4C3523-0206-5007-7D76-CEB2797C893F}"/>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تصميم الدراسات والمنهجيات</a:t>
            </a:r>
          </a:p>
        </p:txBody>
      </p:sp>
      <p:sp>
        <p:nvSpPr>
          <p:cNvPr id="5" name="Slide Number Placeholder 4">
            <a:extLst>
              <a:ext uri="{FF2B5EF4-FFF2-40B4-BE49-F238E27FC236}">
                <a16:creationId xmlns:a16="http://schemas.microsoft.com/office/drawing/2014/main" id="{CA183FCA-5BB3-A202-BED4-845ABFFAA3A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graphicFrame>
        <p:nvGraphicFramePr>
          <p:cNvPr id="13" name="Table 12">
            <a:extLst>
              <a:ext uri="{FF2B5EF4-FFF2-40B4-BE49-F238E27FC236}">
                <a16:creationId xmlns:a16="http://schemas.microsoft.com/office/drawing/2014/main" id="{999E7554-1DB3-4F9A-DE57-257BD2842C6D}"/>
              </a:ext>
            </a:extLst>
          </p:cNvPr>
          <p:cNvGraphicFramePr>
            <a:graphicFrameLocks noGrp="1"/>
          </p:cNvGraphicFramePr>
          <p:nvPr/>
        </p:nvGraphicFramePr>
        <p:xfrm>
          <a:off x="609600" y="2256184"/>
          <a:ext cx="10972800" cy="3324898"/>
        </p:xfrm>
        <a:graphic>
          <a:graphicData uri="http://schemas.openxmlformats.org/drawingml/2006/table">
            <a:tbl>
              <a:tblPr rtl="1" firstRow="1" firstCol="1" bandRow="1">
                <a:tableStyleId>{5C22544A-7EE6-4342-B048-85BDC9FD1C3A}</a:tableStyleId>
              </a:tblPr>
              <a:tblGrid>
                <a:gridCol w="2743200">
                  <a:extLst>
                    <a:ext uri="{9D8B030D-6E8A-4147-A177-3AD203B41FA5}">
                      <a16:colId xmlns:a16="http://schemas.microsoft.com/office/drawing/2014/main" val="811902170"/>
                    </a:ext>
                  </a:extLst>
                </a:gridCol>
                <a:gridCol w="2743200">
                  <a:extLst>
                    <a:ext uri="{9D8B030D-6E8A-4147-A177-3AD203B41FA5}">
                      <a16:colId xmlns:a16="http://schemas.microsoft.com/office/drawing/2014/main" val="1576547389"/>
                    </a:ext>
                  </a:extLst>
                </a:gridCol>
                <a:gridCol w="2743200">
                  <a:extLst>
                    <a:ext uri="{9D8B030D-6E8A-4147-A177-3AD203B41FA5}">
                      <a16:colId xmlns:a16="http://schemas.microsoft.com/office/drawing/2014/main" val="4088633160"/>
                    </a:ext>
                  </a:extLst>
                </a:gridCol>
                <a:gridCol w="2743200">
                  <a:extLst>
                    <a:ext uri="{9D8B030D-6E8A-4147-A177-3AD203B41FA5}">
                      <a16:colId xmlns:a16="http://schemas.microsoft.com/office/drawing/2014/main" val="2903090817"/>
                    </a:ext>
                  </a:extLst>
                </a:gridCol>
              </a:tblGrid>
              <a:tr h="635863">
                <a:tc>
                  <a:txBody>
                    <a:bodyPr/>
                    <a:lstStyle/>
                    <a:p>
                      <a:pPr marL="0" marR="0" algn="ctr" rtl="1">
                        <a:lnSpc>
                          <a:spcPct val="115000"/>
                        </a:lnSpc>
                        <a:spcAft>
                          <a:spcPts val="800"/>
                        </a:spcAft>
                        <a:buNone/>
                      </a:pPr>
                      <a:r>
                        <a:rPr lang="ar-SA" sz="1800" kern="100" dirty="0">
                          <a:solidFill>
                            <a:schemeClr val="bg1"/>
                          </a:solidFill>
                          <a:effectLst/>
                        </a:rPr>
                        <a:t>المرحلة</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800" kern="100" dirty="0">
                          <a:solidFill>
                            <a:schemeClr val="bg1"/>
                          </a:solidFill>
                          <a:effectLst/>
                        </a:rPr>
                        <a:t>نوع الدراسة</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800" kern="100" dirty="0">
                          <a:solidFill>
                            <a:schemeClr val="bg1"/>
                          </a:solidFill>
                          <a:effectLst/>
                        </a:rPr>
                        <a:t>العينة المستهدفة</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800" kern="100" dirty="0">
                          <a:solidFill>
                            <a:schemeClr val="bg1"/>
                          </a:solidFill>
                          <a:effectLst/>
                        </a:rPr>
                        <a:t>الأدوات المستخدمة</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extLst>
                  <a:ext uri="{0D108BD9-81ED-4DB2-BD59-A6C34878D82A}">
                    <a16:rowId xmlns:a16="http://schemas.microsoft.com/office/drawing/2014/main" val="2707110177"/>
                  </a:ext>
                </a:extLst>
              </a:tr>
              <a:tr h="635863">
                <a:tc>
                  <a:txBody>
                    <a:bodyPr/>
                    <a:lstStyle/>
                    <a:p>
                      <a:pPr marL="0" marR="0" algn="ctr" rtl="1">
                        <a:lnSpc>
                          <a:spcPct val="115000"/>
                        </a:lnSpc>
                        <a:spcAft>
                          <a:spcPts val="0"/>
                        </a:spcAft>
                        <a:buNone/>
                      </a:pPr>
                      <a:r>
                        <a:rPr lang="ar-SA" sz="1400" kern="100" dirty="0">
                          <a:solidFill>
                            <a:schemeClr val="tx1">
                              <a:lumMod val="95000"/>
                              <a:lumOff val="5000"/>
                            </a:schemeClr>
                          </a:solidFill>
                          <a:effectLst/>
                          <a:cs typeface="+mn-cs"/>
                        </a:rPr>
                        <a:t>قبل التنفيذ</a:t>
                      </a:r>
                    </a:p>
                    <a:p>
                      <a:pPr marL="0" marR="0" algn="ctr" rtl="1">
                        <a:lnSpc>
                          <a:spcPct val="115000"/>
                        </a:lnSpc>
                        <a:spcAft>
                          <a:spcPts val="0"/>
                        </a:spcAft>
                        <a:buNone/>
                      </a:pPr>
                      <a:r>
                        <a:rPr lang="en-US" sz="1400" kern="100" dirty="0">
                          <a:solidFill>
                            <a:schemeClr val="tx1">
                              <a:lumMod val="95000"/>
                              <a:lumOff val="5000"/>
                            </a:schemeClr>
                          </a:solidFill>
                          <a:effectLst/>
                          <a:cs typeface="+mn-cs"/>
                        </a:rPr>
                        <a:t> </a:t>
                      </a:r>
                      <a:r>
                        <a:rPr lang="ar-SA" sz="1400" kern="100" dirty="0">
                          <a:solidFill>
                            <a:schemeClr val="tx1">
                              <a:lumMod val="95000"/>
                              <a:lumOff val="5000"/>
                            </a:schemeClr>
                          </a:solidFill>
                          <a:effectLst/>
                          <a:cs typeface="+mn-cs"/>
                        </a:rPr>
                        <a:t> </a:t>
                      </a:r>
                      <a:r>
                        <a:rPr lang="en-US" sz="1400" kern="100" dirty="0">
                          <a:solidFill>
                            <a:schemeClr val="tx1">
                              <a:lumMod val="95000"/>
                              <a:lumOff val="5000"/>
                            </a:schemeClr>
                          </a:solidFill>
                          <a:effectLst/>
                          <a:cs typeface="+mn-cs"/>
                        </a:rPr>
                        <a:t>(Baseline Study)</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0"/>
                        </a:spcAft>
                        <a:buNone/>
                      </a:pPr>
                      <a:r>
                        <a:rPr lang="ar-SA" sz="1400" kern="100" dirty="0">
                          <a:solidFill>
                            <a:schemeClr val="tx1">
                              <a:lumMod val="95000"/>
                              <a:lumOff val="5000"/>
                            </a:schemeClr>
                          </a:solidFill>
                          <a:effectLst/>
                          <a:cs typeface="+mn-cs"/>
                        </a:rPr>
                        <a:t>دراسة كمية قصيرة + مقابلات نوعية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0"/>
                        </a:spcAft>
                        <a:buNone/>
                      </a:pPr>
                      <a:r>
                        <a:rPr lang="en-US" sz="1400" kern="100" dirty="0">
                          <a:solidFill>
                            <a:schemeClr val="tx1">
                              <a:lumMod val="95000"/>
                              <a:lumOff val="5000"/>
                            </a:schemeClr>
                          </a:solidFill>
                          <a:effectLst/>
                          <a:cs typeface="+mn-cs"/>
                        </a:rPr>
                        <a:t>300</a:t>
                      </a:r>
                      <a:r>
                        <a:rPr lang="ar-SA" sz="1400" kern="100" dirty="0">
                          <a:solidFill>
                            <a:schemeClr val="tx1">
                              <a:lumMod val="95000"/>
                              <a:lumOff val="5000"/>
                            </a:schemeClr>
                          </a:solidFill>
                          <a:effectLst/>
                          <a:cs typeface="+mn-cs"/>
                        </a:rPr>
                        <a:t> </a:t>
                      </a:r>
                      <a:r>
                        <a:rPr lang="en-US" sz="1400" kern="100" dirty="0">
                          <a:solidFill>
                            <a:schemeClr val="tx1">
                              <a:lumMod val="95000"/>
                              <a:lumOff val="5000"/>
                            </a:schemeClr>
                          </a:solidFill>
                          <a:effectLst/>
                          <a:cs typeface="+mn-cs"/>
                        </a:rPr>
                        <a:t> </a:t>
                      </a:r>
                      <a:r>
                        <a:rPr lang="ar-SA" sz="1400" kern="100" dirty="0">
                          <a:solidFill>
                            <a:schemeClr val="tx1">
                              <a:lumMod val="95000"/>
                              <a:lumOff val="5000"/>
                            </a:schemeClr>
                          </a:solidFill>
                          <a:effectLst/>
                          <a:cs typeface="+mn-cs"/>
                        </a:rPr>
                        <a:t>طفل و150 ولي أمر</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0"/>
                        </a:spcAft>
                        <a:buNone/>
                      </a:pPr>
                      <a:r>
                        <a:rPr lang="ar-SA" sz="1400" kern="100" dirty="0">
                          <a:solidFill>
                            <a:schemeClr val="tx1">
                              <a:lumMod val="95000"/>
                              <a:lumOff val="5000"/>
                            </a:schemeClr>
                          </a:solidFill>
                          <a:effectLst/>
                          <a:cs typeface="+mn-cs"/>
                        </a:rPr>
                        <a:t>استبيان نوعي (وجهاً لوجه)</a:t>
                      </a:r>
                    </a:p>
                    <a:p>
                      <a:pPr marL="0" marR="0" algn="r" rtl="1">
                        <a:lnSpc>
                          <a:spcPct val="115000"/>
                        </a:lnSpc>
                        <a:spcAft>
                          <a:spcPts val="0"/>
                        </a:spcAft>
                        <a:buNone/>
                      </a:pPr>
                      <a:r>
                        <a:rPr lang="ar-SA" sz="1400" kern="100" dirty="0">
                          <a:solidFill>
                            <a:schemeClr val="tx1">
                              <a:lumMod val="95000"/>
                              <a:lumOff val="5000"/>
                            </a:schemeClr>
                          </a:solidFill>
                          <a:effectLst/>
                          <a:cs typeface="+mn-cs"/>
                        </a:rPr>
                        <a:t>مقابلات معمقة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582647869"/>
                  </a:ext>
                </a:extLst>
              </a:tr>
              <a:tr h="635863">
                <a:tc>
                  <a:txBody>
                    <a:bodyPr/>
                    <a:lstStyle/>
                    <a:p>
                      <a:pPr marL="0" marR="0" algn="ctr" rtl="1">
                        <a:lnSpc>
                          <a:spcPct val="115000"/>
                        </a:lnSpc>
                        <a:spcAft>
                          <a:spcPts val="0"/>
                        </a:spcAft>
                        <a:buNone/>
                      </a:pPr>
                      <a:r>
                        <a:rPr lang="ar-SA" sz="1400" kern="100" dirty="0">
                          <a:solidFill>
                            <a:schemeClr val="tx1">
                              <a:lumMod val="95000"/>
                              <a:lumOff val="5000"/>
                            </a:schemeClr>
                          </a:solidFill>
                          <a:effectLst/>
                          <a:cs typeface="+mn-cs"/>
                        </a:rPr>
                        <a:t>أثناء التنفيذ</a:t>
                      </a:r>
                    </a:p>
                    <a:p>
                      <a:pPr marL="0" marR="0" algn="ctr" rtl="1">
                        <a:lnSpc>
                          <a:spcPct val="115000"/>
                        </a:lnSpc>
                        <a:spcAft>
                          <a:spcPts val="0"/>
                        </a:spcAft>
                        <a:buNone/>
                      </a:pPr>
                      <a:r>
                        <a:rPr lang="ar-SA" sz="1400" kern="100" dirty="0">
                          <a:solidFill>
                            <a:schemeClr val="tx1">
                              <a:lumMod val="95000"/>
                              <a:lumOff val="5000"/>
                            </a:schemeClr>
                          </a:solidFill>
                          <a:effectLst/>
                          <a:cs typeface="+mn-cs"/>
                        </a:rPr>
                        <a:t> </a:t>
                      </a:r>
                      <a:r>
                        <a:rPr lang="en-US" sz="1400" kern="100" dirty="0">
                          <a:solidFill>
                            <a:schemeClr val="tx1">
                              <a:lumMod val="95000"/>
                              <a:lumOff val="5000"/>
                            </a:schemeClr>
                          </a:solidFill>
                          <a:effectLst/>
                          <a:cs typeface="+mn-cs"/>
                        </a:rPr>
                        <a:t> (Monitoring)</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0"/>
                        </a:spcAft>
                        <a:buNone/>
                      </a:pPr>
                      <a:r>
                        <a:rPr lang="ar-SA" sz="1400" kern="100" dirty="0">
                          <a:solidFill>
                            <a:schemeClr val="tx1">
                              <a:lumMod val="95000"/>
                              <a:lumOff val="5000"/>
                            </a:schemeClr>
                          </a:solidFill>
                          <a:effectLst/>
                          <a:cs typeface="+mn-cs"/>
                        </a:rPr>
                        <a:t>متابعة تنفيذ الأنشطة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0"/>
                        </a:spcAft>
                        <a:buNone/>
                      </a:pPr>
                      <a:r>
                        <a:rPr lang="ar-SA" sz="1400" kern="100" dirty="0">
                          <a:solidFill>
                            <a:schemeClr val="tx1">
                              <a:lumMod val="95000"/>
                              <a:lumOff val="5000"/>
                            </a:schemeClr>
                          </a:solidFill>
                          <a:effectLst/>
                          <a:cs typeface="+mn-cs"/>
                        </a:rPr>
                        <a:t>الفرق الميدانية والمدارس المشاركة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0"/>
                        </a:spcAft>
                        <a:buNone/>
                      </a:pPr>
                      <a:r>
                        <a:rPr lang="ar-SA" sz="1400" kern="100" dirty="0">
                          <a:solidFill>
                            <a:schemeClr val="tx1">
                              <a:lumMod val="95000"/>
                              <a:lumOff val="5000"/>
                            </a:schemeClr>
                          </a:solidFill>
                          <a:effectLst/>
                          <a:cs typeface="+mn-cs"/>
                        </a:rPr>
                        <a:t>نماذج متابعة – تقارير أسبوعية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2873634670"/>
                  </a:ext>
                </a:extLst>
              </a:tr>
              <a:tr h="781446">
                <a:tc>
                  <a:txBody>
                    <a:bodyPr/>
                    <a:lstStyle/>
                    <a:p>
                      <a:pPr marL="0" marR="0" algn="ctr" rtl="1">
                        <a:lnSpc>
                          <a:spcPct val="115000"/>
                        </a:lnSpc>
                        <a:spcAft>
                          <a:spcPts val="0"/>
                        </a:spcAft>
                        <a:buNone/>
                      </a:pPr>
                      <a:r>
                        <a:rPr lang="ar-SA" sz="1400" kern="100" dirty="0">
                          <a:solidFill>
                            <a:schemeClr val="tx1">
                              <a:lumMod val="95000"/>
                              <a:lumOff val="5000"/>
                            </a:schemeClr>
                          </a:solidFill>
                          <a:effectLst/>
                          <a:cs typeface="+mn-cs"/>
                        </a:rPr>
                        <a:t>بعد التنفيذ</a:t>
                      </a:r>
                    </a:p>
                    <a:p>
                      <a:pPr marL="0" marR="0" algn="ctr" rtl="1">
                        <a:lnSpc>
                          <a:spcPct val="115000"/>
                        </a:lnSpc>
                        <a:spcAft>
                          <a:spcPts val="0"/>
                        </a:spcAft>
                        <a:buNone/>
                      </a:pPr>
                      <a:r>
                        <a:rPr lang="en-US" sz="1400" kern="100" dirty="0">
                          <a:solidFill>
                            <a:schemeClr val="tx1">
                              <a:lumMod val="95000"/>
                              <a:lumOff val="5000"/>
                            </a:schemeClr>
                          </a:solidFill>
                          <a:effectLst/>
                          <a:cs typeface="+mn-cs"/>
                        </a:rPr>
                        <a:t> (Post-Implementation Study)</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0"/>
                        </a:spcAft>
                        <a:buNone/>
                      </a:pPr>
                      <a:r>
                        <a:rPr lang="ar-SA" sz="1400" kern="100" dirty="0">
                          <a:solidFill>
                            <a:schemeClr val="tx1">
                              <a:lumMod val="95000"/>
                              <a:lumOff val="5000"/>
                            </a:schemeClr>
                          </a:solidFill>
                          <a:effectLst/>
                          <a:cs typeface="+mn-cs"/>
                        </a:rPr>
                        <a:t>دراسة كمية ونوعية شاملة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0"/>
                        </a:spcAft>
                        <a:buNone/>
                      </a:pPr>
                      <a:r>
                        <a:rPr lang="en-US" sz="1400" kern="100" dirty="0">
                          <a:solidFill>
                            <a:schemeClr val="tx1">
                              <a:lumMod val="95000"/>
                              <a:lumOff val="5000"/>
                            </a:schemeClr>
                          </a:solidFill>
                          <a:effectLst/>
                          <a:cs typeface="+mn-cs"/>
                        </a:rPr>
                        <a:t>600 </a:t>
                      </a:r>
                      <a:r>
                        <a:rPr lang="ar-SA" sz="1400" kern="100" dirty="0">
                          <a:solidFill>
                            <a:schemeClr val="tx1">
                              <a:lumMod val="95000"/>
                              <a:lumOff val="5000"/>
                            </a:schemeClr>
                          </a:solidFill>
                          <a:effectLst/>
                          <a:cs typeface="+mn-cs"/>
                        </a:rPr>
                        <a:t> طفل – 200 ولي أمر – 50 مدرس </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1219119" rtl="1" eaLnBrk="1" fontAlgn="auto" latinLnBrk="0" hangingPunct="1">
                        <a:lnSpc>
                          <a:spcPct val="115000"/>
                        </a:lnSpc>
                        <a:spcBef>
                          <a:spcPts val="0"/>
                        </a:spcBef>
                        <a:spcAft>
                          <a:spcPts val="0"/>
                        </a:spcAft>
                        <a:buClrTx/>
                        <a:buSzTx/>
                        <a:buFontTx/>
                        <a:buNone/>
                        <a:tabLst/>
                        <a:defRPr/>
                      </a:pPr>
                      <a:r>
                        <a:rPr lang="ar-SA" sz="1400" kern="100" dirty="0">
                          <a:solidFill>
                            <a:schemeClr val="tx1">
                              <a:lumMod val="95000"/>
                              <a:lumOff val="5000"/>
                            </a:schemeClr>
                          </a:solidFill>
                          <a:effectLst/>
                          <a:cs typeface="+mn-cs"/>
                        </a:rPr>
                        <a:t>استبيان نوعي (وجهاً لوجه) +</a:t>
                      </a:r>
                    </a:p>
                    <a:p>
                      <a:pPr marL="0" marR="0" algn="r" rtl="1">
                        <a:lnSpc>
                          <a:spcPct val="115000"/>
                        </a:lnSpc>
                        <a:spcAft>
                          <a:spcPts val="0"/>
                        </a:spcAft>
                        <a:buNone/>
                      </a:pPr>
                      <a:r>
                        <a:rPr lang="ar-SA" sz="1400" kern="100" dirty="0">
                          <a:solidFill>
                            <a:schemeClr val="tx1">
                              <a:lumMod val="95000"/>
                              <a:lumOff val="5000"/>
                            </a:schemeClr>
                          </a:solidFill>
                          <a:effectLst/>
                          <a:cs typeface="+mn-cs"/>
                        </a:rPr>
                        <a:t>استبيان إلكتروني + استبيان عبر الهاتف + مجموعات تركيز + مقابلات معمقة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174424048"/>
                  </a:ext>
                </a:extLst>
              </a:tr>
              <a:tr h="635863">
                <a:tc>
                  <a:txBody>
                    <a:bodyPr/>
                    <a:lstStyle/>
                    <a:p>
                      <a:pPr marL="0" marR="0" algn="ctr" rtl="1">
                        <a:lnSpc>
                          <a:spcPct val="115000"/>
                        </a:lnSpc>
                        <a:spcAft>
                          <a:spcPts val="0"/>
                        </a:spcAft>
                        <a:buNone/>
                      </a:pPr>
                      <a:r>
                        <a:rPr lang="ar-SA" sz="1400" kern="100" dirty="0">
                          <a:solidFill>
                            <a:schemeClr val="tx1">
                              <a:lumMod val="95000"/>
                              <a:lumOff val="5000"/>
                            </a:schemeClr>
                          </a:solidFill>
                          <a:effectLst/>
                          <a:cs typeface="+mn-cs"/>
                        </a:rPr>
                        <a:t>قياس الأثر الطويل</a:t>
                      </a:r>
                    </a:p>
                    <a:p>
                      <a:pPr marL="0" marR="0" algn="ctr" rtl="1">
                        <a:lnSpc>
                          <a:spcPct val="115000"/>
                        </a:lnSpc>
                        <a:spcAft>
                          <a:spcPts val="0"/>
                        </a:spcAft>
                        <a:buNone/>
                      </a:pPr>
                      <a:r>
                        <a:rPr lang="en-US" sz="1400" kern="100" dirty="0">
                          <a:solidFill>
                            <a:schemeClr val="tx1">
                              <a:lumMod val="95000"/>
                              <a:lumOff val="5000"/>
                            </a:schemeClr>
                          </a:solidFill>
                          <a:effectLst/>
                          <a:cs typeface="+mn-cs"/>
                        </a:rPr>
                        <a:t> (Longitudinal Study)</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0"/>
                        </a:spcAft>
                        <a:buNone/>
                      </a:pPr>
                      <a:r>
                        <a:rPr lang="ar-SA" sz="1400" kern="100" dirty="0">
                          <a:solidFill>
                            <a:schemeClr val="tx1">
                              <a:lumMod val="95000"/>
                              <a:lumOff val="5000"/>
                            </a:schemeClr>
                          </a:solidFill>
                          <a:effectLst/>
                          <a:cs typeface="+mn-cs"/>
                        </a:rPr>
                        <a:t>مقارنة زمنية بعد 6 أشهر</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0"/>
                        </a:spcAft>
                        <a:buNone/>
                      </a:pPr>
                      <a:r>
                        <a:rPr lang="en-US" sz="1400" kern="100" dirty="0">
                          <a:solidFill>
                            <a:schemeClr val="tx1">
                              <a:lumMod val="95000"/>
                              <a:lumOff val="5000"/>
                            </a:schemeClr>
                          </a:solidFill>
                          <a:effectLst/>
                          <a:cs typeface="+mn-cs"/>
                        </a:rPr>
                        <a:t>600 </a:t>
                      </a:r>
                      <a:r>
                        <a:rPr lang="ar-SA" sz="1400" kern="100" dirty="0">
                          <a:solidFill>
                            <a:schemeClr val="tx1">
                              <a:lumMod val="95000"/>
                              <a:lumOff val="5000"/>
                            </a:schemeClr>
                          </a:solidFill>
                          <a:effectLst/>
                          <a:cs typeface="+mn-cs"/>
                        </a:rPr>
                        <a:t> طفل – 200 ولي أمر – 50 مدرس </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0"/>
                        </a:spcAft>
                        <a:buNone/>
                      </a:pPr>
                      <a:r>
                        <a:rPr lang="ar-SA" sz="1400" kern="100" dirty="0">
                          <a:solidFill>
                            <a:schemeClr val="tx1">
                              <a:lumMod val="95000"/>
                              <a:lumOff val="5000"/>
                            </a:schemeClr>
                          </a:solidFill>
                          <a:effectLst/>
                          <a:cs typeface="+mn-cs"/>
                        </a:rPr>
                        <a:t>تتبع التغير السلوكي ومؤشرات الوعي</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9738595"/>
                  </a:ext>
                </a:extLst>
              </a:tr>
            </a:tbl>
          </a:graphicData>
        </a:graphic>
      </p:graphicFrame>
    </p:spTree>
    <p:extLst>
      <p:ext uri="{BB962C8B-B14F-4D97-AF65-F5344CB8AC3E}">
        <p14:creationId xmlns:p14="http://schemas.microsoft.com/office/powerpoint/2010/main" val="6924451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2A4D8-FDC9-0421-1503-C435BDBDECC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C16DFBD5-1E96-F96A-4036-C3A57AF75A8B}"/>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A193DA35-4825-657E-23D3-21591A521A44}"/>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A2F49F1C-5968-C6EB-A88A-9165A4A15D57}"/>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DAE9367C-6A40-4EBA-4DB3-CDDA32CE420B}"/>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منهجية العينة والفئات المستهدفة</a:t>
            </a:r>
          </a:p>
        </p:txBody>
      </p:sp>
      <p:sp>
        <p:nvSpPr>
          <p:cNvPr id="5" name="Slide Number Placeholder 4">
            <a:extLst>
              <a:ext uri="{FF2B5EF4-FFF2-40B4-BE49-F238E27FC236}">
                <a16:creationId xmlns:a16="http://schemas.microsoft.com/office/drawing/2014/main" id="{B5B1099E-ED6A-176E-6D05-90B86DC34E8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grpSp>
        <p:nvGrpSpPr>
          <p:cNvPr id="52" name="Group 51">
            <a:extLst>
              <a:ext uri="{FF2B5EF4-FFF2-40B4-BE49-F238E27FC236}">
                <a16:creationId xmlns:a16="http://schemas.microsoft.com/office/drawing/2014/main" id="{EB0C0EE9-8DE6-38DF-F8C4-2F7D0B7792C9}"/>
              </a:ext>
            </a:extLst>
          </p:cNvPr>
          <p:cNvGrpSpPr/>
          <p:nvPr/>
        </p:nvGrpSpPr>
        <p:grpSpPr>
          <a:xfrm>
            <a:off x="643032" y="1988086"/>
            <a:ext cx="11212149" cy="4075846"/>
            <a:chOff x="606843" y="1751419"/>
            <a:chExt cx="11212149" cy="4075846"/>
          </a:xfrm>
        </p:grpSpPr>
        <p:grpSp>
          <p:nvGrpSpPr>
            <p:cNvPr id="7" name="Group 136">
              <a:extLst>
                <a:ext uri="{FF2B5EF4-FFF2-40B4-BE49-F238E27FC236}">
                  <a16:creationId xmlns:a16="http://schemas.microsoft.com/office/drawing/2014/main" id="{C4912CE7-61BF-E9F4-431A-27BDA5DBAE49}"/>
                </a:ext>
              </a:extLst>
            </p:cNvPr>
            <p:cNvGrpSpPr>
              <a:grpSpLocks/>
            </p:cNvGrpSpPr>
            <p:nvPr/>
          </p:nvGrpSpPr>
          <p:grpSpPr>
            <a:xfrm flipH="1">
              <a:off x="11001450" y="1751419"/>
              <a:ext cx="817387" cy="751702"/>
              <a:chOff x="7908925" y="0"/>
              <a:chExt cx="1235075" cy="1235075"/>
            </a:xfrm>
          </p:grpSpPr>
          <p:sp>
            <p:nvSpPr>
              <p:cNvPr id="48" name="Freeform 69">
                <a:extLst>
                  <a:ext uri="{FF2B5EF4-FFF2-40B4-BE49-F238E27FC236}">
                    <a16:creationId xmlns:a16="http://schemas.microsoft.com/office/drawing/2014/main" id="{C17379A3-D39F-DAA7-2701-E0811AC022FD}"/>
                  </a:ext>
                </a:extLst>
              </p:cNvPr>
              <p:cNvSpPr>
                <a:spLocks/>
              </p:cNvSpPr>
              <p:nvPr/>
            </p:nvSpPr>
            <p:spPr bwMode="auto">
              <a:xfrm>
                <a:off x="7908925" y="0"/>
                <a:ext cx="1235075" cy="1235075"/>
              </a:xfrm>
              <a:custGeom>
                <a:avLst/>
                <a:gdLst/>
                <a:ahLst/>
                <a:cxnLst>
                  <a:cxn ang="0">
                    <a:pos x="1283" y="641"/>
                  </a:cxn>
                  <a:cxn ang="0">
                    <a:pos x="1283" y="641"/>
                  </a:cxn>
                  <a:cxn ang="0">
                    <a:pos x="641" y="1283"/>
                  </a:cxn>
                  <a:cxn ang="0">
                    <a:pos x="0" y="641"/>
                  </a:cxn>
                  <a:cxn ang="0">
                    <a:pos x="641" y="0"/>
                  </a:cxn>
                  <a:cxn ang="0">
                    <a:pos x="1283" y="641"/>
                  </a:cxn>
                </a:cxnLst>
                <a:rect l="0" t="0" r="r" b="b"/>
                <a:pathLst>
                  <a:path w="1283" h="1283">
                    <a:moveTo>
                      <a:pt x="1283" y="641"/>
                    </a:moveTo>
                    <a:lnTo>
                      <a:pt x="1283" y="641"/>
                    </a:lnTo>
                    <a:cubicBezTo>
                      <a:pt x="1283" y="995"/>
                      <a:pt x="996" y="1283"/>
                      <a:pt x="641" y="1283"/>
                    </a:cubicBezTo>
                    <a:cubicBezTo>
                      <a:pt x="287" y="1283"/>
                      <a:pt x="0" y="995"/>
                      <a:pt x="0" y="641"/>
                    </a:cubicBezTo>
                    <a:cubicBezTo>
                      <a:pt x="0" y="286"/>
                      <a:pt x="287" y="0"/>
                      <a:pt x="641" y="0"/>
                    </a:cubicBezTo>
                    <a:cubicBezTo>
                      <a:pt x="996" y="0"/>
                      <a:pt x="1283" y="286"/>
                      <a:pt x="1283" y="641"/>
                    </a:cubicBezTo>
                    <a:close/>
                  </a:path>
                </a:pathLst>
              </a:custGeom>
              <a:solidFill>
                <a:srgbClr val="006D5B"/>
              </a:solidFill>
              <a:ln w="0">
                <a:noFill/>
                <a:prstDash val="solid"/>
                <a:round/>
                <a:headEnd/>
                <a:tailEnd/>
              </a:ln>
            </p:spPr>
            <p:txBody>
              <a:bodyPr/>
              <a:lstStyle/>
              <a:p>
                <a:pPr marL="0" marR="0" lvl="0" indent="0" algn="l" defTabSz="761970" rtl="0" eaLnBrk="1" fontAlgn="auto" latinLnBrk="0" hangingPunct="1">
                  <a:lnSpc>
                    <a:spcPct val="100000"/>
                  </a:lnSpc>
                  <a:spcBef>
                    <a:spcPts val="0"/>
                  </a:spcBef>
                  <a:spcAft>
                    <a:spcPts val="0"/>
                  </a:spcAft>
                  <a:buClrTx/>
                  <a:buSzTx/>
                  <a:buFontTx/>
                  <a:buNone/>
                  <a:tabLst/>
                  <a:defRPr/>
                </a:pPr>
                <a:endParaRPr kumimoji="0" lang="en-US" sz="2083"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9" name="Freeform 70">
                <a:extLst>
                  <a:ext uri="{FF2B5EF4-FFF2-40B4-BE49-F238E27FC236}">
                    <a16:creationId xmlns:a16="http://schemas.microsoft.com/office/drawing/2014/main" id="{6C698ACF-5E5B-DA91-6AF2-B8E026A991D7}"/>
                  </a:ext>
                </a:extLst>
              </p:cNvPr>
              <p:cNvSpPr>
                <a:spLocks/>
              </p:cNvSpPr>
              <p:nvPr/>
            </p:nvSpPr>
            <p:spPr bwMode="auto">
              <a:xfrm>
                <a:off x="8147050" y="107613"/>
                <a:ext cx="819150" cy="1119188"/>
              </a:xfrm>
              <a:custGeom>
                <a:avLst/>
                <a:gdLst/>
                <a:ahLst/>
                <a:cxnLst>
                  <a:cxn ang="0">
                    <a:pos x="820" y="600"/>
                  </a:cxn>
                  <a:cxn ang="0">
                    <a:pos x="820" y="600"/>
                  </a:cxn>
                  <a:cxn ang="0">
                    <a:pos x="761" y="510"/>
                  </a:cxn>
                  <a:cxn ang="0">
                    <a:pos x="738" y="426"/>
                  </a:cxn>
                  <a:cxn ang="0">
                    <a:pos x="476" y="75"/>
                  </a:cxn>
                  <a:cxn ang="0">
                    <a:pos x="30" y="298"/>
                  </a:cxn>
                  <a:cxn ang="0">
                    <a:pos x="44" y="560"/>
                  </a:cxn>
                  <a:cxn ang="0">
                    <a:pos x="114" y="849"/>
                  </a:cxn>
                  <a:cxn ang="0">
                    <a:pos x="13" y="1038"/>
                  </a:cxn>
                  <a:cxn ang="0">
                    <a:pos x="393" y="1163"/>
                  </a:cxn>
                  <a:cxn ang="0">
                    <a:pos x="503" y="1153"/>
                  </a:cxn>
                  <a:cxn ang="0">
                    <a:pos x="510" y="944"/>
                  </a:cxn>
                  <a:cxn ang="0">
                    <a:pos x="561" y="914"/>
                  </a:cxn>
                  <a:cxn ang="0">
                    <a:pos x="679" y="922"/>
                  </a:cxn>
                  <a:cxn ang="0">
                    <a:pos x="749" y="859"/>
                  </a:cxn>
                  <a:cxn ang="0">
                    <a:pos x="739" y="821"/>
                  </a:cxn>
                  <a:cxn ang="0">
                    <a:pos x="747" y="786"/>
                  </a:cxn>
                  <a:cxn ang="0">
                    <a:pos x="755" y="752"/>
                  </a:cxn>
                  <a:cxn ang="0">
                    <a:pos x="762" y="708"/>
                  </a:cxn>
                  <a:cxn ang="0">
                    <a:pos x="772" y="661"/>
                  </a:cxn>
                  <a:cxn ang="0">
                    <a:pos x="820" y="600"/>
                  </a:cxn>
                </a:cxnLst>
                <a:rect l="0" t="0" r="r" b="b"/>
                <a:pathLst>
                  <a:path w="850" h="1163">
                    <a:moveTo>
                      <a:pt x="820" y="600"/>
                    </a:moveTo>
                    <a:lnTo>
                      <a:pt x="820" y="600"/>
                    </a:lnTo>
                    <a:cubicBezTo>
                      <a:pt x="790" y="550"/>
                      <a:pt x="771" y="521"/>
                      <a:pt x="761" y="510"/>
                    </a:cubicBezTo>
                    <a:cubicBezTo>
                      <a:pt x="751" y="498"/>
                      <a:pt x="731" y="464"/>
                      <a:pt x="738" y="426"/>
                    </a:cubicBezTo>
                    <a:cubicBezTo>
                      <a:pt x="744" y="389"/>
                      <a:pt x="737" y="149"/>
                      <a:pt x="476" y="75"/>
                    </a:cubicBezTo>
                    <a:cubicBezTo>
                      <a:pt x="215" y="0"/>
                      <a:pt x="59" y="207"/>
                      <a:pt x="30" y="298"/>
                    </a:cubicBezTo>
                    <a:cubicBezTo>
                      <a:pt x="0" y="389"/>
                      <a:pt x="24" y="505"/>
                      <a:pt x="44" y="560"/>
                    </a:cubicBezTo>
                    <a:cubicBezTo>
                      <a:pt x="64" y="615"/>
                      <a:pt x="157" y="727"/>
                      <a:pt x="114" y="849"/>
                    </a:cubicBezTo>
                    <a:cubicBezTo>
                      <a:pt x="93" y="909"/>
                      <a:pt x="52" y="979"/>
                      <a:pt x="13" y="1038"/>
                    </a:cubicBezTo>
                    <a:cubicBezTo>
                      <a:pt x="120" y="1116"/>
                      <a:pt x="251" y="1163"/>
                      <a:pt x="393" y="1163"/>
                    </a:cubicBezTo>
                    <a:cubicBezTo>
                      <a:pt x="431" y="1163"/>
                      <a:pt x="468" y="1159"/>
                      <a:pt x="503" y="1153"/>
                    </a:cubicBezTo>
                    <a:cubicBezTo>
                      <a:pt x="497" y="1111"/>
                      <a:pt x="486" y="1010"/>
                      <a:pt x="510" y="944"/>
                    </a:cubicBezTo>
                    <a:cubicBezTo>
                      <a:pt x="521" y="917"/>
                      <a:pt x="539" y="912"/>
                      <a:pt x="561" y="914"/>
                    </a:cubicBezTo>
                    <a:cubicBezTo>
                      <a:pt x="582" y="915"/>
                      <a:pt x="661" y="922"/>
                      <a:pt x="679" y="922"/>
                    </a:cubicBezTo>
                    <a:cubicBezTo>
                      <a:pt x="696" y="922"/>
                      <a:pt x="750" y="910"/>
                      <a:pt x="749" y="859"/>
                    </a:cubicBezTo>
                    <a:cubicBezTo>
                      <a:pt x="746" y="836"/>
                      <a:pt x="741" y="829"/>
                      <a:pt x="739" y="821"/>
                    </a:cubicBezTo>
                    <a:cubicBezTo>
                      <a:pt x="738" y="813"/>
                      <a:pt x="741" y="793"/>
                      <a:pt x="747" y="786"/>
                    </a:cubicBezTo>
                    <a:cubicBezTo>
                      <a:pt x="754" y="778"/>
                      <a:pt x="759" y="764"/>
                      <a:pt x="755" y="752"/>
                    </a:cubicBezTo>
                    <a:cubicBezTo>
                      <a:pt x="755" y="752"/>
                      <a:pt x="771" y="730"/>
                      <a:pt x="762" y="708"/>
                    </a:cubicBezTo>
                    <a:cubicBezTo>
                      <a:pt x="753" y="687"/>
                      <a:pt x="749" y="664"/>
                      <a:pt x="772" y="661"/>
                    </a:cubicBezTo>
                    <a:cubicBezTo>
                      <a:pt x="794" y="658"/>
                      <a:pt x="850" y="650"/>
                      <a:pt x="820" y="600"/>
                    </a:cubicBezTo>
                    <a:close/>
                  </a:path>
                </a:pathLst>
              </a:custGeom>
              <a:solidFill>
                <a:srgbClr val="FEFEFE"/>
              </a:solidFill>
              <a:ln w="0">
                <a:noFill/>
                <a:prstDash val="solid"/>
                <a:round/>
                <a:headEnd/>
                <a:tailEnd/>
              </a:ln>
            </p:spPr>
            <p:txBody>
              <a:bodyPr/>
              <a:lstStyle/>
              <a:p>
                <a:pPr marL="0" marR="0" lvl="0" indent="0" algn="l" defTabSz="761970" rtl="0" eaLnBrk="1" fontAlgn="auto" latinLnBrk="0" hangingPunct="1">
                  <a:lnSpc>
                    <a:spcPct val="100000"/>
                  </a:lnSpc>
                  <a:spcBef>
                    <a:spcPts val="0"/>
                  </a:spcBef>
                  <a:spcAft>
                    <a:spcPts val="0"/>
                  </a:spcAft>
                  <a:buClrTx/>
                  <a:buSzTx/>
                  <a:buFontTx/>
                  <a:buNone/>
                  <a:tabLst/>
                  <a:defRPr/>
                </a:pPr>
                <a:endParaRPr kumimoji="0" lang="en-US" sz="2083"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0" name="Freeform 71">
                <a:extLst>
                  <a:ext uri="{FF2B5EF4-FFF2-40B4-BE49-F238E27FC236}">
                    <a16:creationId xmlns:a16="http://schemas.microsoft.com/office/drawing/2014/main" id="{F3B4873C-BF76-88AF-A51E-5FDEC582FA71}"/>
                  </a:ext>
                </a:extLst>
              </p:cNvPr>
              <p:cNvSpPr>
                <a:spLocks/>
              </p:cNvSpPr>
              <p:nvPr/>
            </p:nvSpPr>
            <p:spPr bwMode="auto">
              <a:xfrm>
                <a:off x="8256588" y="32476"/>
                <a:ext cx="409575" cy="517526"/>
              </a:xfrm>
              <a:custGeom>
                <a:avLst/>
                <a:gdLst/>
                <a:ahLst/>
                <a:cxnLst>
                  <a:cxn ang="0">
                    <a:pos x="398" y="252"/>
                  </a:cxn>
                  <a:cxn ang="0">
                    <a:pos x="398" y="252"/>
                  </a:cxn>
                  <a:cxn ang="0">
                    <a:pos x="306" y="286"/>
                  </a:cxn>
                  <a:cxn ang="0">
                    <a:pos x="201" y="0"/>
                  </a:cxn>
                  <a:cxn ang="0">
                    <a:pos x="6" y="72"/>
                  </a:cxn>
                  <a:cxn ang="0">
                    <a:pos x="111" y="358"/>
                  </a:cxn>
                  <a:cxn ang="0">
                    <a:pos x="20" y="391"/>
                  </a:cxn>
                  <a:cxn ang="0">
                    <a:pos x="19" y="420"/>
                  </a:cxn>
                  <a:cxn ang="0">
                    <a:pos x="258" y="530"/>
                  </a:cxn>
                  <a:cxn ang="0">
                    <a:pos x="307" y="512"/>
                  </a:cxn>
                  <a:cxn ang="0">
                    <a:pos x="417" y="273"/>
                  </a:cxn>
                  <a:cxn ang="0">
                    <a:pos x="398" y="252"/>
                  </a:cxn>
                </a:cxnLst>
                <a:rect l="0" t="0" r="r" b="b"/>
                <a:pathLst>
                  <a:path w="426" h="538">
                    <a:moveTo>
                      <a:pt x="398" y="252"/>
                    </a:moveTo>
                    <a:lnTo>
                      <a:pt x="398" y="252"/>
                    </a:lnTo>
                    <a:lnTo>
                      <a:pt x="306" y="286"/>
                    </a:lnTo>
                    <a:lnTo>
                      <a:pt x="201" y="0"/>
                    </a:lnTo>
                    <a:lnTo>
                      <a:pt x="6" y="72"/>
                    </a:lnTo>
                    <a:lnTo>
                      <a:pt x="111" y="358"/>
                    </a:lnTo>
                    <a:lnTo>
                      <a:pt x="20" y="391"/>
                    </a:lnTo>
                    <a:cubicBezTo>
                      <a:pt x="1" y="398"/>
                      <a:pt x="0" y="411"/>
                      <a:pt x="19" y="420"/>
                    </a:cubicBezTo>
                    <a:lnTo>
                      <a:pt x="258" y="530"/>
                    </a:lnTo>
                    <a:cubicBezTo>
                      <a:pt x="276" y="538"/>
                      <a:pt x="298" y="530"/>
                      <a:pt x="307" y="512"/>
                    </a:cubicBezTo>
                    <a:lnTo>
                      <a:pt x="417" y="273"/>
                    </a:lnTo>
                    <a:cubicBezTo>
                      <a:pt x="426" y="255"/>
                      <a:pt x="417" y="245"/>
                      <a:pt x="398" y="252"/>
                    </a:cubicBezTo>
                    <a:close/>
                  </a:path>
                </a:pathLst>
              </a:custGeom>
              <a:solidFill>
                <a:srgbClr val="44546A">
                  <a:lumMod val="20000"/>
                  <a:lumOff val="80000"/>
                </a:srgbClr>
              </a:solidFill>
              <a:ln w="0">
                <a:solidFill>
                  <a:srgbClr val="006D5B"/>
                </a:solidFill>
                <a:prstDash val="solid"/>
                <a:round/>
                <a:headEnd/>
                <a:tailEnd/>
              </a:ln>
            </p:spPr>
            <p:txBody>
              <a:bodyPr/>
              <a:lstStyle/>
              <a:p>
                <a:pPr marL="0" marR="0" lvl="0" indent="0" algn="l" defTabSz="761970" rtl="0" eaLnBrk="1" fontAlgn="auto" latinLnBrk="0" hangingPunct="1">
                  <a:lnSpc>
                    <a:spcPct val="100000"/>
                  </a:lnSpc>
                  <a:spcBef>
                    <a:spcPts val="0"/>
                  </a:spcBef>
                  <a:spcAft>
                    <a:spcPts val="0"/>
                  </a:spcAft>
                  <a:buClrTx/>
                  <a:buSzTx/>
                  <a:buFontTx/>
                  <a:buNone/>
                  <a:tabLst/>
                  <a:defRPr/>
                </a:pPr>
                <a:endParaRPr kumimoji="0" lang="en-US" sz="2083"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grpSp>
        <p:pic>
          <p:nvPicPr>
            <p:cNvPr id="9" name="object 30">
              <a:extLst>
                <a:ext uri="{FF2B5EF4-FFF2-40B4-BE49-F238E27FC236}">
                  <a16:creationId xmlns:a16="http://schemas.microsoft.com/office/drawing/2014/main" id="{FA9D2C68-3B98-66E3-A0FE-677D9D5A5BE9}"/>
                </a:ext>
              </a:extLst>
            </p:cNvPr>
            <p:cNvPicPr/>
            <p:nvPr/>
          </p:nvPicPr>
          <p:blipFill>
            <a:blip r:embed="rId4" cstate="email">
              <a:duotone>
                <a:prstClr val="black"/>
                <a:srgbClr val="009677">
                  <a:tint val="45000"/>
                  <a:satMod val="400000"/>
                </a:srgbClr>
              </a:duotone>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a:ext>
              </a:extLst>
            </a:blip>
            <a:stretch>
              <a:fillRect/>
            </a:stretch>
          </p:blipFill>
          <p:spPr>
            <a:xfrm>
              <a:off x="10997698" y="2840926"/>
              <a:ext cx="817388" cy="746952"/>
            </a:xfrm>
            <a:prstGeom prst="rect">
              <a:avLst/>
            </a:prstGeom>
          </p:spPr>
        </p:pic>
        <p:grpSp>
          <p:nvGrpSpPr>
            <p:cNvPr id="11" name="object 32">
              <a:extLst>
                <a:ext uri="{FF2B5EF4-FFF2-40B4-BE49-F238E27FC236}">
                  <a16:creationId xmlns:a16="http://schemas.microsoft.com/office/drawing/2014/main" id="{D3116006-B509-3A15-F49A-609F5049B99C}"/>
                </a:ext>
              </a:extLst>
            </p:cNvPr>
            <p:cNvGrpSpPr/>
            <p:nvPr/>
          </p:nvGrpSpPr>
          <p:grpSpPr>
            <a:xfrm>
              <a:off x="10997392" y="3925683"/>
              <a:ext cx="821600" cy="757486"/>
              <a:chOff x="13079221" y="4750561"/>
              <a:chExt cx="939800" cy="939800"/>
            </a:xfrm>
          </p:grpSpPr>
          <p:sp>
            <p:nvSpPr>
              <p:cNvPr id="44" name="object 33">
                <a:extLst>
                  <a:ext uri="{FF2B5EF4-FFF2-40B4-BE49-F238E27FC236}">
                    <a16:creationId xmlns:a16="http://schemas.microsoft.com/office/drawing/2014/main" id="{B29323C3-B50F-5E9D-F33F-39C087C6F5B7}"/>
                  </a:ext>
                </a:extLst>
              </p:cNvPr>
              <p:cNvSpPr/>
              <p:nvPr/>
            </p:nvSpPr>
            <p:spPr>
              <a:xfrm>
                <a:off x="13091921" y="4763261"/>
                <a:ext cx="914400" cy="914400"/>
              </a:xfrm>
              <a:custGeom>
                <a:avLst/>
                <a:gdLst/>
                <a:ahLst/>
                <a:cxnLst/>
                <a:rect l="l" t="t" r="r" b="b"/>
                <a:pathLst>
                  <a:path w="914400" h="914400">
                    <a:moveTo>
                      <a:pt x="0" y="457200"/>
                    </a:moveTo>
                    <a:lnTo>
                      <a:pt x="2360" y="410458"/>
                    </a:lnTo>
                    <a:lnTo>
                      <a:pt x="9289" y="365066"/>
                    </a:lnTo>
                    <a:lnTo>
                      <a:pt x="20557" y="321253"/>
                    </a:lnTo>
                    <a:lnTo>
                      <a:pt x="35933" y="279249"/>
                    </a:lnTo>
                    <a:lnTo>
                      <a:pt x="55187" y="239283"/>
                    </a:lnTo>
                    <a:lnTo>
                      <a:pt x="78090" y="201587"/>
                    </a:lnTo>
                    <a:lnTo>
                      <a:pt x="104411" y="166390"/>
                    </a:lnTo>
                    <a:lnTo>
                      <a:pt x="133921" y="133921"/>
                    </a:lnTo>
                    <a:lnTo>
                      <a:pt x="166390" y="104411"/>
                    </a:lnTo>
                    <a:lnTo>
                      <a:pt x="201587" y="78090"/>
                    </a:lnTo>
                    <a:lnTo>
                      <a:pt x="239283" y="55187"/>
                    </a:lnTo>
                    <a:lnTo>
                      <a:pt x="279249" y="35933"/>
                    </a:lnTo>
                    <a:lnTo>
                      <a:pt x="321253" y="20557"/>
                    </a:lnTo>
                    <a:lnTo>
                      <a:pt x="365066" y="9289"/>
                    </a:lnTo>
                    <a:lnTo>
                      <a:pt x="410458" y="2360"/>
                    </a:lnTo>
                    <a:lnTo>
                      <a:pt x="457200" y="0"/>
                    </a:lnTo>
                    <a:lnTo>
                      <a:pt x="503941" y="2360"/>
                    </a:lnTo>
                    <a:lnTo>
                      <a:pt x="549333" y="9289"/>
                    </a:lnTo>
                    <a:lnTo>
                      <a:pt x="593146" y="20557"/>
                    </a:lnTo>
                    <a:lnTo>
                      <a:pt x="635150" y="35933"/>
                    </a:lnTo>
                    <a:lnTo>
                      <a:pt x="675116" y="55187"/>
                    </a:lnTo>
                    <a:lnTo>
                      <a:pt x="712812" y="78090"/>
                    </a:lnTo>
                    <a:lnTo>
                      <a:pt x="748009" y="104411"/>
                    </a:lnTo>
                    <a:lnTo>
                      <a:pt x="780478" y="133921"/>
                    </a:lnTo>
                    <a:lnTo>
                      <a:pt x="809988" y="166390"/>
                    </a:lnTo>
                    <a:lnTo>
                      <a:pt x="836309" y="201587"/>
                    </a:lnTo>
                    <a:lnTo>
                      <a:pt x="859212" y="239283"/>
                    </a:lnTo>
                    <a:lnTo>
                      <a:pt x="878466" y="279249"/>
                    </a:lnTo>
                    <a:lnTo>
                      <a:pt x="893842" y="321253"/>
                    </a:lnTo>
                    <a:lnTo>
                      <a:pt x="905110" y="365066"/>
                    </a:lnTo>
                    <a:lnTo>
                      <a:pt x="912039" y="410458"/>
                    </a:lnTo>
                    <a:lnTo>
                      <a:pt x="914400" y="457200"/>
                    </a:lnTo>
                    <a:lnTo>
                      <a:pt x="912039" y="503941"/>
                    </a:lnTo>
                    <a:lnTo>
                      <a:pt x="905110" y="549333"/>
                    </a:lnTo>
                    <a:lnTo>
                      <a:pt x="893842" y="593146"/>
                    </a:lnTo>
                    <a:lnTo>
                      <a:pt x="878466" y="635150"/>
                    </a:lnTo>
                    <a:lnTo>
                      <a:pt x="859212" y="675116"/>
                    </a:lnTo>
                    <a:lnTo>
                      <a:pt x="836309" y="712812"/>
                    </a:lnTo>
                    <a:lnTo>
                      <a:pt x="809988" y="748009"/>
                    </a:lnTo>
                    <a:lnTo>
                      <a:pt x="780478" y="780478"/>
                    </a:lnTo>
                    <a:lnTo>
                      <a:pt x="748009" y="809988"/>
                    </a:lnTo>
                    <a:lnTo>
                      <a:pt x="712812" y="836309"/>
                    </a:lnTo>
                    <a:lnTo>
                      <a:pt x="675116" y="859212"/>
                    </a:lnTo>
                    <a:lnTo>
                      <a:pt x="635150" y="878466"/>
                    </a:lnTo>
                    <a:lnTo>
                      <a:pt x="593146" y="893842"/>
                    </a:lnTo>
                    <a:lnTo>
                      <a:pt x="549333" y="905110"/>
                    </a:lnTo>
                    <a:lnTo>
                      <a:pt x="503941" y="912039"/>
                    </a:lnTo>
                    <a:lnTo>
                      <a:pt x="457200" y="914400"/>
                    </a:lnTo>
                    <a:lnTo>
                      <a:pt x="410458" y="912039"/>
                    </a:lnTo>
                    <a:lnTo>
                      <a:pt x="365066" y="905110"/>
                    </a:lnTo>
                    <a:lnTo>
                      <a:pt x="321253" y="893842"/>
                    </a:lnTo>
                    <a:lnTo>
                      <a:pt x="279249" y="878466"/>
                    </a:lnTo>
                    <a:lnTo>
                      <a:pt x="239283" y="859212"/>
                    </a:lnTo>
                    <a:lnTo>
                      <a:pt x="201587" y="836309"/>
                    </a:lnTo>
                    <a:lnTo>
                      <a:pt x="166390" y="809988"/>
                    </a:lnTo>
                    <a:lnTo>
                      <a:pt x="133921" y="780478"/>
                    </a:lnTo>
                    <a:lnTo>
                      <a:pt x="104411" y="748009"/>
                    </a:lnTo>
                    <a:lnTo>
                      <a:pt x="78090" y="712812"/>
                    </a:lnTo>
                    <a:lnTo>
                      <a:pt x="55187" y="675116"/>
                    </a:lnTo>
                    <a:lnTo>
                      <a:pt x="35933" y="635150"/>
                    </a:lnTo>
                    <a:lnTo>
                      <a:pt x="20557" y="593146"/>
                    </a:lnTo>
                    <a:lnTo>
                      <a:pt x="9289" y="549333"/>
                    </a:lnTo>
                    <a:lnTo>
                      <a:pt x="2360" y="503941"/>
                    </a:lnTo>
                    <a:lnTo>
                      <a:pt x="0" y="457200"/>
                    </a:lnTo>
                    <a:close/>
                  </a:path>
                </a:pathLst>
              </a:custGeom>
              <a:ln w="25400">
                <a:solidFill>
                  <a:srgbClr val="006D5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0" cap="none" spc="0" normalizeH="0" baseline="0" noProof="0">
                  <a:ln>
                    <a:noFill/>
                  </a:ln>
                  <a:solidFill>
                    <a:srgbClr val="000000"/>
                  </a:solidFill>
                  <a:effectLst/>
                  <a:uLnTx/>
                  <a:uFillTx/>
                  <a:latin typeface="Calibri"/>
                  <a:ea typeface="+mn-ea"/>
                  <a:cs typeface="+mn-cs"/>
                </a:endParaRPr>
              </a:p>
            </p:txBody>
          </p:sp>
          <p:sp>
            <p:nvSpPr>
              <p:cNvPr id="45" name="object 34">
                <a:extLst>
                  <a:ext uri="{FF2B5EF4-FFF2-40B4-BE49-F238E27FC236}">
                    <a16:creationId xmlns:a16="http://schemas.microsoft.com/office/drawing/2014/main" id="{57284C59-2B90-E904-5850-0D6B781C5780}"/>
                  </a:ext>
                </a:extLst>
              </p:cNvPr>
              <p:cNvSpPr/>
              <p:nvPr/>
            </p:nvSpPr>
            <p:spPr>
              <a:xfrm>
                <a:off x="13161263" y="4918709"/>
                <a:ext cx="807720" cy="506730"/>
              </a:xfrm>
              <a:custGeom>
                <a:avLst/>
                <a:gdLst/>
                <a:ahLst/>
                <a:cxnLst/>
                <a:rect l="l" t="t" r="r" b="b"/>
                <a:pathLst>
                  <a:path w="807719" h="506729">
                    <a:moveTo>
                      <a:pt x="127126" y="203199"/>
                    </a:moveTo>
                    <a:lnTo>
                      <a:pt x="0" y="467359"/>
                    </a:lnTo>
                    <a:lnTo>
                      <a:pt x="272288" y="506729"/>
                    </a:lnTo>
                    <a:lnTo>
                      <a:pt x="323410" y="496569"/>
                    </a:lnTo>
                    <a:lnTo>
                      <a:pt x="270509" y="496569"/>
                    </a:lnTo>
                    <a:lnTo>
                      <a:pt x="164846" y="481329"/>
                    </a:lnTo>
                    <a:lnTo>
                      <a:pt x="168311" y="480059"/>
                    </a:lnTo>
                    <a:lnTo>
                      <a:pt x="159639" y="480059"/>
                    </a:lnTo>
                    <a:lnTo>
                      <a:pt x="15494" y="459739"/>
                    </a:lnTo>
                    <a:lnTo>
                      <a:pt x="90551" y="303529"/>
                    </a:lnTo>
                    <a:lnTo>
                      <a:pt x="116713" y="303529"/>
                    </a:lnTo>
                    <a:lnTo>
                      <a:pt x="93853" y="295909"/>
                    </a:lnTo>
                    <a:lnTo>
                      <a:pt x="107569" y="267969"/>
                    </a:lnTo>
                    <a:lnTo>
                      <a:pt x="130000" y="267969"/>
                    </a:lnTo>
                    <a:lnTo>
                      <a:pt x="110871" y="261619"/>
                    </a:lnTo>
                    <a:lnTo>
                      <a:pt x="132969" y="214629"/>
                    </a:lnTo>
                    <a:lnTo>
                      <a:pt x="194897" y="214629"/>
                    </a:lnTo>
                    <a:lnTo>
                      <a:pt x="127126" y="203199"/>
                    </a:lnTo>
                    <a:close/>
                  </a:path>
                  <a:path w="807719" h="506729">
                    <a:moveTo>
                      <a:pt x="288408" y="400049"/>
                    </a:moveTo>
                    <a:lnTo>
                      <a:pt x="283718" y="400049"/>
                    </a:lnTo>
                    <a:lnTo>
                      <a:pt x="277876" y="444499"/>
                    </a:lnTo>
                    <a:lnTo>
                      <a:pt x="270509" y="496569"/>
                    </a:lnTo>
                    <a:lnTo>
                      <a:pt x="275336" y="496569"/>
                    </a:lnTo>
                    <a:lnTo>
                      <a:pt x="288408" y="400049"/>
                    </a:lnTo>
                    <a:close/>
                  </a:path>
                  <a:path w="807719" h="506729">
                    <a:moveTo>
                      <a:pt x="385445" y="433069"/>
                    </a:moveTo>
                    <a:lnTo>
                      <a:pt x="359348" y="435609"/>
                    </a:lnTo>
                    <a:lnTo>
                      <a:pt x="334311" y="445769"/>
                    </a:lnTo>
                    <a:lnTo>
                      <a:pt x="311917" y="463549"/>
                    </a:lnTo>
                    <a:lnTo>
                      <a:pt x="293751" y="492759"/>
                    </a:lnTo>
                    <a:lnTo>
                      <a:pt x="275336" y="496569"/>
                    </a:lnTo>
                    <a:lnTo>
                      <a:pt x="323410" y="496569"/>
                    </a:lnTo>
                    <a:lnTo>
                      <a:pt x="348971" y="491489"/>
                    </a:lnTo>
                    <a:lnTo>
                      <a:pt x="296291" y="491489"/>
                    </a:lnTo>
                    <a:lnTo>
                      <a:pt x="314168" y="464819"/>
                    </a:lnTo>
                    <a:lnTo>
                      <a:pt x="335867" y="447039"/>
                    </a:lnTo>
                    <a:lnTo>
                      <a:pt x="360066" y="438149"/>
                    </a:lnTo>
                    <a:lnTo>
                      <a:pt x="385445" y="435609"/>
                    </a:lnTo>
                    <a:lnTo>
                      <a:pt x="414143" y="435609"/>
                    </a:lnTo>
                    <a:lnTo>
                      <a:pt x="385445" y="433069"/>
                    </a:lnTo>
                    <a:close/>
                  </a:path>
                  <a:path w="807719" h="506729">
                    <a:moveTo>
                      <a:pt x="607517" y="454659"/>
                    </a:moveTo>
                    <a:lnTo>
                      <a:pt x="534289" y="454659"/>
                    </a:lnTo>
                    <a:lnTo>
                      <a:pt x="807720" y="494029"/>
                    </a:lnTo>
                    <a:lnTo>
                      <a:pt x="801010" y="481329"/>
                    </a:lnTo>
                    <a:lnTo>
                      <a:pt x="789305" y="481329"/>
                    </a:lnTo>
                    <a:lnTo>
                      <a:pt x="654050" y="462279"/>
                    </a:lnTo>
                    <a:lnTo>
                      <a:pt x="651837" y="459739"/>
                    </a:lnTo>
                    <a:lnTo>
                      <a:pt x="641857" y="459739"/>
                    </a:lnTo>
                    <a:lnTo>
                      <a:pt x="607517" y="454659"/>
                    </a:lnTo>
                    <a:close/>
                  </a:path>
                  <a:path w="807719" h="506729">
                    <a:moveTo>
                      <a:pt x="409779" y="361949"/>
                    </a:moveTo>
                    <a:lnTo>
                      <a:pt x="398653" y="361949"/>
                    </a:lnTo>
                    <a:lnTo>
                      <a:pt x="431407" y="367029"/>
                    </a:lnTo>
                    <a:lnTo>
                      <a:pt x="463708" y="379729"/>
                    </a:lnTo>
                    <a:lnTo>
                      <a:pt x="494057" y="406399"/>
                    </a:lnTo>
                    <a:lnTo>
                      <a:pt x="520953" y="447039"/>
                    </a:lnTo>
                    <a:lnTo>
                      <a:pt x="474472" y="455929"/>
                    </a:lnTo>
                    <a:lnTo>
                      <a:pt x="470407" y="455929"/>
                    </a:lnTo>
                    <a:lnTo>
                      <a:pt x="470789" y="457199"/>
                    </a:lnTo>
                    <a:lnTo>
                      <a:pt x="296291" y="491489"/>
                    </a:lnTo>
                    <a:lnTo>
                      <a:pt x="348971" y="491489"/>
                    </a:lnTo>
                    <a:lnTo>
                      <a:pt x="534289" y="454659"/>
                    </a:lnTo>
                    <a:lnTo>
                      <a:pt x="607517" y="454659"/>
                    </a:lnTo>
                    <a:lnTo>
                      <a:pt x="598932" y="453389"/>
                    </a:lnTo>
                    <a:lnTo>
                      <a:pt x="597966" y="452119"/>
                    </a:lnTo>
                    <a:lnTo>
                      <a:pt x="587882" y="452119"/>
                    </a:lnTo>
                    <a:lnTo>
                      <a:pt x="544173" y="445769"/>
                    </a:lnTo>
                    <a:lnTo>
                      <a:pt x="523240" y="445769"/>
                    </a:lnTo>
                    <a:lnTo>
                      <a:pt x="496075" y="405129"/>
                    </a:lnTo>
                    <a:lnTo>
                      <a:pt x="465089" y="378459"/>
                    </a:lnTo>
                    <a:lnTo>
                      <a:pt x="432032" y="364489"/>
                    </a:lnTo>
                    <a:lnTo>
                      <a:pt x="409779" y="361949"/>
                    </a:lnTo>
                    <a:close/>
                  </a:path>
                  <a:path w="807719" h="506729">
                    <a:moveTo>
                      <a:pt x="535389" y="280669"/>
                    </a:moveTo>
                    <a:lnTo>
                      <a:pt x="502920" y="280669"/>
                    </a:lnTo>
                    <a:lnTo>
                      <a:pt x="712343" y="335279"/>
                    </a:lnTo>
                    <a:lnTo>
                      <a:pt x="789305" y="481329"/>
                    </a:lnTo>
                    <a:lnTo>
                      <a:pt x="801010" y="481329"/>
                    </a:lnTo>
                    <a:lnTo>
                      <a:pt x="718484" y="325119"/>
                    </a:lnTo>
                    <a:lnTo>
                      <a:pt x="707263" y="325119"/>
                    </a:lnTo>
                    <a:lnTo>
                      <a:pt x="535389" y="280669"/>
                    </a:lnTo>
                    <a:close/>
                  </a:path>
                  <a:path w="807719" h="506729">
                    <a:moveTo>
                      <a:pt x="116713" y="303529"/>
                    </a:moveTo>
                    <a:lnTo>
                      <a:pt x="90551" y="303529"/>
                    </a:lnTo>
                    <a:lnTo>
                      <a:pt x="287782" y="369569"/>
                    </a:lnTo>
                    <a:lnTo>
                      <a:pt x="284099" y="396239"/>
                    </a:lnTo>
                    <a:lnTo>
                      <a:pt x="283718" y="397509"/>
                    </a:lnTo>
                    <a:lnTo>
                      <a:pt x="283464" y="397509"/>
                    </a:lnTo>
                    <a:lnTo>
                      <a:pt x="277100" y="400049"/>
                    </a:lnTo>
                    <a:lnTo>
                      <a:pt x="263890" y="407669"/>
                    </a:lnTo>
                    <a:lnTo>
                      <a:pt x="247513" y="420369"/>
                    </a:lnTo>
                    <a:lnTo>
                      <a:pt x="231648" y="439419"/>
                    </a:lnTo>
                    <a:lnTo>
                      <a:pt x="222617" y="448309"/>
                    </a:lnTo>
                    <a:lnTo>
                      <a:pt x="210645" y="457199"/>
                    </a:lnTo>
                    <a:lnTo>
                      <a:pt x="196982" y="464819"/>
                    </a:lnTo>
                    <a:lnTo>
                      <a:pt x="182880" y="472439"/>
                    </a:lnTo>
                    <a:lnTo>
                      <a:pt x="173990" y="474979"/>
                    </a:lnTo>
                    <a:lnTo>
                      <a:pt x="165862" y="478789"/>
                    </a:lnTo>
                    <a:lnTo>
                      <a:pt x="159639" y="480059"/>
                    </a:lnTo>
                    <a:lnTo>
                      <a:pt x="168311" y="480059"/>
                    </a:lnTo>
                    <a:lnTo>
                      <a:pt x="219727" y="454659"/>
                    </a:lnTo>
                    <a:lnTo>
                      <a:pt x="241246" y="430529"/>
                    </a:lnTo>
                    <a:lnTo>
                      <a:pt x="249666" y="421639"/>
                    </a:lnTo>
                    <a:lnTo>
                      <a:pt x="258252" y="414019"/>
                    </a:lnTo>
                    <a:lnTo>
                      <a:pt x="266446" y="408939"/>
                    </a:lnTo>
                    <a:lnTo>
                      <a:pt x="271272" y="405129"/>
                    </a:lnTo>
                    <a:lnTo>
                      <a:pt x="275971" y="403859"/>
                    </a:lnTo>
                    <a:lnTo>
                      <a:pt x="279400" y="401319"/>
                    </a:lnTo>
                    <a:lnTo>
                      <a:pt x="281559" y="401319"/>
                    </a:lnTo>
                    <a:lnTo>
                      <a:pt x="283082" y="400049"/>
                    </a:lnTo>
                    <a:lnTo>
                      <a:pt x="288408" y="400049"/>
                    </a:lnTo>
                    <a:lnTo>
                      <a:pt x="288925" y="396239"/>
                    </a:lnTo>
                    <a:lnTo>
                      <a:pt x="290449" y="396239"/>
                    </a:lnTo>
                    <a:lnTo>
                      <a:pt x="291846" y="394969"/>
                    </a:lnTo>
                    <a:lnTo>
                      <a:pt x="294132" y="393699"/>
                    </a:lnTo>
                    <a:lnTo>
                      <a:pt x="289305" y="393699"/>
                    </a:lnTo>
                    <a:lnTo>
                      <a:pt x="292607" y="368299"/>
                    </a:lnTo>
                    <a:lnTo>
                      <a:pt x="310253" y="360679"/>
                    </a:lnTo>
                    <a:lnTo>
                      <a:pt x="288163" y="360679"/>
                    </a:lnTo>
                    <a:lnTo>
                      <a:pt x="116713" y="303529"/>
                    </a:lnTo>
                    <a:close/>
                  </a:path>
                  <a:path w="807719" h="506729">
                    <a:moveTo>
                      <a:pt x="115316" y="416559"/>
                    </a:moveTo>
                    <a:lnTo>
                      <a:pt x="114553" y="416559"/>
                    </a:lnTo>
                    <a:lnTo>
                      <a:pt x="91948" y="422909"/>
                    </a:lnTo>
                    <a:lnTo>
                      <a:pt x="106045" y="422909"/>
                    </a:lnTo>
                    <a:lnTo>
                      <a:pt x="106807" y="459739"/>
                    </a:lnTo>
                    <a:lnTo>
                      <a:pt x="118150" y="445769"/>
                    </a:lnTo>
                    <a:lnTo>
                      <a:pt x="112014" y="445769"/>
                    </a:lnTo>
                    <a:lnTo>
                      <a:pt x="117855" y="417829"/>
                    </a:lnTo>
                    <a:lnTo>
                      <a:pt x="116332" y="417829"/>
                    </a:lnTo>
                    <a:lnTo>
                      <a:pt x="115316" y="416559"/>
                    </a:lnTo>
                    <a:close/>
                  </a:path>
                  <a:path w="807719" h="506729">
                    <a:moveTo>
                      <a:pt x="517973" y="306069"/>
                    </a:moveTo>
                    <a:lnTo>
                      <a:pt x="507746" y="306069"/>
                    </a:lnTo>
                    <a:lnTo>
                      <a:pt x="641857" y="459739"/>
                    </a:lnTo>
                    <a:lnTo>
                      <a:pt x="651837" y="459739"/>
                    </a:lnTo>
                    <a:lnTo>
                      <a:pt x="517973" y="306069"/>
                    </a:lnTo>
                    <a:close/>
                  </a:path>
                  <a:path w="807719" h="506729">
                    <a:moveTo>
                      <a:pt x="414143" y="435609"/>
                    </a:moveTo>
                    <a:lnTo>
                      <a:pt x="402778" y="435609"/>
                    </a:lnTo>
                    <a:lnTo>
                      <a:pt x="419528" y="439419"/>
                    </a:lnTo>
                    <a:lnTo>
                      <a:pt x="435111" y="443229"/>
                    </a:lnTo>
                    <a:lnTo>
                      <a:pt x="448945" y="448309"/>
                    </a:lnTo>
                    <a:lnTo>
                      <a:pt x="457453" y="450849"/>
                    </a:lnTo>
                    <a:lnTo>
                      <a:pt x="464439" y="453389"/>
                    </a:lnTo>
                    <a:lnTo>
                      <a:pt x="469265" y="455929"/>
                    </a:lnTo>
                    <a:lnTo>
                      <a:pt x="474472" y="455929"/>
                    </a:lnTo>
                    <a:lnTo>
                      <a:pt x="460918" y="449579"/>
                    </a:lnTo>
                    <a:lnTo>
                      <a:pt x="440055" y="441959"/>
                    </a:lnTo>
                    <a:lnTo>
                      <a:pt x="414143" y="435609"/>
                    </a:lnTo>
                    <a:close/>
                  </a:path>
                  <a:path w="807719" h="506729">
                    <a:moveTo>
                      <a:pt x="528472" y="360679"/>
                    </a:moveTo>
                    <a:lnTo>
                      <a:pt x="518795" y="360679"/>
                    </a:lnTo>
                    <a:lnTo>
                      <a:pt x="587882" y="452119"/>
                    </a:lnTo>
                    <a:lnTo>
                      <a:pt x="597966" y="452119"/>
                    </a:lnTo>
                    <a:lnTo>
                      <a:pt x="528472" y="360679"/>
                    </a:lnTo>
                    <a:close/>
                  </a:path>
                  <a:path w="807719" h="506729">
                    <a:moveTo>
                      <a:pt x="129667" y="419099"/>
                    </a:moveTo>
                    <a:lnTo>
                      <a:pt x="125603" y="419099"/>
                    </a:lnTo>
                    <a:lnTo>
                      <a:pt x="112014" y="445769"/>
                    </a:lnTo>
                    <a:lnTo>
                      <a:pt x="118150" y="445769"/>
                    </a:lnTo>
                    <a:lnTo>
                      <a:pt x="132588" y="427989"/>
                    </a:lnTo>
                    <a:lnTo>
                      <a:pt x="140246" y="427989"/>
                    </a:lnTo>
                    <a:lnTo>
                      <a:pt x="129667" y="419099"/>
                    </a:lnTo>
                    <a:close/>
                  </a:path>
                  <a:path w="807719" h="506729">
                    <a:moveTo>
                      <a:pt x="456019" y="303529"/>
                    </a:moveTo>
                    <a:lnTo>
                      <a:pt x="442595" y="303529"/>
                    </a:lnTo>
                    <a:lnTo>
                      <a:pt x="511428" y="351789"/>
                    </a:lnTo>
                    <a:lnTo>
                      <a:pt x="512445" y="353059"/>
                    </a:lnTo>
                    <a:lnTo>
                      <a:pt x="530987" y="444499"/>
                    </a:lnTo>
                    <a:lnTo>
                      <a:pt x="523240" y="445769"/>
                    </a:lnTo>
                    <a:lnTo>
                      <a:pt x="544173" y="445769"/>
                    </a:lnTo>
                    <a:lnTo>
                      <a:pt x="535432" y="444499"/>
                    </a:lnTo>
                    <a:lnTo>
                      <a:pt x="518795" y="360679"/>
                    </a:lnTo>
                    <a:lnTo>
                      <a:pt x="528472" y="360679"/>
                    </a:lnTo>
                    <a:lnTo>
                      <a:pt x="516890" y="345439"/>
                    </a:lnTo>
                    <a:lnTo>
                      <a:pt x="515493" y="344169"/>
                    </a:lnTo>
                    <a:lnTo>
                      <a:pt x="514976" y="341629"/>
                    </a:lnTo>
                    <a:lnTo>
                      <a:pt x="510286" y="341629"/>
                    </a:lnTo>
                    <a:lnTo>
                      <a:pt x="456019" y="303529"/>
                    </a:lnTo>
                    <a:close/>
                  </a:path>
                  <a:path w="807719" h="506729">
                    <a:moveTo>
                      <a:pt x="140246" y="427989"/>
                    </a:moveTo>
                    <a:lnTo>
                      <a:pt x="132588" y="427989"/>
                    </a:lnTo>
                    <a:lnTo>
                      <a:pt x="152653" y="440689"/>
                    </a:lnTo>
                    <a:lnTo>
                      <a:pt x="148590" y="431799"/>
                    </a:lnTo>
                    <a:lnTo>
                      <a:pt x="144780" y="431799"/>
                    </a:lnTo>
                    <a:lnTo>
                      <a:pt x="140246" y="427989"/>
                    </a:lnTo>
                    <a:close/>
                  </a:path>
                  <a:path w="807719" h="506729">
                    <a:moveTo>
                      <a:pt x="136398" y="415289"/>
                    </a:moveTo>
                    <a:lnTo>
                      <a:pt x="136017" y="415289"/>
                    </a:lnTo>
                    <a:lnTo>
                      <a:pt x="133730" y="416559"/>
                    </a:lnTo>
                    <a:lnTo>
                      <a:pt x="144780" y="431799"/>
                    </a:lnTo>
                    <a:lnTo>
                      <a:pt x="148590" y="431799"/>
                    </a:lnTo>
                    <a:lnTo>
                      <a:pt x="144526" y="422909"/>
                    </a:lnTo>
                    <a:lnTo>
                      <a:pt x="193675" y="421639"/>
                    </a:lnTo>
                    <a:lnTo>
                      <a:pt x="186895" y="419099"/>
                    </a:lnTo>
                    <a:lnTo>
                      <a:pt x="175132" y="419099"/>
                    </a:lnTo>
                    <a:lnTo>
                      <a:pt x="136398" y="415289"/>
                    </a:lnTo>
                    <a:close/>
                  </a:path>
                  <a:path w="807719" h="506729">
                    <a:moveTo>
                      <a:pt x="99441" y="382269"/>
                    </a:moveTo>
                    <a:lnTo>
                      <a:pt x="105664" y="398779"/>
                    </a:lnTo>
                    <a:lnTo>
                      <a:pt x="55753" y="398779"/>
                    </a:lnTo>
                    <a:lnTo>
                      <a:pt x="99059" y="415289"/>
                    </a:lnTo>
                    <a:lnTo>
                      <a:pt x="79755" y="427989"/>
                    </a:lnTo>
                    <a:lnTo>
                      <a:pt x="106045" y="422909"/>
                    </a:lnTo>
                    <a:lnTo>
                      <a:pt x="91948" y="422909"/>
                    </a:lnTo>
                    <a:lnTo>
                      <a:pt x="112014" y="412749"/>
                    </a:lnTo>
                    <a:lnTo>
                      <a:pt x="111632" y="412749"/>
                    </a:lnTo>
                    <a:lnTo>
                      <a:pt x="111251" y="411479"/>
                    </a:lnTo>
                    <a:lnTo>
                      <a:pt x="111251" y="410209"/>
                    </a:lnTo>
                    <a:lnTo>
                      <a:pt x="74295" y="401319"/>
                    </a:lnTo>
                    <a:lnTo>
                      <a:pt x="113942" y="401319"/>
                    </a:lnTo>
                    <a:lnTo>
                      <a:pt x="106045" y="389889"/>
                    </a:lnTo>
                    <a:lnTo>
                      <a:pt x="111209" y="389889"/>
                    </a:lnTo>
                    <a:lnTo>
                      <a:pt x="99441" y="382269"/>
                    </a:lnTo>
                    <a:close/>
                  </a:path>
                  <a:path w="807719" h="506729">
                    <a:moveTo>
                      <a:pt x="165480" y="393699"/>
                    </a:moveTo>
                    <a:lnTo>
                      <a:pt x="142240" y="398779"/>
                    </a:lnTo>
                    <a:lnTo>
                      <a:pt x="154813" y="398779"/>
                    </a:lnTo>
                    <a:lnTo>
                      <a:pt x="137032" y="407669"/>
                    </a:lnTo>
                    <a:lnTo>
                      <a:pt x="137795" y="407669"/>
                    </a:lnTo>
                    <a:lnTo>
                      <a:pt x="138176" y="408939"/>
                    </a:lnTo>
                    <a:lnTo>
                      <a:pt x="138176" y="410209"/>
                    </a:lnTo>
                    <a:lnTo>
                      <a:pt x="175132" y="419099"/>
                    </a:lnTo>
                    <a:lnTo>
                      <a:pt x="186895" y="419099"/>
                    </a:lnTo>
                    <a:lnTo>
                      <a:pt x="149605" y="405129"/>
                    </a:lnTo>
                    <a:lnTo>
                      <a:pt x="165480" y="393699"/>
                    </a:lnTo>
                    <a:close/>
                  </a:path>
                  <a:path w="807719" h="506729">
                    <a:moveTo>
                      <a:pt x="126746" y="403859"/>
                    </a:moveTo>
                    <a:lnTo>
                      <a:pt x="121539" y="403859"/>
                    </a:lnTo>
                    <a:lnTo>
                      <a:pt x="116332" y="405129"/>
                    </a:lnTo>
                    <a:lnTo>
                      <a:pt x="115316" y="408939"/>
                    </a:lnTo>
                    <a:lnTo>
                      <a:pt x="113792" y="411479"/>
                    </a:lnTo>
                    <a:lnTo>
                      <a:pt x="117094" y="415289"/>
                    </a:lnTo>
                    <a:lnTo>
                      <a:pt x="122301" y="416559"/>
                    </a:lnTo>
                    <a:lnTo>
                      <a:pt x="127889" y="417829"/>
                    </a:lnTo>
                    <a:lnTo>
                      <a:pt x="132969" y="415289"/>
                    </a:lnTo>
                    <a:lnTo>
                      <a:pt x="133426" y="414019"/>
                    </a:lnTo>
                    <a:lnTo>
                      <a:pt x="123444" y="414019"/>
                    </a:lnTo>
                    <a:lnTo>
                      <a:pt x="120776" y="412749"/>
                    </a:lnTo>
                    <a:lnTo>
                      <a:pt x="118999" y="411479"/>
                    </a:lnTo>
                    <a:lnTo>
                      <a:pt x="119761" y="408939"/>
                    </a:lnTo>
                    <a:lnTo>
                      <a:pt x="120396" y="407669"/>
                    </a:lnTo>
                    <a:lnTo>
                      <a:pt x="123063" y="406399"/>
                    </a:lnTo>
                    <a:lnTo>
                      <a:pt x="133053" y="406399"/>
                    </a:lnTo>
                    <a:lnTo>
                      <a:pt x="131953" y="405129"/>
                    </a:lnTo>
                    <a:lnTo>
                      <a:pt x="126746" y="403859"/>
                    </a:lnTo>
                    <a:close/>
                  </a:path>
                  <a:path w="807719" h="506729">
                    <a:moveTo>
                      <a:pt x="133053" y="406399"/>
                    </a:moveTo>
                    <a:lnTo>
                      <a:pt x="125984" y="406399"/>
                    </a:lnTo>
                    <a:lnTo>
                      <a:pt x="128524" y="407669"/>
                    </a:lnTo>
                    <a:lnTo>
                      <a:pt x="130428" y="408939"/>
                    </a:lnTo>
                    <a:lnTo>
                      <a:pt x="129667" y="411479"/>
                    </a:lnTo>
                    <a:lnTo>
                      <a:pt x="128905" y="412749"/>
                    </a:lnTo>
                    <a:lnTo>
                      <a:pt x="126365" y="414019"/>
                    </a:lnTo>
                    <a:lnTo>
                      <a:pt x="133426" y="414019"/>
                    </a:lnTo>
                    <a:lnTo>
                      <a:pt x="135255" y="408939"/>
                    </a:lnTo>
                    <a:lnTo>
                      <a:pt x="133053" y="406399"/>
                    </a:lnTo>
                    <a:close/>
                  </a:path>
                  <a:path w="807719" h="506729">
                    <a:moveTo>
                      <a:pt x="113942" y="401319"/>
                    </a:moveTo>
                    <a:lnTo>
                      <a:pt x="74295" y="401319"/>
                    </a:lnTo>
                    <a:lnTo>
                      <a:pt x="113030" y="405129"/>
                    </a:lnTo>
                    <a:lnTo>
                      <a:pt x="113792" y="405129"/>
                    </a:lnTo>
                    <a:lnTo>
                      <a:pt x="114553" y="403859"/>
                    </a:lnTo>
                    <a:lnTo>
                      <a:pt x="115697" y="403859"/>
                    </a:lnTo>
                    <a:lnTo>
                      <a:pt x="113942" y="401319"/>
                    </a:lnTo>
                    <a:close/>
                  </a:path>
                  <a:path w="807719" h="506729">
                    <a:moveTo>
                      <a:pt x="140334" y="379729"/>
                    </a:moveTo>
                    <a:lnTo>
                      <a:pt x="135636" y="379729"/>
                    </a:lnTo>
                    <a:lnTo>
                      <a:pt x="131191" y="402589"/>
                    </a:lnTo>
                    <a:lnTo>
                      <a:pt x="132588" y="402589"/>
                    </a:lnTo>
                    <a:lnTo>
                      <a:pt x="133730" y="403859"/>
                    </a:lnTo>
                    <a:lnTo>
                      <a:pt x="134493" y="405129"/>
                    </a:lnTo>
                    <a:lnTo>
                      <a:pt x="154813" y="398779"/>
                    </a:lnTo>
                    <a:lnTo>
                      <a:pt x="142240" y="398779"/>
                    </a:lnTo>
                    <a:lnTo>
                      <a:pt x="140334" y="379729"/>
                    </a:lnTo>
                    <a:close/>
                  </a:path>
                  <a:path w="807719" h="506729">
                    <a:moveTo>
                      <a:pt x="111209" y="389889"/>
                    </a:moveTo>
                    <a:lnTo>
                      <a:pt x="106045" y="389889"/>
                    </a:lnTo>
                    <a:lnTo>
                      <a:pt x="119761" y="401319"/>
                    </a:lnTo>
                    <a:lnTo>
                      <a:pt x="123825" y="401319"/>
                    </a:lnTo>
                    <a:lnTo>
                      <a:pt x="127993" y="393699"/>
                    </a:lnTo>
                    <a:lnTo>
                      <a:pt x="117094" y="393699"/>
                    </a:lnTo>
                    <a:lnTo>
                      <a:pt x="111209" y="389889"/>
                    </a:lnTo>
                    <a:close/>
                  </a:path>
                  <a:path w="807719" h="506729">
                    <a:moveTo>
                      <a:pt x="139319" y="369569"/>
                    </a:moveTo>
                    <a:lnTo>
                      <a:pt x="117094" y="393699"/>
                    </a:lnTo>
                    <a:lnTo>
                      <a:pt x="127993" y="393699"/>
                    </a:lnTo>
                    <a:lnTo>
                      <a:pt x="135636" y="379729"/>
                    </a:lnTo>
                    <a:lnTo>
                      <a:pt x="140334" y="379729"/>
                    </a:lnTo>
                    <a:lnTo>
                      <a:pt x="139319" y="369569"/>
                    </a:lnTo>
                    <a:close/>
                  </a:path>
                  <a:path w="807719" h="506729">
                    <a:moveTo>
                      <a:pt x="398653" y="360679"/>
                    </a:moveTo>
                    <a:lnTo>
                      <a:pt x="363011" y="364489"/>
                    </a:lnTo>
                    <a:lnTo>
                      <a:pt x="331358" y="373379"/>
                    </a:lnTo>
                    <a:lnTo>
                      <a:pt x="306016" y="384809"/>
                    </a:lnTo>
                    <a:lnTo>
                      <a:pt x="289305" y="393699"/>
                    </a:lnTo>
                    <a:lnTo>
                      <a:pt x="294132" y="393699"/>
                    </a:lnTo>
                    <a:lnTo>
                      <a:pt x="311624" y="384809"/>
                    </a:lnTo>
                    <a:lnTo>
                      <a:pt x="336153" y="374649"/>
                    </a:lnTo>
                    <a:lnTo>
                      <a:pt x="365801" y="365759"/>
                    </a:lnTo>
                    <a:lnTo>
                      <a:pt x="398653" y="361949"/>
                    </a:lnTo>
                    <a:lnTo>
                      <a:pt x="409779" y="361949"/>
                    </a:lnTo>
                    <a:lnTo>
                      <a:pt x="398653" y="360679"/>
                    </a:lnTo>
                    <a:close/>
                  </a:path>
                  <a:path w="807719" h="506729">
                    <a:moveTo>
                      <a:pt x="130000" y="267969"/>
                    </a:moveTo>
                    <a:lnTo>
                      <a:pt x="107569" y="267969"/>
                    </a:lnTo>
                    <a:lnTo>
                      <a:pt x="293370" y="330199"/>
                    </a:lnTo>
                    <a:lnTo>
                      <a:pt x="289305" y="360679"/>
                    </a:lnTo>
                    <a:lnTo>
                      <a:pt x="310253" y="360679"/>
                    </a:lnTo>
                    <a:lnTo>
                      <a:pt x="313194" y="359409"/>
                    </a:lnTo>
                    <a:lnTo>
                      <a:pt x="294132" y="359409"/>
                    </a:lnTo>
                    <a:lnTo>
                      <a:pt x="297815" y="330199"/>
                    </a:lnTo>
                    <a:lnTo>
                      <a:pt x="315656" y="322579"/>
                    </a:lnTo>
                    <a:lnTo>
                      <a:pt x="294513" y="322579"/>
                    </a:lnTo>
                    <a:lnTo>
                      <a:pt x="130000" y="267969"/>
                    </a:lnTo>
                    <a:close/>
                  </a:path>
                  <a:path w="807719" h="506729">
                    <a:moveTo>
                      <a:pt x="443357" y="294639"/>
                    </a:moveTo>
                    <a:lnTo>
                      <a:pt x="294132" y="359409"/>
                    </a:lnTo>
                    <a:lnTo>
                      <a:pt x="313194" y="359409"/>
                    </a:lnTo>
                    <a:lnTo>
                      <a:pt x="442595" y="303529"/>
                    </a:lnTo>
                    <a:lnTo>
                      <a:pt x="456019" y="303529"/>
                    </a:lnTo>
                    <a:lnTo>
                      <a:pt x="443357" y="294639"/>
                    </a:lnTo>
                    <a:close/>
                  </a:path>
                  <a:path w="807719" h="506729">
                    <a:moveTo>
                      <a:pt x="519224" y="246379"/>
                    </a:moveTo>
                    <a:lnTo>
                      <a:pt x="491490" y="246379"/>
                    </a:lnTo>
                    <a:lnTo>
                      <a:pt x="496189" y="271779"/>
                    </a:lnTo>
                    <a:lnTo>
                      <a:pt x="475488" y="280669"/>
                    </a:lnTo>
                    <a:lnTo>
                      <a:pt x="497713" y="294639"/>
                    </a:lnTo>
                    <a:lnTo>
                      <a:pt x="501776" y="299719"/>
                    </a:lnTo>
                    <a:lnTo>
                      <a:pt x="510286" y="341629"/>
                    </a:lnTo>
                    <a:lnTo>
                      <a:pt x="514976" y="341629"/>
                    </a:lnTo>
                    <a:lnTo>
                      <a:pt x="507746" y="306069"/>
                    </a:lnTo>
                    <a:lnTo>
                      <a:pt x="517973" y="306069"/>
                    </a:lnTo>
                    <a:lnTo>
                      <a:pt x="504698" y="290829"/>
                    </a:lnTo>
                    <a:lnTo>
                      <a:pt x="503809" y="285749"/>
                    </a:lnTo>
                    <a:lnTo>
                      <a:pt x="499237" y="285749"/>
                    </a:lnTo>
                    <a:lnTo>
                      <a:pt x="492505" y="281939"/>
                    </a:lnTo>
                    <a:lnTo>
                      <a:pt x="497332" y="279399"/>
                    </a:lnTo>
                    <a:lnTo>
                      <a:pt x="530478" y="279399"/>
                    </a:lnTo>
                    <a:lnTo>
                      <a:pt x="501015" y="271779"/>
                    </a:lnTo>
                    <a:lnTo>
                      <a:pt x="496189" y="247649"/>
                    </a:lnTo>
                    <a:lnTo>
                      <a:pt x="524187" y="247649"/>
                    </a:lnTo>
                    <a:lnTo>
                      <a:pt x="519224" y="246379"/>
                    </a:lnTo>
                    <a:close/>
                  </a:path>
                  <a:path w="807719" h="506729">
                    <a:moveTo>
                      <a:pt x="524187" y="247649"/>
                    </a:moveTo>
                    <a:lnTo>
                      <a:pt x="496189" y="247649"/>
                    </a:lnTo>
                    <a:lnTo>
                      <a:pt x="693166" y="298449"/>
                    </a:lnTo>
                    <a:lnTo>
                      <a:pt x="707263" y="325119"/>
                    </a:lnTo>
                    <a:lnTo>
                      <a:pt x="718484" y="325119"/>
                    </a:lnTo>
                    <a:lnTo>
                      <a:pt x="699698" y="289559"/>
                    </a:lnTo>
                    <a:lnTo>
                      <a:pt x="687959" y="289559"/>
                    </a:lnTo>
                    <a:lnTo>
                      <a:pt x="524187" y="247649"/>
                    </a:lnTo>
                    <a:close/>
                  </a:path>
                  <a:path w="807719" h="506729">
                    <a:moveTo>
                      <a:pt x="303022" y="293369"/>
                    </a:moveTo>
                    <a:lnTo>
                      <a:pt x="298196" y="293369"/>
                    </a:lnTo>
                    <a:lnTo>
                      <a:pt x="294513" y="322579"/>
                    </a:lnTo>
                    <a:lnTo>
                      <a:pt x="315656" y="322579"/>
                    </a:lnTo>
                    <a:lnTo>
                      <a:pt x="318630" y="321309"/>
                    </a:lnTo>
                    <a:lnTo>
                      <a:pt x="299339" y="321309"/>
                    </a:lnTo>
                    <a:lnTo>
                      <a:pt x="303022" y="293369"/>
                    </a:lnTo>
                    <a:close/>
                  </a:path>
                  <a:path w="807719" h="506729">
                    <a:moveTo>
                      <a:pt x="359863" y="236219"/>
                    </a:moveTo>
                    <a:lnTo>
                      <a:pt x="345821" y="236219"/>
                    </a:lnTo>
                    <a:lnTo>
                      <a:pt x="403098" y="275589"/>
                    </a:lnTo>
                    <a:lnTo>
                      <a:pt x="299339" y="321309"/>
                    </a:lnTo>
                    <a:lnTo>
                      <a:pt x="318630" y="321309"/>
                    </a:lnTo>
                    <a:lnTo>
                      <a:pt x="419734" y="278129"/>
                    </a:lnTo>
                    <a:lnTo>
                      <a:pt x="359863" y="236219"/>
                    </a:lnTo>
                    <a:close/>
                  </a:path>
                  <a:path w="807719" h="506729">
                    <a:moveTo>
                      <a:pt x="194897" y="214629"/>
                    </a:moveTo>
                    <a:lnTo>
                      <a:pt x="132969" y="214629"/>
                    </a:lnTo>
                    <a:lnTo>
                      <a:pt x="178816" y="222249"/>
                    </a:lnTo>
                    <a:lnTo>
                      <a:pt x="195105" y="242569"/>
                    </a:lnTo>
                    <a:lnTo>
                      <a:pt x="219979" y="265429"/>
                    </a:lnTo>
                    <a:lnTo>
                      <a:pt x="251450" y="285749"/>
                    </a:lnTo>
                    <a:lnTo>
                      <a:pt x="287528" y="294639"/>
                    </a:lnTo>
                    <a:lnTo>
                      <a:pt x="294894" y="294639"/>
                    </a:lnTo>
                    <a:lnTo>
                      <a:pt x="298196" y="293369"/>
                    </a:lnTo>
                    <a:lnTo>
                      <a:pt x="303403" y="293369"/>
                    </a:lnTo>
                    <a:lnTo>
                      <a:pt x="303403" y="292099"/>
                    </a:lnTo>
                    <a:lnTo>
                      <a:pt x="287528" y="292099"/>
                    </a:lnTo>
                    <a:lnTo>
                      <a:pt x="265277" y="288289"/>
                    </a:lnTo>
                    <a:lnTo>
                      <a:pt x="244395" y="279399"/>
                    </a:lnTo>
                    <a:lnTo>
                      <a:pt x="225395" y="266699"/>
                    </a:lnTo>
                    <a:lnTo>
                      <a:pt x="208788" y="252729"/>
                    </a:lnTo>
                    <a:lnTo>
                      <a:pt x="201352" y="245109"/>
                    </a:lnTo>
                    <a:lnTo>
                      <a:pt x="194738" y="238759"/>
                    </a:lnTo>
                    <a:lnTo>
                      <a:pt x="189053" y="231139"/>
                    </a:lnTo>
                    <a:lnTo>
                      <a:pt x="184403" y="226059"/>
                    </a:lnTo>
                    <a:lnTo>
                      <a:pt x="183642" y="224789"/>
                    </a:lnTo>
                    <a:lnTo>
                      <a:pt x="182880" y="224789"/>
                    </a:lnTo>
                    <a:lnTo>
                      <a:pt x="182118" y="223519"/>
                    </a:lnTo>
                    <a:lnTo>
                      <a:pt x="247607" y="223519"/>
                    </a:lnTo>
                    <a:lnTo>
                      <a:pt x="194897" y="214629"/>
                    </a:lnTo>
                    <a:close/>
                  </a:path>
                  <a:path w="807719" h="506729">
                    <a:moveTo>
                      <a:pt x="247607" y="223519"/>
                    </a:moveTo>
                    <a:lnTo>
                      <a:pt x="182118" y="223519"/>
                    </a:lnTo>
                    <a:lnTo>
                      <a:pt x="305180" y="243839"/>
                    </a:lnTo>
                    <a:lnTo>
                      <a:pt x="298576" y="290829"/>
                    </a:lnTo>
                    <a:lnTo>
                      <a:pt x="291211" y="292099"/>
                    </a:lnTo>
                    <a:lnTo>
                      <a:pt x="303403" y="292099"/>
                    </a:lnTo>
                    <a:lnTo>
                      <a:pt x="308063" y="290829"/>
                    </a:lnTo>
                    <a:lnTo>
                      <a:pt x="303403" y="290829"/>
                    </a:lnTo>
                    <a:lnTo>
                      <a:pt x="309626" y="243839"/>
                    </a:lnTo>
                    <a:lnTo>
                      <a:pt x="329565" y="238759"/>
                    </a:lnTo>
                    <a:lnTo>
                      <a:pt x="332232" y="238759"/>
                    </a:lnTo>
                    <a:lnTo>
                      <a:pt x="345821" y="236219"/>
                    </a:lnTo>
                    <a:lnTo>
                      <a:pt x="359863" y="236219"/>
                    </a:lnTo>
                    <a:lnTo>
                      <a:pt x="356234" y="233679"/>
                    </a:lnTo>
                    <a:lnTo>
                      <a:pt x="307848" y="233679"/>
                    </a:lnTo>
                    <a:lnTo>
                      <a:pt x="247607" y="223519"/>
                    </a:lnTo>
                    <a:close/>
                  </a:path>
                  <a:path w="807719" h="506729">
                    <a:moveTo>
                      <a:pt x="332232" y="238759"/>
                    </a:moveTo>
                    <a:lnTo>
                      <a:pt x="329565" y="238759"/>
                    </a:lnTo>
                    <a:lnTo>
                      <a:pt x="333628" y="243839"/>
                    </a:lnTo>
                    <a:lnTo>
                      <a:pt x="339978" y="252729"/>
                    </a:lnTo>
                    <a:lnTo>
                      <a:pt x="339978" y="261619"/>
                    </a:lnTo>
                    <a:lnTo>
                      <a:pt x="338353" y="270509"/>
                    </a:lnTo>
                    <a:lnTo>
                      <a:pt x="332597" y="278129"/>
                    </a:lnTo>
                    <a:lnTo>
                      <a:pt x="321387" y="284479"/>
                    </a:lnTo>
                    <a:lnTo>
                      <a:pt x="303403" y="290829"/>
                    </a:lnTo>
                    <a:lnTo>
                      <a:pt x="308063" y="290829"/>
                    </a:lnTo>
                    <a:lnTo>
                      <a:pt x="322046" y="287019"/>
                    </a:lnTo>
                    <a:lnTo>
                      <a:pt x="333962" y="279399"/>
                    </a:lnTo>
                    <a:lnTo>
                      <a:pt x="340282" y="270509"/>
                    </a:lnTo>
                    <a:lnTo>
                      <a:pt x="342138" y="261619"/>
                    </a:lnTo>
                    <a:lnTo>
                      <a:pt x="341161" y="255269"/>
                    </a:lnTo>
                    <a:lnTo>
                      <a:pt x="338709" y="248919"/>
                    </a:lnTo>
                    <a:lnTo>
                      <a:pt x="335494" y="242569"/>
                    </a:lnTo>
                    <a:lnTo>
                      <a:pt x="332232" y="238759"/>
                    </a:lnTo>
                    <a:close/>
                  </a:path>
                  <a:path w="807719" h="506729">
                    <a:moveTo>
                      <a:pt x="551100" y="205739"/>
                    </a:moveTo>
                    <a:lnTo>
                      <a:pt x="487680" y="205739"/>
                    </a:lnTo>
                    <a:lnTo>
                      <a:pt x="658749" y="233679"/>
                    </a:lnTo>
                    <a:lnTo>
                      <a:pt x="687959" y="289559"/>
                    </a:lnTo>
                    <a:lnTo>
                      <a:pt x="699698" y="289559"/>
                    </a:lnTo>
                    <a:lnTo>
                      <a:pt x="665480" y="224789"/>
                    </a:lnTo>
                    <a:lnTo>
                      <a:pt x="662940" y="224789"/>
                    </a:lnTo>
                    <a:lnTo>
                      <a:pt x="551100" y="205739"/>
                    </a:lnTo>
                    <a:close/>
                  </a:path>
                  <a:path w="807719" h="506729">
                    <a:moveTo>
                      <a:pt x="530478" y="279399"/>
                    </a:moveTo>
                    <a:lnTo>
                      <a:pt x="497713" y="279399"/>
                    </a:lnTo>
                    <a:lnTo>
                      <a:pt x="499237" y="285749"/>
                    </a:lnTo>
                    <a:lnTo>
                      <a:pt x="503809" y="285749"/>
                    </a:lnTo>
                    <a:lnTo>
                      <a:pt x="502920" y="280669"/>
                    </a:lnTo>
                    <a:lnTo>
                      <a:pt x="535389" y="280669"/>
                    </a:lnTo>
                    <a:lnTo>
                      <a:pt x="530478" y="279399"/>
                    </a:lnTo>
                    <a:close/>
                  </a:path>
                  <a:path w="807719" h="506729">
                    <a:moveTo>
                      <a:pt x="404876" y="226059"/>
                    </a:moveTo>
                    <a:lnTo>
                      <a:pt x="389763" y="226059"/>
                    </a:lnTo>
                    <a:lnTo>
                      <a:pt x="436372" y="255269"/>
                    </a:lnTo>
                    <a:lnTo>
                      <a:pt x="436787" y="267969"/>
                    </a:lnTo>
                    <a:lnTo>
                      <a:pt x="437064" y="278129"/>
                    </a:lnTo>
                    <a:lnTo>
                      <a:pt x="437134" y="281939"/>
                    </a:lnTo>
                    <a:lnTo>
                      <a:pt x="453009" y="281939"/>
                    </a:lnTo>
                    <a:lnTo>
                      <a:pt x="453707" y="246379"/>
                    </a:lnTo>
                    <a:lnTo>
                      <a:pt x="436372" y="246379"/>
                    </a:lnTo>
                    <a:lnTo>
                      <a:pt x="404876" y="226059"/>
                    </a:lnTo>
                    <a:close/>
                  </a:path>
                  <a:path w="807719" h="506729">
                    <a:moveTo>
                      <a:pt x="487680" y="205739"/>
                    </a:moveTo>
                    <a:lnTo>
                      <a:pt x="482980" y="205739"/>
                    </a:lnTo>
                    <a:lnTo>
                      <a:pt x="489584" y="238759"/>
                    </a:lnTo>
                    <a:lnTo>
                      <a:pt x="457834" y="252729"/>
                    </a:lnTo>
                    <a:lnTo>
                      <a:pt x="457834" y="259079"/>
                    </a:lnTo>
                    <a:lnTo>
                      <a:pt x="457453" y="261619"/>
                    </a:lnTo>
                    <a:lnTo>
                      <a:pt x="490728" y="246379"/>
                    </a:lnTo>
                    <a:lnTo>
                      <a:pt x="519224" y="246379"/>
                    </a:lnTo>
                    <a:lnTo>
                      <a:pt x="494411" y="240029"/>
                    </a:lnTo>
                    <a:lnTo>
                      <a:pt x="487680" y="205739"/>
                    </a:lnTo>
                    <a:close/>
                  </a:path>
                  <a:path w="807719" h="506729">
                    <a:moveTo>
                      <a:pt x="454329" y="215899"/>
                    </a:moveTo>
                    <a:lnTo>
                      <a:pt x="435609" y="215899"/>
                    </a:lnTo>
                    <a:lnTo>
                      <a:pt x="436372" y="246379"/>
                    </a:lnTo>
                    <a:lnTo>
                      <a:pt x="453707" y="246379"/>
                    </a:lnTo>
                    <a:lnTo>
                      <a:pt x="454329" y="215899"/>
                    </a:lnTo>
                    <a:close/>
                  </a:path>
                  <a:path w="807719" h="506729">
                    <a:moveTo>
                      <a:pt x="452628" y="0"/>
                    </a:moveTo>
                    <a:lnTo>
                      <a:pt x="437515" y="0"/>
                    </a:lnTo>
                    <a:lnTo>
                      <a:pt x="431165" y="1269"/>
                    </a:lnTo>
                    <a:lnTo>
                      <a:pt x="431276" y="7619"/>
                    </a:lnTo>
                    <a:lnTo>
                      <a:pt x="435609" y="205739"/>
                    </a:lnTo>
                    <a:lnTo>
                      <a:pt x="307848" y="233679"/>
                    </a:lnTo>
                    <a:lnTo>
                      <a:pt x="356234" y="233679"/>
                    </a:lnTo>
                    <a:lnTo>
                      <a:pt x="389763" y="226059"/>
                    </a:lnTo>
                    <a:lnTo>
                      <a:pt x="404876" y="226059"/>
                    </a:lnTo>
                    <a:lnTo>
                      <a:pt x="400939" y="223519"/>
                    </a:lnTo>
                    <a:lnTo>
                      <a:pt x="435609" y="215899"/>
                    </a:lnTo>
                    <a:lnTo>
                      <a:pt x="454329" y="215899"/>
                    </a:lnTo>
                    <a:lnTo>
                      <a:pt x="457073" y="81279"/>
                    </a:lnTo>
                    <a:lnTo>
                      <a:pt x="593740" y="81279"/>
                    </a:lnTo>
                    <a:lnTo>
                      <a:pt x="599344" y="77469"/>
                    </a:lnTo>
                    <a:lnTo>
                      <a:pt x="627987" y="68579"/>
                    </a:lnTo>
                    <a:lnTo>
                      <a:pt x="648080" y="64769"/>
                    </a:lnTo>
                    <a:lnTo>
                      <a:pt x="632539" y="49529"/>
                    </a:lnTo>
                    <a:lnTo>
                      <a:pt x="614992" y="40639"/>
                    </a:lnTo>
                    <a:lnTo>
                      <a:pt x="519598" y="40639"/>
                    </a:lnTo>
                    <a:lnTo>
                      <a:pt x="494776" y="35559"/>
                    </a:lnTo>
                    <a:lnTo>
                      <a:pt x="473358" y="25400"/>
                    </a:lnTo>
                    <a:lnTo>
                      <a:pt x="458216" y="13969"/>
                    </a:lnTo>
                    <a:lnTo>
                      <a:pt x="458597" y="7619"/>
                    </a:lnTo>
                    <a:lnTo>
                      <a:pt x="443738" y="7619"/>
                    </a:lnTo>
                    <a:lnTo>
                      <a:pt x="435228" y="3809"/>
                    </a:lnTo>
                    <a:lnTo>
                      <a:pt x="458597" y="3809"/>
                    </a:lnTo>
                    <a:lnTo>
                      <a:pt x="458597" y="1269"/>
                    </a:lnTo>
                    <a:lnTo>
                      <a:pt x="452628" y="0"/>
                    </a:lnTo>
                    <a:close/>
                  </a:path>
                  <a:path w="807719" h="506729">
                    <a:moveTo>
                      <a:pt x="483997" y="194309"/>
                    </a:moveTo>
                    <a:lnTo>
                      <a:pt x="467105" y="198119"/>
                    </a:lnTo>
                    <a:lnTo>
                      <a:pt x="464820" y="205739"/>
                    </a:lnTo>
                    <a:lnTo>
                      <a:pt x="464057" y="209549"/>
                    </a:lnTo>
                    <a:lnTo>
                      <a:pt x="482980" y="205739"/>
                    </a:lnTo>
                    <a:lnTo>
                      <a:pt x="551100" y="205739"/>
                    </a:lnTo>
                    <a:lnTo>
                      <a:pt x="483997" y="194309"/>
                    </a:lnTo>
                    <a:close/>
                  </a:path>
                  <a:path w="807719" h="506729">
                    <a:moveTo>
                      <a:pt x="593740" y="81279"/>
                    </a:moveTo>
                    <a:lnTo>
                      <a:pt x="457073" y="81279"/>
                    </a:lnTo>
                    <a:lnTo>
                      <a:pt x="458146" y="100329"/>
                    </a:lnTo>
                    <a:lnTo>
                      <a:pt x="459755" y="120649"/>
                    </a:lnTo>
                    <a:lnTo>
                      <a:pt x="462055" y="138429"/>
                    </a:lnTo>
                    <a:lnTo>
                      <a:pt x="465201" y="153669"/>
                    </a:lnTo>
                    <a:lnTo>
                      <a:pt x="488094" y="156209"/>
                    </a:lnTo>
                    <a:lnTo>
                      <a:pt x="514715" y="154939"/>
                    </a:lnTo>
                    <a:lnTo>
                      <a:pt x="538549" y="146049"/>
                    </a:lnTo>
                    <a:lnTo>
                      <a:pt x="553084" y="125729"/>
                    </a:lnTo>
                    <a:lnTo>
                      <a:pt x="571321" y="96519"/>
                    </a:lnTo>
                    <a:lnTo>
                      <a:pt x="593740" y="81279"/>
                    </a:lnTo>
                    <a:close/>
                  </a:path>
                  <a:path w="807719" h="506729">
                    <a:moveTo>
                      <a:pt x="576929" y="31750"/>
                    </a:moveTo>
                    <a:lnTo>
                      <a:pt x="519598" y="40639"/>
                    </a:lnTo>
                    <a:lnTo>
                      <a:pt x="614992" y="40639"/>
                    </a:lnTo>
                    <a:lnTo>
                      <a:pt x="607472" y="36829"/>
                    </a:lnTo>
                    <a:lnTo>
                      <a:pt x="576929" y="31750"/>
                    </a:lnTo>
                    <a:close/>
                  </a:path>
                  <a:path w="807719" h="506729">
                    <a:moveTo>
                      <a:pt x="456692" y="6350"/>
                    </a:moveTo>
                    <a:lnTo>
                      <a:pt x="452247" y="6350"/>
                    </a:lnTo>
                    <a:lnTo>
                      <a:pt x="443738" y="7619"/>
                    </a:lnTo>
                    <a:lnTo>
                      <a:pt x="458597" y="7619"/>
                    </a:lnTo>
                    <a:lnTo>
                      <a:pt x="456692" y="6350"/>
                    </a:lnTo>
                    <a:close/>
                  </a:path>
                  <a:path w="807719" h="506729">
                    <a:moveTo>
                      <a:pt x="458597" y="3809"/>
                    </a:moveTo>
                    <a:lnTo>
                      <a:pt x="437896" y="3809"/>
                    </a:lnTo>
                    <a:lnTo>
                      <a:pt x="441198" y="5079"/>
                    </a:lnTo>
                    <a:lnTo>
                      <a:pt x="452628" y="5079"/>
                    </a:lnTo>
                    <a:lnTo>
                      <a:pt x="458597" y="3809"/>
                    </a:lnTo>
                    <a:close/>
                  </a:path>
                </a:pathLst>
              </a:custGeom>
              <a:solidFill>
                <a:srgbClr val="006D5B"/>
              </a:solidFill>
              <a:ln>
                <a:solidFill>
                  <a:srgbClr val="006D5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0" cap="none" spc="0" normalizeH="0" baseline="0" noProof="0">
                  <a:ln>
                    <a:noFill/>
                  </a:ln>
                  <a:solidFill>
                    <a:srgbClr val="000000"/>
                  </a:solidFill>
                  <a:effectLst/>
                  <a:uLnTx/>
                  <a:uFillTx/>
                  <a:latin typeface="Calibri"/>
                  <a:ea typeface="+mn-ea"/>
                  <a:cs typeface="+mn-cs"/>
                </a:endParaRPr>
              </a:p>
            </p:txBody>
          </p:sp>
        </p:grpSp>
        <p:grpSp>
          <p:nvGrpSpPr>
            <p:cNvPr id="12" name="Group 11">
              <a:extLst>
                <a:ext uri="{FF2B5EF4-FFF2-40B4-BE49-F238E27FC236}">
                  <a16:creationId xmlns:a16="http://schemas.microsoft.com/office/drawing/2014/main" id="{79F98454-150D-FE41-F6A8-122F2311B250}"/>
                </a:ext>
              </a:extLst>
            </p:cNvPr>
            <p:cNvGrpSpPr/>
            <p:nvPr/>
          </p:nvGrpSpPr>
          <p:grpSpPr>
            <a:xfrm>
              <a:off x="11008591" y="5052210"/>
              <a:ext cx="795296" cy="726765"/>
              <a:chOff x="11008591" y="5488504"/>
              <a:chExt cx="795296" cy="726765"/>
            </a:xfrm>
          </p:grpSpPr>
          <p:sp>
            <p:nvSpPr>
              <p:cNvPr id="42" name="object 16">
                <a:extLst>
                  <a:ext uri="{FF2B5EF4-FFF2-40B4-BE49-F238E27FC236}">
                    <a16:creationId xmlns:a16="http://schemas.microsoft.com/office/drawing/2014/main" id="{B69367A3-C14A-B74E-7FC6-AD93691E7269}"/>
                  </a:ext>
                </a:extLst>
              </p:cNvPr>
              <p:cNvSpPr/>
              <p:nvPr/>
            </p:nvSpPr>
            <p:spPr>
              <a:xfrm>
                <a:off x="11008591" y="5488504"/>
                <a:ext cx="795296" cy="726765"/>
              </a:xfrm>
              <a:custGeom>
                <a:avLst/>
                <a:gdLst/>
                <a:ahLst/>
                <a:cxnLst/>
                <a:rect l="l" t="t" r="r" b="b"/>
                <a:pathLst>
                  <a:path w="914400" h="914400">
                    <a:moveTo>
                      <a:pt x="0" y="457200"/>
                    </a:moveTo>
                    <a:lnTo>
                      <a:pt x="2360" y="410458"/>
                    </a:lnTo>
                    <a:lnTo>
                      <a:pt x="9289" y="365066"/>
                    </a:lnTo>
                    <a:lnTo>
                      <a:pt x="20557" y="321253"/>
                    </a:lnTo>
                    <a:lnTo>
                      <a:pt x="35933" y="279249"/>
                    </a:lnTo>
                    <a:lnTo>
                      <a:pt x="55187" y="239283"/>
                    </a:lnTo>
                    <a:lnTo>
                      <a:pt x="78090" y="201587"/>
                    </a:lnTo>
                    <a:lnTo>
                      <a:pt x="104411" y="166390"/>
                    </a:lnTo>
                    <a:lnTo>
                      <a:pt x="133921" y="133921"/>
                    </a:lnTo>
                    <a:lnTo>
                      <a:pt x="166390" y="104411"/>
                    </a:lnTo>
                    <a:lnTo>
                      <a:pt x="201587" y="78090"/>
                    </a:lnTo>
                    <a:lnTo>
                      <a:pt x="239283" y="55187"/>
                    </a:lnTo>
                    <a:lnTo>
                      <a:pt x="279249" y="35933"/>
                    </a:lnTo>
                    <a:lnTo>
                      <a:pt x="321253" y="20557"/>
                    </a:lnTo>
                    <a:lnTo>
                      <a:pt x="365066" y="9289"/>
                    </a:lnTo>
                    <a:lnTo>
                      <a:pt x="410458" y="2360"/>
                    </a:lnTo>
                    <a:lnTo>
                      <a:pt x="457200" y="0"/>
                    </a:lnTo>
                    <a:lnTo>
                      <a:pt x="503941" y="2360"/>
                    </a:lnTo>
                    <a:lnTo>
                      <a:pt x="549333" y="9289"/>
                    </a:lnTo>
                    <a:lnTo>
                      <a:pt x="593146" y="20557"/>
                    </a:lnTo>
                    <a:lnTo>
                      <a:pt x="635150" y="35933"/>
                    </a:lnTo>
                    <a:lnTo>
                      <a:pt x="675116" y="55187"/>
                    </a:lnTo>
                    <a:lnTo>
                      <a:pt x="712812" y="78090"/>
                    </a:lnTo>
                    <a:lnTo>
                      <a:pt x="748009" y="104411"/>
                    </a:lnTo>
                    <a:lnTo>
                      <a:pt x="780478" y="133921"/>
                    </a:lnTo>
                    <a:lnTo>
                      <a:pt x="809988" y="166390"/>
                    </a:lnTo>
                    <a:lnTo>
                      <a:pt x="836309" y="201587"/>
                    </a:lnTo>
                    <a:lnTo>
                      <a:pt x="859212" y="239283"/>
                    </a:lnTo>
                    <a:lnTo>
                      <a:pt x="878466" y="279249"/>
                    </a:lnTo>
                    <a:lnTo>
                      <a:pt x="893842" y="321253"/>
                    </a:lnTo>
                    <a:lnTo>
                      <a:pt x="905110" y="365066"/>
                    </a:lnTo>
                    <a:lnTo>
                      <a:pt x="912039" y="410458"/>
                    </a:lnTo>
                    <a:lnTo>
                      <a:pt x="914400" y="457200"/>
                    </a:lnTo>
                    <a:lnTo>
                      <a:pt x="912039" y="503941"/>
                    </a:lnTo>
                    <a:lnTo>
                      <a:pt x="905110" y="549333"/>
                    </a:lnTo>
                    <a:lnTo>
                      <a:pt x="893842" y="593146"/>
                    </a:lnTo>
                    <a:lnTo>
                      <a:pt x="878466" y="635150"/>
                    </a:lnTo>
                    <a:lnTo>
                      <a:pt x="859212" y="675116"/>
                    </a:lnTo>
                    <a:lnTo>
                      <a:pt x="836309" y="712812"/>
                    </a:lnTo>
                    <a:lnTo>
                      <a:pt x="809988" y="748009"/>
                    </a:lnTo>
                    <a:lnTo>
                      <a:pt x="780478" y="780478"/>
                    </a:lnTo>
                    <a:lnTo>
                      <a:pt x="748009" y="809988"/>
                    </a:lnTo>
                    <a:lnTo>
                      <a:pt x="712812" y="836309"/>
                    </a:lnTo>
                    <a:lnTo>
                      <a:pt x="675116" y="859212"/>
                    </a:lnTo>
                    <a:lnTo>
                      <a:pt x="635150" y="878466"/>
                    </a:lnTo>
                    <a:lnTo>
                      <a:pt x="593146" y="893842"/>
                    </a:lnTo>
                    <a:lnTo>
                      <a:pt x="549333" y="905110"/>
                    </a:lnTo>
                    <a:lnTo>
                      <a:pt x="503941" y="912039"/>
                    </a:lnTo>
                    <a:lnTo>
                      <a:pt x="457200" y="914400"/>
                    </a:lnTo>
                    <a:lnTo>
                      <a:pt x="410458" y="912039"/>
                    </a:lnTo>
                    <a:lnTo>
                      <a:pt x="365066" y="905110"/>
                    </a:lnTo>
                    <a:lnTo>
                      <a:pt x="321253" y="893842"/>
                    </a:lnTo>
                    <a:lnTo>
                      <a:pt x="279249" y="878466"/>
                    </a:lnTo>
                    <a:lnTo>
                      <a:pt x="239283" y="859212"/>
                    </a:lnTo>
                    <a:lnTo>
                      <a:pt x="201587" y="836309"/>
                    </a:lnTo>
                    <a:lnTo>
                      <a:pt x="166390" y="809988"/>
                    </a:lnTo>
                    <a:lnTo>
                      <a:pt x="133921" y="780478"/>
                    </a:lnTo>
                    <a:lnTo>
                      <a:pt x="104411" y="748009"/>
                    </a:lnTo>
                    <a:lnTo>
                      <a:pt x="78090" y="712812"/>
                    </a:lnTo>
                    <a:lnTo>
                      <a:pt x="55187" y="675116"/>
                    </a:lnTo>
                    <a:lnTo>
                      <a:pt x="35933" y="635150"/>
                    </a:lnTo>
                    <a:lnTo>
                      <a:pt x="20557" y="593146"/>
                    </a:lnTo>
                    <a:lnTo>
                      <a:pt x="9289" y="549333"/>
                    </a:lnTo>
                    <a:lnTo>
                      <a:pt x="2360" y="503941"/>
                    </a:lnTo>
                    <a:lnTo>
                      <a:pt x="0" y="457200"/>
                    </a:lnTo>
                    <a:close/>
                  </a:path>
                </a:pathLst>
              </a:custGeom>
              <a:ln w="25400">
                <a:solidFill>
                  <a:srgbClr val="006D5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0" cap="none" spc="0" normalizeH="0" baseline="0" noProof="0">
                  <a:ln>
                    <a:noFill/>
                  </a:ln>
                  <a:solidFill>
                    <a:srgbClr val="000000"/>
                  </a:solidFill>
                  <a:effectLst/>
                  <a:uLnTx/>
                  <a:uFillTx/>
                  <a:latin typeface="Calibri"/>
                  <a:ea typeface="+mn-ea"/>
                  <a:cs typeface="+mn-cs"/>
                </a:endParaRPr>
              </a:p>
            </p:txBody>
          </p:sp>
          <p:pic>
            <p:nvPicPr>
              <p:cNvPr id="43" name="Graphic 42" descr="Document with solid fill">
                <a:extLst>
                  <a:ext uri="{FF2B5EF4-FFF2-40B4-BE49-F238E27FC236}">
                    <a16:creationId xmlns:a16="http://schemas.microsoft.com/office/drawing/2014/main" id="{E9F9BB87-CCC9-7398-0584-4D358D3CFBE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134434" y="5536948"/>
                <a:ext cx="628675" cy="628675"/>
              </a:xfrm>
              <a:prstGeom prst="rect">
                <a:avLst/>
              </a:prstGeom>
            </p:spPr>
          </p:pic>
        </p:grpSp>
        <p:sp>
          <p:nvSpPr>
            <p:cNvPr id="15" name="Rectangle: Rounded Corners 14">
              <a:extLst>
                <a:ext uri="{FF2B5EF4-FFF2-40B4-BE49-F238E27FC236}">
                  <a16:creationId xmlns:a16="http://schemas.microsoft.com/office/drawing/2014/main" id="{8435972B-A50E-4A06-E3D4-E30C7A385A2D}"/>
                </a:ext>
              </a:extLst>
            </p:cNvPr>
            <p:cNvSpPr/>
            <p:nvPr/>
          </p:nvSpPr>
          <p:spPr>
            <a:xfrm>
              <a:off x="9197908" y="1895311"/>
              <a:ext cx="1568705" cy="524377"/>
            </a:xfrm>
            <a:prstGeom prst="roundRect">
              <a:avLst/>
            </a:prstGeom>
            <a:solidFill>
              <a:srgbClr val="F2F2F2"/>
            </a:solidFill>
            <a:ln w="3175" cap="flat" cmpd="sng" algn="ctr">
              <a:noFill/>
              <a:prstDash val="solid"/>
              <a:miter lim="800000"/>
            </a:ln>
            <a:effectLst/>
          </p:spPr>
          <p:txBody>
            <a:bodyPr rtlCol="0" anchor="ctr">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rgbClr val="006D5B"/>
                  </a:solidFill>
                  <a:effectLst/>
                  <a:uLnTx/>
                  <a:uFillTx/>
                  <a:latin typeface="Sakkal Majalla" panose="02000000000000000000" pitchFamily="2" charset="-78"/>
                  <a:ea typeface="+mn-ea"/>
                  <a:cs typeface="Sakkal Majalla" panose="02000000000000000000" pitchFamily="2" charset="-78"/>
                </a:rPr>
                <a:t>نوع الدراسة</a:t>
              </a:r>
              <a:endParaRPr kumimoji="0" lang="en-US" sz="1800" b="1" i="0" u="none" strike="noStrike" kern="0" cap="none" spc="0" normalizeH="0" baseline="0" noProof="0" dirty="0">
                <a:ln>
                  <a:noFill/>
                </a:ln>
                <a:solidFill>
                  <a:srgbClr val="006D5B"/>
                </a:solidFill>
                <a:effectLst/>
                <a:uLnTx/>
                <a:uFillTx/>
                <a:latin typeface="Sakkal Majalla" panose="02000000000000000000" pitchFamily="2" charset="-78"/>
                <a:ea typeface="+mn-ea"/>
                <a:cs typeface="Sakkal Majalla" panose="02000000000000000000" pitchFamily="2" charset="-78"/>
              </a:endParaRPr>
            </a:p>
          </p:txBody>
        </p:sp>
        <p:sp>
          <p:nvSpPr>
            <p:cNvPr id="16" name="Rectangle: Rounded Corners 15">
              <a:extLst>
                <a:ext uri="{FF2B5EF4-FFF2-40B4-BE49-F238E27FC236}">
                  <a16:creationId xmlns:a16="http://schemas.microsoft.com/office/drawing/2014/main" id="{FFE8E749-A6D2-94CB-156E-C052A1A24ECE}"/>
                </a:ext>
              </a:extLst>
            </p:cNvPr>
            <p:cNvSpPr/>
            <p:nvPr/>
          </p:nvSpPr>
          <p:spPr>
            <a:xfrm>
              <a:off x="9197908" y="2975816"/>
              <a:ext cx="1568705" cy="524377"/>
            </a:xfrm>
            <a:prstGeom prst="roundRect">
              <a:avLst/>
            </a:prstGeom>
            <a:solidFill>
              <a:srgbClr val="F2F2F2"/>
            </a:solidFill>
            <a:ln w="3175" cap="flat" cmpd="sng" algn="ctr">
              <a:noFill/>
              <a:prstDash val="solid"/>
              <a:miter lim="800000"/>
            </a:ln>
            <a:effectLst/>
          </p:spPr>
          <p:txBody>
            <a:bodyPr rtlCol="0" anchor="ctr">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rgbClr val="006D5B"/>
                  </a:solidFill>
                  <a:effectLst/>
                  <a:uLnTx/>
                  <a:uFillTx/>
                  <a:latin typeface="Sakkal Majalla" panose="02000000000000000000" pitchFamily="2" charset="-78"/>
                  <a:ea typeface="+mn-ea"/>
                  <a:cs typeface="Sakkal Majalla" panose="02000000000000000000" pitchFamily="2" charset="-78"/>
                </a:rPr>
                <a:t>منهجية المقابلات</a:t>
              </a:r>
            </a:p>
          </p:txBody>
        </p:sp>
        <p:sp>
          <p:nvSpPr>
            <p:cNvPr id="17" name="Rectangle: Rounded Corners 16">
              <a:extLst>
                <a:ext uri="{FF2B5EF4-FFF2-40B4-BE49-F238E27FC236}">
                  <a16:creationId xmlns:a16="http://schemas.microsoft.com/office/drawing/2014/main" id="{39EE5A3E-8530-6CC6-F362-84682C6339D3}"/>
                </a:ext>
              </a:extLst>
            </p:cNvPr>
            <p:cNvSpPr/>
            <p:nvPr/>
          </p:nvSpPr>
          <p:spPr>
            <a:xfrm>
              <a:off x="9197908" y="4056321"/>
              <a:ext cx="1568705" cy="524377"/>
            </a:xfrm>
            <a:prstGeom prst="roundRect">
              <a:avLst/>
            </a:prstGeom>
            <a:solidFill>
              <a:srgbClr val="F2F2F2"/>
            </a:solidFill>
            <a:ln w="3175" cap="flat" cmpd="sng" algn="ctr">
              <a:noFill/>
              <a:prstDash val="solid"/>
              <a:miter lim="800000"/>
            </a:ln>
            <a:effectLst/>
          </p:spPr>
          <p:txBody>
            <a:bodyPr rtlCol="0" anchor="ctr">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rgbClr val="006D5B"/>
                  </a:solidFill>
                  <a:effectLst/>
                  <a:uLnTx/>
                  <a:uFillTx/>
                  <a:latin typeface="Sakkal Majalla" panose="02000000000000000000" pitchFamily="2" charset="-78"/>
                  <a:ea typeface="+mn-ea"/>
                  <a:cs typeface="Sakkal Majalla" panose="02000000000000000000" pitchFamily="2" charset="-78"/>
                </a:rPr>
                <a:t>النطاق الجغرافي</a:t>
              </a:r>
            </a:p>
          </p:txBody>
        </p:sp>
        <p:sp>
          <p:nvSpPr>
            <p:cNvPr id="19" name="Rectangle: Rounded Corners 18">
              <a:extLst>
                <a:ext uri="{FF2B5EF4-FFF2-40B4-BE49-F238E27FC236}">
                  <a16:creationId xmlns:a16="http://schemas.microsoft.com/office/drawing/2014/main" id="{FF899DB2-FBB7-59B4-96D7-39D47647D161}"/>
                </a:ext>
              </a:extLst>
            </p:cNvPr>
            <p:cNvSpPr/>
            <p:nvPr/>
          </p:nvSpPr>
          <p:spPr>
            <a:xfrm>
              <a:off x="9197908" y="5153716"/>
              <a:ext cx="1568705" cy="524377"/>
            </a:xfrm>
            <a:prstGeom prst="roundRect">
              <a:avLst/>
            </a:prstGeom>
            <a:solidFill>
              <a:srgbClr val="F2F2F2"/>
            </a:solidFill>
            <a:ln w="3175" cap="flat" cmpd="sng" algn="ctr">
              <a:noFill/>
              <a:prstDash val="solid"/>
              <a:miter lim="800000"/>
            </a:ln>
            <a:effectLst/>
          </p:spPr>
          <p:txBody>
            <a:bodyPr rtlCol="0" anchor="ctr">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rgbClr val="006D5B"/>
                  </a:solidFill>
                  <a:effectLst/>
                  <a:uLnTx/>
                  <a:uFillTx/>
                  <a:latin typeface="Sakkal Majalla" panose="02000000000000000000" pitchFamily="2" charset="-78"/>
                  <a:ea typeface="+mn-ea"/>
                  <a:cs typeface="Sakkal Majalla" panose="02000000000000000000" pitchFamily="2" charset="-78"/>
                </a:rPr>
                <a:t>أداة الدراسة</a:t>
              </a:r>
            </a:p>
          </p:txBody>
        </p:sp>
        <p:sp>
          <p:nvSpPr>
            <p:cNvPr id="20" name="object 7">
              <a:extLst>
                <a:ext uri="{FF2B5EF4-FFF2-40B4-BE49-F238E27FC236}">
                  <a16:creationId xmlns:a16="http://schemas.microsoft.com/office/drawing/2014/main" id="{8FFA454E-2C83-31E9-26CE-6A7ABACA34EF}"/>
                </a:ext>
              </a:extLst>
            </p:cNvPr>
            <p:cNvSpPr/>
            <p:nvPr/>
          </p:nvSpPr>
          <p:spPr>
            <a:xfrm>
              <a:off x="8995936" y="1891238"/>
              <a:ext cx="360556" cy="525211"/>
            </a:xfrm>
            <a:custGeom>
              <a:avLst/>
              <a:gdLst/>
              <a:ahLst/>
              <a:cxnLst/>
              <a:rect l="l" t="t" r="r" b="b"/>
              <a:pathLst>
                <a:path w="377190" h="466725">
                  <a:moveTo>
                    <a:pt x="244348" y="1244"/>
                  </a:moveTo>
                  <a:lnTo>
                    <a:pt x="164592" y="1244"/>
                  </a:lnTo>
                  <a:lnTo>
                    <a:pt x="147167" y="0"/>
                  </a:lnTo>
                  <a:lnTo>
                    <a:pt x="137998" y="444"/>
                  </a:lnTo>
                  <a:lnTo>
                    <a:pt x="130429" y="3403"/>
                  </a:lnTo>
                  <a:lnTo>
                    <a:pt x="55041" y="136715"/>
                  </a:lnTo>
                  <a:lnTo>
                    <a:pt x="30099" y="181457"/>
                  </a:lnTo>
                  <a:lnTo>
                    <a:pt x="13093" y="209892"/>
                  </a:lnTo>
                  <a:lnTo>
                    <a:pt x="3683" y="226453"/>
                  </a:lnTo>
                  <a:lnTo>
                    <a:pt x="0" y="235940"/>
                  </a:lnTo>
                  <a:lnTo>
                    <a:pt x="105956" y="420751"/>
                  </a:lnTo>
                  <a:lnTo>
                    <a:pt x="132588" y="466572"/>
                  </a:lnTo>
                  <a:lnTo>
                    <a:pt x="244348" y="466572"/>
                  </a:lnTo>
                  <a:lnTo>
                    <a:pt x="241300" y="460349"/>
                  </a:lnTo>
                  <a:lnTo>
                    <a:pt x="189433" y="370166"/>
                  </a:lnTo>
                  <a:lnTo>
                    <a:pt x="111887" y="233908"/>
                  </a:lnTo>
                  <a:lnTo>
                    <a:pt x="191757" y="94703"/>
                  </a:lnTo>
                  <a:lnTo>
                    <a:pt x="218160" y="48082"/>
                  </a:lnTo>
                  <a:lnTo>
                    <a:pt x="244348" y="1244"/>
                  </a:lnTo>
                  <a:close/>
                </a:path>
                <a:path w="377190" h="466725">
                  <a:moveTo>
                    <a:pt x="376936" y="1244"/>
                  </a:moveTo>
                  <a:lnTo>
                    <a:pt x="296037" y="1244"/>
                  </a:lnTo>
                  <a:lnTo>
                    <a:pt x="278511" y="0"/>
                  </a:lnTo>
                  <a:lnTo>
                    <a:pt x="269316" y="444"/>
                  </a:lnTo>
                  <a:lnTo>
                    <a:pt x="261747" y="3403"/>
                  </a:lnTo>
                  <a:lnTo>
                    <a:pt x="186194" y="136715"/>
                  </a:lnTo>
                  <a:lnTo>
                    <a:pt x="161163" y="181457"/>
                  </a:lnTo>
                  <a:lnTo>
                    <a:pt x="144157" y="209892"/>
                  </a:lnTo>
                  <a:lnTo>
                    <a:pt x="134747" y="226453"/>
                  </a:lnTo>
                  <a:lnTo>
                    <a:pt x="131064" y="235940"/>
                  </a:lnTo>
                  <a:lnTo>
                    <a:pt x="237197" y="420751"/>
                  </a:lnTo>
                  <a:lnTo>
                    <a:pt x="263906" y="466572"/>
                  </a:lnTo>
                  <a:lnTo>
                    <a:pt x="376936" y="466572"/>
                  </a:lnTo>
                  <a:lnTo>
                    <a:pt x="374904" y="464540"/>
                  </a:lnTo>
                  <a:lnTo>
                    <a:pt x="372745" y="460349"/>
                  </a:lnTo>
                  <a:lnTo>
                    <a:pt x="243078" y="233908"/>
                  </a:lnTo>
                  <a:lnTo>
                    <a:pt x="350177" y="48082"/>
                  </a:lnTo>
                  <a:lnTo>
                    <a:pt x="376936" y="1244"/>
                  </a:lnTo>
                  <a:close/>
                </a:path>
              </a:pathLst>
            </a:custGeom>
            <a:solidFill>
              <a:srgbClr val="006D5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0" cap="none" spc="0" normalizeH="0" baseline="0" noProof="0" dirty="0">
                <a:ln>
                  <a:noFill/>
                </a:ln>
                <a:solidFill>
                  <a:srgbClr val="000000"/>
                </a:solidFill>
                <a:effectLst/>
                <a:uLnTx/>
                <a:uFillTx/>
                <a:latin typeface="Calibri"/>
                <a:ea typeface="+mn-ea"/>
                <a:cs typeface="+mn-cs"/>
              </a:endParaRPr>
            </a:p>
          </p:txBody>
        </p:sp>
        <p:sp>
          <p:nvSpPr>
            <p:cNvPr id="21" name="object 7">
              <a:extLst>
                <a:ext uri="{FF2B5EF4-FFF2-40B4-BE49-F238E27FC236}">
                  <a16:creationId xmlns:a16="http://schemas.microsoft.com/office/drawing/2014/main" id="{1789A442-F38B-DB32-6BC0-87E5E1D39E97}"/>
                </a:ext>
              </a:extLst>
            </p:cNvPr>
            <p:cNvSpPr/>
            <p:nvPr/>
          </p:nvSpPr>
          <p:spPr>
            <a:xfrm>
              <a:off x="8995936" y="2975398"/>
              <a:ext cx="360556" cy="525211"/>
            </a:xfrm>
            <a:custGeom>
              <a:avLst/>
              <a:gdLst/>
              <a:ahLst/>
              <a:cxnLst/>
              <a:rect l="l" t="t" r="r" b="b"/>
              <a:pathLst>
                <a:path w="377190" h="466725">
                  <a:moveTo>
                    <a:pt x="244348" y="1244"/>
                  </a:moveTo>
                  <a:lnTo>
                    <a:pt x="164592" y="1244"/>
                  </a:lnTo>
                  <a:lnTo>
                    <a:pt x="147167" y="0"/>
                  </a:lnTo>
                  <a:lnTo>
                    <a:pt x="137998" y="444"/>
                  </a:lnTo>
                  <a:lnTo>
                    <a:pt x="130429" y="3403"/>
                  </a:lnTo>
                  <a:lnTo>
                    <a:pt x="55041" y="136715"/>
                  </a:lnTo>
                  <a:lnTo>
                    <a:pt x="30099" y="181457"/>
                  </a:lnTo>
                  <a:lnTo>
                    <a:pt x="13093" y="209892"/>
                  </a:lnTo>
                  <a:lnTo>
                    <a:pt x="3683" y="226453"/>
                  </a:lnTo>
                  <a:lnTo>
                    <a:pt x="0" y="235940"/>
                  </a:lnTo>
                  <a:lnTo>
                    <a:pt x="105956" y="420751"/>
                  </a:lnTo>
                  <a:lnTo>
                    <a:pt x="132588" y="466572"/>
                  </a:lnTo>
                  <a:lnTo>
                    <a:pt x="244348" y="466572"/>
                  </a:lnTo>
                  <a:lnTo>
                    <a:pt x="241300" y="460349"/>
                  </a:lnTo>
                  <a:lnTo>
                    <a:pt x="189433" y="370166"/>
                  </a:lnTo>
                  <a:lnTo>
                    <a:pt x="111887" y="233908"/>
                  </a:lnTo>
                  <a:lnTo>
                    <a:pt x="191757" y="94703"/>
                  </a:lnTo>
                  <a:lnTo>
                    <a:pt x="218160" y="48082"/>
                  </a:lnTo>
                  <a:lnTo>
                    <a:pt x="244348" y="1244"/>
                  </a:lnTo>
                  <a:close/>
                </a:path>
                <a:path w="377190" h="466725">
                  <a:moveTo>
                    <a:pt x="376936" y="1244"/>
                  </a:moveTo>
                  <a:lnTo>
                    <a:pt x="296037" y="1244"/>
                  </a:lnTo>
                  <a:lnTo>
                    <a:pt x="278511" y="0"/>
                  </a:lnTo>
                  <a:lnTo>
                    <a:pt x="269316" y="444"/>
                  </a:lnTo>
                  <a:lnTo>
                    <a:pt x="261747" y="3403"/>
                  </a:lnTo>
                  <a:lnTo>
                    <a:pt x="186194" y="136715"/>
                  </a:lnTo>
                  <a:lnTo>
                    <a:pt x="161163" y="181457"/>
                  </a:lnTo>
                  <a:lnTo>
                    <a:pt x="144157" y="209892"/>
                  </a:lnTo>
                  <a:lnTo>
                    <a:pt x="134747" y="226453"/>
                  </a:lnTo>
                  <a:lnTo>
                    <a:pt x="131064" y="235940"/>
                  </a:lnTo>
                  <a:lnTo>
                    <a:pt x="237197" y="420751"/>
                  </a:lnTo>
                  <a:lnTo>
                    <a:pt x="263906" y="466572"/>
                  </a:lnTo>
                  <a:lnTo>
                    <a:pt x="376936" y="466572"/>
                  </a:lnTo>
                  <a:lnTo>
                    <a:pt x="374904" y="464540"/>
                  </a:lnTo>
                  <a:lnTo>
                    <a:pt x="372745" y="460349"/>
                  </a:lnTo>
                  <a:lnTo>
                    <a:pt x="243078" y="233908"/>
                  </a:lnTo>
                  <a:lnTo>
                    <a:pt x="350177" y="48082"/>
                  </a:lnTo>
                  <a:lnTo>
                    <a:pt x="376936" y="1244"/>
                  </a:lnTo>
                  <a:close/>
                </a:path>
              </a:pathLst>
            </a:custGeom>
            <a:solidFill>
              <a:srgbClr val="006D5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0" cap="none" spc="0" normalizeH="0" baseline="0" noProof="0">
                <a:ln>
                  <a:noFill/>
                </a:ln>
                <a:solidFill>
                  <a:srgbClr val="000000"/>
                </a:solidFill>
                <a:effectLst/>
                <a:uLnTx/>
                <a:uFillTx/>
                <a:latin typeface="Calibri"/>
                <a:ea typeface="+mn-ea"/>
                <a:cs typeface="+mn-cs"/>
              </a:endParaRPr>
            </a:p>
          </p:txBody>
        </p:sp>
        <p:sp>
          <p:nvSpPr>
            <p:cNvPr id="22" name="object 7">
              <a:extLst>
                <a:ext uri="{FF2B5EF4-FFF2-40B4-BE49-F238E27FC236}">
                  <a16:creationId xmlns:a16="http://schemas.microsoft.com/office/drawing/2014/main" id="{9A08F937-DC16-41EF-66AF-6AD748EDF61F}"/>
                </a:ext>
              </a:extLst>
            </p:cNvPr>
            <p:cNvSpPr/>
            <p:nvPr/>
          </p:nvSpPr>
          <p:spPr>
            <a:xfrm>
              <a:off x="8995936" y="4052248"/>
              <a:ext cx="360556" cy="525211"/>
            </a:xfrm>
            <a:custGeom>
              <a:avLst/>
              <a:gdLst/>
              <a:ahLst/>
              <a:cxnLst/>
              <a:rect l="l" t="t" r="r" b="b"/>
              <a:pathLst>
                <a:path w="377190" h="466725">
                  <a:moveTo>
                    <a:pt x="244348" y="1244"/>
                  </a:moveTo>
                  <a:lnTo>
                    <a:pt x="164592" y="1244"/>
                  </a:lnTo>
                  <a:lnTo>
                    <a:pt x="147167" y="0"/>
                  </a:lnTo>
                  <a:lnTo>
                    <a:pt x="137998" y="444"/>
                  </a:lnTo>
                  <a:lnTo>
                    <a:pt x="130429" y="3403"/>
                  </a:lnTo>
                  <a:lnTo>
                    <a:pt x="55041" y="136715"/>
                  </a:lnTo>
                  <a:lnTo>
                    <a:pt x="30099" y="181457"/>
                  </a:lnTo>
                  <a:lnTo>
                    <a:pt x="13093" y="209892"/>
                  </a:lnTo>
                  <a:lnTo>
                    <a:pt x="3683" y="226453"/>
                  </a:lnTo>
                  <a:lnTo>
                    <a:pt x="0" y="235940"/>
                  </a:lnTo>
                  <a:lnTo>
                    <a:pt x="105956" y="420751"/>
                  </a:lnTo>
                  <a:lnTo>
                    <a:pt x="132588" y="466572"/>
                  </a:lnTo>
                  <a:lnTo>
                    <a:pt x="244348" y="466572"/>
                  </a:lnTo>
                  <a:lnTo>
                    <a:pt x="241300" y="460349"/>
                  </a:lnTo>
                  <a:lnTo>
                    <a:pt x="189433" y="370166"/>
                  </a:lnTo>
                  <a:lnTo>
                    <a:pt x="111887" y="233908"/>
                  </a:lnTo>
                  <a:lnTo>
                    <a:pt x="191757" y="94703"/>
                  </a:lnTo>
                  <a:lnTo>
                    <a:pt x="218160" y="48082"/>
                  </a:lnTo>
                  <a:lnTo>
                    <a:pt x="244348" y="1244"/>
                  </a:lnTo>
                  <a:close/>
                </a:path>
                <a:path w="377190" h="466725">
                  <a:moveTo>
                    <a:pt x="376936" y="1244"/>
                  </a:moveTo>
                  <a:lnTo>
                    <a:pt x="296037" y="1244"/>
                  </a:lnTo>
                  <a:lnTo>
                    <a:pt x="278511" y="0"/>
                  </a:lnTo>
                  <a:lnTo>
                    <a:pt x="269316" y="444"/>
                  </a:lnTo>
                  <a:lnTo>
                    <a:pt x="261747" y="3403"/>
                  </a:lnTo>
                  <a:lnTo>
                    <a:pt x="186194" y="136715"/>
                  </a:lnTo>
                  <a:lnTo>
                    <a:pt x="161163" y="181457"/>
                  </a:lnTo>
                  <a:lnTo>
                    <a:pt x="144157" y="209892"/>
                  </a:lnTo>
                  <a:lnTo>
                    <a:pt x="134747" y="226453"/>
                  </a:lnTo>
                  <a:lnTo>
                    <a:pt x="131064" y="235940"/>
                  </a:lnTo>
                  <a:lnTo>
                    <a:pt x="237197" y="420751"/>
                  </a:lnTo>
                  <a:lnTo>
                    <a:pt x="263906" y="466572"/>
                  </a:lnTo>
                  <a:lnTo>
                    <a:pt x="376936" y="466572"/>
                  </a:lnTo>
                  <a:lnTo>
                    <a:pt x="374904" y="464540"/>
                  </a:lnTo>
                  <a:lnTo>
                    <a:pt x="372745" y="460349"/>
                  </a:lnTo>
                  <a:lnTo>
                    <a:pt x="243078" y="233908"/>
                  </a:lnTo>
                  <a:lnTo>
                    <a:pt x="350177" y="48082"/>
                  </a:lnTo>
                  <a:lnTo>
                    <a:pt x="376936" y="1244"/>
                  </a:lnTo>
                  <a:close/>
                </a:path>
              </a:pathLst>
            </a:custGeom>
            <a:solidFill>
              <a:srgbClr val="006D5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0" cap="none" spc="0" normalizeH="0" baseline="0" noProof="0">
                <a:ln>
                  <a:noFill/>
                </a:ln>
                <a:solidFill>
                  <a:srgbClr val="000000"/>
                </a:solidFill>
                <a:effectLst/>
                <a:uLnTx/>
                <a:uFillTx/>
                <a:latin typeface="Calibri"/>
                <a:ea typeface="+mn-ea"/>
                <a:cs typeface="+mn-cs"/>
              </a:endParaRPr>
            </a:p>
          </p:txBody>
        </p:sp>
        <p:sp>
          <p:nvSpPr>
            <p:cNvPr id="24" name="object 7">
              <a:extLst>
                <a:ext uri="{FF2B5EF4-FFF2-40B4-BE49-F238E27FC236}">
                  <a16:creationId xmlns:a16="http://schemas.microsoft.com/office/drawing/2014/main" id="{65928109-CCD3-4BA9-3F25-A6232184D863}"/>
                </a:ext>
              </a:extLst>
            </p:cNvPr>
            <p:cNvSpPr/>
            <p:nvPr/>
          </p:nvSpPr>
          <p:spPr>
            <a:xfrm>
              <a:off x="8995936" y="5149753"/>
              <a:ext cx="360556" cy="525211"/>
            </a:xfrm>
            <a:custGeom>
              <a:avLst/>
              <a:gdLst/>
              <a:ahLst/>
              <a:cxnLst/>
              <a:rect l="l" t="t" r="r" b="b"/>
              <a:pathLst>
                <a:path w="377190" h="466725">
                  <a:moveTo>
                    <a:pt x="244348" y="1244"/>
                  </a:moveTo>
                  <a:lnTo>
                    <a:pt x="164592" y="1244"/>
                  </a:lnTo>
                  <a:lnTo>
                    <a:pt x="147167" y="0"/>
                  </a:lnTo>
                  <a:lnTo>
                    <a:pt x="137998" y="444"/>
                  </a:lnTo>
                  <a:lnTo>
                    <a:pt x="130429" y="3403"/>
                  </a:lnTo>
                  <a:lnTo>
                    <a:pt x="55041" y="136715"/>
                  </a:lnTo>
                  <a:lnTo>
                    <a:pt x="30099" y="181457"/>
                  </a:lnTo>
                  <a:lnTo>
                    <a:pt x="13093" y="209892"/>
                  </a:lnTo>
                  <a:lnTo>
                    <a:pt x="3683" y="226453"/>
                  </a:lnTo>
                  <a:lnTo>
                    <a:pt x="0" y="235940"/>
                  </a:lnTo>
                  <a:lnTo>
                    <a:pt x="105956" y="420751"/>
                  </a:lnTo>
                  <a:lnTo>
                    <a:pt x="132588" y="466572"/>
                  </a:lnTo>
                  <a:lnTo>
                    <a:pt x="244348" y="466572"/>
                  </a:lnTo>
                  <a:lnTo>
                    <a:pt x="241300" y="460349"/>
                  </a:lnTo>
                  <a:lnTo>
                    <a:pt x="189433" y="370166"/>
                  </a:lnTo>
                  <a:lnTo>
                    <a:pt x="111887" y="233908"/>
                  </a:lnTo>
                  <a:lnTo>
                    <a:pt x="191757" y="94703"/>
                  </a:lnTo>
                  <a:lnTo>
                    <a:pt x="218160" y="48082"/>
                  </a:lnTo>
                  <a:lnTo>
                    <a:pt x="244348" y="1244"/>
                  </a:lnTo>
                  <a:close/>
                </a:path>
                <a:path w="377190" h="466725">
                  <a:moveTo>
                    <a:pt x="376936" y="1244"/>
                  </a:moveTo>
                  <a:lnTo>
                    <a:pt x="296037" y="1244"/>
                  </a:lnTo>
                  <a:lnTo>
                    <a:pt x="278511" y="0"/>
                  </a:lnTo>
                  <a:lnTo>
                    <a:pt x="269316" y="444"/>
                  </a:lnTo>
                  <a:lnTo>
                    <a:pt x="261747" y="3403"/>
                  </a:lnTo>
                  <a:lnTo>
                    <a:pt x="186194" y="136715"/>
                  </a:lnTo>
                  <a:lnTo>
                    <a:pt x="161163" y="181457"/>
                  </a:lnTo>
                  <a:lnTo>
                    <a:pt x="144157" y="209892"/>
                  </a:lnTo>
                  <a:lnTo>
                    <a:pt x="134747" y="226453"/>
                  </a:lnTo>
                  <a:lnTo>
                    <a:pt x="131064" y="235940"/>
                  </a:lnTo>
                  <a:lnTo>
                    <a:pt x="237197" y="420751"/>
                  </a:lnTo>
                  <a:lnTo>
                    <a:pt x="263906" y="466572"/>
                  </a:lnTo>
                  <a:lnTo>
                    <a:pt x="376936" y="466572"/>
                  </a:lnTo>
                  <a:lnTo>
                    <a:pt x="374904" y="464540"/>
                  </a:lnTo>
                  <a:lnTo>
                    <a:pt x="372745" y="460349"/>
                  </a:lnTo>
                  <a:lnTo>
                    <a:pt x="243078" y="233908"/>
                  </a:lnTo>
                  <a:lnTo>
                    <a:pt x="350177" y="48082"/>
                  </a:lnTo>
                  <a:lnTo>
                    <a:pt x="376936" y="1244"/>
                  </a:lnTo>
                  <a:close/>
                </a:path>
              </a:pathLst>
            </a:custGeom>
            <a:solidFill>
              <a:srgbClr val="006D5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0" cap="none" spc="0" normalizeH="0" baseline="0" noProof="0" dirty="0">
                <a:ln>
                  <a:noFill/>
                </a:ln>
                <a:solidFill>
                  <a:srgbClr val="000000"/>
                </a:solidFill>
                <a:effectLst/>
                <a:uLnTx/>
                <a:uFillTx/>
                <a:latin typeface="Calibri"/>
                <a:ea typeface="+mn-ea"/>
                <a:cs typeface="+mn-cs"/>
              </a:endParaRPr>
            </a:p>
          </p:txBody>
        </p:sp>
        <p:sp>
          <p:nvSpPr>
            <p:cNvPr id="25" name="Rectangle: Rounded Corners 24">
              <a:extLst>
                <a:ext uri="{FF2B5EF4-FFF2-40B4-BE49-F238E27FC236}">
                  <a16:creationId xmlns:a16="http://schemas.microsoft.com/office/drawing/2014/main" id="{BDF6E568-EA05-AC2B-AACE-94ED5C0DF669}"/>
                </a:ext>
              </a:extLst>
            </p:cNvPr>
            <p:cNvSpPr/>
            <p:nvPr/>
          </p:nvSpPr>
          <p:spPr>
            <a:xfrm>
              <a:off x="606844" y="3908966"/>
              <a:ext cx="8078310" cy="838435"/>
            </a:xfrm>
            <a:prstGeom prst="roundRect">
              <a:avLst/>
            </a:prstGeom>
            <a:solidFill>
              <a:srgbClr val="FFFFFF"/>
            </a:solidFill>
            <a:ln w="3175" cap="flat" cmpd="sng" algn="ctr">
              <a:solidFill>
                <a:srgbClr val="76622F"/>
              </a:solidFill>
              <a:prstDash val="solid"/>
              <a:miter lim="800000"/>
            </a:ln>
            <a:effectLst/>
          </p:spPr>
          <p:txBody>
            <a:bodyPr rtlCol="0"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800" b="0" i="0" u="none" strike="noStrike" kern="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مناطق تمثيلية: الرياض – جدة – الدمام – أبها – حائل وغيرها وفق الحملات المنفذة</a:t>
              </a:r>
            </a:p>
          </p:txBody>
        </p:sp>
        <p:sp>
          <p:nvSpPr>
            <p:cNvPr id="26" name="Rectangle: Rounded Corners 25">
              <a:extLst>
                <a:ext uri="{FF2B5EF4-FFF2-40B4-BE49-F238E27FC236}">
                  <a16:creationId xmlns:a16="http://schemas.microsoft.com/office/drawing/2014/main" id="{B25B228C-2E10-F26E-11CD-72A12E643AA0}"/>
                </a:ext>
              </a:extLst>
            </p:cNvPr>
            <p:cNvSpPr/>
            <p:nvPr/>
          </p:nvSpPr>
          <p:spPr>
            <a:xfrm>
              <a:off x="606844" y="4988830"/>
              <a:ext cx="8078308" cy="838435"/>
            </a:xfrm>
            <a:prstGeom prst="roundRect">
              <a:avLst/>
            </a:prstGeom>
            <a:solidFill>
              <a:srgbClr val="FFFFFF"/>
            </a:solidFill>
            <a:ln w="3175" cap="flat" cmpd="sng" algn="ctr">
              <a:solidFill>
                <a:srgbClr val="76622F"/>
              </a:solidFill>
              <a:prstDash val="solid"/>
              <a:miter lim="800000"/>
            </a:ln>
            <a:effectLst/>
          </p:spPr>
          <p:txBody>
            <a:bodyPr rtlCol="0"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800" b="0" i="0" u="none" strike="noStrike" kern="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ستعتمد المقابلات على (استبيانات ودليل مقابلات) يتم تصميمها خصيصا لكل فئة للإجابة على أهداف الدراسة.</a:t>
              </a:r>
            </a:p>
          </p:txBody>
        </p:sp>
        <p:sp>
          <p:nvSpPr>
            <p:cNvPr id="27" name="Rectangle: Rounded Corners 26">
              <a:extLst>
                <a:ext uri="{FF2B5EF4-FFF2-40B4-BE49-F238E27FC236}">
                  <a16:creationId xmlns:a16="http://schemas.microsoft.com/office/drawing/2014/main" id="{67CBB953-E83D-0255-47B7-8545DFA089EF}"/>
                </a:ext>
              </a:extLst>
            </p:cNvPr>
            <p:cNvSpPr/>
            <p:nvPr/>
          </p:nvSpPr>
          <p:spPr>
            <a:xfrm>
              <a:off x="6380776" y="1808531"/>
              <a:ext cx="2304377" cy="725852"/>
            </a:xfrm>
            <a:prstGeom prst="roundRect">
              <a:avLst/>
            </a:prstGeom>
            <a:noFill/>
            <a:ln w="3175" cap="flat" cmpd="sng" algn="ctr">
              <a:solidFill>
                <a:srgbClr val="76622F"/>
              </a:solidFill>
              <a:prstDash val="solid"/>
              <a:miter lim="800000"/>
            </a:ln>
            <a:effectLst/>
          </p:spPr>
          <p:txBody>
            <a:bodyPr rtlCol="0"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700" b="0" i="0" u="none" strike="noStrike" kern="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أطفال الفئة العمرية</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700" b="0" i="0" u="none" strike="noStrike" kern="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(4–12 سنة)</a:t>
              </a:r>
            </a:p>
          </p:txBody>
        </p:sp>
        <p:sp>
          <p:nvSpPr>
            <p:cNvPr id="28" name="Rectangle: Rounded Corners 27">
              <a:extLst>
                <a:ext uri="{FF2B5EF4-FFF2-40B4-BE49-F238E27FC236}">
                  <a16:creationId xmlns:a16="http://schemas.microsoft.com/office/drawing/2014/main" id="{67908FDE-DB87-2250-9B21-47F6C16B01EB}"/>
                </a:ext>
              </a:extLst>
            </p:cNvPr>
            <p:cNvSpPr/>
            <p:nvPr/>
          </p:nvSpPr>
          <p:spPr>
            <a:xfrm>
              <a:off x="3498889" y="1816021"/>
              <a:ext cx="2304377" cy="725852"/>
            </a:xfrm>
            <a:prstGeom prst="roundRect">
              <a:avLst/>
            </a:prstGeom>
            <a:noFill/>
            <a:ln w="3175" cap="flat" cmpd="sng" algn="ctr">
              <a:solidFill>
                <a:srgbClr val="76622F"/>
              </a:solidFill>
              <a:prstDash val="solid"/>
              <a:miter lim="800000"/>
            </a:ln>
            <a:effectLst/>
          </p:spPr>
          <p:txBody>
            <a:bodyPr rtlCol="0"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700" b="0" i="0" u="none" strike="noStrike" kern="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أولياء الأمور</a:t>
              </a:r>
            </a:p>
          </p:txBody>
        </p:sp>
        <p:sp>
          <p:nvSpPr>
            <p:cNvPr id="29" name="Rectangle: Rounded Corners 28">
              <a:extLst>
                <a:ext uri="{FF2B5EF4-FFF2-40B4-BE49-F238E27FC236}">
                  <a16:creationId xmlns:a16="http://schemas.microsoft.com/office/drawing/2014/main" id="{1D72A39B-1185-B543-8053-B97ED47C2CE6}"/>
                </a:ext>
              </a:extLst>
            </p:cNvPr>
            <p:cNvSpPr/>
            <p:nvPr/>
          </p:nvSpPr>
          <p:spPr>
            <a:xfrm>
              <a:off x="606843" y="1824051"/>
              <a:ext cx="2304377" cy="725852"/>
            </a:xfrm>
            <a:prstGeom prst="roundRect">
              <a:avLst/>
            </a:prstGeom>
            <a:noFill/>
            <a:ln w="3175" cap="flat" cmpd="sng" algn="ctr">
              <a:solidFill>
                <a:srgbClr val="76622F"/>
              </a:solidFill>
              <a:prstDash val="solid"/>
              <a:miter lim="800000"/>
            </a:ln>
            <a:effectLst/>
          </p:spPr>
          <p:txBody>
            <a:bodyPr rtlCol="0"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700" b="0" i="0" u="none" strike="noStrike" kern="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المعلمون ومديرو المدارس</a:t>
              </a:r>
            </a:p>
          </p:txBody>
        </p:sp>
        <p:sp>
          <p:nvSpPr>
            <p:cNvPr id="32" name="Rectangle: Rounded Corners 31">
              <a:extLst>
                <a:ext uri="{FF2B5EF4-FFF2-40B4-BE49-F238E27FC236}">
                  <a16:creationId xmlns:a16="http://schemas.microsoft.com/office/drawing/2014/main" id="{6B346FC9-CD96-E87B-F641-CC3FFBD43B59}"/>
                </a:ext>
              </a:extLst>
            </p:cNvPr>
            <p:cNvSpPr/>
            <p:nvPr/>
          </p:nvSpPr>
          <p:spPr>
            <a:xfrm>
              <a:off x="6425109" y="2870815"/>
              <a:ext cx="2260044" cy="725852"/>
            </a:xfrm>
            <a:prstGeom prst="roundRect">
              <a:avLst/>
            </a:prstGeom>
            <a:noFill/>
            <a:ln w="3175" cap="flat" cmpd="sng" algn="ctr">
              <a:solidFill>
                <a:srgbClr val="76622F"/>
              </a:solidFill>
              <a:prstDash val="solid"/>
              <a:miter lim="800000"/>
            </a:ln>
            <a:effectLst/>
          </p:spPr>
          <p:txBody>
            <a:bodyPr rtlCol="0"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دراسة كمية (وجهاً لوجه)</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مقابلات معمقة  </a:t>
              </a:r>
            </a:p>
          </p:txBody>
        </p:sp>
        <p:sp>
          <p:nvSpPr>
            <p:cNvPr id="33" name="Rectangle: Rounded Corners 32">
              <a:extLst>
                <a:ext uri="{FF2B5EF4-FFF2-40B4-BE49-F238E27FC236}">
                  <a16:creationId xmlns:a16="http://schemas.microsoft.com/office/drawing/2014/main" id="{4B143EEA-E9A8-D03A-CC73-D4E4EAC4D7F3}"/>
                </a:ext>
              </a:extLst>
            </p:cNvPr>
            <p:cNvSpPr/>
            <p:nvPr/>
          </p:nvSpPr>
          <p:spPr>
            <a:xfrm>
              <a:off x="3521055" y="2878305"/>
              <a:ext cx="2304378" cy="725852"/>
            </a:xfrm>
            <a:prstGeom prst="roundRect">
              <a:avLst/>
            </a:prstGeom>
            <a:noFill/>
            <a:ln w="3175" cap="flat" cmpd="sng" algn="ctr">
              <a:solidFill>
                <a:srgbClr val="76622F"/>
              </a:solidFill>
              <a:prstDash val="solid"/>
              <a:miter lim="800000"/>
            </a:ln>
            <a:effectLst/>
          </p:spPr>
          <p:txBody>
            <a:bodyPr rtlCol="0"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دراسة كمية (وجهاً لوجه)، إلكترونية وهاتفية - مقابلات معمقة</a:t>
              </a:r>
            </a:p>
          </p:txBody>
        </p:sp>
        <p:sp>
          <p:nvSpPr>
            <p:cNvPr id="34" name="Rectangle: Rounded Corners 33">
              <a:extLst>
                <a:ext uri="{FF2B5EF4-FFF2-40B4-BE49-F238E27FC236}">
                  <a16:creationId xmlns:a16="http://schemas.microsoft.com/office/drawing/2014/main" id="{A03BF51F-D13D-202E-43CD-797AAB7D0A2E}"/>
                </a:ext>
              </a:extLst>
            </p:cNvPr>
            <p:cNvSpPr/>
            <p:nvPr/>
          </p:nvSpPr>
          <p:spPr>
            <a:xfrm>
              <a:off x="606843" y="2886335"/>
              <a:ext cx="2304377" cy="725852"/>
            </a:xfrm>
            <a:prstGeom prst="roundRect">
              <a:avLst/>
            </a:prstGeom>
            <a:noFill/>
            <a:ln w="3175" cap="flat" cmpd="sng" algn="ctr">
              <a:solidFill>
                <a:srgbClr val="76622F"/>
              </a:solidFill>
              <a:prstDash val="solid"/>
              <a:miter lim="800000"/>
            </a:ln>
            <a:effectLst/>
          </p:spPr>
          <p:txBody>
            <a:bodyPr rtlCol="0"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مقابلات معمقة </a:t>
              </a:r>
            </a:p>
          </p:txBody>
        </p:sp>
      </p:grpSp>
      <p:sp>
        <p:nvSpPr>
          <p:cNvPr id="51" name="TextBox 50">
            <a:extLst>
              <a:ext uri="{FF2B5EF4-FFF2-40B4-BE49-F238E27FC236}">
                <a16:creationId xmlns:a16="http://schemas.microsoft.com/office/drawing/2014/main" id="{B37339B1-23E8-9DBC-C4A3-73CD8CFD3608}"/>
              </a:ext>
            </a:extLst>
          </p:cNvPr>
          <p:cNvSpPr txBox="1"/>
          <p:nvPr/>
        </p:nvSpPr>
        <p:spPr>
          <a:xfrm>
            <a:off x="477078" y="987780"/>
            <a:ext cx="10614455" cy="707886"/>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JO"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تعكس هذه الدراسة منهجية شاملة تراعي تنوع الفئات المستهدفة وتعدد المناطق لضمان شمولية النتائج.</a:t>
            </a:r>
            <a:r>
              <a:rPr kumimoji="0" lang="ar-SA"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a:t>
            </a:r>
            <a:r>
              <a:rPr kumimoji="0" lang="ar-JO"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وتهدف إلى جمع بيانات دقيقة وموثوقة عبر أدوات وأساليب بحثية متكاملة تدعم تحقيق الأهداف المنشودة.</a:t>
            </a:r>
          </a:p>
        </p:txBody>
      </p:sp>
    </p:spTree>
    <p:extLst>
      <p:ext uri="{BB962C8B-B14F-4D97-AF65-F5344CB8AC3E}">
        <p14:creationId xmlns:p14="http://schemas.microsoft.com/office/powerpoint/2010/main" val="14286115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BED77-8B09-8AE0-9F08-49618052EDA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688A5D8B-ADF9-80F0-6B5F-E1E039C40C33}"/>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8F4BADB2-30BA-0AB1-4F7E-20A66C88C058}"/>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1E551705-F5C5-6205-EAD7-946D186696C8}"/>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47792410-06D4-8E9B-C15F-61A9F990E9DA}"/>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مؤشرات الأداء الرئيسية للقياس </a:t>
            </a:r>
          </a:p>
        </p:txBody>
      </p:sp>
      <p:sp>
        <p:nvSpPr>
          <p:cNvPr id="5" name="Slide Number Placeholder 4">
            <a:extLst>
              <a:ext uri="{FF2B5EF4-FFF2-40B4-BE49-F238E27FC236}">
                <a16:creationId xmlns:a16="http://schemas.microsoft.com/office/drawing/2014/main" id="{C749BB36-2BBA-7DBB-3438-D297D6C221D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51" name="TextBox 50">
            <a:extLst>
              <a:ext uri="{FF2B5EF4-FFF2-40B4-BE49-F238E27FC236}">
                <a16:creationId xmlns:a16="http://schemas.microsoft.com/office/drawing/2014/main" id="{FD19CFD2-D072-C0D4-348F-23352353CEC4}"/>
              </a:ext>
            </a:extLst>
          </p:cNvPr>
          <p:cNvSpPr txBox="1"/>
          <p:nvPr/>
        </p:nvSpPr>
        <p:spPr>
          <a:xfrm>
            <a:off x="477078" y="987780"/>
            <a:ext cx="10614455" cy="707886"/>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JO"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تعتمد منظومة التقييم على مجموعة من المجالات التي تُترجم أهداف الحملة إلى مؤشرات قابلة للقياس.</a:t>
            </a:r>
            <a:r>
              <a:rPr kumimoji="0" lang="ar-SA"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a:t>
            </a:r>
            <a:r>
              <a:rPr kumimoji="0" lang="ar-JO"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ويساعد هذا الإطار على متابعة التغيرات المعرفية والسلوكية وقياس أثر المبادرات على المدى القصير والطويل.</a:t>
            </a:r>
          </a:p>
        </p:txBody>
      </p:sp>
      <p:graphicFrame>
        <p:nvGraphicFramePr>
          <p:cNvPr id="6" name="Table 5">
            <a:extLst>
              <a:ext uri="{FF2B5EF4-FFF2-40B4-BE49-F238E27FC236}">
                <a16:creationId xmlns:a16="http://schemas.microsoft.com/office/drawing/2014/main" id="{D85C14C4-224D-E02C-02D5-58D856CF04C5}"/>
              </a:ext>
            </a:extLst>
          </p:cNvPr>
          <p:cNvGraphicFramePr>
            <a:graphicFrameLocks noGrp="1"/>
          </p:cNvGraphicFramePr>
          <p:nvPr/>
        </p:nvGraphicFramePr>
        <p:xfrm>
          <a:off x="2182191" y="2177333"/>
          <a:ext cx="8128000" cy="3697352"/>
        </p:xfrm>
        <a:graphic>
          <a:graphicData uri="http://schemas.openxmlformats.org/drawingml/2006/table">
            <a:tbl>
              <a:tblPr rtl="1" firstRow="1" firstCol="1" bandRow="1">
                <a:tableStyleId>{5C22544A-7EE6-4342-B048-85BDC9FD1C3A}</a:tableStyleId>
              </a:tblPr>
              <a:tblGrid>
                <a:gridCol w="4064000">
                  <a:extLst>
                    <a:ext uri="{9D8B030D-6E8A-4147-A177-3AD203B41FA5}">
                      <a16:colId xmlns:a16="http://schemas.microsoft.com/office/drawing/2014/main" val="811902170"/>
                    </a:ext>
                  </a:extLst>
                </a:gridCol>
                <a:gridCol w="4064000">
                  <a:extLst>
                    <a:ext uri="{9D8B030D-6E8A-4147-A177-3AD203B41FA5}">
                      <a16:colId xmlns:a16="http://schemas.microsoft.com/office/drawing/2014/main" val="1576547389"/>
                    </a:ext>
                  </a:extLst>
                </a:gridCol>
              </a:tblGrid>
              <a:tr h="449310">
                <a:tc>
                  <a:txBody>
                    <a:bodyPr/>
                    <a:lstStyle/>
                    <a:p>
                      <a:pPr marL="0" marR="0" algn="ctr" rtl="1">
                        <a:lnSpc>
                          <a:spcPct val="115000"/>
                        </a:lnSpc>
                        <a:spcAft>
                          <a:spcPts val="800"/>
                        </a:spcAft>
                        <a:buNone/>
                      </a:pPr>
                      <a:r>
                        <a:rPr lang="ar-SA" sz="1800" kern="100" dirty="0">
                          <a:solidFill>
                            <a:schemeClr val="bg1"/>
                          </a:solidFill>
                          <a:effectLst/>
                        </a:rPr>
                        <a:t>المجال</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800" kern="100" dirty="0">
                          <a:solidFill>
                            <a:schemeClr val="bg1"/>
                          </a:solidFill>
                          <a:effectLst/>
                        </a:rPr>
                        <a:t>المؤشر</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extLst>
                  <a:ext uri="{0D108BD9-81ED-4DB2-BD59-A6C34878D82A}">
                    <a16:rowId xmlns:a16="http://schemas.microsoft.com/office/drawing/2014/main" val="2707110177"/>
                  </a:ext>
                </a:extLst>
              </a:tr>
              <a:tr h="464006">
                <a:tc>
                  <a:txBody>
                    <a:bodyPr/>
                    <a:lstStyle/>
                    <a:p>
                      <a:pPr marL="0" marR="0" algn="r" rtl="1">
                        <a:lnSpc>
                          <a:spcPct val="115000"/>
                        </a:lnSpc>
                        <a:spcAft>
                          <a:spcPts val="800"/>
                        </a:spcAft>
                        <a:buNone/>
                      </a:pPr>
                      <a:r>
                        <a:rPr lang="ar-SA" sz="16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الوعي المعرفي</a:t>
                      </a:r>
                      <a:endParaRPr lang="en-US" sz="160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600" kern="100" dirty="0">
                          <a:effectLst/>
                          <a:latin typeface="Aptos" panose="020B0004020202020204" pitchFamily="34" charset="0"/>
                          <a:ea typeface="Aptos" panose="020B0004020202020204" pitchFamily="34" charset="0"/>
                          <a:cs typeface="Arial" panose="020B0604020202020204" pitchFamily="34" charset="0"/>
                        </a:rPr>
                        <a:t>نسبة الأطفال الذين يعرفون معنى كفاءة الطاقة</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582647869"/>
                  </a:ext>
                </a:extLst>
              </a:tr>
              <a:tr h="464006">
                <a:tc>
                  <a:txBody>
                    <a:bodyPr/>
                    <a:lstStyle/>
                    <a:p>
                      <a:pPr marL="0" marR="0" algn="r" rtl="1">
                        <a:lnSpc>
                          <a:spcPct val="115000"/>
                        </a:lnSpc>
                        <a:spcAft>
                          <a:spcPts val="800"/>
                        </a:spcAft>
                        <a:buNone/>
                      </a:pPr>
                      <a:r>
                        <a:rPr lang="ar-SA" sz="1600" b="1" kern="10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السلوك الإيجابي</a:t>
                      </a:r>
                      <a:endParaRPr lang="en-US" sz="1600" kern="10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600" kern="100" dirty="0">
                          <a:effectLst/>
                          <a:latin typeface="Aptos" panose="020B0004020202020204" pitchFamily="34" charset="0"/>
                          <a:ea typeface="Aptos" panose="020B0004020202020204" pitchFamily="34" charset="0"/>
                          <a:cs typeface="Arial" panose="020B0604020202020204" pitchFamily="34" charset="0"/>
                        </a:rPr>
                        <a:t>نسبة الأطفال الذين يمارسون سلوك الإطفاء أو الترشيد</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2873634670"/>
                  </a:ext>
                </a:extLst>
              </a:tr>
              <a:tr h="464006">
                <a:tc>
                  <a:txBody>
                    <a:bodyPr/>
                    <a:lstStyle/>
                    <a:p>
                      <a:pPr marL="0" marR="0" algn="r" rtl="1">
                        <a:lnSpc>
                          <a:spcPct val="115000"/>
                        </a:lnSpc>
                        <a:spcAft>
                          <a:spcPts val="800"/>
                        </a:spcAft>
                        <a:buNone/>
                      </a:pPr>
                      <a:r>
                        <a:rPr lang="ar-SA" sz="16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انتشار المحتوى</a:t>
                      </a:r>
                      <a:endParaRPr lang="en-US" sz="160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600" kern="100" dirty="0">
                          <a:effectLst/>
                          <a:latin typeface="Aptos" panose="020B0004020202020204" pitchFamily="34" charset="0"/>
                          <a:ea typeface="Aptos" panose="020B0004020202020204" pitchFamily="34" charset="0"/>
                          <a:cs typeface="Arial" panose="020B0604020202020204" pitchFamily="34" charset="0"/>
                        </a:rPr>
                        <a:t>عدد المشاهدات الرقمية للمقاطع</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174424048"/>
                  </a:ext>
                </a:extLst>
              </a:tr>
              <a:tr h="464006">
                <a:tc>
                  <a:txBody>
                    <a:bodyPr/>
                    <a:lstStyle/>
                    <a:p>
                      <a:pPr marL="0" marR="0" algn="r" rtl="1">
                        <a:lnSpc>
                          <a:spcPct val="115000"/>
                        </a:lnSpc>
                        <a:spcAft>
                          <a:spcPts val="800"/>
                        </a:spcAft>
                        <a:buNone/>
                      </a:pPr>
                      <a:r>
                        <a:rPr lang="ar-SA" sz="16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التفاعل الرقمي</a:t>
                      </a:r>
                      <a:endParaRPr lang="en-US" sz="160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600" kern="100" dirty="0">
                          <a:effectLst/>
                          <a:latin typeface="Aptos" panose="020B0004020202020204" pitchFamily="34" charset="0"/>
                          <a:ea typeface="Aptos" panose="020B0004020202020204" pitchFamily="34" charset="0"/>
                          <a:cs typeface="Arial" panose="020B0604020202020204" pitchFamily="34" charset="0"/>
                        </a:rPr>
                        <a:t>عدد المشاركات في التحديات</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9738595"/>
                  </a:ext>
                </a:extLst>
              </a:tr>
              <a:tr h="464006">
                <a:tc>
                  <a:txBody>
                    <a:bodyPr/>
                    <a:lstStyle/>
                    <a:p>
                      <a:pPr marL="0" marR="0" algn="r" rtl="1">
                        <a:lnSpc>
                          <a:spcPct val="115000"/>
                        </a:lnSpc>
                        <a:spcAft>
                          <a:spcPts val="800"/>
                        </a:spcAft>
                        <a:buNone/>
                      </a:pPr>
                      <a:r>
                        <a:rPr lang="ar-SA" sz="16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المشاركة التعليمية</a:t>
                      </a:r>
                      <a:endParaRPr lang="en-US" sz="160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600" kern="100" dirty="0">
                          <a:effectLst/>
                          <a:latin typeface="Aptos" panose="020B0004020202020204" pitchFamily="34" charset="0"/>
                          <a:ea typeface="Aptos" panose="020B0004020202020204" pitchFamily="34" charset="0"/>
                          <a:cs typeface="Arial" panose="020B0604020202020204" pitchFamily="34" charset="0"/>
                        </a:rPr>
                        <a:t>عدد المدارس المفعّلة للحملة</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290582641"/>
                  </a:ext>
                </a:extLst>
              </a:tr>
              <a:tr h="464006">
                <a:tc>
                  <a:txBody>
                    <a:bodyPr/>
                    <a:lstStyle/>
                    <a:p>
                      <a:pPr marL="0" marR="0" algn="r" rtl="1">
                        <a:lnSpc>
                          <a:spcPct val="115000"/>
                        </a:lnSpc>
                        <a:spcAft>
                          <a:spcPts val="800"/>
                        </a:spcAft>
                        <a:buNone/>
                      </a:pPr>
                      <a:r>
                        <a:rPr lang="ar-SA" sz="16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الرضا العام</a:t>
                      </a:r>
                      <a:endParaRPr lang="en-US" sz="160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600" kern="100" dirty="0">
                          <a:effectLst/>
                          <a:latin typeface="Aptos" panose="020B0004020202020204" pitchFamily="34" charset="0"/>
                          <a:ea typeface="Aptos" panose="020B0004020202020204" pitchFamily="34" charset="0"/>
                          <a:cs typeface="Arial" panose="020B0604020202020204" pitchFamily="34" charset="0"/>
                        </a:rPr>
                        <a:t>نسبة الرضا عن الحملة بين الأسر والمعلمين</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668913703"/>
                  </a:ext>
                </a:extLst>
              </a:tr>
              <a:tr h="464006">
                <a:tc>
                  <a:txBody>
                    <a:bodyPr/>
                    <a:lstStyle/>
                    <a:p>
                      <a:pPr marL="0" marR="0" algn="r" rtl="1">
                        <a:lnSpc>
                          <a:spcPct val="115000"/>
                        </a:lnSpc>
                        <a:spcAft>
                          <a:spcPts val="800"/>
                        </a:spcAft>
                        <a:buNone/>
                      </a:pPr>
                      <a:r>
                        <a:rPr lang="ar-SA" sz="16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التحسن السلوكي المستدام</a:t>
                      </a:r>
                      <a:endParaRPr lang="en-US" sz="160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600" kern="100" dirty="0">
                          <a:effectLst/>
                          <a:latin typeface="Aptos" panose="020B0004020202020204" pitchFamily="34" charset="0"/>
                          <a:ea typeface="Aptos" panose="020B0004020202020204" pitchFamily="34" charset="0"/>
                          <a:cs typeface="Arial" panose="020B0604020202020204" pitchFamily="34" charset="0"/>
                        </a:rPr>
                        <a:t>استمرار السلوك بعد 6 أشهر</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2277540026"/>
                  </a:ext>
                </a:extLst>
              </a:tr>
            </a:tbl>
          </a:graphicData>
        </a:graphic>
      </p:graphicFrame>
    </p:spTree>
    <p:extLst>
      <p:ext uri="{BB962C8B-B14F-4D97-AF65-F5344CB8AC3E}">
        <p14:creationId xmlns:p14="http://schemas.microsoft.com/office/powerpoint/2010/main" val="16335607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8B974-EF48-EFD9-F87A-954F7DF4DBDD}"/>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27A93867-A5C9-05BF-92AC-4E9EEED8CC1B}"/>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8C81279-E41F-E2FE-4BFB-DAAA7167F8C3}"/>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1D2F3A22-88A9-B0A7-B5AC-D306744B33CB}"/>
              </a:ext>
            </a:extLst>
          </p:cNvPr>
          <p:cNvGrpSpPr/>
          <p:nvPr/>
        </p:nvGrpSpPr>
        <p:grpSpPr>
          <a:xfrm>
            <a:off x="1297543" y="3582157"/>
            <a:ext cx="8063425" cy="696319"/>
            <a:chOff x="810520" y="2879312"/>
            <a:chExt cx="8063425" cy="696319"/>
          </a:xfrm>
        </p:grpSpPr>
        <p:sp>
          <p:nvSpPr>
            <p:cNvPr id="24" name="TextBox 23">
              <a:extLst>
                <a:ext uri="{FF2B5EF4-FFF2-40B4-BE49-F238E27FC236}">
                  <a16:creationId xmlns:a16="http://schemas.microsoft.com/office/drawing/2014/main" id="{48EE2C09-98D0-5EBA-ED6D-D2977DC1CCF3}"/>
                </a:ext>
              </a:extLst>
            </p:cNvPr>
            <p:cNvSpPr txBox="1"/>
            <p:nvPr/>
          </p:nvSpPr>
          <p:spPr>
            <a:xfrm>
              <a:off x="810520" y="2879312"/>
              <a:ext cx="8063425" cy="553998"/>
            </a:xfrm>
            <a:prstGeom prst="rect">
              <a:avLst/>
            </a:prstGeom>
            <a:noFill/>
          </p:spPr>
          <p:txBody>
            <a:bodyPr wrap="square" lIns="0" tIns="0" rIns="0" bIns="0" rtlCol="0" anchor="b">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sysClr val="windowText" lastClr="000000"/>
                  </a:solidFill>
                  <a:effectLst/>
                  <a:uLnTx/>
                  <a:uFillTx/>
                  <a:latin typeface="Calibri"/>
                  <a:ea typeface="+mn-ea"/>
                  <a:cs typeface="Arial" panose="020B0604020202020204" pitchFamily="34" charset="0"/>
                </a:rPr>
                <a:t>آلية المتابعة والرصد المستمر</a:t>
              </a:r>
            </a:p>
          </p:txBody>
        </p:sp>
        <p:cxnSp>
          <p:nvCxnSpPr>
            <p:cNvPr id="26" name="Straight Connector 25">
              <a:extLst>
                <a:ext uri="{FF2B5EF4-FFF2-40B4-BE49-F238E27FC236}">
                  <a16:creationId xmlns:a16="http://schemas.microsoft.com/office/drawing/2014/main" id="{0367E98B-1585-F515-1A2C-DC816E537794}"/>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0C868717-066F-23E9-2431-FCF96A7182DF}"/>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3CA3155D-F914-6F9B-8F95-0C5FBA7C7FE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119643130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1045B-675E-7CC8-E04C-E59326CF342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6C2522F-E97E-4DDC-DF09-EA46AF931869}"/>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0185291C-6899-10BE-8BFE-0F58F5F133EA}"/>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C247F97F-DE00-DFA8-F22E-A6CCEA3CA1B3}"/>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DD1E2519-BA6E-9159-6D10-207B76EE5081}"/>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آلية المتابعة والرصد المستمر</a:t>
            </a:r>
          </a:p>
        </p:txBody>
      </p:sp>
      <p:sp>
        <p:nvSpPr>
          <p:cNvPr id="5" name="Slide Number Placeholder 4">
            <a:extLst>
              <a:ext uri="{FF2B5EF4-FFF2-40B4-BE49-F238E27FC236}">
                <a16:creationId xmlns:a16="http://schemas.microsoft.com/office/drawing/2014/main" id="{CCAA8320-26DE-CD06-5BFF-6D426DBE84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51" name="TextBox 50">
            <a:extLst>
              <a:ext uri="{FF2B5EF4-FFF2-40B4-BE49-F238E27FC236}">
                <a16:creationId xmlns:a16="http://schemas.microsoft.com/office/drawing/2014/main" id="{D7E8658E-0474-2F8B-054D-5F1B8D47DE72}"/>
              </a:ext>
            </a:extLst>
          </p:cNvPr>
          <p:cNvSpPr txBox="1"/>
          <p:nvPr/>
        </p:nvSpPr>
        <p:spPr>
          <a:xfrm>
            <a:off x="477078" y="987780"/>
            <a:ext cx="10614455" cy="707886"/>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JO"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يعتمد نظام المتابعة على منهجيات متعددة توفر رؤية شاملة عن سير الحملة من زوايا مختلفة، ويضمن هذا التنوع في أدوات الرصد دقة التقييم واستناد النتائج إلى بيانات ميدانية وإعلامية ورقمية متكاملة.</a:t>
            </a:r>
          </a:p>
        </p:txBody>
      </p:sp>
      <p:sp>
        <p:nvSpPr>
          <p:cNvPr id="7" name="TextBox 6">
            <a:extLst>
              <a:ext uri="{FF2B5EF4-FFF2-40B4-BE49-F238E27FC236}">
                <a16:creationId xmlns:a16="http://schemas.microsoft.com/office/drawing/2014/main" id="{278B29F4-604E-AF19-1FF6-EA60EB36E780}"/>
              </a:ext>
            </a:extLst>
          </p:cNvPr>
          <p:cNvSpPr txBox="1"/>
          <p:nvPr/>
        </p:nvSpPr>
        <p:spPr>
          <a:xfrm>
            <a:off x="8703165" y="2099574"/>
            <a:ext cx="2637935" cy="707886"/>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76622F"/>
                </a:solidFill>
                <a:effectLst/>
                <a:uLnTx/>
                <a:uFillTx/>
                <a:latin typeface="Calibri"/>
                <a:ea typeface="+mn-ea"/>
                <a:cs typeface="Arial" panose="020B0604020202020204" pitchFamily="34" charset="0"/>
              </a:rPr>
              <a:t>الرصد الميداني</a:t>
            </a:r>
            <a:endParaRPr kumimoji="0" lang="en-US" sz="2000" b="1" i="0" u="none" strike="noStrike" kern="1200" cap="none" spc="0" normalizeH="0" baseline="0" noProof="0" dirty="0">
              <a:ln>
                <a:noFill/>
              </a:ln>
              <a:solidFill>
                <a:srgbClr val="76622F"/>
              </a:solidFill>
              <a:effectLst/>
              <a:uLnTx/>
              <a:uFillTx/>
              <a:latin typeface="Calibri"/>
              <a:ea typeface="+mn-ea"/>
              <a:cs typeface="+mn-cs"/>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6622F"/>
                </a:solidFill>
                <a:effectLst/>
                <a:uLnTx/>
                <a:uFillTx/>
                <a:latin typeface="Calibri"/>
                <a:ea typeface="+mn-ea"/>
                <a:cs typeface="+mn-cs"/>
              </a:rPr>
              <a:t>Field Monitoring</a:t>
            </a:r>
            <a:endParaRPr kumimoji="0" lang="ar-SA" sz="2000" b="1" i="0" u="none" strike="noStrike" kern="1200" cap="none" spc="0" normalizeH="0" baseline="0" noProof="0" dirty="0">
              <a:ln>
                <a:noFill/>
              </a:ln>
              <a:solidFill>
                <a:srgbClr val="76622F"/>
              </a:solidFill>
              <a:effectLst/>
              <a:uLnTx/>
              <a:uFillTx/>
              <a:latin typeface="Calibri"/>
              <a:ea typeface="+mn-ea"/>
              <a:cs typeface="Arial" panose="020B0604020202020204" pitchFamily="34" charset="0"/>
            </a:endParaRPr>
          </a:p>
        </p:txBody>
      </p:sp>
      <p:sp>
        <p:nvSpPr>
          <p:cNvPr id="8" name="TextBox 36">
            <a:extLst>
              <a:ext uri="{FF2B5EF4-FFF2-40B4-BE49-F238E27FC236}">
                <a16:creationId xmlns:a16="http://schemas.microsoft.com/office/drawing/2014/main" id="{19132E15-1E0F-A6B0-2359-89E1AD1C58F7}"/>
              </a:ext>
            </a:extLst>
          </p:cNvPr>
          <p:cNvSpPr txBox="1"/>
          <p:nvPr/>
        </p:nvSpPr>
        <p:spPr>
          <a:xfrm>
            <a:off x="8474151" y="3013023"/>
            <a:ext cx="2441950" cy="2492990"/>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تنفيذ زيارات ميدانية أثناء الأنشطة المدرسية والمجتمعية.</a:t>
            </a:r>
          </a:p>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تعبئة نماذج متابعة موحدة </a:t>
            </a:r>
            <a:r>
              <a:rPr kumimoji="0" lang="en-US" sz="1800" b="0" i="0" u="none" strike="noStrike" kern="0" cap="none" spc="0" normalizeH="0" baseline="0" noProof="0" dirty="0">
                <a:ln>
                  <a:noFill/>
                </a:ln>
                <a:solidFill>
                  <a:srgbClr val="000000"/>
                </a:solidFill>
                <a:effectLst/>
                <a:uLnTx/>
                <a:uFillTx/>
                <a:latin typeface="Segoe UI" panose="020B0502040204020203" pitchFamily="34" charset="0"/>
                <a:ea typeface="+mj-ea"/>
                <a:cs typeface="Segoe UI" panose="020B0502040204020203" pitchFamily="34" charset="0"/>
                <a:sym typeface="Montserrat"/>
              </a:rPr>
              <a:t>Monitoring Sheets</a:t>
            </a:r>
            <a:endPar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endParaRPr>
          </a:p>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تشمل:</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مستوى التفاعل.</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الالتزام بالأنشطة.</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نوعية التنفيذ وجودة المحتوى.</a:t>
            </a:r>
          </a:p>
        </p:txBody>
      </p:sp>
      <p:cxnSp>
        <p:nvCxnSpPr>
          <p:cNvPr id="9" name="Straight Connector 8">
            <a:extLst>
              <a:ext uri="{FF2B5EF4-FFF2-40B4-BE49-F238E27FC236}">
                <a16:creationId xmlns:a16="http://schemas.microsoft.com/office/drawing/2014/main" id="{57566B23-4818-CA37-E2C6-D026A87DE5C5}"/>
              </a:ext>
            </a:extLst>
          </p:cNvPr>
          <p:cNvCxnSpPr>
            <a:cxnSpLocks/>
            <a:stCxn id="24" idx="0"/>
          </p:cNvCxnSpPr>
          <p:nvPr/>
        </p:nvCxnSpPr>
        <p:spPr>
          <a:xfrm flipV="1">
            <a:off x="11229606" y="3211369"/>
            <a:ext cx="0" cy="1295183"/>
          </a:xfrm>
          <a:prstGeom prst="line">
            <a:avLst/>
          </a:prstGeom>
          <a:noFill/>
          <a:ln w="15875" cap="flat" cmpd="sng" algn="ctr">
            <a:solidFill>
              <a:srgbClr val="0F1212"/>
            </a:solidFill>
            <a:prstDash val="solid"/>
            <a:miter lim="800000"/>
          </a:ln>
          <a:effectLst/>
        </p:spPr>
      </p:cxnSp>
      <p:grpSp>
        <p:nvGrpSpPr>
          <p:cNvPr id="23" name="Group 22">
            <a:extLst>
              <a:ext uri="{FF2B5EF4-FFF2-40B4-BE49-F238E27FC236}">
                <a16:creationId xmlns:a16="http://schemas.microsoft.com/office/drawing/2014/main" id="{6B644BA6-351C-8BD9-B37F-7D11766933F9}"/>
              </a:ext>
            </a:extLst>
          </p:cNvPr>
          <p:cNvGrpSpPr/>
          <p:nvPr/>
        </p:nvGrpSpPr>
        <p:grpSpPr>
          <a:xfrm>
            <a:off x="11027594" y="4252274"/>
            <a:ext cx="313506" cy="254278"/>
            <a:chOff x="11278322" y="3977024"/>
            <a:chExt cx="313506" cy="254278"/>
          </a:xfrm>
        </p:grpSpPr>
        <p:sp>
          <p:nvSpPr>
            <p:cNvPr id="24" name="Oval 23">
              <a:extLst>
                <a:ext uri="{FF2B5EF4-FFF2-40B4-BE49-F238E27FC236}">
                  <a16:creationId xmlns:a16="http://schemas.microsoft.com/office/drawing/2014/main" id="{177D1B3E-069F-69F7-0C5E-BE6FC2B7D75B}"/>
                </a:ext>
              </a:extLst>
            </p:cNvPr>
            <p:cNvSpPr/>
            <p:nvPr/>
          </p:nvSpPr>
          <p:spPr>
            <a:xfrm rot="10800000">
              <a:off x="11368840" y="3977024"/>
              <a:ext cx="22298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04B3EDFA-D12E-4A27-10A8-B8BA89F246AB}"/>
                </a:ext>
              </a:extLst>
            </p:cNvPr>
            <p:cNvGrpSpPr/>
            <p:nvPr/>
          </p:nvGrpSpPr>
          <p:grpSpPr>
            <a:xfrm rot="10800000">
              <a:off x="11278322" y="4074287"/>
              <a:ext cx="197741" cy="59752"/>
              <a:chOff x="1038434" y="1886485"/>
              <a:chExt cx="249751" cy="66181"/>
            </a:xfrm>
            <a:solidFill>
              <a:srgbClr val="0B3D33"/>
            </a:solidFill>
          </p:grpSpPr>
          <p:sp>
            <p:nvSpPr>
              <p:cNvPr id="26" name="Oval 25">
                <a:extLst>
                  <a:ext uri="{FF2B5EF4-FFF2-40B4-BE49-F238E27FC236}">
                    <a16:creationId xmlns:a16="http://schemas.microsoft.com/office/drawing/2014/main" id="{359F59C1-8BCF-7101-15A1-FED601CE6B2E}"/>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887AA9F5-C9D0-6606-8BA7-EDB879D2EB90}"/>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1DA94650-2BD4-2574-DDB8-2B879ABF1874}"/>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9" name="Group 28">
            <a:extLst>
              <a:ext uri="{FF2B5EF4-FFF2-40B4-BE49-F238E27FC236}">
                <a16:creationId xmlns:a16="http://schemas.microsoft.com/office/drawing/2014/main" id="{635EF405-D3CB-3AED-4CC7-7C3E85933751}"/>
              </a:ext>
            </a:extLst>
          </p:cNvPr>
          <p:cNvGrpSpPr/>
          <p:nvPr/>
        </p:nvGrpSpPr>
        <p:grpSpPr>
          <a:xfrm>
            <a:off x="11027594" y="2998451"/>
            <a:ext cx="313506" cy="254278"/>
            <a:chOff x="11278322" y="2341477"/>
            <a:chExt cx="313506" cy="254278"/>
          </a:xfrm>
        </p:grpSpPr>
        <p:sp>
          <p:nvSpPr>
            <p:cNvPr id="30" name="Oval 29">
              <a:extLst>
                <a:ext uri="{FF2B5EF4-FFF2-40B4-BE49-F238E27FC236}">
                  <a16:creationId xmlns:a16="http://schemas.microsoft.com/office/drawing/2014/main" id="{4F3FD120-0188-10E7-68CF-BE528282AE33}"/>
                </a:ext>
              </a:extLst>
            </p:cNvPr>
            <p:cNvSpPr/>
            <p:nvPr/>
          </p:nvSpPr>
          <p:spPr>
            <a:xfrm rot="10800000">
              <a:off x="11368840" y="2341477"/>
              <a:ext cx="22298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31" name="Group 30">
              <a:extLst>
                <a:ext uri="{FF2B5EF4-FFF2-40B4-BE49-F238E27FC236}">
                  <a16:creationId xmlns:a16="http://schemas.microsoft.com/office/drawing/2014/main" id="{68B979C3-455F-B556-A58E-0FDAEE4FF527}"/>
                </a:ext>
              </a:extLst>
            </p:cNvPr>
            <p:cNvGrpSpPr/>
            <p:nvPr/>
          </p:nvGrpSpPr>
          <p:grpSpPr>
            <a:xfrm rot="10800000">
              <a:off x="11278322" y="2438740"/>
              <a:ext cx="197741" cy="59752"/>
              <a:chOff x="1038434" y="1886485"/>
              <a:chExt cx="249751" cy="66181"/>
            </a:xfrm>
            <a:solidFill>
              <a:srgbClr val="0B3D33"/>
            </a:solidFill>
          </p:grpSpPr>
          <p:sp>
            <p:nvSpPr>
              <p:cNvPr id="32" name="Oval 31">
                <a:extLst>
                  <a:ext uri="{FF2B5EF4-FFF2-40B4-BE49-F238E27FC236}">
                    <a16:creationId xmlns:a16="http://schemas.microsoft.com/office/drawing/2014/main" id="{93BA7C46-0476-7814-98E1-D83483134E01}"/>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383A9C99-FC31-B87A-7146-9EBD849549CD}"/>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38C05399-6EBA-5B21-7D08-AE8F78CBEEE4}"/>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35" name="Group 34">
            <a:extLst>
              <a:ext uri="{FF2B5EF4-FFF2-40B4-BE49-F238E27FC236}">
                <a16:creationId xmlns:a16="http://schemas.microsoft.com/office/drawing/2014/main" id="{EFFC01B0-4456-D235-44A2-B9E0EE791B8C}"/>
              </a:ext>
            </a:extLst>
          </p:cNvPr>
          <p:cNvGrpSpPr/>
          <p:nvPr/>
        </p:nvGrpSpPr>
        <p:grpSpPr>
          <a:xfrm>
            <a:off x="11027594" y="3629519"/>
            <a:ext cx="313506" cy="254278"/>
            <a:chOff x="11278322" y="3331737"/>
            <a:chExt cx="313506" cy="254278"/>
          </a:xfrm>
        </p:grpSpPr>
        <p:sp>
          <p:nvSpPr>
            <p:cNvPr id="36" name="Oval 35">
              <a:extLst>
                <a:ext uri="{FF2B5EF4-FFF2-40B4-BE49-F238E27FC236}">
                  <a16:creationId xmlns:a16="http://schemas.microsoft.com/office/drawing/2014/main" id="{DC9AC2BB-A380-CEE3-0B85-BF6C697CD459}"/>
                </a:ext>
              </a:extLst>
            </p:cNvPr>
            <p:cNvSpPr/>
            <p:nvPr/>
          </p:nvSpPr>
          <p:spPr>
            <a:xfrm rot="10800000">
              <a:off x="11368840" y="3331737"/>
              <a:ext cx="22298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37" name="Group 36">
              <a:extLst>
                <a:ext uri="{FF2B5EF4-FFF2-40B4-BE49-F238E27FC236}">
                  <a16:creationId xmlns:a16="http://schemas.microsoft.com/office/drawing/2014/main" id="{E14BF611-C967-2BCB-04CD-87BAE759A518}"/>
                </a:ext>
              </a:extLst>
            </p:cNvPr>
            <p:cNvGrpSpPr/>
            <p:nvPr/>
          </p:nvGrpSpPr>
          <p:grpSpPr>
            <a:xfrm rot="10800000">
              <a:off x="11278322" y="3429000"/>
              <a:ext cx="197741" cy="59752"/>
              <a:chOff x="1038434" y="1886485"/>
              <a:chExt cx="249751" cy="66181"/>
            </a:xfrm>
            <a:solidFill>
              <a:srgbClr val="0B3D33"/>
            </a:solidFill>
          </p:grpSpPr>
          <p:sp>
            <p:nvSpPr>
              <p:cNvPr id="38" name="Oval 37">
                <a:extLst>
                  <a:ext uri="{FF2B5EF4-FFF2-40B4-BE49-F238E27FC236}">
                    <a16:creationId xmlns:a16="http://schemas.microsoft.com/office/drawing/2014/main" id="{3141EA58-DF47-E289-BBE4-253D062545E4}"/>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Oval 38">
                <a:extLst>
                  <a:ext uri="{FF2B5EF4-FFF2-40B4-BE49-F238E27FC236}">
                    <a16:creationId xmlns:a16="http://schemas.microsoft.com/office/drawing/2014/main" id="{AEAF4B61-087D-B625-58A8-5FE044024DBB}"/>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Oval 39">
                <a:extLst>
                  <a:ext uri="{FF2B5EF4-FFF2-40B4-BE49-F238E27FC236}">
                    <a16:creationId xmlns:a16="http://schemas.microsoft.com/office/drawing/2014/main" id="{C5205C0E-3A0E-41F4-EF5F-7774AE8F50A4}"/>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cxnSp>
        <p:nvCxnSpPr>
          <p:cNvPr id="47" name="Straight Connector 46">
            <a:extLst>
              <a:ext uri="{FF2B5EF4-FFF2-40B4-BE49-F238E27FC236}">
                <a16:creationId xmlns:a16="http://schemas.microsoft.com/office/drawing/2014/main" id="{896D44B1-9623-F5DB-59C1-248F85865C9B}"/>
              </a:ext>
            </a:extLst>
          </p:cNvPr>
          <p:cNvCxnSpPr>
            <a:cxnSpLocks/>
          </p:cNvCxnSpPr>
          <p:nvPr/>
        </p:nvCxnSpPr>
        <p:spPr>
          <a:xfrm flipV="1">
            <a:off x="8158509" y="3211369"/>
            <a:ext cx="2137" cy="2520805"/>
          </a:xfrm>
          <a:prstGeom prst="line">
            <a:avLst/>
          </a:prstGeom>
          <a:noFill/>
          <a:ln w="15875" cap="flat" cmpd="sng" algn="ctr">
            <a:solidFill>
              <a:srgbClr val="76622F"/>
            </a:solidFill>
            <a:prstDash val="sysDash"/>
            <a:miter lim="800000"/>
          </a:ln>
          <a:effectLst/>
        </p:spPr>
      </p:cxnSp>
      <p:sp>
        <p:nvSpPr>
          <p:cNvPr id="52" name="TextBox 36">
            <a:extLst>
              <a:ext uri="{FF2B5EF4-FFF2-40B4-BE49-F238E27FC236}">
                <a16:creationId xmlns:a16="http://schemas.microsoft.com/office/drawing/2014/main" id="{5052A297-387A-1F8F-1CD3-6D40B1559C6D}"/>
              </a:ext>
            </a:extLst>
          </p:cNvPr>
          <p:cNvSpPr txBox="1"/>
          <p:nvPr/>
        </p:nvSpPr>
        <p:spPr>
          <a:xfrm>
            <a:off x="4366763" y="3013023"/>
            <a:ext cx="3197368" cy="1883593"/>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استخدام لوحة متابعة إلكترونية</a:t>
            </a:r>
          </a:p>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0" cap="none" spc="0" normalizeH="0" baseline="0" noProof="0" dirty="0">
                <a:ln>
                  <a:noFill/>
                </a:ln>
                <a:solidFill>
                  <a:srgbClr val="000000"/>
                </a:solidFill>
                <a:effectLst/>
                <a:uLnTx/>
                <a:uFillTx/>
                <a:latin typeface="Segoe UI" panose="020B0502040204020203" pitchFamily="34" charset="0"/>
                <a:ea typeface="+mj-ea"/>
                <a:cs typeface="Segoe UI" panose="020B0502040204020203" pitchFamily="34" charset="0"/>
                <a:sym typeface="Montserrat"/>
              </a:rPr>
              <a:t>Dashboard </a:t>
            </a:r>
            <a:r>
              <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 تربط:</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نتائج المشاهدات الرقمية.</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نسب التفاعل (إعجاب، مشاركات، تعليقات).</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التحليلات الديموغرافية للمستخدمين</a:t>
            </a:r>
          </a:p>
        </p:txBody>
      </p:sp>
      <p:cxnSp>
        <p:nvCxnSpPr>
          <p:cNvPr id="53" name="Straight Connector 52">
            <a:extLst>
              <a:ext uri="{FF2B5EF4-FFF2-40B4-BE49-F238E27FC236}">
                <a16:creationId xmlns:a16="http://schemas.microsoft.com/office/drawing/2014/main" id="{19A927DE-572B-A4BA-0AF4-30C1B3288308}"/>
              </a:ext>
            </a:extLst>
          </p:cNvPr>
          <p:cNvCxnSpPr>
            <a:cxnSpLocks/>
            <a:stCxn id="55" idx="0"/>
            <a:endCxn id="61" idx="0"/>
          </p:cNvCxnSpPr>
          <p:nvPr/>
        </p:nvCxnSpPr>
        <p:spPr>
          <a:xfrm flipV="1">
            <a:off x="7877636" y="3252729"/>
            <a:ext cx="0" cy="1647120"/>
          </a:xfrm>
          <a:prstGeom prst="line">
            <a:avLst/>
          </a:prstGeom>
          <a:noFill/>
          <a:ln w="15875" cap="flat" cmpd="sng" algn="ctr">
            <a:solidFill>
              <a:srgbClr val="0F1212"/>
            </a:solidFill>
            <a:prstDash val="solid"/>
            <a:miter lim="800000"/>
          </a:ln>
          <a:effectLst/>
        </p:spPr>
      </p:cxnSp>
      <p:grpSp>
        <p:nvGrpSpPr>
          <p:cNvPr id="54" name="Group 53">
            <a:extLst>
              <a:ext uri="{FF2B5EF4-FFF2-40B4-BE49-F238E27FC236}">
                <a16:creationId xmlns:a16="http://schemas.microsoft.com/office/drawing/2014/main" id="{0F32777C-BCD7-72AF-7FB3-BAC326EF4328}"/>
              </a:ext>
            </a:extLst>
          </p:cNvPr>
          <p:cNvGrpSpPr/>
          <p:nvPr/>
        </p:nvGrpSpPr>
        <p:grpSpPr>
          <a:xfrm>
            <a:off x="7675624" y="4645571"/>
            <a:ext cx="313506" cy="254278"/>
            <a:chOff x="11278322" y="3977024"/>
            <a:chExt cx="313506" cy="254278"/>
          </a:xfrm>
        </p:grpSpPr>
        <p:sp>
          <p:nvSpPr>
            <p:cNvPr id="55" name="Oval 54">
              <a:extLst>
                <a:ext uri="{FF2B5EF4-FFF2-40B4-BE49-F238E27FC236}">
                  <a16:creationId xmlns:a16="http://schemas.microsoft.com/office/drawing/2014/main" id="{81594539-74D0-B925-378E-80719E710611}"/>
                </a:ext>
              </a:extLst>
            </p:cNvPr>
            <p:cNvSpPr/>
            <p:nvPr/>
          </p:nvSpPr>
          <p:spPr>
            <a:xfrm rot="10800000">
              <a:off x="11368840" y="3977024"/>
              <a:ext cx="22298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56" name="Group 55">
              <a:extLst>
                <a:ext uri="{FF2B5EF4-FFF2-40B4-BE49-F238E27FC236}">
                  <a16:creationId xmlns:a16="http://schemas.microsoft.com/office/drawing/2014/main" id="{06B72A1E-311E-35E6-1175-1DF011C1DE96}"/>
                </a:ext>
              </a:extLst>
            </p:cNvPr>
            <p:cNvGrpSpPr/>
            <p:nvPr/>
          </p:nvGrpSpPr>
          <p:grpSpPr>
            <a:xfrm rot="10800000">
              <a:off x="11278322" y="4074287"/>
              <a:ext cx="197741" cy="59752"/>
              <a:chOff x="1038434" y="1886485"/>
              <a:chExt cx="249751" cy="66181"/>
            </a:xfrm>
            <a:solidFill>
              <a:srgbClr val="0B3D33"/>
            </a:solidFill>
          </p:grpSpPr>
          <p:sp>
            <p:nvSpPr>
              <p:cNvPr id="57" name="Oval 56">
                <a:extLst>
                  <a:ext uri="{FF2B5EF4-FFF2-40B4-BE49-F238E27FC236}">
                    <a16:creationId xmlns:a16="http://schemas.microsoft.com/office/drawing/2014/main" id="{AD8D3F75-467A-F2AA-75C5-8C7732343DEE}"/>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8" name="Oval 57">
                <a:extLst>
                  <a:ext uri="{FF2B5EF4-FFF2-40B4-BE49-F238E27FC236}">
                    <a16:creationId xmlns:a16="http://schemas.microsoft.com/office/drawing/2014/main" id="{094112C0-97C0-CCB4-0423-9EB4C7F5A808}"/>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97ED7A87-7AB7-EA34-CF6B-BEE2D30F2C52}"/>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60" name="Group 59">
            <a:extLst>
              <a:ext uri="{FF2B5EF4-FFF2-40B4-BE49-F238E27FC236}">
                <a16:creationId xmlns:a16="http://schemas.microsoft.com/office/drawing/2014/main" id="{257AF8C7-DF87-09B0-44CF-9949029371BE}"/>
              </a:ext>
            </a:extLst>
          </p:cNvPr>
          <p:cNvGrpSpPr/>
          <p:nvPr/>
        </p:nvGrpSpPr>
        <p:grpSpPr>
          <a:xfrm>
            <a:off x="7675624" y="2998451"/>
            <a:ext cx="313506" cy="254278"/>
            <a:chOff x="11278322" y="2341477"/>
            <a:chExt cx="313506" cy="254278"/>
          </a:xfrm>
        </p:grpSpPr>
        <p:sp>
          <p:nvSpPr>
            <p:cNvPr id="61" name="Oval 60">
              <a:extLst>
                <a:ext uri="{FF2B5EF4-FFF2-40B4-BE49-F238E27FC236}">
                  <a16:creationId xmlns:a16="http://schemas.microsoft.com/office/drawing/2014/main" id="{10CAE064-BEEC-4111-E5EB-2E4E01208A49}"/>
                </a:ext>
              </a:extLst>
            </p:cNvPr>
            <p:cNvSpPr/>
            <p:nvPr/>
          </p:nvSpPr>
          <p:spPr>
            <a:xfrm rot="10800000">
              <a:off x="11368840" y="2341477"/>
              <a:ext cx="22298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62" name="Group 61">
              <a:extLst>
                <a:ext uri="{FF2B5EF4-FFF2-40B4-BE49-F238E27FC236}">
                  <a16:creationId xmlns:a16="http://schemas.microsoft.com/office/drawing/2014/main" id="{96AA27CD-0740-10A7-EE19-8324D0EBE331}"/>
                </a:ext>
              </a:extLst>
            </p:cNvPr>
            <p:cNvGrpSpPr/>
            <p:nvPr/>
          </p:nvGrpSpPr>
          <p:grpSpPr>
            <a:xfrm rot="10800000">
              <a:off x="11278322" y="2438740"/>
              <a:ext cx="197741" cy="59752"/>
              <a:chOff x="1038434" y="1886485"/>
              <a:chExt cx="249751" cy="66181"/>
            </a:xfrm>
            <a:solidFill>
              <a:srgbClr val="0B3D33"/>
            </a:solidFill>
          </p:grpSpPr>
          <p:sp>
            <p:nvSpPr>
              <p:cNvPr id="63" name="Oval 62">
                <a:extLst>
                  <a:ext uri="{FF2B5EF4-FFF2-40B4-BE49-F238E27FC236}">
                    <a16:creationId xmlns:a16="http://schemas.microsoft.com/office/drawing/2014/main" id="{7D160BEF-2E52-9601-1269-BF80AF712C0B}"/>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4" name="Oval 63">
                <a:extLst>
                  <a:ext uri="{FF2B5EF4-FFF2-40B4-BE49-F238E27FC236}">
                    <a16:creationId xmlns:a16="http://schemas.microsoft.com/office/drawing/2014/main" id="{17BE6106-1032-DA8E-2403-3BE62BA4C730}"/>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5" name="Oval 64">
                <a:extLst>
                  <a:ext uri="{FF2B5EF4-FFF2-40B4-BE49-F238E27FC236}">
                    <a16:creationId xmlns:a16="http://schemas.microsoft.com/office/drawing/2014/main" id="{40FC593C-2C1F-027A-6582-D736DB9C5FB6}"/>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66" name="Group 65">
            <a:extLst>
              <a:ext uri="{FF2B5EF4-FFF2-40B4-BE49-F238E27FC236}">
                <a16:creationId xmlns:a16="http://schemas.microsoft.com/office/drawing/2014/main" id="{99B4FEA7-A8FE-2A8E-F9B4-386131AC5F44}"/>
              </a:ext>
            </a:extLst>
          </p:cNvPr>
          <p:cNvGrpSpPr/>
          <p:nvPr/>
        </p:nvGrpSpPr>
        <p:grpSpPr>
          <a:xfrm>
            <a:off x="7686115" y="3724748"/>
            <a:ext cx="313506" cy="254278"/>
            <a:chOff x="11278322" y="3331737"/>
            <a:chExt cx="313506" cy="254278"/>
          </a:xfrm>
        </p:grpSpPr>
        <p:sp>
          <p:nvSpPr>
            <p:cNvPr id="67" name="Oval 66">
              <a:extLst>
                <a:ext uri="{FF2B5EF4-FFF2-40B4-BE49-F238E27FC236}">
                  <a16:creationId xmlns:a16="http://schemas.microsoft.com/office/drawing/2014/main" id="{5239E7DE-2176-48FB-F4B7-3C878B479D8F}"/>
                </a:ext>
              </a:extLst>
            </p:cNvPr>
            <p:cNvSpPr/>
            <p:nvPr/>
          </p:nvSpPr>
          <p:spPr>
            <a:xfrm rot="10800000">
              <a:off x="11368840" y="3331737"/>
              <a:ext cx="22298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68" name="Group 67">
              <a:extLst>
                <a:ext uri="{FF2B5EF4-FFF2-40B4-BE49-F238E27FC236}">
                  <a16:creationId xmlns:a16="http://schemas.microsoft.com/office/drawing/2014/main" id="{65CBD6D1-5DDF-F51E-B3C0-3382486CC6DD}"/>
                </a:ext>
              </a:extLst>
            </p:cNvPr>
            <p:cNvGrpSpPr/>
            <p:nvPr/>
          </p:nvGrpSpPr>
          <p:grpSpPr>
            <a:xfrm rot="10800000">
              <a:off x="11278322" y="3429000"/>
              <a:ext cx="197741" cy="59752"/>
              <a:chOff x="1038434" y="1886485"/>
              <a:chExt cx="249751" cy="66181"/>
            </a:xfrm>
            <a:solidFill>
              <a:srgbClr val="0B3D33"/>
            </a:solidFill>
          </p:grpSpPr>
          <p:sp>
            <p:nvSpPr>
              <p:cNvPr id="69" name="Oval 68">
                <a:extLst>
                  <a:ext uri="{FF2B5EF4-FFF2-40B4-BE49-F238E27FC236}">
                    <a16:creationId xmlns:a16="http://schemas.microsoft.com/office/drawing/2014/main" id="{102F6F2D-DB23-5FB1-C6BC-0DBFD7A6CC83}"/>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0" name="Oval 69">
                <a:extLst>
                  <a:ext uri="{FF2B5EF4-FFF2-40B4-BE49-F238E27FC236}">
                    <a16:creationId xmlns:a16="http://schemas.microsoft.com/office/drawing/2014/main" id="{4591CA81-E091-BC14-5B45-3BAE97C8D6FA}"/>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1" name="Oval 70">
                <a:extLst>
                  <a:ext uri="{FF2B5EF4-FFF2-40B4-BE49-F238E27FC236}">
                    <a16:creationId xmlns:a16="http://schemas.microsoft.com/office/drawing/2014/main" id="{5202A0C3-A8BB-FC2E-CBD2-8657533F9250}"/>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sp>
        <p:nvSpPr>
          <p:cNvPr id="72" name="TextBox 71">
            <a:extLst>
              <a:ext uri="{FF2B5EF4-FFF2-40B4-BE49-F238E27FC236}">
                <a16:creationId xmlns:a16="http://schemas.microsoft.com/office/drawing/2014/main" id="{42AE42E0-03B1-80FD-50F7-A8B10ACB5AC8}"/>
              </a:ext>
            </a:extLst>
          </p:cNvPr>
          <p:cNvSpPr txBox="1"/>
          <p:nvPr/>
        </p:nvSpPr>
        <p:spPr>
          <a:xfrm>
            <a:off x="4837992" y="2099574"/>
            <a:ext cx="2637935" cy="707886"/>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76622F"/>
                </a:solidFill>
                <a:effectLst/>
                <a:uLnTx/>
                <a:uFillTx/>
                <a:latin typeface="Calibri"/>
                <a:ea typeface="+mn-ea"/>
                <a:cs typeface="Arial" panose="020B0604020202020204" pitchFamily="34" charset="0"/>
              </a:rPr>
              <a:t>الرصد الرقمي</a:t>
            </a:r>
            <a:endParaRPr kumimoji="0" lang="en-US" sz="2000" b="1" i="0" u="none" strike="noStrike" kern="1200" cap="none" spc="0" normalizeH="0" baseline="0" noProof="0" dirty="0">
              <a:ln>
                <a:noFill/>
              </a:ln>
              <a:solidFill>
                <a:srgbClr val="76622F"/>
              </a:solidFill>
              <a:effectLst/>
              <a:uLnTx/>
              <a:uFillTx/>
              <a:latin typeface="Calibri"/>
              <a:ea typeface="+mn-ea"/>
              <a:cs typeface="+mn-cs"/>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6622F"/>
                </a:solidFill>
                <a:effectLst/>
                <a:uLnTx/>
                <a:uFillTx/>
                <a:latin typeface="Calibri"/>
                <a:ea typeface="+mn-ea"/>
                <a:cs typeface="+mn-cs"/>
              </a:rPr>
              <a:t>Digital Monitoring</a:t>
            </a:r>
            <a:endParaRPr kumimoji="0" lang="ar-SA" sz="2000" b="1" i="0" u="none" strike="noStrike" kern="1200" cap="none" spc="0" normalizeH="0" baseline="0" noProof="0" dirty="0">
              <a:ln>
                <a:noFill/>
              </a:ln>
              <a:solidFill>
                <a:srgbClr val="76622F"/>
              </a:solidFill>
              <a:effectLst/>
              <a:uLnTx/>
              <a:uFillTx/>
              <a:latin typeface="Calibri"/>
              <a:ea typeface="+mn-ea"/>
              <a:cs typeface="Arial" panose="020B0604020202020204" pitchFamily="34" charset="0"/>
            </a:endParaRPr>
          </a:p>
        </p:txBody>
      </p:sp>
      <p:cxnSp>
        <p:nvCxnSpPr>
          <p:cNvPr id="74" name="Straight Connector 73">
            <a:extLst>
              <a:ext uri="{FF2B5EF4-FFF2-40B4-BE49-F238E27FC236}">
                <a16:creationId xmlns:a16="http://schemas.microsoft.com/office/drawing/2014/main" id="{FFA5F39B-9DA2-451B-8E53-4650B53367B6}"/>
              </a:ext>
            </a:extLst>
          </p:cNvPr>
          <p:cNvCxnSpPr>
            <a:cxnSpLocks/>
          </p:cNvCxnSpPr>
          <p:nvPr/>
        </p:nvCxnSpPr>
        <p:spPr>
          <a:xfrm flipV="1">
            <a:off x="4314365" y="3211369"/>
            <a:ext cx="2137" cy="2520805"/>
          </a:xfrm>
          <a:prstGeom prst="line">
            <a:avLst/>
          </a:prstGeom>
          <a:noFill/>
          <a:ln w="15875" cap="flat" cmpd="sng" algn="ctr">
            <a:solidFill>
              <a:srgbClr val="76622F"/>
            </a:solidFill>
            <a:prstDash val="sysDash"/>
            <a:miter lim="800000"/>
          </a:ln>
          <a:effectLst/>
        </p:spPr>
      </p:cxnSp>
      <p:sp>
        <p:nvSpPr>
          <p:cNvPr id="75" name="TextBox 36">
            <a:extLst>
              <a:ext uri="{FF2B5EF4-FFF2-40B4-BE49-F238E27FC236}">
                <a16:creationId xmlns:a16="http://schemas.microsoft.com/office/drawing/2014/main" id="{A8084D05-73DE-C8BC-F674-8B22FB9EDBC7}"/>
              </a:ext>
            </a:extLst>
          </p:cNvPr>
          <p:cNvSpPr txBox="1"/>
          <p:nvPr/>
        </p:nvSpPr>
        <p:spPr>
          <a:xfrm>
            <a:off x="522619" y="3013023"/>
            <a:ext cx="3197368" cy="1551194"/>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تتبع التغطيات الإعلامية للحملة عبر القنوات الرسمية ووسائل الإعلام المحلية.</a:t>
            </a:r>
          </a:p>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endPar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endParaRPr>
          </a:p>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تحليل المحتوى الصحفي والرقمي </a:t>
            </a:r>
          </a:p>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0" cap="none" spc="0" normalizeH="0" baseline="0" noProof="0" dirty="0">
                <a:ln>
                  <a:noFill/>
                </a:ln>
                <a:solidFill>
                  <a:srgbClr val="000000"/>
                </a:solidFill>
                <a:effectLst/>
                <a:uLnTx/>
                <a:uFillTx/>
                <a:latin typeface="Segoe UI" panose="020B0502040204020203" pitchFamily="34" charset="0"/>
                <a:ea typeface="+mj-ea"/>
                <a:cs typeface="Segoe UI" panose="020B0502040204020203" pitchFamily="34" charset="0"/>
                <a:sym typeface="Montserrat"/>
              </a:rPr>
              <a:t>Media Content Analysis.</a:t>
            </a:r>
          </a:p>
        </p:txBody>
      </p:sp>
      <p:cxnSp>
        <p:nvCxnSpPr>
          <p:cNvPr id="76" name="Straight Connector 75">
            <a:extLst>
              <a:ext uri="{FF2B5EF4-FFF2-40B4-BE49-F238E27FC236}">
                <a16:creationId xmlns:a16="http://schemas.microsoft.com/office/drawing/2014/main" id="{828C9682-F4F2-D87E-A6E0-96945BE11ED4}"/>
              </a:ext>
            </a:extLst>
          </p:cNvPr>
          <p:cNvCxnSpPr>
            <a:cxnSpLocks/>
            <a:stCxn id="92" idx="1"/>
            <a:endCxn id="84" idx="0"/>
          </p:cNvCxnSpPr>
          <p:nvPr/>
        </p:nvCxnSpPr>
        <p:spPr>
          <a:xfrm flipV="1">
            <a:off x="4032038" y="3252729"/>
            <a:ext cx="1454" cy="828797"/>
          </a:xfrm>
          <a:prstGeom prst="line">
            <a:avLst/>
          </a:prstGeom>
          <a:noFill/>
          <a:ln w="15875" cap="flat" cmpd="sng" algn="ctr">
            <a:solidFill>
              <a:srgbClr val="0F1212"/>
            </a:solidFill>
            <a:prstDash val="solid"/>
            <a:miter lim="800000"/>
          </a:ln>
          <a:effectLst/>
        </p:spPr>
      </p:cxnSp>
      <p:grpSp>
        <p:nvGrpSpPr>
          <p:cNvPr id="83" name="Group 82">
            <a:extLst>
              <a:ext uri="{FF2B5EF4-FFF2-40B4-BE49-F238E27FC236}">
                <a16:creationId xmlns:a16="http://schemas.microsoft.com/office/drawing/2014/main" id="{B5CEAE25-2794-BC93-1BDD-104AC74B0C5D}"/>
              </a:ext>
            </a:extLst>
          </p:cNvPr>
          <p:cNvGrpSpPr/>
          <p:nvPr/>
        </p:nvGrpSpPr>
        <p:grpSpPr>
          <a:xfrm>
            <a:off x="3831480" y="2998451"/>
            <a:ext cx="313506" cy="254278"/>
            <a:chOff x="11278322" y="2341477"/>
            <a:chExt cx="313506" cy="254278"/>
          </a:xfrm>
        </p:grpSpPr>
        <p:sp>
          <p:nvSpPr>
            <p:cNvPr id="84" name="Oval 83">
              <a:extLst>
                <a:ext uri="{FF2B5EF4-FFF2-40B4-BE49-F238E27FC236}">
                  <a16:creationId xmlns:a16="http://schemas.microsoft.com/office/drawing/2014/main" id="{80D042BF-BB22-9DEF-D876-C629861632C1}"/>
                </a:ext>
              </a:extLst>
            </p:cNvPr>
            <p:cNvSpPr/>
            <p:nvPr/>
          </p:nvSpPr>
          <p:spPr>
            <a:xfrm rot="10800000">
              <a:off x="11368840" y="2341477"/>
              <a:ext cx="22298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85" name="Group 84">
              <a:extLst>
                <a:ext uri="{FF2B5EF4-FFF2-40B4-BE49-F238E27FC236}">
                  <a16:creationId xmlns:a16="http://schemas.microsoft.com/office/drawing/2014/main" id="{A3EEA56D-E7BF-7FCD-ECAA-400F899AD491}"/>
                </a:ext>
              </a:extLst>
            </p:cNvPr>
            <p:cNvGrpSpPr/>
            <p:nvPr/>
          </p:nvGrpSpPr>
          <p:grpSpPr>
            <a:xfrm rot="10800000">
              <a:off x="11278322" y="2438740"/>
              <a:ext cx="197741" cy="59752"/>
              <a:chOff x="1038434" y="1886485"/>
              <a:chExt cx="249751" cy="66181"/>
            </a:xfrm>
            <a:solidFill>
              <a:srgbClr val="0B3D33"/>
            </a:solidFill>
          </p:grpSpPr>
          <p:sp>
            <p:nvSpPr>
              <p:cNvPr id="86" name="Oval 85">
                <a:extLst>
                  <a:ext uri="{FF2B5EF4-FFF2-40B4-BE49-F238E27FC236}">
                    <a16:creationId xmlns:a16="http://schemas.microsoft.com/office/drawing/2014/main" id="{4BC19703-7F72-B62E-BF32-F27B59216B3A}"/>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7" name="Oval 86">
                <a:extLst>
                  <a:ext uri="{FF2B5EF4-FFF2-40B4-BE49-F238E27FC236}">
                    <a16:creationId xmlns:a16="http://schemas.microsoft.com/office/drawing/2014/main" id="{1FA01CEC-0AFE-C24D-82EB-1966D50F5397}"/>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8" name="Oval 87">
                <a:extLst>
                  <a:ext uri="{FF2B5EF4-FFF2-40B4-BE49-F238E27FC236}">
                    <a16:creationId xmlns:a16="http://schemas.microsoft.com/office/drawing/2014/main" id="{FC340B2E-DD5B-0A52-28BB-069E8436EBF6}"/>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89" name="Group 88">
            <a:extLst>
              <a:ext uri="{FF2B5EF4-FFF2-40B4-BE49-F238E27FC236}">
                <a16:creationId xmlns:a16="http://schemas.microsoft.com/office/drawing/2014/main" id="{166050FB-5E10-6028-3EB9-9360E9755A21}"/>
              </a:ext>
            </a:extLst>
          </p:cNvPr>
          <p:cNvGrpSpPr/>
          <p:nvPr/>
        </p:nvGrpSpPr>
        <p:grpSpPr>
          <a:xfrm>
            <a:off x="3841971" y="3933261"/>
            <a:ext cx="313506" cy="254278"/>
            <a:chOff x="11278322" y="3331737"/>
            <a:chExt cx="313506" cy="254278"/>
          </a:xfrm>
        </p:grpSpPr>
        <p:sp>
          <p:nvSpPr>
            <p:cNvPr id="90" name="Oval 89">
              <a:extLst>
                <a:ext uri="{FF2B5EF4-FFF2-40B4-BE49-F238E27FC236}">
                  <a16:creationId xmlns:a16="http://schemas.microsoft.com/office/drawing/2014/main" id="{65BA1D6E-B85A-54A8-57F5-4F48FCB6109B}"/>
                </a:ext>
              </a:extLst>
            </p:cNvPr>
            <p:cNvSpPr/>
            <p:nvPr/>
          </p:nvSpPr>
          <p:spPr>
            <a:xfrm rot="10800000">
              <a:off x="11368840" y="3331737"/>
              <a:ext cx="22298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91" name="Group 90">
              <a:extLst>
                <a:ext uri="{FF2B5EF4-FFF2-40B4-BE49-F238E27FC236}">
                  <a16:creationId xmlns:a16="http://schemas.microsoft.com/office/drawing/2014/main" id="{F4AFF5F4-E4E9-D976-4109-9BE26AF76D93}"/>
                </a:ext>
              </a:extLst>
            </p:cNvPr>
            <p:cNvGrpSpPr/>
            <p:nvPr/>
          </p:nvGrpSpPr>
          <p:grpSpPr>
            <a:xfrm rot="10800000">
              <a:off x="11278322" y="3429000"/>
              <a:ext cx="197741" cy="59752"/>
              <a:chOff x="1038434" y="1886485"/>
              <a:chExt cx="249751" cy="66181"/>
            </a:xfrm>
            <a:solidFill>
              <a:srgbClr val="0B3D33"/>
            </a:solidFill>
          </p:grpSpPr>
          <p:sp>
            <p:nvSpPr>
              <p:cNvPr id="92" name="Oval 91">
                <a:extLst>
                  <a:ext uri="{FF2B5EF4-FFF2-40B4-BE49-F238E27FC236}">
                    <a16:creationId xmlns:a16="http://schemas.microsoft.com/office/drawing/2014/main" id="{1271C1DA-6E62-0AF1-5AE9-334AFABB968C}"/>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3" name="Oval 92">
                <a:extLst>
                  <a:ext uri="{FF2B5EF4-FFF2-40B4-BE49-F238E27FC236}">
                    <a16:creationId xmlns:a16="http://schemas.microsoft.com/office/drawing/2014/main" id="{ECB89699-1697-8647-E56D-B60A641833BB}"/>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94" name="Oval 93">
                <a:extLst>
                  <a:ext uri="{FF2B5EF4-FFF2-40B4-BE49-F238E27FC236}">
                    <a16:creationId xmlns:a16="http://schemas.microsoft.com/office/drawing/2014/main" id="{56B45563-2CD4-59C0-A716-193D1213DC88}"/>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sp>
        <p:nvSpPr>
          <p:cNvPr id="95" name="TextBox 94">
            <a:extLst>
              <a:ext uri="{FF2B5EF4-FFF2-40B4-BE49-F238E27FC236}">
                <a16:creationId xmlns:a16="http://schemas.microsoft.com/office/drawing/2014/main" id="{29AB7731-FF1E-D889-676E-722E9104BF31}"/>
              </a:ext>
            </a:extLst>
          </p:cNvPr>
          <p:cNvSpPr txBox="1"/>
          <p:nvPr/>
        </p:nvSpPr>
        <p:spPr>
          <a:xfrm>
            <a:off x="1507051" y="2099574"/>
            <a:ext cx="2637935" cy="707886"/>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76622F"/>
                </a:solidFill>
                <a:effectLst/>
                <a:uLnTx/>
                <a:uFillTx/>
                <a:latin typeface="Calibri"/>
                <a:ea typeface="+mn-ea"/>
                <a:cs typeface="Arial" panose="020B0604020202020204" pitchFamily="34" charset="0"/>
              </a:rPr>
              <a:t>الرصد الإعلامي</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6622F"/>
                </a:solidFill>
                <a:effectLst/>
                <a:uLnTx/>
                <a:uFillTx/>
                <a:latin typeface="Calibri"/>
                <a:ea typeface="+mn-ea"/>
                <a:cs typeface="+mn-cs"/>
              </a:rPr>
              <a:t>Media Tracking</a:t>
            </a:r>
            <a:endParaRPr kumimoji="0" lang="ar-SA" sz="2000" b="1" i="0" u="none" strike="noStrike" kern="1200" cap="none" spc="0" normalizeH="0" baseline="0" noProof="0" dirty="0">
              <a:ln>
                <a:noFill/>
              </a:ln>
              <a:solidFill>
                <a:srgbClr val="76622F"/>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03469543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13F29-9B92-1568-B5B2-242A0C329FAF}"/>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E9E9645F-7142-CF54-2896-018CBAD93C7F}"/>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7F3338D2-A498-4BEE-22D0-746457351F43}"/>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BA1F5F93-63F4-642E-82F2-E18907E8A3F3}"/>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65C0AEC1-62E6-8A4E-0311-606F9E4C156F}"/>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التقارير وإدارة الجودة وضمان موثوقية النتائج</a:t>
            </a:r>
          </a:p>
        </p:txBody>
      </p:sp>
      <p:sp>
        <p:nvSpPr>
          <p:cNvPr id="5" name="Slide Number Placeholder 4">
            <a:extLst>
              <a:ext uri="{FF2B5EF4-FFF2-40B4-BE49-F238E27FC236}">
                <a16:creationId xmlns:a16="http://schemas.microsoft.com/office/drawing/2014/main" id="{73A8C42A-1844-D383-65A2-0AC4FF100EF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51" name="TextBox 50">
            <a:extLst>
              <a:ext uri="{FF2B5EF4-FFF2-40B4-BE49-F238E27FC236}">
                <a16:creationId xmlns:a16="http://schemas.microsoft.com/office/drawing/2014/main" id="{0DFBDEC8-3FDE-53D8-CD3B-B3A52B23D497}"/>
              </a:ext>
            </a:extLst>
          </p:cNvPr>
          <p:cNvSpPr txBox="1"/>
          <p:nvPr/>
        </p:nvSpPr>
        <p:spPr>
          <a:xfrm>
            <a:off x="477078" y="987780"/>
            <a:ext cx="10614455" cy="707886"/>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JO"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تعتمد منظومة المتابعة على معايير دقيقة وإجراءات تضمن جودة البيانات ومصداقية النتائج.</a:t>
            </a:r>
            <a:r>
              <a:rPr kumimoji="0" lang="ar-SA"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a:t>
            </a:r>
            <a:r>
              <a:rPr kumimoji="0" lang="ar-JO"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ومن خلال تقارير دورية ومتنوعة، يتم توفير صورة شاملة تدعم اتخاذ القرارات وتحسين الأداء المستقبلي.</a:t>
            </a:r>
          </a:p>
        </p:txBody>
      </p:sp>
      <p:grpSp>
        <p:nvGrpSpPr>
          <p:cNvPr id="6" name="Group 5">
            <a:extLst>
              <a:ext uri="{FF2B5EF4-FFF2-40B4-BE49-F238E27FC236}">
                <a16:creationId xmlns:a16="http://schemas.microsoft.com/office/drawing/2014/main" id="{47AA576E-017B-ADC3-CE3A-A173D0E87BBC}"/>
              </a:ext>
            </a:extLst>
          </p:cNvPr>
          <p:cNvGrpSpPr/>
          <p:nvPr/>
        </p:nvGrpSpPr>
        <p:grpSpPr>
          <a:xfrm>
            <a:off x="6563460" y="2831829"/>
            <a:ext cx="4838506" cy="767834"/>
            <a:chOff x="6476999" y="1938332"/>
            <a:chExt cx="4838506" cy="949740"/>
          </a:xfrm>
        </p:grpSpPr>
        <p:sp>
          <p:nvSpPr>
            <p:cNvPr id="11" name="TextBox 10">
              <a:extLst>
                <a:ext uri="{FF2B5EF4-FFF2-40B4-BE49-F238E27FC236}">
                  <a16:creationId xmlns:a16="http://schemas.microsoft.com/office/drawing/2014/main" id="{EEC22392-1743-490D-2064-4CCE54F0BF44}"/>
                </a:ext>
              </a:extLst>
            </p:cNvPr>
            <p:cNvSpPr txBox="1"/>
            <p:nvPr/>
          </p:nvSpPr>
          <p:spPr>
            <a:xfrm>
              <a:off x="6476999" y="1977973"/>
              <a:ext cx="4564552" cy="910099"/>
            </a:xfrm>
            <a:prstGeom prst="rect">
              <a:avLst/>
            </a:prstGeom>
            <a:solidFill>
              <a:schemeClr val="bg1"/>
            </a:solidFill>
            <a:ln>
              <a:noFill/>
            </a:ln>
            <a:effectLst/>
          </p:spPr>
          <p:txBody>
            <a:bodyPr wrap="square" anchor="ctr" anchorCtr="0">
              <a:noAutofit/>
            </a:bodyPr>
            <a:lstStyle>
              <a:defPPr>
                <a:defRPr lang="en-US"/>
              </a:defPPr>
              <a:lvl1pPr algn="ctr">
                <a:defRPr sz="1200" b="1">
                  <a:solidFill>
                    <a:srgbClr val="44546A"/>
                  </a:solidFill>
                </a:defRPr>
              </a:lvl1pPr>
            </a:lstStyle>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JO" sz="16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rPr>
                <a:t>تقرير شهري تفصيلي</a:t>
              </a:r>
              <a:endParaRPr kumimoji="0" lang="ar-SA" sz="16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endParaRPr>
            </a:p>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SA"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تحليل الأنشطة المنفذة ومؤشرات الأداء المرحلية</a:t>
              </a:r>
              <a:endParaRPr kumimoji="0" lang="en-US" sz="1400" b="1" i="0" u="none" strike="noStrike" kern="1200" cap="none" spc="0" normalizeH="0" baseline="0" noProof="0" dirty="0">
                <a:ln>
                  <a:noFill/>
                </a:ln>
                <a:solidFill>
                  <a:srgbClr val="000000"/>
                </a:solidFill>
                <a:effectLst/>
                <a:uLnTx/>
                <a:uFillTx/>
                <a:latin typeface="Calibri"/>
                <a:ea typeface="+mn-ea"/>
                <a:cs typeface="+mn-cs"/>
              </a:endParaRPr>
            </a:p>
          </p:txBody>
        </p:sp>
        <p:pic>
          <p:nvPicPr>
            <p:cNvPr id="12" name="Graphic 11" descr="Badge with solid fill">
              <a:extLst>
                <a:ext uri="{FF2B5EF4-FFF2-40B4-BE49-F238E27FC236}">
                  <a16:creationId xmlns:a16="http://schemas.microsoft.com/office/drawing/2014/main" id="{6193D834-CB93-A209-132B-1CF36C15022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767593" y="1938332"/>
              <a:ext cx="547912" cy="436865"/>
            </a:xfrm>
            <a:prstGeom prst="rect">
              <a:avLst/>
            </a:prstGeom>
            <a:effectLst/>
          </p:spPr>
        </p:pic>
      </p:grpSp>
      <p:grpSp>
        <p:nvGrpSpPr>
          <p:cNvPr id="13" name="Group 12">
            <a:extLst>
              <a:ext uri="{FF2B5EF4-FFF2-40B4-BE49-F238E27FC236}">
                <a16:creationId xmlns:a16="http://schemas.microsoft.com/office/drawing/2014/main" id="{60EA5351-8672-9E78-DF15-4D9DCCEDF908}"/>
              </a:ext>
            </a:extLst>
          </p:cNvPr>
          <p:cNvGrpSpPr/>
          <p:nvPr/>
        </p:nvGrpSpPr>
        <p:grpSpPr>
          <a:xfrm>
            <a:off x="6563462" y="1899377"/>
            <a:ext cx="4827708" cy="785570"/>
            <a:chOff x="6477001" y="905077"/>
            <a:chExt cx="4827708" cy="971677"/>
          </a:xfrm>
        </p:grpSpPr>
        <p:sp>
          <p:nvSpPr>
            <p:cNvPr id="14" name="TextBox 13">
              <a:extLst>
                <a:ext uri="{FF2B5EF4-FFF2-40B4-BE49-F238E27FC236}">
                  <a16:creationId xmlns:a16="http://schemas.microsoft.com/office/drawing/2014/main" id="{ECA16075-70E3-A5D3-7AA1-BEE1937D325D}"/>
                </a:ext>
              </a:extLst>
            </p:cNvPr>
            <p:cNvSpPr txBox="1"/>
            <p:nvPr/>
          </p:nvSpPr>
          <p:spPr>
            <a:xfrm>
              <a:off x="6477001" y="966655"/>
              <a:ext cx="4564552" cy="910099"/>
            </a:xfrm>
            <a:prstGeom prst="rect">
              <a:avLst/>
            </a:prstGeom>
            <a:solidFill>
              <a:schemeClr val="bg1"/>
            </a:solidFill>
            <a:ln>
              <a:noFill/>
            </a:ln>
            <a:effectLst/>
          </p:spPr>
          <p:txBody>
            <a:bodyPr wrap="square" anchor="ctr" anchorCtr="0">
              <a:noAutofit/>
            </a:bodyPr>
            <a:lstStyle>
              <a:defPPr>
                <a:defRPr lang="en-US"/>
              </a:defPPr>
              <a:lvl1pPr algn="ctr">
                <a:defRPr sz="1200" b="1">
                  <a:solidFill>
                    <a:srgbClr val="44546A"/>
                  </a:solidFill>
                </a:defRPr>
              </a:lvl1pPr>
            </a:lstStyle>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JO" sz="16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rPr>
                <a:t>تقرير أسبوعي مختصر</a:t>
              </a:r>
              <a:endParaRPr kumimoji="0" lang="ar-SA" sz="16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endParaRPr>
            </a:p>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SA"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مؤشرات رقمية – نسب مشاركة – ملاحظات ميدانية</a:t>
              </a:r>
              <a:endParaRPr kumimoji="0" lang="en-US" sz="1400" b="1" i="0" u="none" strike="noStrike" kern="1200" cap="none" spc="0" normalizeH="0" baseline="0" noProof="0" dirty="0">
                <a:ln>
                  <a:noFill/>
                </a:ln>
                <a:solidFill>
                  <a:srgbClr val="000000"/>
                </a:solidFill>
                <a:effectLst/>
                <a:uLnTx/>
                <a:uFillTx/>
                <a:latin typeface="Calibri"/>
                <a:ea typeface="+mn-ea"/>
                <a:cs typeface="+mn-cs"/>
              </a:endParaRPr>
            </a:p>
          </p:txBody>
        </p:sp>
        <p:pic>
          <p:nvPicPr>
            <p:cNvPr id="15" name="Graphic 14" descr="Badge 1 with solid fill">
              <a:extLst>
                <a:ext uri="{FF2B5EF4-FFF2-40B4-BE49-F238E27FC236}">
                  <a16:creationId xmlns:a16="http://schemas.microsoft.com/office/drawing/2014/main" id="{7787A35A-FC2F-16FF-1E3F-1DA4C8C369F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56797" y="905077"/>
              <a:ext cx="547912" cy="436865"/>
            </a:xfrm>
            <a:prstGeom prst="rect">
              <a:avLst/>
            </a:prstGeom>
            <a:effectLst/>
          </p:spPr>
        </p:pic>
      </p:grpSp>
      <p:grpSp>
        <p:nvGrpSpPr>
          <p:cNvPr id="16" name="Group 15">
            <a:extLst>
              <a:ext uri="{FF2B5EF4-FFF2-40B4-BE49-F238E27FC236}">
                <a16:creationId xmlns:a16="http://schemas.microsoft.com/office/drawing/2014/main" id="{9520A473-9F6A-33FE-684C-AC9B67BB307D}"/>
              </a:ext>
            </a:extLst>
          </p:cNvPr>
          <p:cNvGrpSpPr/>
          <p:nvPr/>
        </p:nvGrpSpPr>
        <p:grpSpPr>
          <a:xfrm>
            <a:off x="6563460" y="3746545"/>
            <a:ext cx="4838506" cy="773021"/>
            <a:chOff x="6476999" y="2934826"/>
            <a:chExt cx="4838506" cy="956155"/>
          </a:xfrm>
        </p:grpSpPr>
        <p:sp>
          <p:nvSpPr>
            <p:cNvPr id="17" name="TextBox 16">
              <a:extLst>
                <a:ext uri="{FF2B5EF4-FFF2-40B4-BE49-F238E27FC236}">
                  <a16:creationId xmlns:a16="http://schemas.microsoft.com/office/drawing/2014/main" id="{CA241427-C349-2324-3635-8C9ADF08B073}"/>
                </a:ext>
              </a:extLst>
            </p:cNvPr>
            <p:cNvSpPr txBox="1"/>
            <p:nvPr/>
          </p:nvSpPr>
          <p:spPr>
            <a:xfrm>
              <a:off x="6476999" y="2980882"/>
              <a:ext cx="4564553" cy="910099"/>
            </a:xfrm>
            <a:prstGeom prst="rect">
              <a:avLst/>
            </a:prstGeom>
            <a:solidFill>
              <a:schemeClr val="bg1"/>
            </a:solidFill>
            <a:ln>
              <a:noFill/>
            </a:ln>
            <a:effectLst/>
          </p:spPr>
          <p:txBody>
            <a:bodyPr wrap="square" anchor="ctr" anchorCtr="0">
              <a:noAutofit/>
            </a:bodyPr>
            <a:lstStyle>
              <a:defPPr>
                <a:defRPr lang="en-US"/>
              </a:defPPr>
              <a:lvl1pPr algn="ctr">
                <a:defRPr sz="1200" b="1">
                  <a:solidFill>
                    <a:srgbClr val="44546A"/>
                  </a:solidFill>
                </a:defRPr>
              </a:lvl1pPr>
            </a:lstStyle>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JO" sz="16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rPr>
                <a:t>تقرير فصلي تحليلي</a:t>
              </a:r>
              <a:endParaRPr kumimoji="0" lang="ar-SA" sz="16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endParaRPr>
            </a:p>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SA"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تحليل الاتجاهات والنتائج السلوكية والمؤشرات النوعية</a:t>
              </a:r>
              <a:endParaRPr kumimoji="0" lang="en-US" sz="1400" b="1" i="0" u="none" strike="noStrike" kern="1200" cap="none" spc="0" normalizeH="0" baseline="0" noProof="0" dirty="0">
                <a:ln>
                  <a:noFill/>
                </a:ln>
                <a:solidFill>
                  <a:srgbClr val="000000"/>
                </a:solidFill>
                <a:effectLst/>
                <a:uLnTx/>
                <a:uFillTx/>
                <a:latin typeface="Calibri"/>
                <a:ea typeface="+mn-ea"/>
                <a:cs typeface="+mn-cs"/>
              </a:endParaRPr>
            </a:p>
          </p:txBody>
        </p:sp>
        <p:pic>
          <p:nvPicPr>
            <p:cNvPr id="18" name="Graphic 17" descr="Badge 3 with solid fill">
              <a:extLst>
                <a:ext uri="{FF2B5EF4-FFF2-40B4-BE49-F238E27FC236}">
                  <a16:creationId xmlns:a16="http://schemas.microsoft.com/office/drawing/2014/main" id="{8EF93941-0541-7904-2D93-00D33212894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767593" y="2934826"/>
              <a:ext cx="547912" cy="436865"/>
            </a:xfrm>
            <a:prstGeom prst="rect">
              <a:avLst/>
            </a:prstGeom>
          </p:spPr>
        </p:pic>
      </p:grpSp>
      <p:grpSp>
        <p:nvGrpSpPr>
          <p:cNvPr id="19" name="Group 18">
            <a:extLst>
              <a:ext uri="{FF2B5EF4-FFF2-40B4-BE49-F238E27FC236}">
                <a16:creationId xmlns:a16="http://schemas.microsoft.com/office/drawing/2014/main" id="{B58AB65B-F533-F9CD-8C18-F575A9874833}"/>
              </a:ext>
            </a:extLst>
          </p:cNvPr>
          <p:cNvGrpSpPr/>
          <p:nvPr/>
        </p:nvGrpSpPr>
        <p:grpSpPr>
          <a:xfrm>
            <a:off x="6563459" y="4666448"/>
            <a:ext cx="4838507" cy="769435"/>
            <a:chOff x="6476998" y="3942170"/>
            <a:chExt cx="4838507" cy="951720"/>
          </a:xfrm>
        </p:grpSpPr>
        <p:sp>
          <p:nvSpPr>
            <p:cNvPr id="20" name="TextBox 19">
              <a:extLst>
                <a:ext uri="{FF2B5EF4-FFF2-40B4-BE49-F238E27FC236}">
                  <a16:creationId xmlns:a16="http://schemas.microsoft.com/office/drawing/2014/main" id="{A25E210C-0261-410A-9F4F-B6D724BAF104}"/>
                </a:ext>
              </a:extLst>
            </p:cNvPr>
            <p:cNvSpPr txBox="1"/>
            <p:nvPr/>
          </p:nvSpPr>
          <p:spPr>
            <a:xfrm>
              <a:off x="6476998" y="3983791"/>
              <a:ext cx="4564552" cy="910099"/>
            </a:xfrm>
            <a:prstGeom prst="rect">
              <a:avLst/>
            </a:prstGeom>
            <a:solidFill>
              <a:schemeClr val="bg1"/>
            </a:solidFill>
            <a:ln>
              <a:noFill/>
            </a:ln>
            <a:effectLst/>
          </p:spPr>
          <p:txBody>
            <a:bodyPr wrap="square" anchor="ctr" anchorCtr="0">
              <a:noAutofit/>
            </a:bodyPr>
            <a:lstStyle>
              <a:defPPr>
                <a:defRPr lang="en-US"/>
              </a:defPPr>
              <a:lvl1pPr algn="ctr">
                <a:defRPr sz="1200" b="1">
                  <a:solidFill>
                    <a:srgbClr val="44546A"/>
                  </a:solidFill>
                </a:defRPr>
              </a:lvl1pPr>
            </a:lstStyle>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JO" sz="16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rPr>
                <a:t>تقرير الأثر القصير الأمد</a:t>
              </a:r>
              <a:r>
                <a:rPr kumimoji="0" lang="ar-SA" sz="16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rPr>
                <a:t> بعد 3 شهور</a:t>
              </a:r>
              <a:endParaRPr kumimoji="0" lang="en-US" sz="1600" b="1" i="0" u="none" strike="noStrike" kern="1200" cap="none" spc="0" normalizeH="0" baseline="0" noProof="0" dirty="0">
                <a:ln>
                  <a:noFill/>
                </a:ln>
                <a:solidFill>
                  <a:srgbClr val="6BA65F"/>
                </a:solidFill>
                <a:effectLst/>
                <a:uLnTx/>
                <a:uFillTx/>
                <a:latin typeface="Calibri"/>
                <a:ea typeface="+mn-ea"/>
                <a:cs typeface="+mn-cs"/>
              </a:endParaRPr>
            </a:p>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SA"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مقارنة النتائج مع خط الأساس</a:t>
              </a:r>
              <a:endParaRPr kumimoji="0" lang="en-US" sz="1400" b="1" i="0" u="none" strike="noStrike" kern="1200" cap="none" spc="0" normalizeH="0" baseline="0" noProof="0" dirty="0">
                <a:ln>
                  <a:noFill/>
                </a:ln>
                <a:solidFill>
                  <a:srgbClr val="000000"/>
                </a:solidFill>
                <a:effectLst/>
                <a:uLnTx/>
                <a:uFillTx/>
                <a:latin typeface="Calibri"/>
                <a:ea typeface="+mn-ea"/>
                <a:cs typeface="+mn-cs"/>
              </a:endParaRPr>
            </a:p>
          </p:txBody>
        </p:sp>
        <p:pic>
          <p:nvPicPr>
            <p:cNvPr id="21" name="Graphic 20" descr="Badge 4 with solid fill">
              <a:extLst>
                <a:ext uri="{FF2B5EF4-FFF2-40B4-BE49-F238E27FC236}">
                  <a16:creationId xmlns:a16="http://schemas.microsoft.com/office/drawing/2014/main" id="{164274B2-4FF5-4B26-5F1D-AEECAF52A3D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767593" y="3942170"/>
              <a:ext cx="547912" cy="436865"/>
            </a:xfrm>
            <a:prstGeom prst="rect">
              <a:avLst/>
            </a:prstGeom>
          </p:spPr>
        </p:pic>
      </p:grpSp>
      <p:grpSp>
        <p:nvGrpSpPr>
          <p:cNvPr id="22" name="Group 21">
            <a:extLst>
              <a:ext uri="{FF2B5EF4-FFF2-40B4-BE49-F238E27FC236}">
                <a16:creationId xmlns:a16="http://schemas.microsoft.com/office/drawing/2014/main" id="{885B5288-F44E-45A4-5735-DF5D92E36B5C}"/>
              </a:ext>
            </a:extLst>
          </p:cNvPr>
          <p:cNvGrpSpPr/>
          <p:nvPr/>
        </p:nvGrpSpPr>
        <p:grpSpPr>
          <a:xfrm>
            <a:off x="6552663" y="5582767"/>
            <a:ext cx="4838507" cy="773585"/>
            <a:chOff x="6476998" y="4934492"/>
            <a:chExt cx="4838507" cy="956853"/>
          </a:xfrm>
        </p:grpSpPr>
        <p:sp>
          <p:nvSpPr>
            <p:cNvPr id="41" name="TextBox 40">
              <a:extLst>
                <a:ext uri="{FF2B5EF4-FFF2-40B4-BE49-F238E27FC236}">
                  <a16:creationId xmlns:a16="http://schemas.microsoft.com/office/drawing/2014/main" id="{C8D51684-0EEC-6B9A-42F3-9F4D846E5F7F}"/>
                </a:ext>
              </a:extLst>
            </p:cNvPr>
            <p:cNvSpPr txBox="1"/>
            <p:nvPr/>
          </p:nvSpPr>
          <p:spPr>
            <a:xfrm>
              <a:off x="6476998" y="4981246"/>
              <a:ext cx="4564552" cy="910099"/>
            </a:xfrm>
            <a:prstGeom prst="rect">
              <a:avLst/>
            </a:prstGeom>
            <a:solidFill>
              <a:schemeClr val="bg1"/>
            </a:solidFill>
            <a:ln>
              <a:noFill/>
            </a:ln>
            <a:effectLst/>
          </p:spPr>
          <p:txBody>
            <a:bodyPr wrap="square" anchor="ctr" anchorCtr="0">
              <a:noAutofit/>
            </a:bodyPr>
            <a:lstStyle>
              <a:defPPr>
                <a:defRPr lang="en-US"/>
              </a:defPPr>
              <a:lvl1pPr algn="ctr">
                <a:defRPr sz="1200" b="1">
                  <a:solidFill>
                    <a:srgbClr val="44546A"/>
                  </a:solidFill>
                </a:defRPr>
              </a:lvl1pPr>
            </a:lstStyle>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JO" sz="16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rPr>
                <a:t>تقرير الأثر الطويل الأمد</a:t>
              </a:r>
              <a:r>
                <a:rPr kumimoji="0" lang="ar-SA" sz="16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rPr>
                <a:t> بعد 12 شهور</a:t>
              </a:r>
            </a:p>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SA"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تقييم شامل للأثر السلوكي والمجتمعي</a:t>
              </a:r>
              <a:endParaRPr kumimoji="0" lang="en-US" sz="1400" b="1" i="0" u="none" strike="noStrike" kern="1200" cap="none" spc="0" normalizeH="0" baseline="0" noProof="0" dirty="0">
                <a:ln>
                  <a:noFill/>
                </a:ln>
                <a:solidFill>
                  <a:srgbClr val="000000"/>
                </a:solidFill>
                <a:effectLst/>
                <a:uLnTx/>
                <a:uFillTx/>
                <a:latin typeface="Calibri"/>
                <a:ea typeface="+mn-ea"/>
                <a:cs typeface="+mn-cs"/>
              </a:endParaRPr>
            </a:p>
          </p:txBody>
        </p:sp>
        <p:pic>
          <p:nvPicPr>
            <p:cNvPr id="42" name="Graphic 41" descr="Badge 5 with solid fill">
              <a:extLst>
                <a:ext uri="{FF2B5EF4-FFF2-40B4-BE49-F238E27FC236}">
                  <a16:creationId xmlns:a16="http://schemas.microsoft.com/office/drawing/2014/main" id="{07CDFBBA-D92D-BE30-0F91-2F87F8D8B56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767593" y="4934492"/>
              <a:ext cx="547912" cy="436865"/>
            </a:xfrm>
            <a:prstGeom prst="rect">
              <a:avLst/>
            </a:prstGeom>
          </p:spPr>
        </p:pic>
      </p:grpSp>
      <p:grpSp>
        <p:nvGrpSpPr>
          <p:cNvPr id="43" name="Group 42">
            <a:extLst>
              <a:ext uri="{FF2B5EF4-FFF2-40B4-BE49-F238E27FC236}">
                <a16:creationId xmlns:a16="http://schemas.microsoft.com/office/drawing/2014/main" id="{CA990CC9-4EE5-3E13-242B-9A6409A01293}"/>
              </a:ext>
            </a:extLst>
          </p:cNvPr>
          <p:cNvGrpSpPr/>
          <p:nvPr/>
        </p:nvGrpSpPr>
        <p:grpSpPr>
          <a:xfrm>
            <a:off x="652130" y="1944212"/>
            <a:ext cx="5556268" cy="4412140"/>
            <a:chOff x="6331458" y="4582675"/>
            <a:chExt cx="5556268" cy="4412140"/>
          </a:xfrm>
        </p:grpSpPr>
        <p:sp>
          <p:nvSpPr>
            <p:cNvPr id="44" name="Rectangle: Rounded Corners 43">
              <a:extLst>
                <a:ext uri="{FF2B5EF4-FFF2-40B4-BE49-F238E27FC236}">
                  <a16:creationId xmlns:a16="http://schemas.microsoft.com/office/drawing/2014/main" id="{21B25A29-AB07-ACC3-EF91-34DA394ABF1C}"/>
                </a:ext>
              </a:extLst>
            </p:cNvPr>
            <p:cNvSpPr/>
            <p:nvPr/>
          </p:nvSpPr>
          <p:spPr>
            <a:xfrm>
              <a:off x="6331458" y="4582675"/>
              <a:ext cx="5556268" cy="4412140"/>
            </a:xfrm>
            <a:prstGeom prst="roundRect">
              <a:avLst>
                <a:gd name="adj" fmla="val 4860"/>
              </a:avLst>
            </a:prstGeom>
            <a:solidFill>
              <a:srgbClr val="76622F"/>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5" name="Oval 44">
              <a:extLst>
                <a:ext uri="{FF2B5EF4-FFF2-40B4-BE49-F238E27FC236}">
                  <a16:creationId xmlns:a16="http://schemas.microsoft.com/office/drawing/2014/main" id="{5D65CCE7-1325-06FD-D670-4A0627CAD733}"/>
                </a:ext>
              </a:extLst>
            </p:cNvPr>
            <p:cNvSpPr/>
            <p:nvPr/>
          </p:nvSpPr>
          <p:spPr>
            <a:xfrm>
              <a:off x="11449769" y="4761617"/>
              <a:ext cx="304800" cy="304800"/>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46" name="Group 45">
              <a:extLst>
                <a:ext uri="{FF2B5EF4-FFF2-40B4-BE49-F238E27FC236}">
                  <a16:creationId xmlns:a16="http://schemas.microsoft.com/office/drawing/2014/main" id="{F457C73B-00A0-0C37-E83F-63174D8526D3}"/>
                </a:ext>
              </a:extLst>
            </p:cNvPr>
            <p:cNvGrpSpPr/>
            <p:nvPr/>
          </p:nvGrpSpPr>
          <p:grpSpPr>
            <a:xfrm>
              <a:off x="11259033" y="4864953"/>
              <a:ext cx="399093" cy="98129"/>
              <a:chOff x="971210" y="1870511"/>
              <a:chExt cx="399093" cy="98129"/>
            </a:xfrm>
            <a:solidFill>
              <a:srgbClr val="FFC000"/>
            </a:solidFill>
          </p:grpSpPr>
          <p:sp>
            <p:nvSpPr>
              <p:cNvPr id="50" name="Oval 49">
                <a:extLst>
                  <a:ext uri="{FF2B5EF4-FFF2-40B4-BE49-F238E27FC236}">
                    <a16:creationId xmlns:a16="http://schemas.microsoft.com/office/drawing/2014/main" id="{9EF56CBB-DF44-E885-A0FA-4802D74FF215}"/>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3" name="Oval 72">
                <a:extLst>
                  <a:ext uri="{FF2B5EF4-FFF2-40B4-BE49-F238E27FC236}">
                    <a16:creationId xmlns:a16="http://schemas.microsoft.com/office/drawing/2014/main" id="{8228EE36-D30A-1E2A-4646-BDAAB72AE1A8}"/>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7" name="Oval 76">
                <a:extLst>
                  <a:ext uri="{FF2B5EF4-FFF2-40B4-BE49-F238E27FC236}">
                    <a16:creationId xmlns:a16="http://schemas.microsoft.com/office/drawing/2014/main" id="{A4B5C8F2-6D89-A4FF-357C-5E273C119D1F}"/>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48" name="TextBox 36">
              <a:extLst>
                <a:ext uri="{FF2B5EF4-FFF2-40B4-BE49-F238E27FC236}">
                  <a16:creationId xmlns:a16="http://schemas.microsoft.com/office/drawing/2014/main" id="{3401977C-F46A-DD4B-658C-39C78AFFD28C}"/>
                </a:ext>
              </a:extLst>
            </p:cNvPr>
            <p:cNvSpPr txBox="1"/>
            <p:nvPr/>
          </p:nvSpPr>
          <p:spPr>
            <a:xfrm>
              <a:off x="7540721" y="4785097"/>
              <a:ext cx="3619892"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إدارة الجودة وضمان موثوقية النتائج</a:t>
              </a:r>
              <a:endParaRPr kumimoji="0" lang="en-US" sz="1800" b="1" i="0" u="none" strike="noStrike" kern="0" cap="none" spc="0" normalizeH="0" baseline="0" noProof="0" dirty="0">
                <a:ln>
                  <a:noFill/>
                </a:ln>
                <a:solidFill>
                  <a:prstClr val="white"/>
                </a:solidFill>
                <a:effectLst/>
                <a:uLnTx/>
                <a:uFillTx/>
                <a:latin typeface="Segoe UI" panose="020B0502040204020203" pitchFamily="34" charset="0"/>
                <a:ea typeface="+mj-ea"/>
                <a:cs typeface="Segoe UI" panose="020B0502040204020203" pitchFamily="34" charset="0"/>
                <a:sym typeface="Montserrat"/>
              </a:endParaRPr>
            </a:p>
          </p:txBody>
        </p:sp>
        <p:sp>
          <p:nvSpPr>
            <p:cNvPr id="49" name="TextBox 48">
              <a:extLst>
                <a:ext uri="{FF2B5EF4-FFF2-40B4-BE49-F238E27FC236}">
                  <a16:creationId xmlns:a16="http://schemas.microsoft.com/office/drawing/2014/main" id="{B671A426-197B-3228-38D8-85832F9B0D7D}"/>
                </a:ext>
              </a:extLst>
            </p:cNvPr>
            <p:cNvSpPr txBox="1"/>
            <p:nvPr/>
          </p:nvSpPr>
          <p:spPr>
            <a:xfrm>
              <a:off x="6516118" y="5471759"/>
              <a:ext cx="5186947" cy="2749471"/>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just" defTabSz="812699" rtl="1" eaLnBrk="1" fontAlgn="auto" latinLnBrk="0" hangingPunct="1">
                <a:lnSpc>
                  <a:spcPct val="150000"/>
                </a:lnSpc>
                <a:spcBef>
                  <a:spcPts val="0"/>
                </a:spcBef>
                <a:spcAft>
                  <a:spcPts val="600"/>
                </a:spcAft>
                <a:buClrTx/>
                <a:buSzTx/>
                <a:buFont typeface="Courier New" panose="02070309020205020404" pitchFamily="49" charset="0"/>
                <a:buChar char="o"/>
                <a:tabLst/>
                <a:defRPr/>
              </a:pPr>
              <a:r>
                <a:rPr kumimoji="0" lang="ar-SA" sz="18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تحكيم أدوات الدراسة من قبل مختصين تربويين وباحثين</a:t>
              </a:r>
              <a:endParaRPr kumimoji="0" lang="en-US" sz="1800" b="0" i="0" u="none" strike="noStrike" kern="0" cap="none" spc="0" normalizeH="0" baseline="0" noProof="0" dirty="0">
                <a:ln>
                  <a:noFill/>
                </a:ln>
                <a:solidFill>
                  <a:prstClr val="white"/>
                </a:solidFill>
                <a:effectLst/>
                <a:uLnTx/>
                <a:uFillTx/>
                <a:latin typeface="Segoe UI" panose="020B0502040204020203" pitchFamily="34" charset="0"/>
                <a:ea typeface="+mj-ea"/>
                <a:cs typeface="Segoe UI" panose="020B0502040204020203" pitchFamily="34" charset="0"/>
                <a:sym typeface="Montserrat"/>
              </a:endParaRPr>
            </a:p>
            <a:p>
              <a:pPr marL="285750" marR="0" lvl="0" indent="-285750" algn="just" defTabSz="812699" rtl="1" eaLnBrk="1" fontAlgn="auto" latinLnBrk="0" hangingPunct="1">
                <a:lnSpc>
                  <a:spcPct val="150000"/>
                </a:lnSpc>
                <a:spcBef>
                  <a:spcPts val="0"/>
                </a:spcBef>
                <a:spcAft>
                  <a:spcPts val="600"/>
                </a:spcAft>
                <a:buClrTx/>
                <a:buSzTx/>
                <a:buFont typeface="Courier New" panose="02070309020205020404" pitchFamily="49" charset="0"/>
                <a:buChar char="o"/>
                <a:tabLst/>
                <a:defRPr/>
              </a:pPr>
              <a:r>
                <a:rPr kumimoji="0" lang="ar-SA" sz="18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اختبار ميداني تجريبي للأدوات </a:t>
              </a:r>
              <a:r>
                <a:rPr kumimoji="0" lang="en-US" sz="1800" b="0" i="0" u="none" strike="noStrike" kern="0" cap="none" spc="0" normalizeH="0" baseline="0" noProof="0" dirty="0">
                  <a:ln>
                    <a:noFill/>
                  </a:ln>
                  <a:solidFill>
                    <a:prstClr val="white"/>
                  </a:solidFill>
                  <a:effectLst/>
                  <a:uLnTx/>
                  <a:uFillTx/>
                  <a:latin typeface="Segoe UI" panose="020B0502040204020203" pitchFamily="34" charset="0"/>
                  <a:ea typeface="+mj-ea"/>
                  <a:cs typeface="Segoe UI" panose="020B0502040204020203" pitchFamily="34" charset="0"/>
                  <a:sym typeface="Montserrat"/>
                </a:rPr>
                <a:t>Pilot Test</a:t>
              </a:r>
              <a:r>
                <a:rPr kumimoji="0" lang="ar-SA" sz="18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 </a:t>
              </a:r>
              <a:r>
                <a:rPr kumimoji="0" lang="en-US" sz="1800" b="0" i="0" u="none" strike="noStrike" kern="0" cap="none" spc="0" normalizeH="0" baseline="0" noProof="0" dirty="0">
                  <a:ln>
                    <a:noFill/>
                  </a:ln>
                  <a:solidFill>
                    <a:prstClr val="white"/>
                  </a:solidFill>
                  <a:effectLst/>
                  <a:uLnTx/>
                  <a:uFillTx/>
                  <a:latin typeface="Segoe UI" panose="020B0502040204020203" pitchFamily="34" charset="0"/>
                  <a:ea typeface="+mj-ea"/>
                  <a:cs typeface="Segoe UI" panose="020B0502040204020203" pitchFamily="34" charset="0"/>
                  <a:sym typeface="Montserrat"/>
                </a:rPr>
                <a:t> </a:t>
              </a:r>
              <a:r>
                <a:rPr kumimoji="0" lang="ar-SA" sz="18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قبل التنفيذ العام.</a:t>
              </a:r>
            </a:p>
            <a:p>
              <a:pPr marL="285750" marR="0" lvl="0" indent="-285750" algn="just" defTabSz="812699" rtl="1" eaLnBrk="1" fontAlgn="auto" latinLnBrk="0" hangingPunct="1">
                <a:lnSpc>
                  <a:spcPct val="150000"/>
                </a:lnSpc>
                <a:spcBef>
                  <a:spcPts val="0"/>
                </a:spcBef>
                <a:spcAft>
                  <a:spcPts val="600"/>
                </a:spcAft>
                <a:buClrTx/>
                <a:buSzTx/>
                <a:buFont typeface="Courier New" panose="02070309020205020404" pitchFamily="49" charset="0"/>
                <a:buChar char="o"/>
                <a:tabLst/>
                <a:defRPr/>
              </a:pPr>
              <a:r>
                <a:rPr kumimoji="0" lang="ar-SA" sz="18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تدقيق جودة البيانات </a:t>
              </a:r>
              <a:r>
                <a:rPr kumimoji="0" lang="en-US" sz="1800" b="0" i="0" u="none" strike="noStrike" kern="0" cap="none" spc="0" normalizeH="0" baseline="0" noProof="0" dirty="0">
                  <a:ln>
                    <a:noFill/>
                  </a:ln>
                  <a:solidFill>
                    <a:prstClr val="white"/>
                  </a:solidFill>
                  <a:effectLst/>
                  <a:uLnTx/>
                  <a:uFillTx/>
                  <a:latin typeface="Segoe UI" panose="020B0502040204020203" pitchFamily="34" charset="0"/>
                  <a:ea typeface="+mj-ea"/>
                  <a:cs typeface="Segoe UI" panose="020B0502040204020203" pitchFamily="34" charset="0"/>
                  <a:sym typeface="Montserrat"/>
                </a:rPr>
                <a:t>Data Validation</a:t>
              </a:r>
              <a:r>
                <a:rPr kumimoji="0" lang="ar-SA" sz="18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a:t>
              </a:r>
            </a:p>
            <a:p>
              <a:pPr marL="285750" marR="0" lvl="0" indent="-285750" algn="just" defTabSz="812699" rtl="1" eaLnBrk="1" fontAlgn="auto" latinLnBrk="0" hangingPunct="1">
                <a:lnSpc>
                  <a:spcPct val="150000"/>
                </a:lnSpc>
                <a:spcBef>
                  <a:spcPts val="0"/>
                </a:spcBef>
                <a:spcAft>
                  <a:spcPts val="600"/>
                </a:spcAft>
                <a:buClrTx/>
                <a:buSzTx/>
                <a:buFont typeface="Courier New" panose="02070309020205020404" pitchFamily="49" charset="0"/>
                <a:buChar char="o"/>
                <a:tabLst/>
                <a:defRPr/>
              </a:pPr>
              <a:r>
                <a:rPr kumimoji="0" lang="ar-SA" sz="18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تطبيق معايير </a:t>
              </a:r>
              <a:r>
                <a:rPr kumimoji="0" lang="en-US" sz="1800" b="0" i="0" u="none" strike="noStrike" kern="0" cap="none" spc="0" normalizeH="0" baseline="0" noProof="0" dirty="0">
                  <a:ln>
                    <a:noFill/>
                  </a:ln>
                  <a:solidFill>
                    <a:prstClr val="white"/>
                  </a:solidFill>
                  <a:effectLst/>
                  <a:uLnTx/>
                  <a:uFillTx/>
                  <a:latin typeface="Segoe UI" panose="020B0502040204020203" pitchFamily="34" charset="0"/>
                  <a:ea typeface="+mj-ea"/>
                  <a:cs typeface="Segoe UI" panose="020B0502040204020203" pitchFamily="34" charset="0"/>
                  <a:sym typeface="Montserrat"/>
                </a:rPr>
                <a:t>ESOMAR </a:t>
              </a:r>
              <a:r>
                <a:rPr kumimoji="0" lang="ar-SA" sz="18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 و</a:t>
              </a:r>
              <a:r>
                <a:rPr kumimoji="0" lang="en-US" sz="1800" b="0" i="0" u="none" strike="noStrike" kern="0" cap="none" spc="0" normalizeH="0" baseline="0" noProof="0" dirty="0">
                  <a:ln>
                    <a:noFill/>
                  </a:ln>
                  <a:solidFill>
                    <a:prstClr val="white"/>
                  </a:solidFill>
                  <a:effectLst/>
                  <a:uLnTx/>
                  <a:uFillTx/>
                  <a:latin typeface="Segoe UI" panose="020B0502040204020203" pitchFamily="34" charset="0"/>
                  <a:ea typeface="+mj-ea"/>
                  <a:cs typeface="Segoe UI" panose="020B0502040204020203" pitchFamily="34" charset="0"/>
                  <a:sym typeface="Montserrat"/>
                </a:rPr>
                <a:t>ISO 20252 </a:t>
              </a:r>
              <a:r>
                <a:rPr kumimoji="0" lang="ar-SA" sz="18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 في إدارة البحوث الميدانية.</a:t>
              </a:r>
            </a:p>
            <a:p>
              <a:pPr marL="285750" marR="0" lvl="0" indent="-285750" algn="just" defTabSz="812699" rtl="1" eaLnBrk="1" fontAlgn="auto" latinLnBrk="0" hangingPunct="1">
                <a:lnSpc>
                  <a:spcPct val="150000"/>
                </a:lnSpc>
                <a:spcBef>
                  <a:spcPts val="0"/>
                </a:spcBef>
                <a:spcAft>
                  <a:spcPts val="600"/>
                </a:spcAft>
                <a:buClrTx/>
                <a:buSzTx/>
                <a:buFont typeface="Courier New" panose="02070309020205020404" pitchFamily="49" charset="0"/>
                <a:buChar char="o"/>
                <a:tabLst/>
                <a:defRPr/>
              </a:pPr>
              <a:r>
                <a:rPr kumimoji="0" lang="ar-SA" sz="18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تدقيق النتائج النهائية ومراجعتها من قبل اللجنة العليا للحملة.</a:t>
              </a:r>
            </a:p>
          </p:txBody>
        </p:sp>
      </p:grpSp>
    </p:spTree>
    <p:extLst>
      <p:ext uri="{BB962C8B-B14F-4D97-AF65-F5344CB8AC3E}">
        <p14:creationId xmlns:p14="http://schemas.microsoft.com/office/powerpoint/2010/main" val="3482306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75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anim calcmode="lin" valueType="num">
                                      <p:cBhvr>
                                        <p:cTn id="8" dur="500" fill="hold"/>
                                        <p:tgtEl>
                                          <p:spTgt spid="43"/>
                                        </p:tgtEl>
                                        <p:attrNameLst>
                                          <p:attrName>ppt_x</p:attrName>
                                        </p:attrNameLst>
                                      </p:cBhvr>
                                      <p:tavLst>
                                        <p:tav tm="0">
                                          <p:val>
                                            <p:strVal val="#ppt_x"/>
                                          </p:val>
                                        </p:tav>
                                        <p:tav tm="100000">
                                          <p:val>
                                            <p:strVal val="#ppt_x"/>
                                          </p:val>
                                        </p:tav>
                                      </p:tavLst>
                                    </p:anim>
                                    <p:anim calcmode="lin" valueType="num">
                                      <p:cBhvr>
                                        <p:cTn id="9" dur="5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D729D0BD-F130-1205-D9CB-5E7CDAAEC2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5E441C8-F877-3676-A640-127674F939A8}"/>
              </a:ext>
            </a:extLst>
          </p:cNvPr>
          <p:cNvSpPr txBox="1"/>
          <p:nvPr/>
        </p:nvSpPr>
        <p:spPr>
          <a:xfrm>
            <a:off x="2727275" y="2784901"/>
            <a:ext cx="6382872" cy="830997"/>
          </a:xfrm>
          <a:prstGeom prst="rect">
            <a:avLst/>
          </a:prstGeom>
          <a:noFill/>
        </p:spPr>
        <p:txBody>
          <a:bodyPr wrap="square" rtlCol="0">
            <a:spAutoFit/>
          </a:bodyPr>
          <a:lstStyle/>
          <a:p>
            <a:pPr marL="627063" marR="0" lvl="0" indent="-627063" algn="ctr" defTabSz="914400" rtl="1" eaLnBrk="1" fontAlgn="auto" latinLnBrk="0" hangingPunct="1">
              <a:lnSpc>
                <a:spcPct val="100000"/>
              </a:lnSpc>
              <a:spcBef>
                <a:spcPts val="0"/>
              </a:spcBef>
              <a:spcAft>
                <a:spcPts val="0"/>
              </a:spcAft>
              <a:buClrTx/>
              <a:buSzTx/>
              <a:buFontTx/>
              <a:buNone/>
              <a:tabLst/>
              <a:defRPr/>
            </a:pPr>
            <a:r>
              <a:rPr kumimoji="0" lang="ar-SA" sz="4800" b="0" i="0" u="none" strike="noStrike" kern="1200" cap="none" spc="0" normalizeH="0" baseline="0" noProof="0" dirty="0">
                <a:ln>
                  <a:noFill/>
                </a:ln>
                <a:solidFill>
                  <a:srgbClr val="FFFFFF"/>
                </a:solidFill>
                <a:effectLst/>
                <a:uLnTx/>
                <a:uFillTx/>
                <a:latin typeface="Calibri"/>
                <a:ea typeface="+mn-ea"/>
                <a:cs typeface="IBM Plex Sans Arabic Medium" panose="020B0603050203000203" pitchFamily="34" charset="-78"/>
              </a:rPr>
              <a:t>شكرا لكم</a:t>
            </a:r>
            <a:endParaRPr kumimoji="0" lang="en-US" sz="4800" b="0" i="0" u="none" strike="noStrike" kern="1200" cap="none" spc="0" normalizeH="0" baseline="0" noProof="0" dirty="0">
              <a:ln>
                <a:noFill/>
              </a:ln>
              <a:solidFill>
                <a:srgbClr val="FFFFFF"/>
              </a:solidFill>
              <a:effectLst/>
              <a:uLnTx/>
              <a:uFillTx/>
              <a:latin typeface="Calibri"/>
              <a:ea typeface="+mn-ea"/>
              <a:cs typeface="IBM Plex Sans Arabic Medium" panose="020B0603050203000203" pitchFamily="34" charset="-78"/>
            </a:endParaRPr>
          </a:p>
        </p:txBody>
      </p:sp>
    </p:spTree>
    <p:extLst>
      <p:ext uri="{BB962C8B-B14F-4D97-AF65-F5344CB8AC3E}">
        <p14:creationId xmlns:p14="http://schemas.microsoft.com/office/powerpoint/2010/main" val="856366740"/>
      </p:ext>
    </p:extLst>
  </p:cSld>
  <p:clrMapOvr>
    <a:masterClrMapping/>
  </p:clrMapOvr>
</p:sld>
</file>

<file path=ppt/theme/theme1.xml><?xml version="1.0" encoding="utf-8"?>
<a:theme xmlns:a="http://schemas.openxmlformats.org/drawingml/2006/main" name="1_Office Theme">
  <a:themeElements>
    <a:clrScheme name="Blue+yellow">
      <a:dk1>
        <a:srgbClr val="000000"/>
      </a:dk1>
      <a:lt1>
        <a:srgbClr val="FFFFFF"/>
      </a:lt1>
      <a:dk2>
        <a:srgbClr val="44546A"/>
      </a:dk2>
      <a:lt2>
        <a:srgbClr val="F1F2F1"/>
      </a:lt2>
      <a:accent1>
        <a:srgbClr val="47B5EF"/>
      </a:accent1>
      <a:accent2>
        <a:srgbClr val="6590F0"/>
      </a:accent2>
      <a:accent3>
        <a:srgbClr val="846CF1"/>
      </a:accent3>
      <a:accent4>
        <a:srgbClr val="A52EEA"/>
      </a:accent4>
      <a:accent5>
        <a:srgbClr val="61BCB3"/>
      </a:accent5>
      <a:accent6>
        <a:srgbClr val="F4B843"/>
      </a:accent6>
      <a:hlink>
        <a:srgbClr val="DF538A"/>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1">
      <a:majorFont>
        <a:latin typeface="Bahij TheSansArabic Plain"/>
        <a:ea typeface=""/>
        <a:cs typeface=""/>
      </a:majorFont>
      <a:minorFont>
        <a:latin typeface="Bahij TheSans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4_Office Theme">
  <a:themeElements>
    <a:clrScheme name="Mii">
      <a:dk1>
        <a:srgbClr val="000000"/>
      </a:dk1>
      <a:lt1>
        <a:srgbClr val="FFFFFF"/>
      </a:lt1>
      <a:dk2>
        <a:srgbClr val="44546A"/>
      </a:dk2>
      <a:lt2>
        <a:srgbClr val="E7E6E6"/>
      </a:lt2>
      <a:accent1>
        <a:srgbClr val="41A240"/>
      </a:accent1>
      <a:accent2>
        <a:srgbClr val="0074FF"/>
      </a:accent2>
      <a:accent3>
        <a:srgbClr val="FF5400"/>
      </a:accent3>
      <a:accent4>
        <a:srgbClr val="FFC000"/>
      </a:accent4>
      <a:accent5>
        <a:srgbClr val="BA448C"/>
      </a:accent5>
      <a:accent6>
        <a:srgbClr val="00967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3C11D4DA4EF1A42862501EEC32A2F19" ma:contentTypeVersion="4" ma:contentTypeDescription="Create a new document." ma:contentTypeScope="" ma:versionID="e8e1c20b36e25d1384241e24717e0219">
  <xsd:schema xmlns:xsd="http://www.w3.org/2001/XMLSchema" xmlns:xs="http://www.w3.org/2001/XMLSchema" xmlns:p="http://schemas.microsoft.com/office/2006/metadata/properties" xmlns:ns3="c1e1cd9f-0697-494c-80ac-4c314c704b20" targetNamespace="http://schemas.microsoft.com/office/2006/metadata/properties" ma:root="true" ma:fieldsID="03130dd74e709ec70d61224b425ebd1b" ns3:_="">
    <xsd:import namespace="c1e1cd9f-0697-494c-80ac-4c314c704b20"/>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e1cd9f-0697-494c-80ac-4c314c704b20"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02D683-2A89-4A1C-A903-159A7147C7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1e1cd9f-0697-494c-80ac-4c314c704b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775ABFE-E6E1-49B2-80A9-1CAB29581803}">
  <ds:schemaRefs>
    <ds:schemaRef ds:uri="http://purl.org/dc/terms/"/>
    <ds:schemaRef ds:uri="http://www.w3.org/XML/1998/namespace"/>
    <ds:schemaRef ds:uri="http://schemas.microsoft.com/office/2006/documentManagement/types"/>
    <ds:schemaRef ds:uri="http://schemas.microsoft.com/office/2006/metadata/properties"/>
    <ds:schemaRef ds:uri="http://schemas.openxmlformats.org/package/2006/metadata/core-properties"/>
    <ds:schemaRef ds:uri="http://schemas.microsoft.com/office/infopath/2007/PartnerControls"/>
    <ds:schemaRef ds:uri="http://purl.org/dc/elements/1.1/"/>
    <ds:schemaRef ds:uri="c1e1cd9f-0697-494c-80ac-4c314c704b20"/>
    <ds:schemaRef ds:uri="http://purl.org/dc/dcmitype/"/>
  </ds:schemaRefs>
</ds:datastoreItem>
</file>

<file path=customXml/itemProps3.xml><?xml version="1.0" encoding="utf-8"?>
<ds:datastoreItem xmlns:ds="http://schemas.openxmlformats.org/officeDocument/2006/customXml" ds:itemID="{7D22F27A-60C6-48BF-AE21-70860A4CCEC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12039</TotalTime>
  <Words>10403</Words>
  <Application>Microsoft Office PowerPoint</Application>
  <PresentationFormat>Widescreen</PresentationFormat>
  <Paragraphs>1384</Paragraphs>
  <Slides>88</Slides>
  <Notes>30</Notes>
  <HiddenSlides>0</HiddenSlides>
  <MMClips>0</MMClips>
  <ScaleCrop>false</ScaleCrop>
  <HeadingPairs>
    <vt:vector size="6" baseType="variant">
      <vt:variant>
        <vt:lpstr>Fonts Used</vt:lpstr>
      </vt:variant>
      <vt:variant>
        <vt:i4>18</vt:i4>
      </vt:variant>
      <vt:variant>
        <vt:lpstr>Theme</vt:lpstr>
      </vt:variant>
      <vt:variant>
        <vt:i4>4</vt:i4>
      </vt:variant>
      <vt:variant>
        <vt:lpstr>Slide Titles</vt:lpstr>
      </vt:variant>
      <vt:variant>
        <vt:i4>88</vt:i4>
      </vt:variant>
    </vt:vector>
  </HeadingPairs>
  <TitlesOfParts>
    <vt:vector size="110" baseType="lpstr">
      <vt:lpstr>Aptos</vt:lpstr>
      <vt:lpstr>Aptos Display</vt:lpstr>
      <vt:lpstr>Aptos Narrow</vt:lpstr>
      <vt:lpstr>Arial</vt:lpstr>
      <vt:lpstr>Bahij TheSansArabic Light</vt:lpstr>
      <vt:lpstr>Bahij TheSansArabic Plain</vt:lpstr>
      <vt:lpstr>Calibri</vt:lpstr>
      <vt:lpstr>Courier New</vt:lpstr>
      <vt:lpstr>IBM Plex Sans Arabic Medium</vt:lpstr>
      <vt:lpstr>Lato</vt:lpstr>
      <vt:lpstr>Manrope</vt:lpstr>
      <vt:lpstr>Montserrat Medium</vt:lpstr>
      <vt:lpstr>Roboto Light</vt:lpstr>
      <vt:lpstr>Sakkal Majalla</vt:lpstr>
      <vt:lpstr>Segoe UI</vt:lpstr>
      <vt:lpstr>TheSansArab Plain</vt:lpstr>
      <vt:lpstr>Times New Roman</vt:lpstr>
      <vt:lpstr>Wingdings</vt:lpstr>
      <vt:lpstr>1_Office Theme</vt:lpstr>
      <vt:lpstr>2_Office Theme</vt:lpstr>
      <vt:lpstr>3_Office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مرحباً بك في التدريب</dc:title>
  <dc:creator>Eric Reingewertz - Rainmakers Africa</dc:creator>
  <cp:lastModifiedBy>Muhannad Alali</cp:lastModifiedBy>
  <cp:revision>156</cp:revision>
  <dcterms:created xsi:type="dcterms:W3CDTF">2024-07-24T18:12:51Z</dcterms:created>
  <dcterms:modified xsi:type="dcterms:W3CDTF">2025-11-09T13:29:24Z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0x01010083C11D4DA4EF1A42862501EEC32A2F19</vt:lpwstr>
  </property>
</Properties>
</file>